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7"/>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 id="872" r:id="rId93"/>
    <p:sldId id="873" r:id="rId94"/>
    <p:sldId id="874" r:id="rId95"/>
    <p:sldId id="87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93447" autoAdjust="0"/>
  </p:normalViewPr>
  <p:slideViewPr>
    <p:cSldViewPr snapToGrid="0" snapToObjects="1">
      <p:cViewPr varScale="1">
        <p:scale>
          <a:sx n="54" d="100"/>
          <a:sy n="54" d="100"/>
        </p:scale>
        <p:origin x="5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27/02/2026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83</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27</a:t>
            </a:fld>
            <a:endParaRPr lang="en-GB" dirty="0"/>
          </a:p>
        </p:txBody>
      </p:sp>
    </p:spTree>
    <p:extLst>
      <p:ext uri="{BB962C8B-B14F-4D97-AF65-F5344CB8AC3E}">
        <p14:creationId xmlns:p14="http://schemas.microsoft.com/office/powerpoint/2010/main" val="52856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2/27/2026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www.ons.gov.uk/businessindustryandtrade/business/activitysizeandlocation/bulletins/businessdemography/2024" TargetMode="Externa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ons.gov.uk/businessindustryandtrade/business/activitysizeandlocation/bulletins/businessdemography/2024" TargetMode="External"/><Relationship Id="rId1" Type="http://schemas.openxmlformats.org/officeDocument/2006/relationships/slideLayout" Target="../slideLayouts/slideLayout3.xml"/><Relationship Id="rId4" Type="http://schemas.openxmlformats.org/officeDocument/2006/relationships/hyperlink" Target="https://www.ons.gov.uk/businessindustryandtrade/business/activitysizeandlocation/datasets/businessdemographyreferencet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methodologies/howworkforcequalificationlevelsdifferacrossenglandandwalestechnicalannexcensus2021" TargetMode="External"/><Relationship Id="rId3" Type="http://schemas.openxmlformats.org/officeDocument/2006/relationships/hyperlink" Target="https://getfurther.org.uk/the-issue/" TargetMode="External"/><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nomisweb.co.uk/datasets/apsnew" TargetMode="External"/><Relationship Id="rId5" Type="http://schemas.openxmlformats.org/officeDocument/2006/relationships/hyperlink" Target="https://www.ons.gov.uk/visualisations/censusworkforcequalifications/#E06000019" TargetMode="External"/><Relationship Id="rId4" Type="http://schemas.openxmlformats.org/officeDocument/2006/relationships/hyperlink" Target="https://ifs.org.uk/publications/education-inequalit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6" Type="http://schemas.openxmlformats.org/officeDocument/2006/relationships/hyperlink" Target="https://fingertips.phe.org.uk/search/neet#page/4/gid/1/pat/15/par/E92000001/ati/502/are/E06000019/iid/93203/age/174/sex/4/cat/-1/ctp/-1/yrr/1/cid/4/tbm/1" TargetMode="External"/><Relationship Id="rId5" Type="http://schemas.openxmlformats.org/officeDocument/2006/relationships/image" Target="../media/image33.png"/><Relationship Id="rId4" Type="http://schemas.openxmlformats.org/officeDocument/2006/relationships/hyperlink" Target="https://commonslibrary.parliament.uk/research-briefings/sn0670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nomisweb.co.uk/query/construct/summary.asp?reset=yes&amp;mode=construct&amp;dataset=127&amp;version=0&amp;anal=1&amp;initsel="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datasets/umb"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economicshelp.org/blog/14529/unemployment/claimant-count-unemployment/" TargetMode="External"/><Relationship Id="rId4" Type="http://schemas.openxmlformats.org/officeDocument/2006/relationships/hyperlink" Target="https://ifs.org.uk/publications/unemployment-benefits-and-household-spending-new-evidence-uk-bank-account-data?mc_cid=ad9960ec65&amp;mc_eid=39f43342be" TargetMode="External"/><Relationship Id="rId9"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www.gov.uk/government/statistics/economic-labour-market-status-of-individuals-aged-50-and-over-trends-over-time-september-2025/economic-labour-market-status-of-individuals-aged-50-and-over-trends-over-time-september-2025" TargetMode="External"/><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resolutionfoundation.org/publications/left-behind/?mc_cid=a778f17297&amp;mc_eid=3f126a93f1" TargetMode="External"/><Relationship Id="rId13" Type="http://schemas.openxmlformats.org/officeDocument/2006/relationships/hyperlink" Target="https://www.nomisweb.co.uk/reports/lmp/la/1946157169/report.aspx"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pwc.co.uk/services/economics/insights/economic-inactivity-report.html" TargetMode="External"/><Relationship Id="rId12" Type="http://schemas.openxmlformats.org/officeDocument/2006/relationships/hyperlink" Target="https://www.ons.gov.uk/employmentandlabourmarket/peopleinwork/employmentandemployeetypes/methodologies/annualpopulationsurveyapsqmi" TargetMode="External"/><Relationship Id="rId2" Type="http://schemas.openxmlformats.org/officeDocument/2006/relationships/notesSlide" Target="../notesSlides/notesSlide15.xml"/><Relationship Id="rId16"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employmentandlabourmarket/peopleinwork/employmentandemployeetypes/bulletins/uklabourmarket/latest"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nomisweb.co.uk/datasets/apsnew" TargetMode="External"/><Relationship Id="rId10" Type="http://schemas.openxmlformats.org/officeDocument/2006/relationships/hyperlink" Target="https://www.ons.gov.uk/visualisations/censusareachanges/E06000019/"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ippr.org/articles/working-well-a-plan-to-reduce-long-term-sickness-absence" TargetMode="External"/><Relationship Id="rId1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fingertips.phe.org.uk/search/gap%20in%20employment%20rate#page/4/gid/1938133042/pat/6/par/E12000005/ati/502/are/E06000019/iid/90282/age/204/sex/4/cat/-1/ctp/-1/yrr/1/cid/4/tbm/1/page-options/car-do-0"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ifs.org.uk/publications/recent-trends-and-outlook-health-related-benefits" TargetMode="External"/><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february2026"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d/1778384915/report.aspx"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universal-credit" TargetMode="External"/><Relationship Id="rId7" Type="http://schemas.openxmlformats.org/officeDocument/2006/relationships/hyperlink" Target="https://stat-xplore.dwp.gov.uk/webapi/info/fuc/definitions.html#CountDat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stat-xplore.dwp.gov.uk/webapi/jsf/login.xhtml" TargetMode="External"/><Relationship Id="rId5" Type="http://schemas.openxmlformats.org/officeDocument/2006/relationships/image" Target="../media/image53.png"/><Relationship Id="rId4" Type="http://schemas.openxmlformats.org/officeDocument/2006/relationships/hyperlink" Target="https://www.gov.uk/government/publications/cost-of-living-payments-evaluation/cost-of-living-payments-evalu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livingwage.org.uk/life-low-pension-growing-problem-financial-insecurity-retirement%C2%A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stat-xplore.dwp.gov.uk/webapi/jsf/login.xhtml" TargetMode="Externa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statistics/uk-house-price-index-for-december-2025/uk-house-price-index-summary-december-2025"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hyperlink" Target="https://www.ons.gov.uk/visualisations/housingpriceslocal/E06000019/#house_price" TargetMode="External"/><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7" Type="http://schemas.openxmlformats.org/officeDocument/2006/relationships/hyperlink" Target="https://www.ons.gov.uk/peoplepopulationandcommunity/housing/datasets/housepriceexistingdwellingstoworkplacebasedearningsratio"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hyperlink" Target="https://www.ons.gov.uk/explore-local-statistics/indicators/first-time-buyer-mortgage-sales" TargetMode="External"/><Relationship Id="rId4" Type="http://schemas.openxmlformats.org/officeDocument/2006/relationships/hyperlink" Target="https://www.ons.gov.uk/peoplepopulationandcommunity/housing/datasets/firsttimebuyermortgagesalesbylocalauthorityuk2006to2023"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the-national-red-index-2025-negative-budget-households-face-a-debt-crisis/#h-which-households-are-facing-the-greatest-pressures" TargetMode="External"/><Relationship Id="rId7" Type="http://schemas.openxmlformats.org/officeDocument/2006/relationships/hyperlink" Target="https://www.ons.gov.uk/economy/inflationandpriceindices/bulletins/privaterentandhousepricesuk/february2026"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10" Type="http://schemas.openxmlformats.org/officeDocument/2006/relationships/hyperlink" Target="https://www.gov.uk/housing-benefit"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citizensadvice.org.uk/policy/publications/negative-budgets-data/#h-negative-budgets-by-constituency" TargetMode="External"/><Relationship Id="rId5" Type="http://schemas.openxmlformats.org/officeDocument/2006/relationships/hyperlink" Target="https://public.flourish.studio/story/2586672/" TargetMode="External"/><Relationship Id="rId4" Type="http://schemas.openxmlformats.org/officeDocument/2006/relationships/hyperlink" Target="https://www.health.org.uk/evidence-hub/money/anxiety-and-problem-deb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dp-2023-0104/"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bp-9602/"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6-the-essential-guide-to-understanding-poverty-in-the-uk#_-groups-with-unacceptably-high-rates-of-poverty"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wint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endchildpoverty.org.uk/child-poverty-2024/" TargetMode="External"/><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endchildpoverty.org.uk/child-poverty/" TargetMode="External"/><Relationship Id="rId5" Type="http://schemas.openxmlformats.org/officeDocument/2006/relationships/hyperlink" Target="https://endchildpoverty.org.uk/child-poverty-2025/" TargetMode="External"/><Relationship Id="rId4" Type="http://schemas.openxmlformats.org/officeDocument/2006/relationships/hyperlink" Target="https://www.jrf.org.uk/uk-poverty-2026-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decem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4-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www.barnardos.org.uk/sites/default/files/2022-10/At%20what%20cost_impact%20of%20cost%20of%20living%20final%20report.pdf" TargetMode="External"/><Relationship Id="rId13" Type="http://schemas.openxmlformats.org/officeDocument/2006/relationships/hyperlink" Target="https://buttleuk.org/news/news-list/state-of-child-poverty-2024/"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csls.ca/ipm/48/Martin_Final.pdf?mc_cid=86bdc478c4&amp;mc_eid=3f126a93f1" TargetMode="External"/><Relationship Id="rId12" Type="http://schemas.openxmlformats.org/officeDocument/2006/relationships/hyperlink" Target="https://publications.parliament.uk/pa/cm5804/cmselect/cmyouth/cost-living-crisis-young-people/report.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ageuk.org.uk/siteassets/documents/reports-and-publications/reports-and-briefings/money-matters/poverty-and-financial-disadvantage-in-later-life-briefing-2024.pdf" TargetMode="External"/><Relationship Id="rId11" Type="http://schemas.openxmlformats.org/officeDocument/2006/relationships/hyperlink" Target="https://www.bacp.co.uk/media/20751/bacp-cost-of-living-report-2024.pdf" TargetMode="External"/><Relationship Id="rId5" Type="http://schemas.openxmlformats.org/officeDocument/2006/relationships/hyperlink" Target="https://www.ageuk.org.uk/siteassets/documents/reports-and-publications/reports-and-briefings/cost-of-living-report_0325.pdf" TargetMode="External"/><Relationship Id="rId10" Type="http://schemas.openxmlformats.org/officeDocument/2006/relationships/hyperlink" Target="https://www.realestate.bnpparibas.co.uk/insights/uk-economic-and-real-estate-briefing-february-2026" TargetMode="External"/><Relationship Id="rId4" Type="http://schemas.openxmlformats.org/officeDocument/2006/relationships/hyperlink" Target="https://acre.org.uk/briefing-the-cost-of-living-in-rural-areas/" TargetMode="External"/><Relationship Id="rId9" Type="http://schemas.openxmlformats.org/officeDocument/2006/relationships/hyperlink" Target="https://www.bi.team/publications/social-capital-in-the-united-kingdom/" TargetMode="External"/><Relationship Id="rId14" Type="http://schemas.openxmlformats.org/officeDocument/2006/relationships/hyperlink" Target="https://buttleuk.org/news/news-list/new-report-growing-up-in-poverty-exploring-the-education-gap/"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centreforcities.org/blog/why-growth-remains-the-only-lasting-answer-to-the-cost-of-living/" TargetMode="External"/><Relationship Id="rId13" Type="http://schemas.openxmlformats.org/officeDocument/2006/relationships/hyperlink" Target="https://www.centreforsocialjustice.org.uk/library/left-out" TargetMode="External"/><Relationship Id="rId3" Type="http://schemas.openxmlformats.org/officeDocument/2006/relationships/hyperlink" Target="https://www.carersuk.org/reports/state-of-caring-2025-the-cost-of-caring-the-impact-of-caring-across-carers-lives/" TargetMode="External"/><Relationship Id="rId7" Type="http://schemas.openxmlformats.org/officeDocument/2006/relationships/hyperlink" Target="https://www.centreforcities.org/wp-content/uploads/2024/07/Mission-accepted-July-2024.pdf" TargetMode="External"/><Relationship Id="rId12" Type="http://schemas.openxmlformats.org/officeDocument/2006/relationships/hyperlink" Target="https://endchildpoverty.org.uk/wp-content/uploads/2025/05/Local-indicators-of-child-poverty-after-housing-costs_2025_final-1.pdf" TargetMode="External"/><Relationship Id="rId2" Type="http://schemas.openxmlformats.org/officeDocument/2006/relationships/hyperlink" Target="https://www.placesforpeople.co.uk/media/iwankg34/digital-exclusion-and-the-cost-of-living-crisis-final-v2.pdf" TargetMode="External"/><Relationship Id="rId1" Type="http://schemas.openxmlformats.org/officeDocument/2006/relationships/slideLayout" Target="../slideLayouts/slideLayout3.xml"/><Relationship Id="rId6"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1" Type="http://schemas.openxmlformats.org/officeDocument/2006/relationships/hyperlink" Target="https://cebr.com/uk-economic-outlook/" TargetMode="External"/><Relationship Id="rId5" Type="http://schemas.openxmlformats.org/officeDocument/2006/relationships/hyperlink" Target="https://www.centreforcities.org/data/cost-of-living-tracker/" TargetMode="External"/><Relationship Id="rId10" Type="http://schemas.openxmlformats.org/officeDocument/2006/relationships/hyperlink" Target="https://cep.lse.ac.uk/_NEW/PUBLICATIONS/abstract.asp?index=11681" TargetMode="External"/><Relationship Id="rId4" Type="http://schemas.openxmlformats.org/officeDocument/2006/relationships/hyperlink" Target="https://ageing-better.org.uk/state-ageing-2025" TargetMode="External"/><Relationship Id="rId9" Type="http://schemas.openxmlformats.org/officeDocument/2006/relationships/hyperlink" Target="https://cep.lse.ac.uk/_NEW/PUBLICATIONS/abstract.asp?index=9873" TargetMode="External"/><Relationship Id="rId14" Type="http://schemas.openxmlformats.org/officeDocument/2006/relationships/hyperlink" Target="https://www.centreforsocialjustice.org.uk/library/two-nations"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childrenscommissioner.gov.uk/resource/growing-up-in-a-low-income-family-childrens-experiences/" TargetMode="External"/><Relationship Id="rId13" Type="http://schemas.openxmlformats.org/officeDocument/2006/relationships/hyperlink" Target="https://www.citizensadvice.org.uk/policy/publications/the-national-red-index-2025-negative-budget-households-face-a-debt-crisis/#h-executive-summary" TargetMode="External"/><Relationship Id="rId3"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 Id="rId7" Type="http://schemas.openxmlformats.org/officeDocument/2006/relationships/hyperlink" Target="https://www.childhoodtrust.org.uk/wp-content/uploads/2025/05/Impact-of-the-cost-of-living-crisis-with-children-with-SEND.-TCT-2023-1.pdf" TargetMode="External"/><Relationship Id="rId12" Type="http://schemas.openxmlformats.org/officeDocument/2006/relationships/hyperlink" Target="https://wearecitizensadvice.org.uk/living-on-empty-245f4b9acbe3" TargetMode="External"/><Relationship Id="rId2" Type="http://schemas.openxmlformats.org/officeDocument/2006/relationships/hyperlink" Target="https://www.centreforthrivingplaces.org/thriving-places-index/" TargetMode="External"/><Relationship Id="rId1" Type="http://schemas.openxmlformats.org/officeDocument/2006/relationships/slideLayout" Target="../slideLayouts/slideLayout3.xml"/><Relationship Id="rId6" Type="http://schemas.openxmlformats.org/officeDocument/2006/relationships/hyperlink" Target="https://cpag.org.uk/child-poverty/poverty-facts-and-figures" TargetMode="External"/><Relationship Id="rId11" Type="http://schemas.openxmlformats.org/officeDocument/2006/relationships/hyperlink" Target="https://assets.ctfassets.net/mfz4nbgura3g/38Ne2lxssqel1QkvlOqp9N/c5006780da1f13097b771db298c80d4f/Frozen_in_place_-_final_report__4_.pdf" TargetMode="External"/><Relationship Id="rId5" Type="http://schemas.openxmlformats.org/officeDocument/2006/relationships/hyperlink" Target="https://cpag.org.uk/news/cost-child-2025" TargetMode="External"/><Relationship Id="rId10" Type="http://schemas.openxmlformats.org/officeDocument/2006/relationships/hyperlink" Target="https://public.flourish.studio/story/2586672/" TargetMode="External"/><Relationship Id="rId4" Type="http://schemas.openxmlformats.org/officeDocument/2006/relationships/hyperlink" Target="https://www.cipd.org/uk/knowledge/reports/labour-market-outlook/" TargetMode="External"/><Relationship Id="rId9" Type="http://schemas.openxmlformats.org/officeDocument/2006/relationships/hyperlink" Target="https://capuk.org/about-us/policy-and-research/client-report-2025-no-time-to-lose" TargetMode="External"/><Relationship Id="rId14" Type="http://schemas.openxmlformats.org/officeDocument/2006/relationships/hyperlink" Target="https://www.theccc.org.uk/publication/progress-in-adapting-to-climate-change-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gov.uk/government/statistics/economic-labour-market-status-of-individuals-aged-50-and-over-trends-over-time-september-2025/economic-labour-market-status-of-individuals-aged-50-and-over-trends-over-time-september-2025#unemployment" TargetMode="External"/><Relationship Id="rId13" Type="http://schemas.openxmlformats.org/officeDocument/2006/relationships/hyperlink" Target="https://endfurniturepoverty.org/research-campaigns/rebuilding-crisis-support-local-welfare-assistance/a-bleak-future-for-crisis-support-2023-24/" TargetMode="External"/><Relationship Id="rId3" Type="http://schemas.openxmlformats.org/officeDocument/2006/relationships/hyperlink" Target="https://www.gov.uk/government/statistics/annual-fuel-poverty-statistics-report-2025" TargetMode="External"/><Relationship Id="rId7" Type="http://schemas.openxmlformats.org/officeDocument/2006/relationships/hyperlink" Target="https://assets.publishing.service.gov.uk/government/uploads/system/uploads/attachment_data/file/214409/rrep640.pdf" TargetMode="External"/><Relationship Id="rId12" Type="http://schemas.openxmlformats.org/officeDocument/2006/relationships/hyperlink" Target="https://endfurniturepoverty.org/research-campaigns/understanding-furniture-poverty/research-the-extent-of-furniture-poverty/" TargetMode="External"/><Relationship Id="rId2" Type="http://schemas.openxmlformats.org/officeDocument/2006/relationships/hyperlink" Target="https://www.co-operative.coop/media/news-releases/lack-of-social-mobility-costs-the-uk-economy-gbp19bn-a-year" TargetMode="External"/><Relationship Id="rId1" Type="http://schemas.openxmlformats.org/officeDocument/2006/relationships/slideLayout" Target="../slideLayouts/slideLayout3.xml"/><Relationship Id="rId6" Type="http://schemas.openxmlformats.org/officeDocument/2006/relationships/hyperlink" Target="https://www.gov.uk/government/publications/assessment-of-ai-capabilities-and-the-impact-on-the-uk-labour-market/assessment-of-ai-capabilities-and-the-impact-on-the-uk-labour-market" TargetMode="External"/><Relationship Id="rId11" Type="http://schemas.openxmlformats.org/officeDocument/2006/relationships/hyperlink" Target="https://endchildpoverty.org.uk/child-poverty-2025/" TargetMode="External"/><Relationship Id="rId5" Type="http://schemas.openxmlformats.org/officeDocument/2006/relationships/hyperlink" Target="https://www.gov.uk/government/collections/statistical-digest-of-rural-england" TargetMode="External"/><Relationship Id="rId10" Type="http://schemas.openxmlformats.org/officeDocument/2006/relationships/hyperlink" Target="https://epi.org.uk/publications-and-research/how-can-we-reduce-food-poverty-for-under-fives/" TargetMode="External"/><Relationship Id="rId4" Type="http://schemas.openxmlformats.org/officeDocument/2006/relationships/hyperlink" Target="https://www.gov.uk/government/statistics/united-kingdom-food-security-report-2024/united-kingdom-food-security-report-2024-theme-4-food-security-at-household-level" TargetMode="External"/><Relationship Id="rId9" Type="http://schemas.openxmlformats.org/officeDocument/2006/relationships/hyperlink" Target="https://www.gov.uk/government/publications/keep-britain-working-review-final-report/keep-britain-working-final-report#:~:text=There%20is%20broad%20recognition%20that,greater%20pressure%20on%20the%20NHS%20."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foodfoundation.org.uk/childrens-right2food-dashboard" TargetMode="External"/><Relationship Id="rId13" Type="http://schemas.openxmlformats.org/officeDocument/2006/relationships/hyperlink" Target="https://www.gamblingcommission.gov.uk/print/understanding-the-impact-of-increased-cost-of-living-on-gambling-behaviour" TargetMode="External"/><Relationship Id="rId3" Type="http://schemas.openxmlformats.org/officeDocument/2006/relationships/hyperlink" Target="https://eciu.net/analysis/reports/2024/the-uks-net-zero-economy-2024" TargetMode="External"/><Relationship Id="rId7" Type="http://schemas.openxmlformats.org/officeDocument/2006/relationships/hyperlink" Target="https://www.fca.org.uk/publications/financial-lives/jan-2024-recontact-survey-summary" TargetMode="External"/><Relationship Id="rId12" Type="http://schemas.openxmlformats.org/officeDocument/2006/relationships/hyperlink" Target="https://www.food.gov.uk/research/consumer-interests-aka-wider-consumer-interests/consumer-insights-tracker#monthly-consumer-insights-tracker-report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enterpriseresearch.ac.uk/wp-content/uploads/2025/03/The-State-of-Small-Business-Britain-2024-Final-1.pdf?ct=t(EMAIL_CAMPAIGN_SSBB_2024)" TargetMode="External"/><Relationship Id="rId11" Type="http://schemas.openxmlformats.org/officeDocument/2006/relationships/hyperlink" Target="https://foodfoundation.org.uk/initiatives/food-insecurity-tracking#tabs/Overview-of-surveys-" TargetMode="External"/><Relationship Id="rId5" Type="http://schemas.openxmlformats.org/officeDocument/2006/relationships/hyperlink" Target="https://eciu.net/analysis/reports/2025/embargoed-the-impact-of-climate-change-on-british-farms-and-farmers-mental-health" TargetMode="External"/><Relationship Id="rId15" Type="http://schemas.openxmlformats.org/officeDocument/2006/relationships/hyperlink" Target="https://www.goodthingsfoundation.org/policy-and-research/research-and-evidence/research-2024/deep-poverty-and-digital-exclusion.html" TargetMode="External"/><Relationship Id="rId10" Type="http://schemas.openxmlformats.org/officeDocument/2006/relationships/hyperlink" Target="https://foodfoundation.org.uk/publication/broken-plate-2025" TargetMode="External"/><Relationship Id="rId4" Type="http://schemas.openxmlformats.org/officeDocument/2006/relationships/hyperlink" Target="https://eciu.net/analysis/reports/2025/net-zero-economy-across-the-uk" TargetMode="External"/><Relationship Id="rId9" Type="http://schemas.openxmlformats.org/officeDocument/2006/relationships/hyperlink" Target="https://foodfoundation.org.uk/sites/default/files/2023-12/Disabilities%20briefing_FINAL.pdf" TargetMode="External"/><Relationship Id="rId14" Type="http://schemas.openxmlformats.org/officeDocument/2006/relationships/hyperlink" Target="https://www.gamblingcommission.gov.uk/news/article/2024-gambling-survey-for-great-britain-published"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mentalhealth.org.uk/sites/default/files/2025-11/MHF_TFR_Tackling_mental_health_delphi_study_report.pdf" TargetMode="External"/><Relationship Id="rId13" Type="http://schemas.openxmlformats.org/officeDocument/2006/relationships/hyperlink" Target="https://commonslibrary.parliament.uk/deep-material-poverty-how-many-children-are-going-without-essentials/" TargetMode="External"/><Relationship Id="rId3" Type="http://schemas.openxmlformats.org/officeDocument/2006/relationships/hyperlink" Target="https://www.hl.co.uk/features/5-to-thrive/savings-and-resilience-comparison-tool" TargetMode="External"/><Relationship Id="rId7" Type="http://schemas.openxmlformats.org/officeDocument/2006/relationships/hyperlink" Target="https://www.health.org.uk/publications/long-reads/what-we-know-about-the-uk-s-working-age-health-challenge" TargetMode="External"/><Relationship Id="rId12" Type="http://schemas.openxmlformats.org/officeDocument/2006/relationships/hyperlink" Target="https://commonslibrary.parliament.uk/research-briefings/cdp-2023-0104/" TargetMode="External"/><Relationship Id="rId2" Type="http://schemas.openxmlformats.org/officeDocument/2006/relationships/hyperlink" Target="https://www.greatermanchester-ca.gov.uk/what-we-do/digital/get-online-greater-manchester/greater-manchester-wide-support/digital-exclusion-risk-index-deri/" TargetMode="External"/><Relationship Id="rId1" Type="http://schemas.openxmlformats.org/officeDocument/2006/relationships/slideLayout" Target="../slideLayouts/slideLayout3.xml"/><Relationship Id="rId6" Type="http://schemas.openxmlformats.org/officeDocument/2006/relationships/hyperlink" Target="https://www.health.org.uk/reports-and-analysis/analysis/mental-health-trends-among-working-age-people" TargetMode="External"/><Relationship Id="rId11" Type="http://schemas.openxmlformats.org/officeDocument/2006/relationships/hyperlink" Target="https://www.gov.uk/government/collections/uk-house-price-index-reports-2025" TargetMode="External"/><Relationship Id="rId5" Type="http://schemas.openxmlformats.org/officeDocument/2006/relationships/hyperlink" Target="https://www.health.org.uk/evidence-hub/money-and-resources/poverty/map-of-child-poverty" TargetMode="External"/><Relationship Id="rId10" Type="http://schemas.openxmlformats.org/officeDocument/2006/relationships/hyperlink" Target="https://assets.publishing.service.gov.uk/media/696646bc99fbdc498faecd98/child-poverty-strategy.pdf" TargetMode="External"/><Relationship Id="rId4" Type="http://schemas.openxmlformats.org/officeDocument/2006/relationships/hyperlink" Target="https://www.health.org.uk/evidence-hub/local-authority-dashboard?utm_source=ecomms&amp;utm_medium=email&amp;utm_campaign=local_authority_dashboard&amp;dm_i=4Y2,8LE65,63A02B,ZLWXI,1" TargetMode="External"/><Relationship Id="rId9" Type="http://schemas.openxmlformats.org/officeDocument/2006/relationships/hyperlink" Target="https://www.health.org.uk/features-and-opinion/blogs/unravelling-the-rise-in-mental-health-related-inactivity" TargetMode="External"/><Relationship Id="rId14" Type="http://schemas.openxmlformats.org/officeDocument/2006/relationships/hyperlink" Target="https://commonslibrary.parliament.uk/research-briefings/cbp-94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researchbriefings.files.parliament.uk/documents/CBP-7584/CBP-7584.pdf" TargetMode="External"/><Relationship Id="rId13" Type="http://schemas.openxmlformats.org/officeDocument/2006/relationships/hyperlink" Target="https://commonslibrary.parliament.uk/research-briefings/cbp-9428/" TargetMode="External"/><Relationship Id="rId3" Type="http://schemas.openxmlformats.org/officeDocument/2006/relationships/hyperlink" Target="https://researchbriefings.files.parliament.uk/documents/CBP-8585/CBP-8585.pdf" TargetMode="External"/><Relationship Id="rId7" Type="http://schemas.openxmlformats.org/officeDocument/2006/relationships/hyperlink" Target="https://commonslibrary.parliament.uk/research-briefings/cbp-10100/" TargetMode="External"/><Relationship Id="rId12" Type="http://schemas.openxmlformats.org/officeDocument/2006/relationships/hyperlink" Target="https://researchbriefings.files.parliament.uk/documents/SN06186/SN06186.pdf" TargetMode="External"/><Relationship Id="rId2" Type="http://schemas.openxmlformats.org/officeDocument/2006/relationships/hyperlink" Target="https://researchbriefings.files.parliament.uk/documents/CBP-9040/CBP-9040.pdf"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cbp-9714/" TargetMode="External"/><Relationship Id="rId11" Type="http://schemas.openxmlformats.org/officeDocument/2006/relationships/hyperlink" Target="https://commonslibrary.parliament.uk/research-briefings/cbp-10335/" TargetMode="External"/><Relationship Id="rId5" Type="http://schemas.openxmlformats.org/officeDocument/2006/relationships/hyperlink" Target="https://commonslibrary.parliament.uk/research-briefings/cbp-8730/" TargetMode="External"/><Relationship Id="rId10" Type="http://schemas.openxmlformats.org/officeDocument/2006/relationships/hyperlink" Target="https://researchbriefings.files.parliament.uk/documents/SN07096/SN07096.pdf" TargetMode="External"/><Relationship Id="rId4" Type="http://schemas.openxmlformats.org/officeDocument/2006/relationships/hyperlink" Target="https://commonslibrary.parliament.uk/research-briefings/cbp-9209/" TargetMode="External"/><Relationship Id="rId9" Type="http://schemas.openxmlformats.org/officeDocument/2006/relationships/hyperlink" Target="https://commonslibrary.parliament.uk/research-briefings/sn06705/" TargetMode="External"/><Relationship Id="rId14" Type="http://schemas.openxmlformats.org/officeDocument/2006/relationships/hyperlink" Target="https://commonslibrary.parliament.uk/which-children-are-most-likely-to-be-in-poverty-in-the-uk/"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ifs.org.uk/publications/health-wealth-and-employment-run-state-pension-age?mc_cid=9b44c1dfa4&amp;mc_eid=39f43342be" TargetMode="External"/><Relationship Id="rId13" Type="http://schemas.openxmlformats.org/officeDocument/2006/relationships/hyperlink" Target="https://ifs.org.uk/publications/living-standards-last-election?mc_cid=c79514206f&amp;mc_eid=39f43342be" TargetMode="External"/><Relationship Id="rId3" Type="http://schemas.openxmlformats.org/officeDocument/2006/relationships/hyperlink" Target="https://www.inkinddirect.org/news-press-resources/the-state-of-period-equity-in-the-uk" TargetMode="External"/><Relationship Id="rId7" Type="http://schemas.openxmlformats.org/officeDocument/2006/relationships/hyperlink" Target="https://ifs.org.uk/publications/green-budget-2025-full-report?mc_cid=ea383179dc&amp;mc_eid=3bd70722dd" TargetMode="External"/><Relationship Id="rId12" Type="http://schemas.openxmlformats.org/officeDocument/2006/relationships/hyperlink" Target="https://ifs.org.uk/living-standards-poverty-and-inequality-uk?mc_cid=c79514206f&amp;mc_eid=39f43342be" TargetMode="External"/><Relationship Id="rId2" Type="http://schemas.openxmlformats.org/officeDocument/2006/relationships/hyperlink" Target="https://lordslibrary.parliament.uk/government-climate-policy-economic-impact/" TargetMode="External"/><Relationship Id="rId1" Type="http://schemas.openxmlformats.org/officeDocument/2006/relationships/slideLayout" Target="../slideLayouts/slideLayout3.xml"/><Relationship Id="rId6" Type="http://schemas.openxmlformats.org/officeDocument/2006/relationships/hyperlink" Target="https://ifs.org.uk/publications/do-disability-benefit-claims-rise-when-other-benefits-are-cut?mc_cid=4a23178e16&amp;mc_eid=3bd70722dd" TargetMode="External"/><Relationship Id="rId11" Type="http://schemas.openxmlformats.org/officeDocument/2006/relationships/hyperlink" Target="https://ifs.org.uk/publications/how-have-pensioner-incomes-and-poverty-changed-recent-years?mc_cid=2233061850&amp;mc_eid=39f43342be" TargetMode="External"/><Relationship Id="rId5" Type="http://schemas.openxmlformats.org/officeDocument/2006/relationships/hyperlink" Target="https://ifs.org.uk/publications/cheapflation-and-rise-inflation-inequality?mc_cid=6e6d95d302&amp;mc_eid=3bd70722dd" TargetMode="External"/><Relationship Id="rId10" Type="http://schemas.openxmlformats.org/officeDocument/2006/relationships/hyperlink" Target="https://ifs.org.uk/publications/housing-quality-and-affordability-lower-income-households?mc_cid=5170e83b8a&amp;mc_eid=39f43342be" TargetMode="External"/><Relationship Id="rId4" Type="http://schemas.openxmlformats.org/officeDocument/2006/relationships/hyperlink" Target="https://www.employment-studies.co.uk/system/files/resources/files/Commission%20for%20HWL%20job%20quality%20report_0.pdf" TargetMode="External"/><Relationship Id="rId9" Type="http://schemas.openxmlformats.org/officeDocument/2006/relationships/hyperlink" Target="https://ifs.org.uk/publications/hotel-mum-and-dad-co-residence-parents-among-those-aged-25-34?mc_cid=11bfa3dcb9&amp;mc_eid=39f43342be" TargetMode="External"/><Relationship Id="rId14" Type="http://schemas.openxmlformats.org/officeDocument/2006/relationships/hyperlink" Target="https://ifs.org.uk/publications/move-how-young-peoples-mobility-responds-and-reinforces-geographical-inequalities?mc_cid=669fabf914&amp;mc_eid=39f43342be"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jedhub.org/casestudy?year=2025&amp;region=Midlands" TargetMode="External"/><Relationship Id="rId13" Type="http://schemas.openxmlformats.org/officeDocument/2006/relationships/hyperlink" Target="https://www.kingsfund.org.uk/insight-and-analysis/long-reads/relationship-poverty-nhs-services" TargetMode="External"/><Relationship Id="rId3" Type="http://schemas.openxmlformats.org/officeDocument/2006/relationships/hyperlink" Target="https://ifs.org.uk/publications/seven-key-facts-about-uk-living-standards?mc_cid=32b3ff0441&amp;mc_eid=39f43342be" TargetMode="External"/><Relationship Id="rId7" Type="http://schemas.openxmlformats.org/officeDocument/2006/relationships/hyperlink" Target="https://www.instituteofhealthequity.org/resources-reports/fuel-poverty-cold-homes-and-health-inequalities-in-the-uk/read-the-report.pdf" TargetMode="External"/><Relationship Id="rId12" Type="http://schemas.openxmlformats.org/officeDocument/2006/relationships/hyperlink" Target="https://www.jrf.org.uk/deep-poverty-and-destitution/the-impact-of-hardship-on-primary-schools-and-primary-healthcare" TargetMode="External"/><Relationship Id="rId2" Type="http://schemas.openxmlformats.org/officeDocument/2006/relationships/hyperlink" Target="https://ifs.org.uk/sites/default/files/2024-04/Recent-trends-in-and-the-outlook-for-health-related-benefits-IFS-Report-R311.pdf" TargetMode="External"/><Relationship Id="rId1" Type="http://schemas.openxmlformats.org/officeDocument/2006/relationships/slideLayout" Target="../slideLayouts/slideLayout3.xml"/><Relationship Id="rId6" Type="http://schemas.openxmlformats.org/officeDocument/2006/relationships/hyperlink" Target="https://ifs.org.uk/publications/unemployment-benefits-and-household-spending-new-evidence-uk-bank-account-data?mc_cid=ad9960ec65&amp;mc_eid=39f43342be" TargetMode="External"/><Relationship Id="rId11"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5" Type="http://schemas.openxmlformats.org/officeDocument/2006/relationships/hyperlink" Target="https://ifs.org.uk/publications/role-changing-health-rising-health-related-benefit-claims?mc_cid=baeac43e17&amp;mc_eid=3bd70722dd" TargetMode="External"/><Relationship Id="rId10" Type="http://schemas.openxmlformats.org/officeDocument/2006/relationships/hyperlink" Target="https://www.jrf.org.uk/cost-of-living" TargetMode="External"/><Relationship Id="rId4" Type="http://schemas.openxmlformats.org/officeDocument/2006/relationships/hyperlink" Target="https://ifs.org.uk/articles/tackling-regional-inequalities-lessons-new-research?mc_cid=3f22aa0c8c&amp;mc_eid=39f43342be" TargetMode="External"/><Relationship Id="rId9" Type="http://schemas.openxmlformats.org/officeDocument/2006/relationships/hyperlink" Target="https://www.jrf.org.uk/uk-poverty-2026-the-essential-guide-to-understanding-poverty-in-the-uk" TargetMode="External"/><Relationship Id="rId14" Type="http://schemas.openxmlformats.org/officeDocument/2006/relationships/hyperlink" Target="https://www.kingstrust.org.uk/about-us/news-views/youthindex2025"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lginform.local.gov.uk/" TargetMode="External"/><Relationship Id="rId13" Type="http://schemas.openxmlformats.org/officeDocument/2006/relationships/hyperlink" Target="https://www.lboro.ac.uk/research/crsp/our-research/" TargetMode="External"/><Relationship Id="rId3" Type="http://schemas.openxmlformats.org/officeDocument/2006/relationships/hyperlink" Target="https://kpmg.com/uk/en/insights/economics/uk-economic-outlook.html" TargetMode="External"/><Relationship Id="rId7" Type="http://schemas.openxmlformats.org/officeDocument/2006/relationships/hyperlink" Target="2025%20Consumer%20Digital%20Index" TargetMode="External"/><Relationship Id="rId12" Type="http://schemas.openxmlformats.org/officeDocument/2006/relationships/hyperlink" Target="https://thinkhouse.org.uk/site/assets/files/3215/long0725.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livingwage.org.uk/life-low-pension-growing-problem-financial-insecurity-retirement%C2%A0" TargetMode="External"/><Relationship Id="rId11" Type="http://schemas.openxmlformats.org/officeDocument/2006/relationships/hyperlink" Target="https://sticerd.lse.ac.uk/CASE/_NEW/PUBLICATIONS/abstract/?index=11618&amp;_gl=1*jxpq8*_ga*MjAyODYzNzI3OC4xNzUxNDQzOTAz*_ga_LWTEVFESYX*czE3NjY0OTA0MjIkbzEkZzEkdDE3NjY0OTA0MzYkajUyJGwwJGgw*_gcl_au*NTE0MDE0MTk3LjE3NjU3ODc0NTU." TargetMode="External"/><Relationship Id="rId5" Type="http://schemas.openxmlformats.org/officeDocument/2006/relationships/hyperlink" Target="https://www.livingwage.org.uk/precarious-pay-and-uncertain-hours-insecure-work-uk-labour-market?mc_cid=fcfc23fce8&amp;mc_eid=3f126a93f1" TargetMode="External"/><Relationship Id="rId10" Type="http://schemas.openxmlformats.org/officeDocument/2006/relationships/hyperlink" Target="https://blogs.lse.ac.uk/politicsandpolicy/britain-is-falling-behind-the-us-and-productivity-is-largely-to-blame/" TargetMode="External"/><Relationship Id="rId4" Type="http://schemas.openxmlformats.org/officeDocument/2006/relationships/hyperlink" Target="https://learningandwork.org.uk/labour-market-briefing-january-2026/" TargetMode="External"/><Relationship Id="rId9" Type="http://schemas.openxmlformats.org/officeDocument/2006/relationships/hyperlink" Target="https://onlinelibrary.wiley.com/doi/10.1002/psp.70151?mc_cid=6dc40cff35&amp;mc_eid=3f126a93f1" TargetMode="External"/><Relationship Id="rId14" Type="http://schemas.openxmlformats.org/officeDocument/2006/relationships/hyperlink" Target="https://www.lboro.ac.uk/media/media/media-centre/images/press-releases/2025/CRSP%20-%20Poverty%20at%20the%20end%20of%20life%20in%202024.pdf"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moneyadvicetrust.org/wp-content/uploads/2024/09/Money-Advice-Trust-Broken-Budgets.pdf" TargetMode="External"/><Relationship Id="rId13" Type="http://schemas.openxmlformats.org/officeDocument/2006/relationships/hyperlink" Target="https://niesr.ac.uk/reports/economic-outlook-winter-2026?utm_campaign=Winter%20Economic%20Outlooks&amp;utm_medium=email&amp;_hsenc=p2ANqtz-95X8hhrYlwFtYFY7z8jvoT2gP3T-ICqnS01pLgYecE45sppFz8PFOqUb5X9w5OdMlzQq1QQyE9oaXEBpg7EmCLRlyIkeJpt_xEBrgT8v66yjrZeyM&amp;_hsmi=402345618&amp;utm_content=402345618&amp;utm_source=hs_email" TargetMode="External"/><Relationship Id="rId3" Type="http://schemas.openxmlformats.org/officeDocument/2006/relationships/hyperlink" Target="https://mentalhealth-uk.org/burnout/#section-5" TargetMode="External"/><Relationship Id="rId7" Type="http://schemas.openxmlformats.org/officeDocument/2006/relationships/hyperlink" Target="https://www.gov.uk/government/statistics/english-housing-survey-2023-to-2024-experiences-of-the-housing-crisis/english-housing-survey-2023-to-2024-experiences-of-the-housing-crisis" TargetMode="External"/><Relationship Id="rId12" Type="http://schemas.openxmlformats.org/officeDocument/2006/relationships/hyperlink" Target="https://www.housing.org.uk/resources/rural-life-monitor-2024/" TargetMode="External"/><Relationship Id="rId2" Type="http://schemas.openxmlformats.org/officeDocument/2006/relationships/hyperlink" Target="https://www.mentalhealth.org.uk/sites/default/files/2023-01/MHF-cost-of-living-crisis-report-2023-01-12.pdf" TargetMode="External"/><Relationship Id="rId1" Type="http://schemas.openxmlformats.org/officeDocument/2006/relationships/slideLayout" Target="../slideLayouts/slideLayout3.xml"/><Relationship Id="rId6" Type="http://schemas.openxmlformats.org/officeDocument/2006/relationships/hyperlink" Target="https://midlandsengineobservatory.org/resources/" TargetMode="External"/><Relationship Id="rId11" Type="http://schemas.openxmlformats.org/officeDocument/2006/relationships/hyperlink" Target="https://natcen.ac.uk/british-social-attitudes" TargetMode="External"/><Relationship Id="rId5" Type="http://schemas.openxmlformats.org/officeDocument/2006/relationships/hyperlink" Target="https://midlandsengineobservatory.org/" TargetMode="External"/><Relationship Id="rId10" Type="http://schemas.openxmlformats.org/officeDocument/2006/relationships/hyperlink" Target="https://natcen.ac.uk/publications/society-watch-2023-price-we-pay-social-impact-cost-living-crisis" TargetMode="External"/><Relationship Id="rId4" Type="http://schemas.openxmlformats.org/officeDocument/2006/relationships/hyperlink" Target="https://mentalhealth-uk.org/blog/breaking-barriers-supporting-mental-health-to-boost-economic-growth/" TargetMode="External"/><Relationship Id="rId9" Type="http://schemas.openxmlformats.org/officeDocument/2006/relationships/hyperlink" Target="https://www.collectivevoice.org.uk/wp-content/uploads/2024/02/Collective-Voice-Cost-of-living-briefing-FINAL.docx.pdf" TargetMode="External"/><Relationship Id="rId14" Type="http://schemas.openxmlformats.org/officeDocument/2006/relationships/hyperlink" Target="https://www.ncvo.org.uk/news-and-insights/news-index/uk-civil-society-almanac-2024/"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ons.gov.uk/businessindustryandtrade/business/businessservices/bulletins/businessinsightsandimpactontheukeconomy/5february2026" TargetMode="External"/><Relationship Id="rId13"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3" Type="http://schemas.openxmlformats.org/officeDocument/2006/relationships/hyperlink" Target="https://neweconomics.org/2025/05/whats-behind-the-rise-in-disability-benefit-claims" TargetMode="External"/><Relationship Id="rId7" Type="http://schemas.openxmlformats.org/officeDocument/2006/relationships/hyperlink" Target="https://www.ons.gov.uk/peoplepopulationandcommunity/populationandmigration/populationestimates/articles/buildacustomareaprofile/2023-01-17" TargetMode="External"/><Relationship Id="rId12" Type="http://schemas.openxmlformats.org/officeDocument/2006/relationships/hyperlink" Target="https://experience.arcgis.com/experience/a4af7f8f83e24639831594587d814443/?draft=true" TargetMode="External"/><Relationship Id="rId2" Type="http://schemas.openxmlformats.org/officeDocument/2006/relationships/hyperlink" Target="https://www.natwestgroup.com/news-and-insights/news-room/press-releases/financial-capability-and-learning/2024/jan/half-of-16-25-year-olds-in-the-uk-say-the-cost-of-living-crisis-.html" TargetMode="External"/><Relationship Id="rId1" Type="http://schemas.openxmlformats.org/officeDocument/2006/relationships/slideLayout" Target="../slideLayouts/slideLayout3.xml"/><Relationship Id="rId6" Type="http://schemas.openxmlformats.org/officeDocument/2006/relationships/hyperlink" Target="https://app.powerbi.com/view?r=eyJrIjoiMzI1N2YwYmYtNWVhMy00ZWY5LTliNmMtYzk3ZWVmMmMzNjZkIiwidCI6ImVlNGUxNDk5LTRhMzUtNGIyZS1hZDQ3LTVmM2NmOWRlODY2NiIsImMiOjh9" TargetMode="External"/><Relationship Id="rId11" Type="http://schemas.openxmlformats.org/officeDocument/2006/relationships/hyperlink" Target="https://www.ons.gov.uk/peoplepopulationandcommunity/educationandchildcare/articles/childcareaccessibilitybyneighbourhood/2024-06-04" TargetMode="External"/><Relationship Id="rId5" Type="http://schemas.openxmlformats.org/officeDocument/2006/relationships/hyperlink" Target="https://analytics.phe.gov.uk/apps/health-inequalities-dashboard/" TargetMode="External"/><Relationship Id="rId10" Type="http://schemas.openxmlformats.org/officeDocument/2006/relationships/hyperlink" Target="https://www.ons.gov.uk/visualisations/censusworkforcequalifications/#E06000019" TargetMode="External"/><Relationship Id="rId4"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9" Type="http://schemas.openxmlformats.org/officeDocument/2006/relationships/hyperlink" Target="https://www.ons.gov.uk/peoplepopulationandcommunity/housing/articles/census2021howhomesareheatedinyourarea/2023-01-05" TargetMode="External"/><Relationship Id="rId14" Type="http://schemas.openxmlformats.org/officeDocument/2006/relationships/hyperlink" Target="https://www.ons.gov.uk/economy/economicoutputandproductivity/output/bulletins/economicactivityandsocialchangeintheukrealtimeindicators/previousreleases"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ons.gov.uk/peoplepopulationandcommunity/healthandsocialcare/healthandwellbeing/bulletins/healthinengland/2015to2021" TargetMode="External"/><Relationship Id="rId13"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3" Type="http://schemas.openxmlformats.org/officeDocument/2006/relationships/hyperlink" Target="https://www.ons.gov.uk/peoplepopulationandcommunity/educationandchildcare/articles/explorewhichtownsattractpeoplewithadvancededucation/2024-03-15" TargetMode="External"/><Relationship Id="rId7"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12" Type="http://schemas.openxmlformats.org/officeDocument/2006/relationships/hyperlink" Target="https://www.ons.gov.uk/peoplepopulationandcommunity/housing/articles/howaremonthlymortgagerepaymentschangingingreatbritain/2023-03-08" TargetMode="External"/><Relationship Id="rId2" Type="http://schemas.openxmlformats.org/officeDocument/2006/relationships/hyperlink" Target="https://explore-local-statistics.beta.ons.gov.uk/indicator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housing/articles/firsttimebuyermortgagesalesfellacrosslondonindecadeto2023/2025-03-06" TargetMode="External"/><Relationship Id="rId11" Type="http://schemas.openxmlformats.org/officeDocument/2006/relationships/hyperlink" Target="https://www.ons.gov.uk/economy/inflationandpriceindices/articles/housingpricesinyourarea/2024-03-20" TargetMode="External"/><Relationship Id="rId5"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10" Type="http://schemas.openxmlformats.org/officeDocument/2006/relationships/hyperlink" Target="https://www.ons.gov.uk/economy/inflationandpriceindices" TargetMode="External"/><Relationship Id="rId4" Type="http://schemas.openxmlformats.org/officeDocument/2006/relationships/hyperlink" Target="https://www.ons.gov.uk/visualisations/areas/E06000019/" TargetMode="External"/><Relationship Id="rId9" Type="http://schemas.openxmlformats.org/officeDocument/2006/relationships/hyperlink" Target="https://www.ons.gov.uk/economy/inflationandpriceindices/bulletins/householdcostsindicesforukhouseholdgroups/julytoseptember2025" TargetMode="External"/><Relationship Id="rId14" Type="http://schemas.openxmlformats.org/officeDocument/2006/relationships/hyperlink" Target="https://www.nomisweb.co.uk/reports/lmp/lad/1778384915/report.aspx"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ons.gov.uk/economy/nationalaccounts/articles/dashboardunderstandingtheukeconomy/2017-02-22" TargetMode="External"/><Relationship Id="rId13" Type="http://schemas.openxmlformats.org/officeDocument/2006/relationships/hyperlink" Target="https://www.ons.gov.uk/employmentandlabourmarket/peopleinwork/employmentandemployeetypes/articles/whichskillsareemployersseekinginyourarea/2024-11-05" TargetMode="External"/><Relationship Id="rId3" Type="http://schemas.openxmlformats.org/officeDocument/2006/relationships/hyperlink" Target="https://www.ons.gov.uk/economy/economicoutputandproductivity/publicservicesproductivity/bulletins/publicserviceproductivityquarterlyuk/apriltojune2025" TargetMode="External"/><Relationship Id="rId7" Type="http://schemas.openxmlformats.org/officeDocument/2006/relationships/hyperlink" Target="https://www.ons.gov.uk/peoplepopulationandcommunity/wellbeing/articles/subnationalindicatorsexplorer/2022-01-06" TargetMode="External"/><Relationship Id="rId12" Type="http://schemas.openxmlformats.org/officeDocument/2006/relationships/hyperlink" Target="https://www.ons.gov.uk/visualisations/censusorigindestination/" TargetMode="External"/><Relationship Id="rId2" Type="http://schemas.openxmlformats.org/officeDocument/2006/relationships/hyperlink" Target="https://www.ons.gov.uk/peoplepopulationandcommunity/housing/bulletins/privaterentalaffordabilityengland/2024" TargetMode="External"/><Relationship Id="rId1" Type="http://schemas.openxmlformats.org/officeDocument/2006/relationships/slideLayout" Target="../slideLayouts/slideLayout3.xml"/><Relationship Id="rId6" Type="http://schemas.openxmlformats.org/officeDocument/2006/relationships/hyperlink" Target="https://www.ons.gov.uk/employmentandlabourmarket/peopleinwork/labourproductivity/articles/sicknessabsenceinthelabourmarket/2023and2024" TargetMode="External"/><Relationship Id="rId11" Type="http://schemas.openxmlformats.org/officeDocument/2006/relationships/hyperlink" Target="https://www.ons.gov.uk/peoplepopulationandcommunity/wellbeing/articles/ukmeasuresofnationalwellbeing/dashboard" TargetMode="External"/><Relationship Id="rId5" Type="http://schemas.openxmlformats.org/officeDocument/2006/relationships/hyperlink" Target="https://www.ons.gov.uk/economy/economicoutputandproductivity/productivitymeasures/bulletins/regionalandsubregionallabourproductivityuk/2023" TargetMode="External"/><Relationship Id="rId10" Type="http://schemas.openxmlformats.org/officeDocument/2006/relationships/hyperlink" Target="https://www.ons.gov.uk/employmentandlabourmarket/peopleinwork/employmentandemployeetypes/bulletins/uklabourmarket/latest" TargetMode="External"/><Relationship Id="rId4" Type="http://schemas.openxmlformats.org/officeDocument/2006/relationships/hyperlink" Target="https://www.ons.gov.uk/economy/nationalaccounts/uksectoraccounts/articles/quarterlyeconomiccommentary/julytoseptember2025" TargetMode="External"/><Relationship Id="rId9" Type="http://schemas.openxmlformats.org/officeDocument/2006/relationships/hyperlink" Target="https://www.ons.gov.uk/visualisations/dvc2281/" TargetMode="External"/><Relationship Id="rId14" Type="http://schemas.openxmlformats.org/officeDocument/2006/relationships/hyperlink" Target="https://www.ons.gov.uk/peoplepopulationandcommunity/housing/articles/whoismostexposedtorisinghousingcostsinenglandandwales/2024-04-25"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productivity.ac.uk/the-productivity-lab/the-tpi-uk-itl3-productivity-scorecard-series/" TargetMode="External"/><Relationship Id="rId13" Type="http://schemas.openxmlformats.org/officeDocument/2006/relationships/hyperlink" Target="https://www.resolutionfoundation.org/publications/green-your-eats/" TargetMode="External"/><Relationship Id="rId3" Type="http://schemas.openxmlformats.org/officeDocument/2006/relationships/hyperlink" Target="https://www.kcl.ac.uk/csmh/assets/esrc-csmh-cost-of-living-crisis-and-mental-health-report.pdf" TargetMode="External"/><Relationship Id="rId7" Type="http://schemas.openxmlformats.org/officeDocument/2006/relationships/hyperlink" Target="https://www.productivity.ac.uk/research/the-midlands-2025/" TargetMode="External"/><Relationship Id="rId12" Type="http://schemas.openxmlformats.org/officeDocument/2006/relationships/hyperlink" Target="https://www.resolutionfoundation.org/publications/a-u-shaped-legacy/" TargetMode="External"/><Relationship Id="rId2" Type="http://schemas.openxmlformats.org/officeDocument/2006/relationships/hyperlink" Target="https://www.ons.gov.uk/peoplepopulationandcommunity/educationandchildcare/articles/youngpeoplefromdisadvantagedbackgroundsfeellessincontroloftheirfutures/2023-11-06" TargetMode="External"/><Relationship Id="rId1" Type="http://schemas.openxmlformats.org/officeDocument/2006/relationships/slideLayout" Target="../slideLayouts/slideLayout3.xml"/><Relationship Id="rId6" Type="http://schemas.openxmlformats.org/officeDocument/2006/relationships/hyperlink" Target="https://www.productivity.ac.uk/wp-content/uploads/2021/10/PIP010-Midlands-Productivity-Challenge-FINAL-070122.pdf" TargetMode="External"/><Relationship Id="rId11" Type="http://schemas.openxmlformats.org/officeDocument/2006/relationships/hyperlink" Target="https://www.pwc.co.uk/services/economics/insights/economic-inactivity-report.html" TargetMode="External"/><Relationship Id="rId5" Type="http://schemas.openxmlformats.org/officeDocument/2006/relationships/hyperlink" Target="https://www.productivity.ac.uk/research/land-use-and-planning-reforms-strategic-context-challenges-and-policy-recommendations/" TargetMode="External"/><Relationship Id="rId10" Type="http://schemas.openxmlformats.org/officeDocument/2006/relationships/hyperlink" Target="https://www.publicfirst.co.uk/the-economic-opportunity-in-west-midlands.html" TargetMode="External"/><Relationship Id="rId4" Type="http://schemas.openxmlformats.org/officeDocument/2006/relationships/hyperlink" Target="https://www.policywise.org.uk/news/new-policywise-report-reveals-sharp-rise-period-poverty-across-uk-and-ireland" TargetMode="External"/><Relationship Id="rId9" Type="http://schemas.openxmlformats.org/officeDocument/2006/relationships/hyperlink" Target="https://www.productivity.ac.uk/news/what-explains-the-uks-productivity-problem/" TargetMode="External"/><Relationship Id="rId14" Type="http://schemas.openxmlformats.org/officeDocument/2006/relationships/hyperlink" Target="https://www.resolutionfoundation.org/publications/the-living-standards-outlook-2025/"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economy2030.resolutionfoundation.org/wp-content/uploads/2023/12/Ending-stagnation-final-report.pdf" TargetMode="External"/><Relationship Id="rId13" Type="http://schemas.openxmlformats.org/officeDocument/2006/relationships/hyperlink" Target="https://acre.org.uk/wp-content/uploads/Reigniting-rural-futures-summary-report-FINAL.pdf" TargetMode="External"/><Relationship Id="rId3" Type="http://schemas.openxmlformats.org/officeDocument/2006/relationships/hyperlink" Target="https://www.resolutionfoundation.org/publications/job-done/" TargetMode="External"/><Relationship Id="rId7" Type="http://schemas.openxmlformats.org/officeDocument/2006/relationships/hyperlink" Target="https://www.resolutionfoundation.org/publications/the-power-of-place/" TargetMode="External"/><Relationship Id="rId12" Type="http://schemas.openxmlformats.org/officeDocument/2006/relationships/hyperlink" Target="https://www.rsph.org.uk/our-work/campaigns/our-health-the-price-we-will-pay-for-the-cost-of-living-crisis.html" TargetMode="External"/><Relationship Id="rId2" Type="http://schemas.openxmlformats.org/officeDocument/2006/relationships/hyperlink" Target="https://www.resolutionfoundation.org/major-programme/housing-outlook/"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new-year-outlook-2026/" TargetMode="External"/><Relationship Id="rId11" Type="http://schemas.openxmlformats.org/officeDocument/2006/relationships/hyperlink" Target="https://www.royallondon.com/guides-tools/cost-of-living/financial-resilience-report-2025/" TargetMode="External"/><Relationship Id="rId5" Type="http://schemas.openxmlformats.org/officeDocument/2006/relationships/hyperlink" Target="https://www.resolutionfoundation.org/publications/mountain-climbing/" TargetMode="External"/><Relationship Id="rId10" Type="http://schemas.openxmlformats.org/officeDocument/2006/relationships/hyperlink" Target="https://www.resolutionfoundation.org/publications/weve-only-just-begun/" TargetMode="External"/><Relationship Id="rId4" Type="http://schemas.openxmlformats.org/officeDocument/2006/relationships/hyperlink" Target="https://www.resolutionfoundation.org/publications/low-pay-britain-2025/?mc_cid=8a14f7b9f9&amp;mc_eid=3f126a93f1" TargetMode="External"/><Relationship Id="rId9" Type="http://schemas.openxmlformats.org/officeDocument/2006/relationships/hyperlink" Target="https://www.resolutionfoundation.org/publications/under-strain/" TargetMode="External"/><Relationship Id="rId14" Type="http://schemas.openxmlformats.org/officeDocument/2006/relationships/hyperlink" Target="https://www.rsnonline.org.uk/images/research/Cost-Living/Rural-Cost-Living.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90.xml.rels><?xml version="1.0" encoding="UTF-8" standalone="yes"?>
<Relationships xmlns="http://schemas.openxmlformats.org/package/2006/relationships"><Relationship Id="rId8" Type="http://schemas.openxmlformats.org/officeDocument/2006/relationships/hyperlink" Target="https://social-mobility.data.gov.uk/social_mobility_by_area/205_regions/herefordshire,_county_of" TargetMode="External"/><Relationship Id="rId13" Type="http://schemas.openxmlformats.org/officeDocument/2006/relationships/hyperlink" Target="https://cms.trussell.org.uk/sites/default/files/2025-06/cost_of_hunger_and_hardship_june25.pdf" TargetMode="External"/><Relationship Id="rId3" Type="http://schemas.openxmlformats.org/officeDocument/2006/relationships/hyperlink" Target="https://www.rsnonline.org.uk/tag/economy-insights" TargetMode="External"/><Relationship Id="rId7" Type="http://schemas.openxmlformats.org/officeDocument/2006/relationships/hyperlink" Target="https://socialmobility.independent-commission.uk/reports/state-of-the-nation-2025-the-evolving-story-of-social-mobility-in-the-uk/" TargetMode="External"/><Relationship Id="rId12" Type="http://schemas.openxmlformats.org/officeDocument/2006/relationships/hyperlink" Target="https://www.trussell.org.uk/news-and-research/publications/report/hunger-in-the-uk-2025" TargetMode="External"/><Relationship Id="rId2" Type="http://schemas.openxmlformats.org/officeDocument/2006/relationships/hyperlink" Target="https://rsnonline.org.uk/images/manifesto-2023/rural-economies-chapter.pdf" TargetMode="External"/><Relationship Id="rId1" Type="http://schemas.openxmlformats.org/officeDocument/2006/relationships/slideLayout" Target="../slideLayouts/slideLayout3.xml"/><Relationship Id="rId6" Type="http://schemas.openxmlformats.org/officeDocument/2006/relationships/hyperlink" Target="https://socialmetricscommission.org.uk/social-metrics-commission-2024-report/" TargetMode="External"/><Relationship Id="rId11" Type="http://schemas.openxmlformats.org/officeDocument/2006/relationships/hyperlink" Target="https://www.suttontrust.com/our-research/what-is-social-mobility/" TargetMode="External"/><Relationship Id="rId5" Type="http://schemas.openxmlformats.org/officeDocument/2006/relationships/hyperlink" Target="https://www.savills.co.uk/research_articles/229130/385659-0" TargetMode="External"/><Relationship Id="rId10" Type="http://schemas.openxmlformats.org/officeDocument/2006/relationships/hyperlink" Target="https://www.som.org.uk/sites/som.org.uk/files/SOM_Deep_Dive_Research-compressed.pdf" TargetMode="Externa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socialmobility.independent-commission.uk/reports/investment-into-regions-and-social-mobility-report/" TargetMode="External"/><Relationship Id="rId14" Type="http://schemas.openxmlformats.org/officeDocument/2006/relationships/hyperlink" Target="https://www.ukfinance.org.uk/data-and-research/economic-insight" TargetMode="External"/></Relationships>
</file>

<file path=ppt/slides/_rels/slide91.xml.rels><?xml version="1.0" encoding="UTF-8" standalone="yes"?>
<Relationships xmlns="http://schemas.openxmlformats.org/package/2006/relationships"><Relationship Id="rId8" Type="http://schemas.openxmlformats.org/officeDocument/2006/relationships/hyperlink" Target="https://youthfuturesfoundation.org/wp-content/uploads/2023/06/GJP-Youth-Pullout-Report_AW_No-Crops.pdf" TargetMode="External"/><Relationship Id="rId3" Type="http://schemas.openxmlformats.org/officeDocument/2006/relationships/hyperlink" Target="https://blog.bham.ac.uk/cityredi/category/west-midlands-weekly-economic-impact-monitor/" TargetMode="External"/><Relationship Id="rId7" Type="http://schemas.openxmlformats.org/officeDocument/2006/relationships/hyperlink" Target="https://yougov.co.uk/politics/articles/53823-britons-and-the-cost-of-living-january-2026" TargetMode="External"/><Relationship Id="rId2" Type="http://schemas.openxmlformats.org/officeDocument/2006/relationships/hyperlink" Target="https://www.universitiesuk.ac.uk/latest/insights-and-analysis/graduate-outcomes-what-latest-data" TargetMode="External"/><Relationship Id="rId1" Type="http://schemas.openxmlformats.org/officeDocument/2006/relationships/slideLayout" Target="../slideLayouts/slideLayout3.xml"/><Relationship Id="rId6" Type="http://schemas.openxmlformats.org/officeDocument/2006/relationships/hyperlink" Target="https://www.rsnonline.org.uk/images/research/Cost-Living/Rural-Cost-Living.pdf" TargetMode="External"/><Relationship Id="rId5" Type="http://schemas.openxmlformats.org/officeDocument/2006/relationships/hyperlink" Target="https://www.york.ac.uk/policy-engine/cost-of-living/" TargetMode="External"/><Relationship Id="rId10" Type="http://schemas.openxmlformats.org/officeDocument/2006/relationships/hyperlink" Target="https://business.zoopla.co.uk/zoopla-house-price-index" TargetMode="External"/><Relationship Id="rId4" Type="http://schemas.openxmlformats.org/officeDocument/2006/relationships/hyperlink" Target="https://shefuni.maps.arcgis.com/apps/instant/interactivelegend/index.html?appid=8be0cd9e18904c258afd3c959d6fc4d7" TargetMode="External"/><Relationship Id="rId9" Type="http://schemas.openxmlformats.org/officeDocument/2006/relationships/hyperlink" Target="https://www.zoopla.co.uk/discover/property-news/rental-market-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dirty="0"/>
            </a:br>
            <a:r>
              <a:rPr lang="en-GB" sz="1800" dirty="0"/>
              <a:t>February</a:t>
            </a:r>
            <a:r>
              <a:rPr lang="en-GB" sz="2800" dirty="0"/>
              <a:t> </a:t>
            </a:r>
            <a:r>
              <a:rPr lang="en-GB" sz="1800" dirty="0"/>
              <a:t>2026</a:t>
            </a:r>
            <a:br>
              <a:rPr lang="en-GB" sz="1800" dirty="0">
                <a:latin typeface="+mn-lt"/>
              </a:rPr>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demographics,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2" y="5901210"/>
            <a:ext cx="9592672"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3"/>
              </a:rPr>
              <a:t>ONS – NOMIS</a:t>
            </a:r>
            <a:endParaRPr lang="en-GB" sz="1100" dirty="0"/>
          </a:p>
          <a:p>
            <a:r>
              <a:rPr lang="en-GB" sz="1100" dirty="0"/>
              <a:t>Frequency:  Annually</a:t>
            </a:r>
          </a:p>
          <a:p>
            <a:r>
              <a:rPr lang="en-GB" sz="1100" dirty="0"/>
              <a:t>Last updated: 14 October 2025</a:t>
            </a:r>
          </a:p>
          <a:p>
            <a:r>
              <a:rPr lang="en-GB" sz="1100" dirty="0"/>
              <a:t>Next update:  Autumn 2026</a:t>
            </a:r>
          </a:p>
        </p:txBody>
      </p:sp>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4"/>
          <a:stretch>
            <a:fillRect/>
          </a:stretch>
        </p:blipFill>
        <p:spPr>
          <a:xfrm>
            <a:off x="6011779" y="1153995"/>
            <a:ext cx="6075546" cy="4461987"/>
          </a:xfrm>
          <a:prstGeom prst="rect">
            <a:avLst/>
          </a:prstGeom>
          <a:ln>
            <a:solidFill>
              <a:schemeClr val="tx1"/>
            </a:solidFill>
          </a:ln>
        </p:spPr>
      </p:pic>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144961"/>
            <a:ext cx="11520000" cy="769440"/>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5636773" cy="3644240"/>
          </a:xfrm>
          <a:prstGeom prst="rect">
            <a:avLst/>
          </a:prstGeom>
          <a:ln>
            <a:solidFill>
              <a:schemeClr val="tx1"/>
            </a:solidFill>
          </a:ln>
        </p:spPr>
      </p:pic>
      <p:sp>
        <p:nvSpPr>
          <p:cNvPr id="8" name="TextBox 7"/>
          <p:cNvSpPr txBox="1"/>
          <p:nvPr/>
        </p:nvSpPr>
        <p:spPr>
          <a:xfrm>
            <a:off x="45570" y="4734342"/>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5762798" y="1000274"/>
            <a:ext cx="5796500" cy="3644240"/>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059562" y="3243000"/>
            <a:ext cx="2499736"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711149" y="4734342"/>
            <a:ext cx="9435281" cy="2123658"/>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p>
          <a:p>
            <a:pPr marL="171450" indent="-171450">
              <a:buFont typeface="Arial" panose="020B0604020202020204" pitchFamily="34" charset="0"/>
              <a:buChar char="•"/>
            </a:pPr>
            <a:r>
              <a:rPr lang="en-GB" sz="1200" dirty="0"/>
              <a:t>Business birth, death and survival rates vary by industry, with the transport and storage (including postal) industry having had both the highest birth and death rates nationally since 2018 (</a:t>
            </a:r>
            <a:r>
              <a:rPr lang="en-GB" sz="1200" dirty="0">
                <a:hlinkClick r:id="rId6"/>
              </a:rPr>
              <a:t>ONS</a:t>
            </a:r>
            <a:r>
              <a:rPr lang="en-GB" sz="1200" dirty="0"/>
              <a:t>).  Business survivals are not necessarily good, as the continued survival of so-called ‘zombie companies’ inhibits productivity and growth.  Similarly, business deaths can be good for an economy if jobs and resources are recycled into more dynamic and productive firms.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116535"/>
            <a:ext cx="11520000" cy="1018032"/>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89665" y="1019349"/>
            <a:ext cx="5401371" cy="4401205"/>
          </a:xfrm>
          <a:prstGeom prst="rect">
            <a:avLst/>
          </a:prstGeom>
          <a:noFill/>
          <a:ln w="38100">
            <a:solidFill>
              <a:schemeClr val="accent2"/>
            </a:solidFill>
          </a:ln>
        </p:spPr>
        <p:txBody>
          <a:bodyPr wrap="square" rtlCol="0">
            <a:spAutoFit/>
          </a:bodyPr>
          <a:lstStyle/>
          <a:p>
            <a:r>
              <a:rPr lang="en-GB" sz="1400" dirty="0"/>
              <a:t>In 2024, the West Midlands had the lowest 5-year business survival rate of any UK region (30.6%). There were 1,000 high-growth businesses in the West Midlands in 2024, up 4.2% from 2023 (</a:t>
            </a:r>
            <a:r>
              <a:rPr lang="en-GB" sz="1400" dirty="0">
                <a:hlinkClick r:id="rId2"/>
              </a:rPr>
              <a:t>ONS)</a:t>
            </a:r>
            <a:r>
              <a:rPr lang="en-GB" sz="1400" dirty="0"/>
              <a:t>.</a:t>
            </a:r>
          </a:p>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3"/>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404645" y="5838651"/>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Data last updated:  20 November 2025</a:t>
            </a:r>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89665" y="5396061"/>
            <a:ext cx="5401372" cy="1461939"/>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1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endParaRPr lang="en-GB" sz="1100" b="1" dirty="0">
              <a:solidFill>
                <a:schemeClr val="tx2"/>
              </a:solidFill>
            </a:endParaRP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Autofit/>
          </a:bodyPr>
          <a:lstStyle/>
          <a:p>
            <a:r>
              <a:rPr lang="en-GB" sz="32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32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2286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34842" y="663370"/>
            <a:ext cx="7552465" cy="5486744"/>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worse than the average for all local authorities in respect of average travel time to employment centre by bicycle, average travel time to employment centre by car, and average travel time to nearest employment centre by public transport or walking.</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4554" y="615011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251595"/>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027733"/>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to provide local intelligence relating to Herefordshire’s economy and labour market, also to monitor the local impact of cost-of-living increases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cost-of-living increases, in real time, but the data do provide important context, identify trends, strengths and vulnerabilities, and identifying groups and areas likely to be disproportionately affected. The compendium comprises four sections (see below) and an appendix of links to useful resources: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85744"/>
            <a:ext cx="11520000" cy="881648"/>
          </a:xfrm>
        </p:spPr>
        <p:txBody>
          <a:bodyPr>
            <a:normAutofit/>
          </a:bodyPr>
          <a:lstStyle/>
          <a:p>
            <a:r>
              <a:rPr lang="en-GB" sz="3200" dirty="0"/>
              <a:t>Distribution of jobs</a:t>
            </a:r>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163562" y="5003765"/>
            <a:ext cx="4229327"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0" name="TextBox 9"/>
          <p:cNvSpPr txBox="1"/>
          <p:nvPr/>
        </p:nvSpPr>
        <p:spPr>
          <a:xfrm>
            <a:off x="44940" y="5003765"/>
            <a:ext cx="2088660"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5" name="Picture 4" descr="Column chart showing the proportion of the working age population (16-64) who are self-employed (total, male and female) for Herefordshire, the West Midlands and England in the period October 2024 to September 2025.  Overall, Herefordshire has a higher rate of self-employment than nationally and regionally.">
            <a:extLst>
              <a:ext uri="{FF2B5EF4-FFF2-40B4-BE49-F238E27FC236}">
                <a16:creationId xmlns:a16="http://schemas.microsoft.com/office/drawing/2014/main" id="{403CBE99-02A9-F090-F0E4-19E8F728CDA9}"/>
              </a:ext>
            </a:extLst>
          </p:cNvPr>
          <p:cNvPicPr>
            <a:picLocks noChangeAspect="1"/>
          </p:cNvPicPr>
          <p:nvPr/>
        </p:nvPicPr>
        <p:blipFill>
          <a:blip r:embed="rId5"/>
          <a:stretch>
            <a:fillRect/>
          </a:stretch>
        </p:blipFill>
        <p:spPr>
          <a:xfrm>
            <a:off x="6435272" y="1026351"/>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pic>
        <p:nvPicPr>
          <p:cNvPr id="13" name="Content Placeholder 12" descr="Column chart showing that the proportions of people employed in the public sector and private sectors in Herefordshire are similar to nationally and regionally.">
            <a:extLst>
              <a:ext uri="{FF2B5EF4-FFF2-40B4-BE49-F238E27FC236}">
                <a16:creationId xmlns:a16="http://schemas.microsoft.com/office/drawing/2014/main" id="{740FA09D-E312-AF17-EC46-033856A99612}"/>
              </a:ext>
            </a:extLst>
          </p:cNvPr>
          <p:cNvPicPr>
            <a:picLocks noGrp="1" noChangeAspect="1"/>
          </p:cNvPicPr>
          <p:nvPr>
            <p:ph idx="1"/>
          </p:nvPr>
        </p:nvPicPr>
        <p:blipFill>
          <a:blip r:embed="rId7"/>
          <a:stretch>
            <a:fillRect/>
          </a:stretch>
        </p:blipFill>
        <p:spPr>
          <a:xfrm>
            <a:off x="8699105" y="4070315"/>
            <a:ext cx="3447383" cy="2012309"/>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Autofit/>
          </a:bodyPr>
          <a:lstStyle/>
          <a:p>
            <a:r>
              <a:rPr lang="en-GB" sz="32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97865"/>
          </a:xfrm>
        </p:spPr>
        <p:txBody>
          <a:bodyPr>
            <a:normAutofit/>
          </a:bodyPr>
          <a:lstStyle/>
          <a:p>
            <a:r>
              <a:rPr lang="en-GB" sz="32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32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750072"/>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February 2025 to January 2026 there were 37,062 job postings, of which 19,257 were unique.  The number of unique posting in January 2026 was slightly higher than in December 2025: 2,900 compared to 2,855 (revised), similar to a year ago (2,922 in January 2025) and remains well below the 5-year peak of 5,810 in June 2023.   </a:t>
            </a:r>
          </a:p>
          <a:p>
            <a:pPr marL="285750" indent="-285750">
              <a:lnSpc>
                <a:spcPct val="120000"/>
              </a:lnSpc>
              <a:buFont typeface="Arial" panose="020B0604020202020204" pitchFamily="34" charset="0"/>
              <a:buChar char="•"/>
            </a:pPr>
            <a:r>
              <a:rPr lang="en-US" sz="1200" dirty="0"/>
              <a:t>The top ten posted occupations (SOC 3 level) in the period from February 2025 to January 2026 were caring personal services (1,073 unique postings), other elementary service occupations (1,065), </a:t>
            </a:r>
            <a:r>
              <a:rPr lang="en-GB" sz="1200" dirty="0"/>
              <a:t>teaching professionals (995) and sales related occupations (834). </a:t>
            </a:r>
            <a:r>
              <a:rPr lang="en-US" sz="1200" dirty="0"/>
              <a:t>Top posted job titles in this period were support workers (504 unique postings), cleaners (271), production operatives (176) and health care assistants (147), </a:t>
            </a:r>
          </a:p>
        </p:txBody>
      </p:sp>
      <p:pic>
        <p:nvPicPr>
          <p:cNvPr id="9" name="Content Placeholder 8" descr="Line chart showing the five year trend in unique job postings in Herefordshire in the five years to January 2026.">
            <a:extLst>
              <a:ext uri="{FF2B5EF4-FFF2-40B4-BE49-F238E27FC236}">
                <a16:creationId xmlns:a16="http://schemas.microsoft.com/office/drawing/2014/main" id="{318812C9-5CE5-67E0-4BA0-3BC258D8861A}"/>
              </a:ext>
            </a:extLst>
          </p:cNvPr>
          <p:cNvPicPr>
            <a:picLocks noGrp="1" noChangeAspect="1"/>
          </p:cNvPicPr>
          <p:nvPr>
            <p:ph idx="1"/>
          </p:nvPr>
        </p:nvPicPr>
        <p:blipFill>
          <a:blip r:embed="rId3"/>
          <a:stretch>
            <a:fillRect/>
          </a:stretch>
        </p:blipFill>
        <p:spPr>
          <a:xfrm>
            <a:off x="5692473" y="1130686"/>
            <a:ext cx="6371727" cy="3059349"/>
          </a:xfrm>
          <a:solidFill>
            <a:schemeClr val="tx1"/>
          </a:solidFill>
          <a:ln>
            <a:solidFill>
              <a:schemeClr val="tx1"/>
            </a:solidFill>
          </a:ln>
        </p:spPr>
      </p:pic>
      <p:sp>
        <p:nvSpPr>
          <p:cNvPr id="7" name="TextBox 6"/>
          <p:cNvSpPr txBox="1"/>
          <p:nvPr/>
        </p:nvSpPr>
        <p:spPr>
          <a:xfrm>
            <a:off x="9551773" y="4348977"/>
            <a:ext cx="2547711"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2 February 2026</a:t>
            </a:r>
          </a:p>
          <a:p>
            <a:r>
              <a:rPr lang="en-GB" sz="1100" dirty="0"/>
              <a:t>Frequency of update: Monthly</a:t>
            </a:r>
          </a:p>
          <a:p>
            <a:r>
              <a:rPr lang="en-GB" sz="1100" dirty="0"/>
              <a:t>Next update: March 2026</a:t>
            </a:r>
          </a:p>
        </p:txBody>
      </p:sp>
      <p:sp>
        <p:nvSpPr>
          <p:cNvPr id="5" name="TextBox 4"/>
          <p:cNvSpPr txBox="1"/>
          <p:nvPr/>
        </p:nvSpPr>
        <p:spPr>
          <a:xfrm>
            <a:off x="115594" y="5011251"/>
            <a:ext cx="7140229" cy="830997"/>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13" name="Content Placeholder 12" descr="Chart showing top specialised (hard) skills in Herefordshire in the past 12 months to January 2026 - auditing, finance and continuous improvement process were the most in-demand.">
            <a:extLst>
              <a:ext uri="{FF2B5EF4-FFF2-40B4-BE49-F238E27FC236}">
                <a16:creationId xmlns:a16="http://schemas.microsoft.com/office/drawing/2014/main" id="{27E8B76B-5206-4C41-4F15-BC9F3B6DE07B}"/>
              </a:ext>
            </a:extLst>
          </p:cNvPr>
          <p:cNvPicPr>
            <a:picLocks noGrp="1" noChangeAspect="1"/>
          </p:cNvPicPr>
          <p:nvPr>
            <p:ph sz="half" idx="2"/>
          </p:nvPr>
        </p:nvPicPr>
        <p:blipFill>
          <a:blip r:embed="rId3"/>
          <a:stretch>
            <a:fillRect/>
          </a:stretch>
        </p:blipFill>
        <p:spPr>
          <a:xfrm>
            <a:off x="174031" y="1777949"/>
            <a:ext cx="6090933" cy="3477472"/>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6" name="Content Placeholder 15" descr="Chart showing quarter-on-quarter change in top ten hard skills for Herefordshire over the 12 months to January 2026.  While there was significant fluctuation throughout the period, auditing remained top throughout.">
            <a:extLst>
              <a:ext uri="{FF2B5EF4-FFF2-40B4-BE49-F238E27FC236}">
                <a16:creationId xmlns:a16="http://schemas.microsoft.com/office/drawing/2014/main" id="{944855F8-A3D9-78A4-8A3D-E3104D642697}"/>
              </a:ext>
            </a:extLst>
          </p:cNvPr>
          <p:cNvPicPr>
            <a:picLocks noGrp="1" noChangeAspect="1"/>
          </p:cNvPicPr>
          <p:nvPr>
            <p:ph sz="quarter" idx="4"/>
          </p:nvPr>
        </p:nvPicPr>
        <p:blipFill>
          <a:blip r:embed="rId4"/>
          <a:stretch>
            <a:fillRect/>
          </a:stretch>
        </p:blipFill>
        <p:spPr>
          <a:xfrm>
            <a:off x="6343190" y="1783859"/>
            <a:ext cx="5790226" cy="4406876"/>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2 February 2026</a:t>
            </a:r>
          </a:p>
          <a:p>
            <a:r>
              <a:rPr lang="en-GB" sz="1100" dirty="0"/>
              <a:t>Frequency of update: Monthly</a:t>
            </a:r>
          </a:p>
          <a:p>
            <a:r>
              <a:rPr lang="en-GB" sz="1100" dirty="0"/>
              <a:t>Next update:  March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February 2026 showing hiring intentions at historically low levels outside the pandemic and only 15% of employers anticipate significant recruitment difficulties in the next 6 months. 30% of employers reported hard-to-fill vacancies in the latest quarter with anticipated problems filling vacancies in the next 6 months remaining high among employers in compulsory education (72%), care and social work (62%), and healthcare (59%).</a:t>
            </a:r>
          </a:p>
          <a:p>
            <a:pPr>
              <a:lnSpc>
                <a:spcPct val="120000"/>
              </a:lnSpc>
            </a:pPr>
            <a:r>
              <a:rPr lang="en-GB" sz="1400" dirty="0"/>
              <a:t>There is no standard definition of a “hard-to-fill” vacancy and no equivalent survey to that undertaken by CIPD at local level, but the table shows those occupations (SOC 3 level) for the period February 2025 to January 2026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5" name="Table 4" descr="Table showing the hardest to fill vacancies in Herefordshire in the period February 2025 to January 2026.  The occupations that were hardest to fill (ordered by average posting intensity) were Health and Social Services Managers and Directors, Conservation and Environment Professionals, Therapy Professionals, Finance Professionals, Welfare Professionals, Regulatory Associate Professionals, Vehicle Trades, Skilled Metal, Electrical and Electronic Trades Supervisors, Caring Personal Services and Elementary Sales Occupations.">
            <a:extLst>
              <a:ext uri="{FF2B5EF4-FFF2-40B4-BE49-F238E27FC236}">
                <a16:creationId xmlns:a16="http://schemas.microsoft.com/office/drawing/2014/main" id="{D250A62D-1040-EB39-8C2C-DB2F0133DAFE}"/>
              </a:ext>
            </a:extLst>
          </p:cNvPr>
          <p:cNvGraphicFramePr>
            <a:graphicFrameLocks noGrp="1"/>
          </p:cNvGraphicFramePr>
          <p:nvPr>
            <p:extLst>
              <p:ext uri="{D42A27DB-BD31-4B8C-83A1-F6EECF244321}">
                <p14:modId xmlns:p14="http://schemas.microsoft.com/office/powerpoint/2010/main" val="1067036288"/>
              </p:ext>
            </p:extLst>
          </p:nvPr>
        </p:nvGraphicFramePr>
        <p:xfrm>
          <a:off x="4589914" y="1084638"/>
          <a:ext cx="7497065" cy="2610035"/>
        </p:xfrm>
        <a:graphic>
          <a:graphicData uri="http://schemas.openxmlformats.org/drawingml/2006/table">
            <a:tbl>
              <a:tblPr firstRow="1"/>
              <a:tblGrid>
                <a:gridCol w="3777038">
                  <a:extLst>
                    <a:ext uri="{9D8B030D-6E8A-4147-A177-3AD203B41FA5}">
                      <a16:colId xmlns:a16="http://schemas.microsoft.com/office/drawing/2014/main" val="3013803569"/>
                    </a:ext>
                  </a:extLst>
                </a:gridCol>
                <a:gridCol w="1240009">
                  <a:extLst>
                    <a:ext uri="{9D8B030D-6E8A-4147-A177-3AD203B41FA5}">
                      <a16:colId xmlns:a16="http://schemas.microsoft.com/office/drawing/2014/main" val="1025744370"/>
                    </a:ext>
                  </a:extLst>
                </a:gridCol>
                <a:gridCol w="1240009">
                  <a:extLst>
                    <a:ext uri="{9D8B030D-6E8A-4147-A177-3AD203B41FA5}">
                      <a16:colId xmlns:a16="http://schemas.microsoft.com/office/drawing/2014/main" val="3242414405"/>
                    </a:ext>
                  </a:extLst>
                </a:gridCol>
                <a:gridCol w="1240009">
                  <a:extLst>
                    <a:ext uri="{9D8B030D-6E8A-4147-A177-3AD203B41FA5}">
                      <a16:colId xmlns:a16="http://schemas.microsoft.com/office/drawing/2014/main" val="1398540613"/>
                    </a:ext>
                  </a:extLst>
                </a:gridCol>
              </a:tblGrid>
              <a:tr h="602315">
                <a:tc>
                  <a:txBody>
                    <a:bodyPr/>
                    <a:lstStyle/>
                    <a:p>
                      <a:pPr algn="l" fontAlgn="ctr">
                        <a:buNone/>
                      </a:pPr>
                      <a:r>
                        <a:rPr lang="en-GB" sz="10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Avg. Posting Intensity (Feb 2025 - Jan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Median Posting Duration from Feb 2025 - Jan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Unique Postings from Feb 2025 - Jan 2026</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2119394563"/>
                  </a:ext>
                </a:extLst>
              </a:tr>
              <a:tr h="200772">
                <a:tc>
                  <a:txBody>
                    <a:bodyPr/>
                    <a:lstStyle/>
                    <a:p>
                      <a:pPr algn="l" fontAlgn="ctr">
                        <a:buNone/>
                      </a:pPr>
                      <a:r>
                        <a:rPr lang="en-GB" sz="1000" b="0" i="0" u="none" strike="noStrike">
                          <a:effectLst/>
                          <a:latin typeface="Arial" panose="020B0604020202020204" pitchFamily="34" charset="0"/>
                        </a:rPr>
                        <a:t>Health and Social Services Managers and Directors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5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105</a:t>
                      </a:r>
                    </a:p>
                  </a:txBody>
                  <a:tcPr marL="6350" marR="6350" marT="6350" marB="0" anchor="ctr">
                    <a:lnL>
                      <a:noFill/>
                    </a:lnL>
                    <a:lnR>
                      <a:noFill/>
                    </a:lnR>
                    <a:lnT>
                      <a:noFill/>
                    </a:lnT>
                    <a:lnB>
                      <a:noFill/>
                    </a:lnB>
                    <a:noFill/>
                  </a:tcPr>
                </a:tc>
                <a:extLst>
                  <a:ext uri="{0D108BD9-81ED-4DB2-BD59-A6C34878D82A}">
                    <a16:rowId xmlns:a16="http://schemas.microsoft.com/office/drawing/2014/main" val="4137539033"/>
                  </a:ext>
                </a:extLst>
              </a:tr>
              <a:tr h="200772">
                <a:tc>
                  <a:txBody>
                    <a:bodyPr/>
                    <a:lstStyle/>
                    <a:p>
                      <a:pPr algn="l" fontAlgn="ctr">
                        <a:buNone/>
                      </a:pPr>
                      <a:r>
                        <a:rPr lang="en-GB" sz="10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11</a:t>
                      </a:r>
                    </a:p>
                  </a:txBody>
                  <a:tcPr marL="6350" marR="6350" marT="6350" marB="0" anchor="ctr">
                    <a:lnL>
                      <a:noFill/>
                    </a:lnL>
                    <a:lnR>
                      <a:noFill/>
                    </a:lnR>
                    <a:lnT>
                      <a:noFill/>
                    </a:lnT>
                    <a:lnB>
                      <a:noFill/>
                    </a:lnB>
                    <a:noFill/>
                  </a:tcPr>
                </a:tc>
                <a:extLst>
                  <a:ext uri="{0D108BD9-81ED-4DB2-BD59-A6C34878D82A}">
                    <a16:rowId xmlns:a16="http://schemas.microsoft.com/office/drawing/2014/main" val="3410494176"/>
                  </a:ext>
                </a:extLst>
              </a:tr>
              <a:tr h="200772">
                <a:tc>
                  <a:txBody>
                    <a:bodyPr/>
                    <a:lstStyle/>
                    <a:p>
                      <a:pPr algn="l" fontAlgn="ctr">
                        <a:buNone/>
                      </a:pPr>
                      <a:r>
                        <a:rPr lang="en-GB" sz="1000" b="0" i="0" u="none" strike="noStrike">
                          <a:effectLst/>
                          <a:latin typeface="Arial" panose="020B0604020202020204" pitchFamily="34" charset="0"/>
                        </a:rPr>
                        <a:t>Therapy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242</a:t>
                      </a:r>
                    </a:p>
                  </a:txBody>
                  <a:tcPr marL="6350" marR="6350" marT="6350" marB="0" anchor="ctr">
                    <a:lnL>
                      <a:noFill/>
                    </a:lnL>
                    <a:lnR>
                      <a:noFill/>
                    </a:lnR>
                    <a:lnT>
                      <a:noFill/>
                    </a:lnT>
                    <a:lnB>
                      <a:noFill/>
                    </a:lnB>
                    <a:noFill/>
                  </a:tcPr>
                </a:tc>
                <a:extLst>
                  <a:ext uri="{0D108BD9-81ED-4DB2-BD59-A6C34878D82A}">
                    <a16:rowId xmlns:a16="http://schemas.microsoft.com/office/drawing/2014/main" val="1910975220"/>
                  </a:ext>
                </a:extLst>
              </a:tr>
              <a:tr h="200772">
                <a:tc>
                  <a:txBody>
                    <a:bodyPr/>
                    <a:lstStyle/>
                    <a:p>
                      <a:pPr algn="l" fontAlgn="ctr">
                        <a:buNone/>
                      </a:pPr>
                      <a:r>
                        <a:rPr lang="en-GB" sz="10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28</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296</a:t>
                      </a:r>
                    </a:p>
                  </a:txBody>
                  <a:tcPr marL="6350" marR="6350" marT="6350" marB="0" anchor="ctr">
                    <a:lnL>
                      <a:noFill/>
                    </a:lnL>
                    <a:lnR>
                      <a:noFill/>
                    </a:lnR>
                    <a:lnT>
                      <a:noFill/>
                    </a:lnT>
                    <a:lnB>
                      <a:noFill/>
                    </a:lnB>
                    <a:noFill/>
                  </a:tcPr>
                </a:tc>
                <a:extLst>
                  <a:ext uri="{0D108BD9-81ED-4DB2-BD59-A6C34878D82A}">
                    <a16:rowId xmlns:a16="http://schemas.microsoft.com/office/drawing/2014/main" val="1281838429"/>
                  </a:ext>
                </a:extLst>
              </a:tr>
              <a:tr h="200772">
                <a:tc>
                  <a:txBody>
                    <a:bodyPr/>
                    <a:lstStyle/>
                    <a:p>
                      <a:pPr algn="l" fontAlgn="ctr">
                        <a:buNone/>
                      </a:pPr>
                      <a:r>
                        <a:rPr lang="en-GB" sz="1000" b="0" i="0" u="none" strike="noStrike">
                          <a:effectLst/>
                          <a:latin typeface="Arial" panose="020B0604020202020204" pitchFamily="34" charset="0"/>
                        </a:rPr>
                        <a:t>Welfare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30</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760</a:t>
                      </a:r>
                    </a:p>
                  </a:txBody>
                  <a:tcPr marL="6350" marR="6350" marT="6350" marB="0" anchor="ctr">
                    <a:lnL>
                      <a:noFill/>
                    </a:lnL>
                    <a:lnR>
                      <a:noFill/>
                    </a:lnR>
                    <a:lnT>
                      <a:noFill/>
                    </a:lnT>
                    <a:lnB>
                      <a:noFill/>
                    </a:lnB>
                    <a:noFill/>
                  </a:tcPr>
                </a:tc>
                <a:extLst>
                  <a:ext uri="{0D108BD9-81ED-4DB2-BD59-A6C34878D82A}">
                    <a16:rowId xmlns:a16="http://schemas.microsoft.com/office/drawing/2014/main" val="39245784"/>
                  </a:ext>
                </a:extLst>
              </a:tr>
              <a:tr h="200772">
                <a:tc>
                  <a:txBody>
                    <a:bodyPr/>
                    <a:lstStyle/>
                    <a:p>
                      <a:pPr algn="l" fontAlgn="ctr">
                        <a:buNone/>
                      </a:pPr>
                      <a:r>
                        <a:rPr lang="en-GB" sz="10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96</a:t>
                      </a:r>
                    </a:p>
                  </a:txBody>
                  <a:tcPr marL="6350" marR="6350" marT="6350" marB="0" anchor="ctr">
                    <a:lnL>
                      <a:noFill/>
                    </a:lnL>
                    <a:lnR>
                      <a:noFill/>
                    </a:lnR>
                    <a:lnT>
                      <a:noFill/>
                    </a:lnT>
                    <a:lnB>
                      <a:noFill/>
                    </a:lnB>
                    <a:noFill/>
                  </a:tcPr>
                </a:tc>
                <a:extLst>
                  <a:ext uri="{0D108BD9-81ED-4DB2-BD59-A6C34878D82A}">
                    <a16:rowId xmlns:a16="http://schemas.microsoft.com/office/drawing/2014/main" val="1403493896"/>
                  </a:ext>
                </a:extLst>
              </a:tr>
              <a:tr h="200772">
                <a:tc>
                  <a:txBody>
                    <a:bodyPr/>
                    <a:lstStyle/>
                    <a:p>
                      <a:pPr algn="l" fontAlgn="ctr">
                        <a:buNone/>
                      </a:pPr>
                      <a:r>
                        <a:rPr lang="en-GB" sz="1000" b="0" i="0" u="none" strike="noStrike">
                          <a:effectLst/>
                          <a:latin typeface="Arial" panose="020B0604020202020204" pitchFamily="34" charset="0"/>
                        </a:rPr>
                        <a:t>Vehicle Trades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146</a:t>
                      </a:r>
                    </a:p>
                  </a:txBody>
                  <a:tcPr marL="6350" marR="6350" marT="6350" marB="0" anchor="ctr">
                    <a:lnL>
                      <a:noFill/>
                    </a:lnL>
                    <a:lnR>
                      <a:noFill/>
                    </a:lnR>
                    <a:lnT>
                      <a:noFill/>
                    </a:lnT>
                    <a:lnB>
                      <a:noFill/>
                    </a:lnB>
                    <a:noFill/>
                  </a:tcPr>
                </a:tc>
                <a:extLst>
                  <a:ext uri="{0D108BD9-81ED-4DB2-BD59-A6C34878D82A}">
                    <a16:rowId xmlns:a16="http://schemas.microsoft.com/office/drawing/2014/main" val="18249613"/>
                  </a:ext>
                </a:extLst>
              </a:tr>
              <a:tr h="200772">
                <a:tc>
                  <a:txBody>
                    <a:bodyPr/>
                    <a:lstStyle/>
                    <a:p>
                      <a:pPr algn="l" fontAlgn="ctr">
                        <a:buNone/>
                      </a:pPr>
                      <a:r>
                        <a:rPr lang="en-GB" sz="10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72</a:t>
                      </a:r>
                    </a:p>
                  </a:txBody>
                  <a:tcPr marL="6350" marR="6350" marT="6350" marB="0" anchor="ctr">
                    <a:lnL>
                      <a:noFill/>
                    </a:lnL>
                    <a:lnR>
                      <a:noFill/>
                    </a:lnR>
                    <a:lnT>
                      <a:noFill/>
                    </a:lnT>
                    <a:lnB>
                      <a:noFill/>
                    </a:lnB>
                    <a:noFill/>
                  </a:tcPr>
                </a:tc>
                <a:extLst>
                  <a:ext uri="{0D108BD9-81ED-4DB2-BD59-A6C34878D82A}">
                    <a16:rowId xmlns:a16="http://schemas.microsoft.com/office/drawing/2014/main" val="3462250010"/>
                  </a:ext>
                </a:extLst>
              </a:tr>
              <a:tr h="200772">
                <a:tc>
                  <a:txBody>
                    <a:bodyPr/>
                    <a:lstStyle/>
                    <a:p>
                      <a:pPr algn="l" fontAlgn="ctr">
                        <a:buNone/>
                      </a:pPr>
                      <a:r>
                        <a:rPr lang="en-GB" sz="10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24</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1,073</a:t>
                      </a:r>
                    </a:p>
                  </a:txBody>
                  <a:tcPr marL="6350" marR="6350" marT="6350" marB="0" anchor="ctr">
                    <a:lnL>
                      <a:noFill/>
                    </a:lnL>
                    <a:lnR>
                      <a:noFill/>
                    </a:lnR>
                    <a:lnT>
                      <a:noFill/>
                    </a:lnT>
                    <a:lnB>
                      <a:noFill/>
                    </a:lnB>
                    <a:noFill/>
                  </a:tcPr>
                </a:tc>
                <a:extLst>
                  <a:ext uri="{0D108BD9-81ED-4DB2-BD59-A6C34878D82A}">
                    <a16:rowId xmlns:a16="http://schemas.microsoft.com/office/drawing/2014/main" val="3357819587"/>
                  </a:ext>
                </a:extLst>
              </a:tr>
              <a:tr h="200772">
                <a:tc>
                  <a:txBody>
                    <a:bodyPr/>
                    <a:lstStyle/>
                    <a:p>
                      <a:pPr algn="l" fontAlgn="ctr">
                        <a:buNone/>
                      </a:pPr>
                      <a:r>
                        <a:rPr lang="en-GB" sz="1000" b="0" i="0" u="none" strike="noStrike">
                          <a:effectLst/>
                          <a:latin typeface="Arial" panose="020B0604020202020204" pitchFamily="34" charset="0"/>
                        </a:rPr>
                        <a:t>Elementary Sales Occupations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22</a:t>
                      </a:r>
                    </a:p>
                  </a:txBody>
                  <a:tcPr marL="6350" marR="6350" marT="6350" marB="0" anchor="ctr">
                    <a:lnL>
                      <a:noFill/>
                    </a:lnL>
                    <a:lnR>
                      <a:noFill/>
                    </a:lnR>
                    <a:lnT>
                      <a:noFill/>
                    </a:lnT>
                    <a:lnB>
                      <a:noFill/>
                    </a:lnB>
                    <a:noFill/>
                  </a:tcPr>
                </a:tc>
                <a:tc>
                  <a:txBody>
                    <a:bodyPr/>
                    <a:lstStyle/>
                    <a:p>
                      <a:pPr algn="r" fontAlgn="ctr">
                        <a:buNone/>
                      </a:pPr>
                      <a:r>
                        <a:rPr lang="en-GB" sz="1000" b="0" i="0" u="none" strike="noStrike" dirty="0">
                          <a:effectLst/>
                          <a:latin typeface="Arial" panose="020B0604020202020204" pitchFamily="34" charset="0"/>
                        </a:rPr>
                        <a:t>65</a:t>
                      </a:r>
                    </a:p>
                  </a:txBody>
                  <a:tcPr marL="6350" marR="6350" marT="6350" marB="0" anchor="ctr">
                    <a:lnL>
                      <a:noFill/>
                    </a:lnL>
                    <a:lnR>
                      <a:noFill/>
                    </a:lnR>
                    <a:lnT>
                      <a:noFill/>
                    </a:lnT>
                    <a:lnB>
                      <a:noFill/>
                    </a:lnB>
                    <a:noFill/>
                  </a:tcPr>
                </a:tc>
                <a:extLst>
                  <a:ext uri="{0D108BD9-81ED-4DB2-BD59-A6C34878D82A}">
                    <a16:rowId xmlns:a16="http://schemas.microsoft.com/office/drawing/2014/main" val="1657477587"/>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3324" y="3865657"/>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2 February 2026</a:t>
            </a:r>
          </a:p>
          <a:p>
            <a:r>
              <a:rPr lang="en-GB" sz="1100" dirty="0"/>
              <a:t>Frequency of update: Monthly</a:t>
            </a:r>
          </a:p>
          <a:p>
            <a:r>
              <a:rPr lang="en-GB" sz="1100" dirty="0"/>
              <a:t>Next update: March 2026</a:t>
            </a:r>
          </a:p>
        </p:txBody>
      </p:sp>
      <p:sp>
        <p:nvSpPr>
          <p:cNvPr id="6" name="TextBox 5"/>
          <p:cNvSpPr txBox="1"/>
          <p:nvPr/>
        </p:nvSpPr>
        <p:spPr>
          <a:xfrm>
            <a:off x="4588563" y="3865657"/>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3"/>
            <a:ext cx="6479613" cy="6160328"/>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3"/>
              </a:rPr>
              <a:t>Get Further</a:t>
            </a:r>
            <a:r>
              <a:rPr lang="en-GB" sz="1200" dirty="0"/>
              <a:t>).  Qualification levels vary markedly by socio-economic group and age </a:t>
            </a:r>
            <a:r>
              <a:rPr lang="en-GB" sz="1200" dirty="0">
                <a:hlinkClick r:id="rId4"/>
              </a:rPr>
              <a:t>(IFS, 2022</a:t>
            </a:r>
            <a:r>
              <a:rPr lang="en-GB" sz="1200" dirty="0"/>
              <a:t>).</a:t>
            </a:r>
            <a:endParaRPr lang="en-GB" sz="1200" dirty="0">
              <a:hlinkClick r:id="rId5"/>
            </a:endParaRPr>
          </a:p>
          <a:p>
            <a:pPr>
              <a:lnSpc>
                <a:spcPct val="110000"/>
              </a:lnSpc>
            </a:pPr>
            <a:r>
              <a:rPr lang="en-GB" sz="1200" dirty="0">
                <a:hlinkClick r:id="rId5"/>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6"/>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5"/>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8">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Autofit/>
          </a:bodyPr>
          <a:lstStyle/>
          <a:p>
            <a:r>
              <a:rPr lang="en-GB" sz="3200" dirty="0"/>
              <a:t>Young people not in Education, Employment or Training (NEET)</a:t>
            </a:r>
          </a:p>
        </p:txBody>
      </p:sp>
      <p:sp>
        <p:nvSpPr>
          <p:cNvPr id="3" name="Content Placeholder 2"/>
          <p:cNvSpPr>
            <a:spLocks noGrp="1"/>
          </p:cNvSpPr>
          <p:nvPr>
            <p:ph idx="1"/>
          </p:nvPr>
        </p:nvSpPr>
        <p:spPr>
          <a:xfrm>
            <a:off x="13431" y="959157"/>
            <a:ext cx="7064263" cy="5898843"/>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12.8% of all people aged </a:t>
            </a:r>
            <a:r>
              <a:rPr lang="en-GB" sz="1100" b="1" dirty="0"/>
              <a:t>16 to 24 years </a:t>
            </a:r>
            <a:r>
              <a:rPr lang="en-GB" sz="1100" dirty="0"/>
              <a:t>in the UK were NEET in October to December 2025. This was up 0.1 percentage points compared with July to September 2025, and down 0.4 percentage points on the year. </a:t>
            </a:r>
          </a:p>
          <a:p>
            <a:pPr>
              <a:lnSpc>
                <a:spcPct val="100000"/>
              </a:lnSpc>
            </a:pPr>
            <a:r>
              <a:rPr lang="en-GB" sz="1100" dirty="0">
                <a:hlinkClick r:id="rId4"/>
              </a:rPr>
              <a:t>A House of Commons report</a:t>
            </a:r>
            <a:r>
              <a:rPr lang="en-GB" sz="1100" dirty="0"/>
              <a:t> in November 2025 found that the NEET rate has been rising since 2021 with the current level close to the highest since 2014.  61% of young people who were NEET in April to June 2025 were economically inactive while only 39% were unemployed. Contrary to the historical picture, since 2016 there have generally been more young men who are NEET than young women.</a:t>
            </a:r>
          </a:p>
          <a:p>
            <a:pPr marL="0" indent="0">
              <a:lnSpc>
                <a:spcPct val="100000"/>
              </a:lnSpc>
              <a:buNone/>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5"/>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6"/>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216006"/>
            <a:ext cx="3060408" cy="567765"/>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787616"/>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In January 2026, when asked about the important issues facing the UK today, the most common issue reported by adults in Great Britain was still the cost of living (88%). The proportion reporting the cost of living as an important issue  has declined from 93% in October 2022 but has been relatively stable since around August 2023.(</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45423" y="799128"/>
            <a:ext cx="6020082" cy="5259743"/>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  Similarly, </a:t>
            </a:r>
            <a:r>
              <a:rPr lang="en-GB" sz="1200" dirty="0">
                <a:solidFill>
                  <a:srgbClr val="282E2B"/>
                </a:solidFill>
                <a:cs typeface="Arial" panose="020B0604020202020204" pitchFamily="34" charset="0"/>
                <a:hlinkClick r:id="rId4"/>
              </a:rPr>
              <a:t>research by the IFS </a:t>
            </a:r>
            <a:r>
              <a:rPr lang="en-GB" sz="1200" dirty="0">
                <a:solidFill>
                  <a:srgbClr val="282E2B"/>
                </a:solidFill>
                <a:cs typeface="Arial" panose="020B0604020202020204" pitchFamily="34" charset="0"/>
              </a:rPr>
              <a:t>has found that the risk of a worker falling into unemployment represents ‘one of the most important threats to the stability of households’ finances’, with workers who lose their job and receive unemployment benefits see their spending decline by around 20% in the first few months following job loss. On average, only a third of lost earnings is made up for by higher benefits. </a:t>
            </a:r>
            <a:endParaRPr lang="en-US" sz="1200" dirty="0">
              <a:solidFill>
                <a:srgbClr val="282E2B"/>
              </a:solidFill>
              <a:cs typeface="Arial" panose="020B0604020202020204" pitchFamily="34" charset="0"/>
              <a:hlinkClick r:id="rId5"/>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5"/>
              </a:rPr>
              <a:t>ONS reports </a:t>
            </a:r>
            <a:r>
              <a:rPr lang="en-US" sz="1200" dirty="0">
                <a:solidFill>
                  <a:srgbClr val="282E2B"/>
                </a:solidFill>
                <a:cs typeface="Arial" panose="020B0604020202020204" pitchFamily="34" charset="0"/>
              </a:rPr>
              <a:t>that </a:t>
            </a:r>
            <a:r>
              <a:rPr lang="en-GB" sz="1200" dirty="0">
                <a:solidFill>
                  <a:srgbClr val="282E2B"/>
                </a:solidFill>
                <a:cs typeface="Arial" panose="020B0604020202020204" pitchFamily="34" charset="0"/>
              </a:rPr>
              <a:t>the UK unemployment rate for people aged 16 years and over was estimated at 5.2% in October to December 2025,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October 2024 to September 2025 the unemployment rate as a proportion of economically active adults aged 16+  in Herefordshire was 4.1% (CI+-1.3), equating to c.4,100 people (+-1,300) lower than the 4.3% (CI+-0.2) in England as a whole and 5.4% (CI+-0.6)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(June 2024 to July 2025), the Herefordshire rate was higher (4.1% vs 2.9%), a bigger increase than seen nationally and regionally.</a:t>
            </a:r>
          </a:p>
        </p:txBody>
      </p:sp>
      <p:pic>
        <p:nvPicPr>
          <p:cNvPr id="9" name="Content Placeholder 8" descr="Line graph showing the unemployment rate for Herefordshire, England and the West Midlands in the period April 2019 - March 2020 to October 2024 - September 2025.  The unemployment rate in Herefordshire is significantly lower than nationally and regionally.&#10;&#10;">
            <a:extLst>
              <a:ext uri="{FF2B5EF4-FFF2-40B4-BE49-F238E27FC236}">
                <a16:creationId xmlns:a16="http://schemas.microsoft.com/office/drawing/2014/main" id="{EE2ACA7C-4C46-3C48-CC81-7C649D494C6A}"/>
              </a:ext>
            </a:extLst>
          </p:cNvPr>
          <p:cNvPicPr>
            <a:picLocks noGrp="1" noChangeAspect="1"/>
          </p:cNvPicPr>
          <p:nvPr>
            <p:ph idx="1"/>
          </p:nvPr>
        </p:nvPicPr>
        <p:blipFill>
          <a:blip r:embed="rId6"/>
          <a:stretch>
            <a:fillRect/>
          </a:stretch>
        </p:blipFill>
        <p:spPr>
          <a:xfrm>
            <a:off x="6126497" y="900970"/>
            <a:ext cx="5987141" cy="3233656"/>
          </a:xfrm>
          <a:prstGeom prst="rect">
            <a:avLst/>
          </a:prstGeom>
          <a:ln>
            <a:solidFill>
              <a:schemeClr val="tx1"/>
            </a:solidFill>
          </a:ln>
        </p:spPr>
      </p:pic>
      <p:sp>
        <p:nvSpPr>
          <p:cNvPr id="5" name="TextBox 4"/>
          <p:cNvSpPr txBox="1"/>
          <p:nvPr/>
        </p:nvSpPr>
        <p:spPr>
          <a:xfrm>
            <a:off x="3592066" y="6031660"/>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7"/>
              </a:rPr>
              <a:t>NOMIS</a:t>
            </a:r>
            <a:r>
              <a:rPr lang="en-US" sz="1100" dirty="0">
                <a:hlinkClick r:id="rId8"/>
              </a:rPr>
              <a:t> </a:t>
            </a:r>
            <a:endParaRPr lang="en-US" sz="1100" dirty="0"/>
          </a:p>
          <a:p>
            <a:r>
              <a:rPr lang="en-GB" sz="1100" dirty="0"/>
              <a:t>Date last updated: 20 January 2026</a:t>
            </a:r>
          </a:p>
          <a:p>
            <a:r>
              <a:rPr lang="en-GB" sz="1100" dirty="0"/>
              <a:t>Frequency: Quarterly</a:t>
            </a:r>
          </a:p>
          <a:p>
            <a:r>
              <a:rPr lang="en-GB" sz="1100" dirty="0"/>
              <a:t>Next update: April 2026</a:t>
            </a:r>
          </a:p>
        </p:txBody>
      </p:sp>
      <p:sp>
        <p:nvSpPr>
          <p:cNvPr id="3" name="TextBox 2"/>
          <p:cNvSpPr txBox="1"/>
          <p:nvPr/>
        </p:nvSpPr>
        <p:spPr>
          <a:xfrm>
            <a:off x="6126497" y="4134626"/>
            <a:ext cx="5987141" cy="2734403"/>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10">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1"/>
            <a:ext cx="5209872" cy="4093979"/>
          </a:xfrm>
          <a:ln w="38100">
            <a:solidFill>
              <a:srgbClr val="FFC000"/>
            </a:solidFill>
          </a:ln>
        </p:spPr>
        <p:txBody>
          <a:bodyPr>
            <a:normAutofit lnSpcReduction="10000"/>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74648" y="5375573"/>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2,790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January 2026, up from 2,635 in December 2025 (revised) but well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36% higher than in February 2020 but this was a lower increase than in England as a whole (39%).</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2008 Financial Crisis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2.6% in January 2026, compared to 4.9% for England and 5.2% for the West Midlands region.***</a:t>
            </a:r>
          </a:p>
        </p:txBody>
      </p:sp>
      <p:pic>
        <p:nvPicPr>
          <p:cNvPr id="4" name="Picture 3"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8D2D3DCE-F3BE-B68A-DF9E-D15F388F0633}"/>
              </a:ext>
            </a:extLst>
          </p:cNvPr>
          <p:cNvPicPr>
            <a:picLocks noChangeAspect="1"/>
          </p:cNvPicPr>
          <p:nvPr/>
        </p:nvPicPr>
        <p:blipFill>
          <a:blip r:embed="rId2"/>
          <a:stretch>
            <a:fillRect/>
          </a:stretch>
        </p:blipFill>
        <p:spPr>
          <a:xfrm>
            <a:off x="5585128" y="998435"/>
            <a:ext cx="6538315" cy="3866173"/>
          </a:xfrm>
          <a:prstGeom prst="rect">
            <a:avLst/>
          </a:prstGeom>
          <a:ln>
            <a:solidFill>
              <a:schemeClr val="tx1"/>
            </a:solidFill>
          </a:ln>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94688" y="1376044"/>
            <a:ext cx="6343290" cy="3481706"/>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January 2026, the wards with the highest numbers of claimants were Hinton &amp; Hunderton (150), Central (130), Leominster East (130), and Newton Farm (125).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Ledbury South (+140%), Mortimer (+125%) and Three Crosses (+125%).</a:t>
            </a:r>
          </a:p>
          <a:p>
            <a:pPr marL="285750" indent="-285750">
              <a:lnSpc>
                <a:spcPct val="120000"/>
              </a:lnSpc>
              <a:buFont typeface="Arial" panose="020B0604020202020204" pitchFamily="34" charset="0"/>
              <a:buChar char="•"/>
            </a:pPr>
            <a:r>
              <a:rPr lang="en-US" sz="1400" dirty="0"/>
              <a:t>In terms of numerical increases, the largest have been in Central (+65), Leominster North &amp; Rural (+40) and Leominster East (+40). </a:t>
            </a:r>
          </a:p>
          <a:p>
            <a:pPr marL="285750" indent="-285750">
              <a:lnSpc>
                <a:spcPct val="120000"/>
              </a:lnSpc>
              <a:buFont typeface="Arial" panose="020B0604020202020204" pitchFamily="34" charset="0"/>
              <a:buChar char="•"/>
            </a:pPr>
            <a:endParaRPr lang="en-US" sz="1400" dirty="0"/>
          </a:p>
        </p:txBody>
      </p:sp>
      <p:pic>
        <p:nvPicPr>
          <p:cNvPr id="5" name="Picture 4" descr="Bar chart showing the current number of claimants in each Herefordshire ward as of January 2026.">
            <a:extLst>
              <a:ext uri="{FF2B5EF4-FFF2-40B4-BE49-F238E27FC236}">
                <a16:creationId xmlns:a16="http://schemas.microsoft.com/office/drawing/2014/main" id="{8A1E7FCF-81C0-0A61-FAC8-1A3729855AF1}"/>
              </a:ext>
            </a:extLst>
          </p:cNvPr>
          <p:cNvPicPr>
            <a:picLocks noChangeAspect="1"/>
          </p:cNvPicPr>
          <p:nvPr/>
        </p:nvPicPr>
        <p:blipFill>
          <a:blip r:embed="rId3"/>
          <a:stretch>
            <a:fillRect/>
          </a:stretch>
        </p:blipFill>
        <p:spPr>
          <a:xfrm>
            <a:off x="6648466" y="983708"/>
            <a:ext cx="5463136" cy="5704285"/>
          </a:xfrm>
          <a:prstGeom prst="rect">
            <a:avLst/>
          </a:prstGeom>
          <a:ln>
            <a:solidFill>
              <a:schemeClr val="tx1"/>
            </a:solidFill>
          </a:ln>
        </p:spPr>
      </p:pic>
      <p:sp>
        <p:nvSpPr>
          <p:cNvPr id="10" name="TextBox 9"/>
          <p:cNvSpPr txBox="1"/>
          <p:nvPr/>
        </p:nvSpPr>
        <p:spPr>
          <a:xfrm>
            <a:off x="3952720"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315687"/>
            <a:ext cx="9678389" cy="468560"/>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lnSpcReduction="10000"/>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January 2026, the wards with the highest claimant count rates were Hinton &amp; </a:t>
            </a:r>
            <a:r>
              <a:rPr lang="en-GB" dirty="0" err="1"/>
              <a:t>Hunderton</a:t>
            </a:r>
            <a:r>
              <a:rPr lang="en-GB" dirty="0"/>
              <a:t> (5.4%), Central (5.3%), Leominster East (4.9%), and Leominster South (4.8%).  </a:t>
            </a:r>
          </a:p>
          <a:p>
            <a:pPr marL="285750" indent="-285750">
              <a:lnSpc>
                <a:spcPct val="110000"/>
              </a:lnSpc>
              <a:buFont typeface="Arial" panose="020B0604020202020204" pitchFamily="34" charset="0"/>
              <a:buChar char="•"/>
            </a:pPr>
            <a:r>
              <a:rPr lang="en-GB" dirty="0"/>
              <a:t>The lowest rates were in Castle (1.1%), Kerne Bridge (1.1%) and </a:t>
            </a:r>
            <a:r>
              <a:rPr lang="en-GB" dirty="0" err="1"/>
              <a:t>Eign</a:t>
            </a:r>
            <a:r>
              <a:rPr lang="en-GB" dirty="0"/>
              <a:t> Hill (1.2%).</a:t>
            </a:r>
          </a:p>
          <a:p>
            <a:pPr marL="285750" indent="-285750">
              <a:lnSpc>
                <a:spcPct val="110000"/>
              </a:lnSpc>
              <a:buFont typeface="Arial" panose="020B0604020202020204" pitchFamily="34" charset="0"/>
              <a:buChar char="•"/>
            </a:pPr>
            <a:r>
              <a:rPr lang="en-GB" dirty="0"/>
              <a:t>The rate for Herefordshire as a whole was 2.6%.</a:t>
            </a:r>
          </a:p>
        </p:txBody>
      </p:sp>
      <p:pic>
        <p:nvPicPr>
          <p:cNvPr id="8" name="Content Placeholder 7" descr="Bar chart showing the current claimant count rate as a proportion of the working-age population for each Herefordshire ward as of January 2026.">
            <a:extLst>
              <a:ext uri="{FF2B5EF4-FFF2-40B4-BE49-F238E27FC236}">
                <a16:creationId xmlns:a16="http://schemas.microsoft.com/office/drawing/2014/main" id="{F1B68944-CC12-15CF-A209-3A8B8FA5C3A9}"/>
              </a:ext>
            </a:extLst>
          </p:cNvPr>
          <p:cNvPicPr>
            <a:picLocks noGrp="1" noChangeAspect="1"/>
          </p:cNvPicPr>
          <p:nvPr>
            <p:ph idx="1"/>
          </p:nvPr>
        </p:nvPicPr>
        <p:blipFill>
          <a:blip r:embed="rId2"/>
          <a:stretch>
            <a:fillRect/>
          </a:stretch>
        </p:blipFill>
        <p:spPr>
          <a:xfrm>
            <a:off x="6205443" y="992187"/>
            <a:ext cx="5867401" cy="5684410"/>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177043" cy="5870574"/>
          </a:xfrm>
          <a:solidFill>
            <a:schemeClr val="bg1"/>
          </a:solidFill>
          <a:ln w="38100">
            <a:solidFill>
              <a:srgbClr val="FFC000"/>
            </a:solidFill>
          </a:ln>
        </p:spPr>
        <p:txBody>
          <a:bodyPr>
            <a:normAutofit fontScale="32500" lnSpcReduction="20000"/>
          </a:bodyPr>
          <a:lstStyle/>
          <a:p>
            <a:r>
              <a:rPr lang="en-GB" sz="4300" b="1" dirty="0"/>
              <a:t>Key points</a:t>
            </a:r>
          </a:p>
          <a:p>
            <a:pPr marL="285750" indent="-285750">
              <a:lnSpc>
                <a:spcPct val="120000"/>
              </a:lnSpc>
              <a:buFont typeface="Arial" panose="020B0604020202020204" pitchFamily="34" charset="0"/>
              <a:buChar char="•"/>
            </a:pPr>
            <a:r>
              <a:rPr lang="en-GB" sz="3400" dirty="0"/>
              <a:t>In September 2025, </a:t>
            </a:r>
            <a:r>
              <a:rPr lang="en-GB" sz="3400" dirty="0">
                <a:hlinkClick r:id="rId3"/>
              </a:rPr>
              <a:t>the Department for Work &amp; Pensions (DWP) reported </a:t>
            </a:r>
            <a:r>
              <a:rPr lang="en-GB" sz="3400" dirty="0"/>
              <a:t>that from 2019 (pre-pandemic) to 2022 the employment rate of people aged 50 to 64 years decreased each year from a record high in 2019 of 72.6% to 70.4% in 2022, from where it has increased each year since. The unemployment rate for the 50-64 age group increased, by 0.7 percentage points from 2.4% in 2024 to 3.1% in 2025.</a:t>
            </a:r>
          </a:p>
          <a:p>
            <a:pPr marL="285750" indent="-285750">
              <a:lnSpc>
                <a:spcPct val="120000"/>
              </a:lnSpc>
              <a:buFont typeface="Arial" panose="020B0604020202020204" pitchFamily="34" charset="0"/>
              <a:buChar char="•"/>
            </a:pPr>
            <a:r>
              <a:rPr lang="en-GB" sz="3400" dirty="0"/>
              <a:t>However, barriers to accessing employment may also be a factor and this is supported by the changing age profile of those who are out of work and claiming out-of-work benefits (the </a:t>
            </a:r>
            <a:r>
              <a:rPr lang="en-GB" sz="3400" dirty="0">
                <a:hlinkClick r:id="rId4"/>
              </a:rPr>
              <a:t>eligibility criteria </a:t>
            </a:r>
            <a:r>
              <a:rPr lang="en-GB" sz="3400" dirty="0"/>
              <a:t>for which include an expectation to be looking for work). </a:t>
            </a:r>
          </a:p>
          <a:p>
            <a:pPr marL="285750" indent="-285750">
              <a:lnSpc>
                <a:spcPct val="120000"/>
              </a:lnSpc>
              <a:buFont typeface="Arial" panose="020B0604020202020204" pitchFamily="34" charset="0"/>
              <a:buChar char="•"/>
            </a:pPr>
            <a:r>
              <a:rPr lang="en-GB" sz="3400" dirty="0">
                <a:hlinkClick r:id="rId5"/>
              </a:rPr>
              <a:t>IFS research </a:t>
            </a:r>
            <a:r>
              <a:rPr lang="en-GB" sz="34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3400" dirty="0"/>
              <a:t>Looking at the age distribution of Herefordshire’s out-of-work benefit claimants now compared to January 2008 (before the Financial Crisis and subsequent recession) this has changed significantly. </a:t>
            </a:r>
          </a:p>
          <a:p>
            <a:pPr marL="285750" indent="-285750">
              <a:lnSpc>
                <a:spcPct val="120000"/>
              </a:lnSpc>
              <a:buFont typeface="Arial" panose="020B0604020202020204" pitchFamily="34" charset="0"/>
              <a:buChar char="•"/>
            </a:pPr>
            <a:r>
              <a:rPr lang="en-GB" sz="3400" dirty="0"/>
              <a:t>In January 2008, 16 to 24-year-olds accounted for 28% of claimants and over 50s accounted for 19% of claimants in Herefordshire.  In January 2026 16 to 24-year-olds accounted for 19% of claimants and over 50s 28% of claimants, completely reversing the distribution at the start of the period.  </a:t>
            </a:r>
          </a:p>
          <a:p>
            <a:pPr marL="285750" indent="-285750">
              <a:lnSpc>
                <a:spcPct val="120000"/>
              </a:lnSpc>
              <a:buFont typeface="Arial" panose="020B0604020202020204" pitchFamily="34" charset="0"/>
              <a:buChar char="•"/>
            </a:pPr>
            <a:r>
              <a:rPr lang="en-GB" sz="3400" dirty="0"/>
              <a:t>This change is partly a reflection of our ageing workforce but may also indicate that older workers who want to work are finding it harder to get another job than they did in the past. The </a:t>
            </a:r>
            <a:r>
              <a:rPr lang="en-GB" sz="3400" dirty="0">
                <a:hlinkClick r:id="rId6"/>
              </a:rPr>
              <a:t>Institute for Fiscal Studies has recently warned</a:t>
            </a:r>
            <a:r>
              <a:rPr lang="en-GB" sz="3400" dirty="0"/>
              <a:t> that increases in employers’ National Insurance contributions and the minimum wage for 18 to 20-year-olds changes may reduce job opportunities for young adults, which may have an impact on this trend. </a:t>
            </a:r>
          </a:p>
        </p:txBody>
      </p:sp>
      <p:pic>
        <p:nvPicPr>
          <p:cNvPr id="5" name="Picture 4" descr="Area graph showing that since before the start of the Financial Crisis in January 2008, the age distribution of claimants has changed significantly.">
            <a:extLst>
              <a:ext uri="{FF2B5EF4-FFF2-40B4-BE49-F238E27FC236}">
                <a16:creationId xmlns:a16="http://schemas.microsoft.com/office/drawing/2014/main" id="{1AB98148-D974-4CA2-CADD-2FD8C46A929F}"/>
              </a:ext>
            </a:extLst>
          </p:cNvPr>
          <p:cNvPicPr>
            <a:picLocks noChangeAspect="1"/>
          </p:cNvPicPr>
          <p:nvPr/>
        </p:nvPicPr>
        <p:blipFill>
          <a:blip r:embed="rId7"/>
          <a:stretch>
            <a:fillRect/>
          </a:stretch>
        </p:blipFill>
        <p:spPr>
          <a:xfrm>
            <a:off x="5399314" y="987425"/>
            <a:ext cx="6701044" cy="3572135"/>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65178" y="4770519"/>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579931"/>
          </a:xfrm>
        </p:spPr>
        <p:txBody>
          <a:bodyPr>
            <a:normAutofit/>
          </a:bodyPr>
          <a:lstStyle/>
          <a:p>
            <a:r>
              <a:rPr lang="en-GB" dirty="0"/>
              <a:t>Long-term sickness</a:t>
            </a:r>
          </a:p>
        </p:txBody>
      </p:sp>
      <p:sp>
        <p:nvSpPr>
          <p:cNvPr id="9" name="Text Placeholder 8"/>
          <p:cNvSpPr>
            <a:spLocks noGrp="1"/>
          </p:cNvSpPr>
          <p:nvPr>
            <p:ph type="body" sz="half" idx="2"/>
          </p:nvPr>
        </p:nvSpPr>
        <p:spPr>
          <a:xfrm>
            <a:off x="78068" y="579931"/>
            <a:ext cx="7193589" cy="6257732"/>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Internationally, the UK is the only G7  country with fewer people in work now than before the pandemic (</a:t>
            </a:r>
            <a:r>
              <a:rPr lang="en-GB" sz="1100" dirty="0">
                <a:hlinkClick r:id="rId7"/>
              </a:rPr>
              <a:t>PWC</a:t>
            </a:r>
            <a:r>
              <a:rPr lang="en-GB" sz="1100" dirty="0"/>
              <a:t>).  In June 2023, </a:t>
            </a:r>
            <a:r>
              <a:rPr lang="en-GB" sz="1100" dirty="0">
                <a:hlinkClick r:id="rId8"/>
              </a:rPr>
              <a:t>research by the Resolution Foundation </a:t>
            </a:r>
            <a:r>
              <a:rPr lang="en-GB" sz="1100" dirty="0"/>
              <a:t> found that nationally economic inactivity due to ill health among 18 to 24-year-olds</a:t>
            </a:r>
            <a:r>
              <a:rPr lang="en-GB" sz="1100" b="1" dirty="0"/>
              <a:t> </a:t>
            </a:r>
            <a:r>
              <a:rPr lang="en-GB" sz="1100" dirty="0"/>
              <a:t>had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9"/>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10"/>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In February 2026, </a:t>
            </a:r>
            <a:r>
              <a:rPr lang="en-GB" sz="1100" dirty="0">
                <a:hlinkClick r:id="rId11"/>
              </a:rPr>
              <a:t>ONS reported </a:t>
            </a:r>
            <a:r>
              <a:rPr lang="en-GB" sz="1100" dirty="0"/>
              <a:t>that the UK economic inactivity rate for people aged 16 to 64 years was estimated at 20.8% in October to December 2025, down in the latest quarter and below estimates of a year ago.</a:t>
            </a:r>
          </a:p>
          <a:p>
            <a:pPr marL="285750" indent="-285750">
              <a:lnSpc>
                <a:spcPct val="120000"/>
              </a:lnSpc>
              <a:buFont typeface="Arial" panose="020B0604020202020204" pitchFamily="34" charset="0"/>
              <a:buChar char="•"/>
            </a:pPr>
            <a:r>
              <a:rPr lang="en-GB" sz="1100" dirty="0"/>
              <a:t>According to the ONS </a:t>
            </a:r>
            <a:r>
              <a:rPr lang="en-GB" sz="1100" dirty="0">
                <a:hlinkClick r:id="rId12"/>
              </a:rPr>
              <a:t>Annual Population Survey</a:t>
            </a:r>
            <a:r>
              <a:rPr lang="en-GB" sz="1100" dirty="0"/>
              <a:t>, in the period October 2024 to September 2025 in the region of 6,000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3"/>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(31.8% in Herefordshire vs 28.8% in the West Midlands and 27.8% in Great Britain).</a:t>
            </a:r>
          </a:p>
        </p:txBody>
      </p:sp>
      <p:pic>
        <p:nvPicPr>
          <p:cNvPr id="6" name="Content Placeholder 5" descr="Pie chart showing economic inactivity by reason in Herefordshire for working-age adults (aged 16-64) in the period October 2024 to September 2025.  Long-term sickness accounts for nearly a third of all economically inactive working-age adults in Herefordshire.">
            <a:extLst>
              <a:ext uri="{FF2B5EF4-FFF2-40B4-BE49-F238E27FC236}">
                <a16:creationId xmlns:a16="http://schemas.microsoft.com/office/drawing/2014/main" id="{1FB505BD-8F24-480B-D573-2E5A50C36FFB}"/>
              </a:ext>
            </a:extLst>
          </p:cNvPr>
          <p:cNvPicPr>
            <a:picLocks noGrp="1" noChangeAspect="1"/>
          </p:cNvPicPr>
          <p:nvPr>
            <p:ph idx="1"/>
          </p:nvPr>
        </p:nvPicPr>
        <p:blipFill>
          <a:blip r:embed="rId14"/>
          <a:stretch>
            <a:fillRect/>
          </a:stretch>
        </p:blipFill>
        <p:spPr>
          <a:xfrm>
            <a:off x="7349842" y="983003"/>
            <a:ext cx="4764088" cy="2564845"/>
          </a:xfrm>
          <a:prstGeom prst="rect">
            <a:avLst/>
          </a:prstGeom>
          <a:ln>
            <a:solidFill>
              <a:schemeClr val="tx1"/>
            </a:solidFill>
          </a:ln>
        </p:spPr>
      </p:pic>
      <p:sp>
        <p:nvSpPr>
          <p:cNvPr id="11" name="TextBox 10"/>
          <p:cNvSpPr txBox="1"/>
          <p:nvPr/>
        </p:nvSpPr>
        <p:spPr>
          <a:xfrm>
            <a:off x="10005144" y="3654573"/>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5"/>
              </a:rPr>
              <a:t>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3" name="TextBox 2"/>
          <p:cNvSpPr txBox="1"/>
          <p:nvPr/>
        </p:nvSpPr>
        <p:spPr>
          <a:xfrm>
            <a:off x="7349843" y="5052559"/>
            <a:ext cx="4764088"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6">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82" y="308507"/>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6"/>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8"/>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80010"/>
            <a:ext cx="5282190" cy="581891"/>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The number of unique </a:t>
            </a:r>
            <a:r>
              <a:rPr lang="en-GB" sz="1400" b="1" dirty="0"/>
              <a:t>job postings</a:t>
            </a:r>
            <a:r>
              <a:rPr lang="en-GB" sz="1400" dirty="0"/>
              <a:t> rose slightly in January 2026 to 2,900 and was similar to the same month last year but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October 2024 to September 2025) was 4.1% of adults aged 16+ (c.4,100 people); similar to nationally and regionally.  The number of </a:t>
            </a:r>
            <a:r>
              <a:rPr lang="en-GB" sz="1400" b="1" dirty="0"/>
              <a:t>people claiming out-of-work related benefits </a:t>
            </a:r>
            <a:r>
              <a:rPr lang="en-GB" sz="1400" dirty="0"/>
              <a:t>rose in January 2026 to 2,790 (2.6% of working-age adults).  Numbers remain significantly below the pandemic peak in May 2020 (5,035) .  </a:t>
            </a:r>
          </a:p>
          <a:p>
            <a:pPr>
              <a:lnSpc>
                <a:spcPct val="120000"/>
              </a:lnSpc>
            </a:pPr>
            <a:r>
              <a:rPr lang="en-GB" sz="1400" dirty="0"/>
              <a:t>Latest data suggest c.6,000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fell in January 2026: the Consumer Prices Index (CPI) rose by 3.0% in the 12 months to January 2025, down from 3.4% in December 2025 but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4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2,766 (provisional) in August 2025.  In addition, a small number of claimants (64 in August 2025) whose claims were made prior to October 2008 are still in receipt of Incapacity Benefit and Severe Disablement Allowance. </a:t>
            </a:r>
          </a:p>
        </p:txBody>
      </p:sp>
      <p:pic>
        <p:nvPicPr>
          <p:cNvPr id="7" name="Content Placeholder 6"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C55492C8-80E0-EF23-AEA5-618A62633AB0}"/>
              </a:ext>
            </a:extLst>
          </p:cNvPr>
          <p:cNvPicPr>
            <a:picLocks noGrp="1" noChangeAspect="1"/>
          </p:cNvPicPr>
          <p:nvPr>
            <p:ph idx="1"/>
          </p:nvPr>
        </p:nvPicPr>
        <p:blipFill>
          <a:blip r:embed="rId5"/>
          <a:stretch>
            <a:fillRect/>
          </a:stretch>
        </p:blipFill>
        <p:spPr>
          <a:xfrm>
            <a:off x="5893238" y="1193782"/>
            <a:ext cx="6183279" cy="3716546"/>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18 February 2025</a:t>
            </a:r>
          </a:p>
          <a:p>
            <a:r>
              <a:rPr lang="en-GB" sz="1100" dirty="0"/>
              <a:t>Next update:  May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095057"/>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rose by 3.2% in the 12 months to January 2026, down from 3.6% in the 12 months to December 2025.  On a monthly basis, CPIH fell by 0.3% in January 2026, while it was little changed in January 2025.</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3.0% in the 12 months to January 2026, down from 3.4% in the 12 months to December 2025.  On a monthly basis, CPI fell by 0.5% in January 2026, compared with a fall of 0.1% in January 2025..</a:t>
            </a:r>
          </a:p>
          <a:p>
            <a:pPr marL="285750" indent="-285750">
              <a:lnSpc>
                <a:spcPct val="120000"/>
              </a:lnSpc>
              <a:buFont typeface="Arial" panose="020B0604020202020204" pitchFamily="34" charset="0"/>
              <a:buChar char="•"/>
            </a:pPr>
            <a:r>
              <a:rPr lang="en-GB" sz="4800" dirty="0"/>
              <a:t>Transport, and food and non-alcoholic beverages made the largest downward contributions to the monthly change in both CPIH and CPI annual rates.</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3.3% in the 12 months to January 2026, down from 3.5% in the 12 months to December 2025; the CPIH goods annual rate fell from 2.2% to 1.6%, while the CPIH services annual rate fell from 4.5% to 4.3%.</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3.1% in the 12 months to January 2026, down from 3.2% in the 12 months to December 2025; the CPI goods annual rate fell from 2.2% to 1.6%, while the CPI services annual rate fell from 4.5% to 4.4%.</a:t>
            </a:r>
          </a:p>
        </p:txBody>
      </p:sp>
      <p:pic>
        <p:nvPicPr>
          <p:cNvPr id="9" name="Picture Placeholder 8" descr="Chart showing annual CPIH and CPI inflation rates since January 2016">
            <a:extLst>
              <a:ext uri="{FF2B5EF4-FFF2-40B4-BE49-F238E27FC236}">
                <a16:creationId xmlns:a16="http://schemas.microsoft.com/office/drawing/2014/main" id="{1466F37F-75EF-B72B-76AE-672A221FC791}"/>
              </a:ext>
            </a:extLst>
          </p:cNvPr>
          <p:cNvPicPr>
            <a:picLocks noGrp="1" noChangeAspect="1"/>
          </p:cNvPicPr>
          <p:nvPr>
            <p:ph type="pic" idx="1"/>
          </p:nvPr>
        </p:nvPicPr>
        <p:blipFill>
          <a:blip r:embed="rId3"/>
          <a:srcRect l="337" r="337"/>
          <a:stretch>
            <a:fillRect/>
          </a:stretch>
        </p:blipFill>
        <p:spPr>
          <a:xfrm>
            <a:off x="6153543" y="1008507"/>
            <a:ext cx="5940981" cy="4691052"/>
          </a:xfr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18 February 2026</a:t>
            </a:r>
          </a:p>
          <a:p>
            <a:pPr lvl="0">
              <a:defRPr/>
            </a:pPr>
            <a:r>
              <a:rPr lang="en-GB" sz="1100" dirty="0">
                <a:solidFill>
                  <a:prstClr val="black"/>
                </a:solidFill>
              </a:rPr>
              <a:t>Frequency of update: Monthly</a:t>
            </a:r>
          </a:p>
          <a:p>
            <a:pPr lvl="0">
              <a:defRPr/>
            </a:pPr>
            <a:r>
              <a:rPr lang="en-GB" sz="1100" dirty="0">
                <a:solidFill>
                  <a:prstClr val="black"/>
                </a:solidFill>
              </a:rPr>
              <a:t>Next update:  23 March 2026</a:t>
            </a:r>
            <a:endParaRPr lang="en-GB" sz="1100" dirty="0"/>
          </a:p>
        </p:txBody>
      </p:sp>
      <p:sp>
        <p:nvSpPr>
          <p:cNvPr id="3" name="TextBox 2"/>
          <p:cNvSpPr txBox="1"/>
          <p:nvPr/>
        </p:nvSpPr>
        <p:spPr>
          <a:xfrm>
            <a:off x="97476" y="5115932"/>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578708"/>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hlinkClick r:id="rId2"/>
              </a:rPr>
              <a:t>ONS reports </a:t>
            </a:r>
            <a:r>
              <a:rPr lang="en-GB" sz="1200" dirty="0"/>
              <a:t>that for the period from October to December 2025, annual growth in UK employees' average earnings was 4.2% for both regular earnings (excluding bonuses) and total earnings (including bonuses).  Annual growth in real terms, adjusted for inflation using the Consumer Prices Index including owner occupiers' housing costs (CPIH), was 0.5% for both regular pay and total pay.</a:t>
            </a:r>
          </a:p>
          <a:p>
            <a:pPr marL="285750" indent="-285750">
              <a:lnSpc>
                <a:spcPct val="120000"/>
              </a:lnSpc>
              <a:buFont typeface="Arial" panose="020B0604020202020204" pitchFamily="34" charset="0"/>
              <a:buChar char="•"/>
            </a:pPr>
            <a:r>
              <a:rPr lang="en-GB" sz="1200" dirty="0"/>
              <a:t>In 2024, the </a:t>
            </a:r>
            <a:r>
              <a:rPr lang="en-US" sz="1200" dirty="0">
                <a:hlinkClick r:id="rId3"/>
              </a:rPr>
              <a:t>IFS has reported </a:t>
            </a:r>
            <a:r>
              <a:rPr lang="en-US" sz="1200" dirty="0"/>
              <a:t>that t</a:t>
            </a:r>
            <a:r>
              <a:rPr lang="en-GB" sz="1200" dirty="0"/>
              <a:t>he UK had gone from one of the fastest growers for working-age incomes among developed countries pre-2007, to one of the slower performers. While growth slowed across the board, the UK’s growth from 2007 to 2019 (6%) was well below that of the US (12%) and Germany (16%).  </a:t>
            </a:r>
            <a:r>
              <a:rPr lang="en-US" sz="1200" dirty="0">
                <a:hlinkClick r:id="rId4"/>
              </a:rPr>
              <a:t>IFS research </a:t>
            </a:r>
            <a:r>
              <a:rPr lang="en-US" sz="12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200" b="1" dirty="0"/>
              <a:t>Workplace-based </a:t>
            </a:r>
            <a:r>
              <a:rPr lang="en-US" sz="12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2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200" dirty="0"/>
              <a:t>In 2025, Herefordshire ranked 9</a:t>
            </a:r>
            <a:r>
              <a:rPr lang="en-US" sz="1200" baseline="30000" dirty="0"/>
              <a:t>th</a:t>
            </a:r>
            <a:r>
              <a:rPr lang="en-US" sz="1200" dirty="0"/>
              <a:t> of the 14 comparator West Midlands authorities.</a:t>
            </a:r>
            <a:endParaRPr lang="en-GB" sz="12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321904" y="5537512"/>
            <a:ext cx="5801324"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825673" y="830875"/>
            <a:ext cx="5194075" cy="3023689"/>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914968" y="3903035"/>
            <a:ext cx="4122755"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212050"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October 2024 to September 2025, there were estimated to be around 18,500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(12.4%) was higher than in both Great Britain as a whole (9.5%) and the West Midlands region (8.1%)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4" name="Table 3" descr="Table showing median self-employment income in 2022-23for each West Midlands unitary, county or metropolitan borough area.">
            <a:extLst>
              <a:ext uri="{FF2B5EF4-FFF2-40B4-BE49-F238E27FC236}">
                <a16:creationId xmlns:a16="http://schemas.microsoft.com/office/drawing/2014/main" id="{E119DB16-17D6-D54F-BF5F-8736B44E401E}"/>
              </a:ext>
            </a:extLst>
          </p:cNvPr>
          <p:cNvGraphicFramePr>
            <a:graphicFrameLocks noGrp="1"/>
          </p:cNvGraphicFramePr>
          <p:nvPr>
            <p:extLst>
              <p:ext uri="{D42A27DB-BD31-4B8C-83A1-F6EECF244321}">
                <p14:modId xmlns:p14="http://schemas.microsoft.com/office/powerpoint/2010/main" val="1562543283"/>
              </p:ext>
            </p:extLst>
          </p:nvPr>
        </p:nvGraphicFramePr>
        <p:xfrm>
          <a:off x="7422078" y="1173348"/>
          <a:ext cx="4588587" cy="4532177"/>
        </p:xfrm>
        <a:graphic>
          <a:graphicData uri="http://schemas.openxmlformats.org/drawingml/2006/table">
            <a:tbl>
              <a:tblPr firstRow="1"/>
              <a:tblGrid>
                <a:gridCol w="2078873">
                  <a:extLst>
                    <a:ext uri="{9D8B030D-6E8A-4147-A177-3AD203B41FA5}">
                      <a16:colId xmlns:a16="http://schemas.microsoft.com/office/drawing/2014/main" val="3851350263"/>
                    </a:ext>
                  </a:extLst>
                </a:gridCol>
                <a:gridCol w="2509714">
                  <a:extLst>
                    <a:ext uri="{9D8B030D-6E8A-4147-A177-3AD203B41FA5}">
                      <a16:colId xmlns:a16="http://schemas.microsoft.com/office/drawing/2014/main" val="2068217474"/>
                    </a:ext>
                  </a:extLst>
                </a:gridCol>
              </a:tblGrid>
              <a:tr h="1029517">
                <a:tc>
                  <a:txBody>
                    <a:bodyPr/>
                    <a:lstStyle/>
                    <a:p>
                      <a:pPr algn="l" fontAlgn="b">
                        <a:buNone/>
                      </a:pPr>
                      <a:r>
                        <a:rPr lang="en-GB" sz="1600" b="1" i="0" u="none" strike="noStrike" dirty="0">
                          <a:solidFill>
                            <a:srgbClr val="000000"/>
                          </a:solidFill>
                          <a:effectLst/>
                          <a:latin typeface="Calibri" panose="020F0502020204030204" pitchFamily="34" charset="0"/>
                        </a:rPr>
                        <a:t>West Midlands Unitary, County, or </a:t>
                      </a:r>
                      <a:r>
                        <a:rPr lang="en-GB" sz="1600" b="1" i="0" u="none" strike="noStrike" dirty="0" err="1">
                          <a:solidFill>
                            <a:srgbClr val="000000"/>
                          </a:solidFill>
                          <a:effectLst/>
                          <a:latin typeface="Calibri" panose="020F0502020204030204" pitchFamily="34" charset="0"/>
                        </a:rPr>
                        <a:t>Metropiltan</a:t>
                      </a:r>
                      <a:r>
                        <a:rPr lang="en-GB" sz="1600" b="1" i="0" u="none" strike="noStrike" dirty="0">
                          <a:solidFill>
                            <a:srgbClr val="000000"/>
                          </a:solidFill>
                          <a:effectLst/>
                          <a:latin typeface="Calibri" panose="020F0502020204030204" pitchFamily="34" charset="0"/>
                        </a:rPr>
                        <a:t>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GB" sz="1600" b="1" i="0" u="none" strike="noStrike">
                          <a:solidFill>
                            <a:srgbClr val="000000"/>
                          </a:solidFill>
                          <a:effectLst/>
                          <a:latin typeface="Calibri" panose="020F0502020204030204" pitchFamily="34" charset="0"/>
                        </a:rPr>
                        <a:t>Self-employment income 2022-23: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0735835"/>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65216760"/>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Walsall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17,000</a:t>
                      </a:r>
                    </a:p>
                  </a:txBody>
                  <a:tcPr marL="6350" marR="6350" marT="6350" marB="0" anchor="b">
                    <a:lnL>
                      <a:noFill/>
                    </a:lnL>
                    <a:lnR>
                      <a:noFill/>
                    </a:lnR>
                    <a:lnT>
                      <a:noFill/>
                    </a:lnT>
                    <a:lnB>
                      <a:noFill/>
                    </a:lnB>
                    <a:noFill/>
                  </a:tcPr>
                </a:tc>
                <a:extLst>
                  <a:ext uri="{0D108BD9-81ED-4DB2-BD59-A6C34878D82A}">
                    <a16:rowId xmlns:a16="http://schemas.microsoft.com/office/drawing/2014/main" val="202737049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Sandwell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16,600</a:t>
                      </a:r>
                    </a:p>
                  </a:txBody>
                  <a:tcPr marL="6350" marR="6350" marT="6350" marB="0" anchor="b">
                    <a:lnL>
                      <a:noFill/>
                    </a:lnL>
                    <a:lnR>
                      <a:noFill/>
                    </a:lnR>
                    <a:lnT>
                      <a:noFill/>
                    </a:lnT>
                    <a:lnB>
                      <a:noFill/>
                    </a:lnB>
                    <a:noFill/>
                  </a:tcPr>
                </a:tc>
                <a:extLst>
                  <a:ext uri="{0D108BD9-81ED-4DB2-BD59-A6C34878D82A}">
                    <a16:rowId xmlns:a16="http://schemas.microsoft.com/office/drawing/2014/main" val="2374468863"/>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16,500</a:t>
                      </a:r>
                    </a:p>
                  </a:txBody>
                  <a:tcPr marL="6350" marR="6350" marT="6350" marB="0" anchor="b">
                    <a:lnL>
                      <a:noFill/>
                    </a:lnL>
                    <a:lnR>
                      <a:noFill/>
                    </a:lnR>
                    <a:lnT>
                      <a:noFill/>
                    </a:lnT>
                    <a:lnB>
                      <a:noFill/>
                    </a:lnB>
                    <a:noFill/>
                  </a:tcPr>
                </a:tc>
                <a:extLst>
                  <a:ext uri="{0D108BD9-81ED-4DB2-BD59-A6C34878D82A}">
                    <a16:rowId xmlns:a16="http://schemas.microsoft.com/office/drawing/2014/main" val="3386775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Solihull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16,300</a:t>
                      </a:r>
                    </a:p>
                  </a:txBody>
                  <a:tcPr marL="6350" marR="6350" marT="6350" marB="0" anchor="b">
                    <a:lnL>
                      <a:noFill/>
                    </a:lnL>
                    <a:lnR>
                      <a:noFill/>
                    </a:lnR>
                    <a:lnT>
                      <a:noFill/>
                    </a:lnT>
                    <a:lnB>
                      <a:noFill/>
                    </a:lnB>
                    <a:noFill/>
                  </a:tcPr>
                </a:tc>
                <a:extLst>
                  <a:ext uri="{0D108BD9-81ED-4DB2-BD59-A6C34878D82A}">
                    <a16:rowId xmlns:a16="http://schemas.microsoft.com/office/drawing/2014/main" val="2009513168"/>
                  </a:ext>
                </a:extLst>
              </a:tr>
              <a:tr h="246744">
                <a:tc>
                  <a:txBody>
                    <a:bodyPr/>
                    <a:lstStyle/>
                    <a:p>
                      <a:pPr algn="l" fontAlgn="b">
                        <a:buNone/>
                      </a:pPr>
                      <a:r>
                        <a:rPr lang="en-GB" sz="1600" b="0" i="0" u="none" strike="noStrike">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FF0000"/>
                          </a:solidFill>
                          <a:effectLst/>
                          <a:latin typeface="Calibri" panose="020F0502020204030204" pitchFamily="34" charset="0"/>
                        </a:rPr>
                        <a:t>15,700</a:t>
                      </a:r>
                    </a:p>
                  </a:txBody>
                  <a:tcPr marL="6350" marR="6350" marT="6350" marB="0" anchor="b">
                    <a:lnL>
                      <a:noFill/>
                    </a:lnL>
                    <a:lnR>
                      <a:noFill/>
                    </a:lnR>
                    <a:lnT>
                      <a:noFill/>
                    </a:lnT>
                    <a:lnB>
                      <a:noFill/>
                    </a:lnB>
                    <a:noFill/>
                  </a:tcPr>
                </a:tc>
                <a:extLst>
                  <a:ext uri="{0D108BD9-81ED-4DB2-BD59-A6C34878D82A}">
                    <a16:rowId xmlns:a16="http://schemas.microsoft.com/office/drawing/2014/main" val="1463113705"/>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15,600</a:t>
                      </a:r>
                    </a:p>
                  </a:txBody>
                  <a:tcPr marL="6350" marR="6350" marT="6350" marB="0" anchor="b">
                    <a:lnL>
                      <a:noFill/>
                    </a:lnL>
                    <a:lnR>
                      <a:noFill/>
                    </a:lnR>
                    <a:lnT>
                      <a:noFill/>
                    </a:lnT>
                    <a:lnB>
                      <a:noFill/>
                    </a:lnB>
                    <a:noFill/>
                  </a:tcPr>
                </a:tc>
                <a:extLst>
                  <a:ext uri="{0D108BD9-81ED-4DB2-BD59-A6C34878D82A}">
                    <a16:rowId xmlns:a16="http://schemas.microsoft.com/office/drawing/2014/main" val="254983645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15,500</a:t>
                      </a:r>
                    </a:p>
                  </a:txBody>
                  <a:tcPr marL="6350" marR="6350" marT="6350" marB="0" anchor="b">
                    <a:lnL>
                      <a:noFill/>
                    </a:lnL>
                    <a:lnR>
                      <a:noFill/>
                    </a:lnR>
                    <a:lnT>
                      <a:noFill/>
                    </a:lnT>
                    <a:lnB>
                      <a:noFill/>
                    </a:lnB>
                    <a:noFill/>
                  </a:tcPr>
                </a:tc>
                <a:extLst>
                  <a:ext uri="{0D108BD9-81ED-4DB2-BD59-A6C34878D82A}">
                    <a16:rowId xmlns:a16="http://schemas.microsoft.com/office/drawing/2014/main" val="4023598838"/>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15,400</a:t>
                      </a:r>
                    </a:p>
                  </a:txBody>
                  <a:tcPr marL="6350" marR="6350" marT="6350" marB="0" anchor="b">
                    <a:lnL>
                      <a:noFill/>
                    </a:lnL>
                    <a:lnR>
                      <a:noFill/>
                    </a:lnR>
                    <a:lnT>
                      <a:noFill/>
                    </a:lnT>
                    <a:lnB>
                      <a:noFill/>
                    </a:lnB>
                    <a:noFill/>
                  </a:tcPr>
                </a:tc>
                <a:extLst>
                  <a:ext uri="{0D108BD9-81ED-4DB2-BD59-A6C34878D82A}">
                    <a16:rowId xmlns:a16="http://schemas.microsoft.com/office/drawing/2014/main" val="233390224"/>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Coventry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15,200</a:t>
                      </a:r>
                    </a:p>
                  </a:txBody>
                  <a:tcPr marL="6350" marR="6350" marT="6350" marB="0" anchor="b">
                    <a:lnL>
                      <a:noFill/>
                    </a:lnL>
                    <a:lnR>
                      <a:noFill/>
                    </a:lnR>
                    <a:lnT>
                      <a:noFill/>
                    </a:lnT>
                    <a:lnB>
                      <a:noFill/>
                    </a:lnB>
                    <a:noFill/>
                  </a:tcPr>
                </a:tc>
                <a:extLst>
                  <a:ext uri="{0D108BD9-81ED-4DB2-BD59-A6C34878D82A}">
                    <a16:rowId xmlns:a16="http://schemas.microsoft.com/office/drawing/2014/main" val="4258489932"/>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15,200</a:t>
                      </a:r>
                    </a:p>
                  </a:txBody>
                  <a:tcPr marL="6350" marR="6350" marT="6350" marB="0" anchor="b">
                    <a:lnL>
                      <a:noFill/>
                    </a:lnL>
                    <a:lnR>
                      <a:noFill/>
                    </a:lnR>
                    <a:lnT>
                      <a:noFill/>
                    </a:lnT>
                    <a:lnB>
                      <a:noFill/>
                    </a:lnB>
                    <a:noFill/>
                  </a:tcPr>
                </a:tc>
                <a:extLst>
                  <a:ext uri="{0D108BD9-81ED-4DB2-BD59-A6C34878D82A}">
                    <a16:rowId xmlns:a16="http://schemas.microsoft.com/office/drawing/2014/main" val="2234582959"/>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15,100</a:t>
                      </a:r>
                    </a:p>
                  </a:txBody>
                  <a:tcPr marL="6350" marR="6350" marT="6350" marB="0" anchor="b">
                    <a:lnL>
                      <a:noFill/>
                    </a:lnL>
                    <a:lnR>
                      <a:noFill/>
                    </a:lnR>
                    <a:lnT>
                      <a:noFill/>
                    </a:lnT>
                    <a:lnB>
                      <a:noFill/>
                    </a:lnB>
                    <a:noFill/>
                  </a:tcPr>
                </a:tc>
                <a:extLst>
                  <a:ext uri="{0D108BD9-81ED-4DB2-BD59-A6C34878D82A}">
                    <a16:rowId xmlns:a16="http://schemas.microsoft.com/office/drawing/2014/main" val="713816413"/>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15,000</a:t>
                      </a:r>
                    </a:p>
                  </a:txBody>
                  <a:tcPr marL="6350" marR="6350" marT="6350" marB="0" anchor="b">
                    <a:lnL>
                      <a:noFill/>
                    </a:lnL>
                    <a:lnR>
                      <a:noFill/>
                    </a:lnR>
                    <a:lnT>
                      <a:noFill/>
                    </a:lnT>
                    <a:lnB>
                      <a:noFill/>
                    </a:lnB>
                    <a:noFill/>
                  </a:tcPr>
                </a:tc>
                <a:extLst>
                  <a:ext uri="{0D108BD9-81ED-4DB2-BD59-A6C34878D82A}">
                    <a16:rowId xmlns:a16="http://schemas.microsoft.com/office/drawing/2014/main" val="1089344271"/>
                  </a:ext>
                </a:extLst>
              </a:tr>
              <a:tr h="246744">
                <a:tc>
                  <a:txBody>
                    <a:bodyPr/>
                    <a:lstStyle/>
                    <a:p>
                      <a:pPr algn="l" fontAlgn="b">
                        <a:buNone/>
                      </a:pPr>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noFill/>
                  </a:tcPr>
                </a:tc>
                <a:extLst>
                  <a:ext uri="{0D108BD9-81ED-4DB2-BD59-A6C34878D82A}">
                    <a16:rowId xmlns:a16="http://schemas.microsoft.com/office/drawing/2014/main" val="2914659077"/>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852030"/>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91045" y="5054233"/>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11" y="283270"/>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146012" y="973788"/>
            <a:ext cx="4545732" cy="5884211"/>
          </a:xfrm>
          <a:solidFill>
            <a:schemeClr val="bg1"/>
          </a:solidFill>
          <a:ln w="38100">
            <a:solidFill>
              <a:srgbClr val="FFC000"/>
            </a:solidFill>
          </a:ln>
        </p:spPr>
        <p:txBody>
          <a:bodyPr>
            <a:normAutofit fontScale="70000" lnSpcReduction="20000"/>
          </a:bodyPr>
          <a:lstStyle/>
          <a:p>
            <a:pPr>
              <a:lnSpc>
                <a:spcPct val="160000"/>
              </a:lnSpc>
            </a:pPr>
            <a:r>
              <a:rPr lang="en-GB" sz="2000" b="1" dirty="0"/>
              <a:t>Key points</a:t>
            </a:r>
          </a:p>
          <a:p>
            <a:pPr marL="285750" indent="-285750">
              <a:lnSpc>
                <a:spcPct val="160000"/>
              </a:lnSpc>
              <a:buFont typeface="Arial" panose="020B0604020202020204" pitchFamily="34" charset="0"/>
              <a:buChar char="•"/>
            </a:pPr>
            <a:r>
              <a:rPr lang="en-GB" sz="1700" dirty="0">
                <a:hlinkClick r:id="rId3"/>
              </a:rPr>
              <a:t>ONS reports </a:t>
            </a:r>
            <a:r>
              <a:rPr lang="en-GB" sz="17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7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700" dirty="0"/>
              <a:t>In 2023, GDHI per head of population in Herefordshire increased by 9.0% from 2022, more than England (8.5%) and the West Midlands region (8.4%).</a:t>
            </a:r>
          </a:p>
          <a:p>
            <a:pPr>
              <a:lnSpc>
                <a:spcPct val="160000"/>
              </a:lnSpc>
            </a:pPr>
            <a:r>
              <a:rPr lang="en-GB" sz="17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700" dirty="0">
                <a:hlinkClick r:id="rId4"/>
              </a:rPr>
              <a:t>relatively large proportion of people of retirement age in Herefordshire</a:t>
            </a:r>
            <a:r>
              <a:rPr lang="en-GB" sz="17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Autofit/>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02941"/>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192765"/>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a:t>
            </a:r>
            <a:r>
              <a:rPr lang="en-GB" sz="1200" dirty="0">
                <a:hlinkClick r:id="rId3"/>
              </a:rPr>
              <a:t>Universal Credit </a:t>
            </a:r>
            <a:r>
              <a:rPr lang="en-GB" sz="1200" dirty="0"/>
              <a:t>(UC)  doubled between March 2020 and May 2020, since when claimant numbers have remained at a high level and are currently on an upward trend. </a:t>
            </a:r>
            <a:r>
              <a:rPr lang="en-US" sz="1200" dirty="0"/>
              <a:t>Provisional data suggest there were 17,329 Universal Credit in claimants in Herefordshire in January 2026, 2,129 more than a year ago and 4,936 more than the pandemic peak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16%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(970), Newton Farm (943, Leominster East (670), and Red Hill (607). </a:t>
            </a:r>
          </a:p>
          <a:p>
            <a:pPr marL="285750" indent="-285750">
              <a:buFont typeface="Arial" panose="020B0604020202020204" pitchFamily="34" charset="0"/>
              <a:buChar char="•"/>
            </a:pPr>
            <a:r>
              <a:rPr lang="en-GB" sz="1200" dirty="0"/>
              <a:t>In November 2025, there were 14,481 </a:t>
            </a:r>
            <a:r>
              <a:rPr lang="en-GB" sz="1200" b="1" dirty="0"/>
              <a:t>households </a:t>
            </a:r>
            <a:r>
              <a:rPr lang="en-GB" sz="1200" dirty="0"/>
              <a:t>in Herefordshire on Universal Credit, 1,881 more than in November 2024. Of these households 6,751 (47%)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4"/>
              </a:rPr>
              <a:t>Cost of Living Payments </a:t>
            </a:r>
            <a:r>
              <a:rPr lang="en-GB" sz="1200" dirty="0"/>
              <a:t>(CoLPs), lump-sum payments intended to support immediate pressures faced by the most vulnerable households.</a:t>
            </a:r>
          </a:p>
        </p:txBody>
      </p:sp>
      <p:pic>
        <p:nvPicPr>
          <p:cNvPr id="5" name="Picture 4"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77F44922-8F23-47AC-FA31-9BBBEAAE2320}"/>
              </a:ext>
            </a:extLst>
          </p:cNvPr>
          <p:cNvPicPr>
            <a:picLocks noChangeAspect="1"/>
          </p:cNvPicPr>
          <p:nvPr/>
        </p:nvPicPr>
        <p:blipFill>
          <a:blip r:embed="rId5"/>
          <a:stretch>
            <a:fillRect/>
          </a:stretch>
        </p:blipFill>
        <p:spPr>
          <a:xfrm>
            <a:off x="5527912" y="1029905"/>
            <a:ext cx="6592967" cy="4045394"/>
          </a:xfrm>
          <a:prstGeom prst="rect">
            <a:avLst/>
          </a:prstGeom>
          <a:ln>
            <a:solidFill>
              <a:schemeClr val="tx1"/>
            </a:solidFill>
          </a:ln>
        </p:spPr>
      </p:pic>
      <p:sp useBgFill="1">
        <p:nvSpPr>
          <p:cNvPr id="7" name="TextBox 6" descr="Line graph showing change in the number of people claiming Universal Credit since January 2020 in Herefordshire, England and in the West Midlands expressed as an index value where January 2020 is the base (Index Value = 100)."/>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February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March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73132"/>
            <a:ext cx="5210938" cy="651320"/>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almost 17,500 people,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December 2025 (£287,000) were up 0.7%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£826 in January 2026, an annual increase of 6.1%. In Q3 2025, the numbers of </a:t>
            </a:r>
            <a:r>
              <a:rPr lang="en-GB" sz="1400" b="1" dirty="0"/>
              <a:t>mortgage possessions </a:t>
            </a:r>
            <a:r>
              <a:rPr lang="en-GB" sz="1400" dirty="0"/>
              <a:t>in Herefordshire fell from the previous quarter to 13.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04967"/>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4034644"/>
          </a:xfrm>
          <a:prstGeom prst="rect">
            <a:avLst/>
          </a:prstGeom>
          <a:ln w="38100">
            <a:solidFill>
              <a:srgbClr val="FFC000"/>
            </a:solidFill>
          </a:ln>
        </p:spPr>
        <p:txBody>
          <a:bodyPr>
            <a:normAutofit fontScale="3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In September 2025,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hlinkClick r:id="rId3"/>
              </a:rPr>
              <a:t>the Living Wage Foundation reported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that a low pension negatively affects older people’s health, wellbeing and quality of life. Over half (54%) of people on a low pension were struggling to cover their bills, with some groups, such as people renting their homes, people with health conditions, and people living alone struggling disproportionately. Many were also cutting discretionary spending, and report that their financial difficulties are negatively affecting their mental health, anxiety and sleep. </a:t>
            </a:r>
          </a:p>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43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3,888 in </a:t>
            </a:r>
            <a:r>
              <a:rPr lang="en-GB" sz="3700" dirty="0">
                <a:solidFill>
                  <a:prstClr val="black"/>
                </a:solidFill>
                <a:latin typeface="Arial" panose="020B0604020202020204"/>
              </a:rPr>
              <a:t>August</a:t>
            </a:r>
            <a:r>
              <a:rPr kumimoji="0" lang="en-GB" sz="3700" b="0" i="0" u="none" strike="noStrike" kern="1200" cap="none" spc="0" normalizeH="0" baseline="0" noProof="0" dirty="0">
                <a:ln>
                  <a:noFill/>
                </a:ln>
                <a:solidFill>
                  <a:prstClr val="black"/>
                </a:solidFill>
                <a:effectLst/>
                <a:uLnTx/>
                <a:uFillTx/>
                <a:latin typeface="Arial" panose="020B0604020202020204"/>
              </a:rPr>
              <a:t> 2025. </a:t>
            </a:r>
          </a:p>
          <a:p>
            <a:pPr>
              <a:lnSpc>
                <a:spcPct val="110000"/>
              </a:lnSpc>
              <a:defRPr/>
            </a:pPr>
            <a:r>
              <a:rPr lang="en-GB" sz="3700" dirty="0"/>
              <a:t>In August 2025, the wards with the highest number of pension credit claimants were </a:t>
            </a:r>
            <a:r>
              <a:rPr lang="en-US" sz="3700" dirty="0"/>
              <a:t>Leominster East (179) Hinton &amp; Hunderton (134), Kington (131) and Widemarsh (130).</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descr="Bar chart showing the numbers of Pension Credit claimants in Herefordshire each quarter from May 2018 to August 2025. The number of claimants has fallen significantly over this period.">
            <a:extLst>
              <a:ext uri="{FF2B5EF4-FFF2-40B4-BE49-F238E27FC236}">
                <a16:creationId xmlns:a16="http://schemas.microsoft.com/office/drawing/2014/main" id="{0FDF04E8-FC54-FE96-D253-F0D265B96A22}"/>
              </a:ext>
            </a:extLst>
          </p:cNvPr>
          <p:cNvPicPr>
            <a:picLocks noChangeAspect="1"/>
          </p:cNvPicPr>
          <p:nvPr/>
        </p:nvPicPr>
        <p:blipFill>
          <a:blip r:embed="rId4"/>
          <a:stretch>
            <a:fillRect/>
          </a:stretch>
        </p:blipFill>
        <p:spPr>
          <a:xfrm>
            <a:off x="4764875" y="961901"/>
            <a:ext cx="7342213" cy="4044439"/>
          </a:xfrm>
          <a:prstGeom prst="rect">
            <a:avLst/>
          </a:prstGeom>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May 2026</a:t>
            </a:r>
          </a:p>
        </p:txBody>
      </p:sp>
      <p:sp>
        <p:nvSpPr>
          <p:cNvPr id="3" name="TextBox 2"/>
          <p:cNvSpPr txBox="1"/>
          <p:nvPr/>
        </p:nvSpPr>
        <p:spPr>
          <a:xfrm>
            <a:off x="155600" y="5113445"/>
            <a:ext cx="7765390" cy="1200329"/>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6"/>
            <a:ext cx="5559724" cy="5594480"/>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on average in December 2025 house prices fell by 0.7% from November 2025. The annual price rise of 1.7% took the average property value to £292,000.  In the West Midlands region, the average house price was £246,000, an annual change of +2.0% and -1.0%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£287,000 in December 2025 (provisional), up 0.7% from December 2024. This was lower than the rise in the West Midlands (2.0%) over the same period.</a:t>
            </a:r>
          </a:p>
          <a:p>
            <a:pPr marL="285750" indent="-285750">
              <a:lnSpc>
                <a:spcPct val="120000"/>
              </a:lnSpc>
              <a:buFont typeface="Arial" panose="020B0604020202020204" pitchFamily="34" charset="0"/>
              <a:buChar char="•"/>
            </a:pPr>
            <a:r>
              <a:rPr lang="en-GB" sz="1200" dirty="0"/>
              <a:t>For each property type, average prices as of December 2025 in Herefordshire were detached properties: £438,000, semi-detached properties: £279,000, terraced properties: £209,000, flats and maisonettes: £127,000.  Since January 2005, the trend in house price inflation in Herefordshire has been broadly similar to nationally and regionally (see chart).</a:t>
            </a:r>
          </a:p>
        </p:txBody>
      </p:sp>
      <p:sp>
        <p:nvSpPr>
          <p:cNvPr id="6" name="TextBox 5"/>
          <p:cNvSpPr txBox="1"/>
          <p:nvPr/>
        </p:nvSpPr>
        <p:spPr>
          <a:xfrm>
            <a:off x="9729053" y="502002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5"/>
              </a:rPr>
              <a:t>ONS</a:t>
            </a:r>
            <a:endParaRPr lang="en-GB" sz="1100" dirty="0"/>
          </a:p>
          <a:p>
            <a:r>
              <a:rPr lang="en-GB" sz="1100" dirty="0"/>
              <a:t>Frequency:  Monthly</a:t>
            </a:r>
          </a:p>
          <a:p>
            <a:r>
              <a:rPr lang="en-GB" sz="1100" dirty="0"/>
              <a:t>Last update:  18 February 2026</a:t>
            </a:r>
          </a:p>
          <a:p>
            <a:r>
              <a:rPr lang="en-GB" sz="1100" dirty="0"/>
              <a:t>Next update: 25 March 2026</a:t>
            </a:r>
          </a:p>
        </p:txBody>
      </p:sp>
      <p:pic>
        <p:nvPicPr>
          <p:cNvPr id="13" name="Content Placeholder 12" descr="Trend chart showing annual change in house prices in Herefordshire from January 2005 to Decem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4FA0DA96-5988-7B87-7055-19C7DF9A1C8C}"/>
              </a:ext>
            </a:extLst>
          </p:cNvPr>
          <p:cNvPicPr>
            <a:picLocks noGrp="1" noChangeAspect="1"/>
          </p:cNvPicPr>
          <p:nvPr>
            <p:ph idx="1"/>
          </p:nvPr>
        </p:nvPicPr>
        <p:blipFill>
          <a:blip r:embed="rId6"/>
          <a:stretch>
            <a:fillRect/>
          </a:stretch>
        </p:blipFill>
        <p:spPr>
          <a:xfrm>
            <a:off x="5796646" y="1020076"/>
            <a:ext cx="6294174" cy="3690005"/>
          </a:xfrm>
          <a:ln>
            <a:solidFill>
              <a:schemeClr val="tx1"/>
            </a:solidFill>
          </a:ln>
        </p:spPr>
      </p:pic>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8"/>
            <a:ext cx="5085325" cy="6121452"/>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data </a:t>
            </a:r>
            <a:r>
              <a:rPr lang="en-GB" sz="1100" dirty="0"/>
              <a:t>show that in 2024 there were 2,194 residential property sales in Herefordshire, down slightly from 2,274 in 2023, of which 720 were first-time buyer sales, up from 586 in 2023.   Between 2013 and 2024 dwelling stock increased from 83,183 to 90,954 (+7,771).  ONS has produced an </a:t>
            </a:r>
            <a:r>
              <a:rPr lang="en-GB" sz="1100" dirty="0">
                <a:hlinkClick r:id="rId5"/>
              </a:rPr>
              <a:t>interactive map </a:t>
            </a:r>
            <a:r>
              <a:rPr lang="en-GB" sz="1100" dirty="0"/>
              <a:t>comparing first-time buyer mortgage sales per 1,000 dwellings for local authorities in the United Kingdom between 2013 to 2024.</a:t>
            </a:r>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6"/>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7"/>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924530"/>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(the amount of Universal Credit people can receive to help with rent costs)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in 2024/25, the negative budget rate for all households was 6.9%, but for private renters it was two-thirds higher - 11.3%. It reported that a key driver of negative budgets for this group is the rapid rise in the cost of renting in the private sector, which has far outpaced Local Housing Allowance. </a:t>
            </a:r>
            <a:r>
              <a:rPr lang="en-GB" sz="4800" dirty="0">
                <a:hlinkClick r:id="rId4"/>
              </a:rPr>
              <a:t>Research by the Resolution Foundation </a:t>
            </a:r>
            <a:r>
              <a:rPr lang="en-GB" sz="4800" dirty="0"/>
              <a:t>has found that nationally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£826 in January 2026 up 6.1% from January 2025. This was higher than the rise in the West Midlands (5.4%) and England (3.5%) over the year.  Average private rents remained lower than the West Midlands (£962) and England (£1,423).</a:t>
            </a:r>
          </a:p>
          <a:p>
            <a:pPr marL="285750" indent="-285750">
              <a:lnSpc>
                <a:spcPct val="120000"/>
              </a:lnSpc>
              <a:buFont typeface="Arial" panose="020B0604020202020204" pitchFamily="34" charset="0"/>
              <a:buChar char="•"/>
            </a:pPr>
            <a:r>
              <a:rPr lang="en-GB" sz="4800" dirty="0"/>
              <a:t>In Herefordshire, by how many bedrooms there are in a property, average rents as of January 2026 were: one bedroom: £599, two bedrooms: £777. three bedrooms: £960, four or more bedrooms: £1,360.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r>
              <a:rPr lang="en-GB" sz="4800" dirty="0"/>
              <a:t>In August 2025, 3,673 people resident in Herefordshire were in receipt of </a:t>
            </a:r>
            <a:r>
              <a:rPr lang="en-GB" sz="4800" dirty="0">
                <a:hlinkClick r:id="rId10"/>
              </a:rPr>
              <a:t>Housing Benefit</a:t>
            </a:r>
            <a:r>
              <a:rPr lang="en-GB" sz="4800" dirty="0"/>
              <a:t> (all tenure types) with a mean weekly award amount of £127.12.</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41672" y="61181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89365" y="768556"/>
            <a:ext cx="6557241" cy="6015702"/>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1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100" dirty="0">
                <a:hlinkClick r:id="rId3"/>
              </a:rPr>
              <a:t>Latest (quarter 4 2025) data from UK Finance</a:t>
            </a:r>
            <a:r>
              <a:rPr lang="en-US" sz="1100" dirty="0"/>
              <a:t> showed that nationally t</a:t>
            </a:r>
            <a:r>
              <a:rPr lang="en-GB" sz="1100" dirty="0"/>
              <a:t>here were 80,490 homeowner mortgages in arrears of 2.5% or more of the outstanding balance in the 4th quarter of 2025, 4% fewer than in the previous quarter.</a:t>
            </a:r>
          </a:p>
          <a:p>
            <a:pPr marL="285750" indent="-285750">
              <a:lnSpc>
                <a:spcPct val="100000"/>
              </a:lnSpc>
              <a:buFont typeface="Arial" panose="020B0604020202020204" pitchFamily="34" charset="0"/>
              <a:buChar char="•"/>
            </a:pPr>
            <a:r>
              <a:rPr lang="en-GB" sz="1100" dirty="0"/>
              <a:t>There were 9,520 buy-to-let mortgages in arrears of 2.5% or more of the outstanding balance in the third quarter of 2025, 9% fewer than in the previous quarter.</a:t>
            </a:r>
          </a:p>
          <a:p>
            <a:pPr marL="285750" indent="-285750">
              <a:lnSpc>
                <a:spcPct val="100000"/>
              </a:lnSpc>
              <a:buFont typeface="Arial" panose="020B0604020202020204" pitchFamily="34" charset="0"/>
              <a:buChar char="•"/>
            </a:pPr>
            <a:r>
              <a:rPr lang="en-GB" sz="1100" dirty="0"/>
              <a:t>Mortgages in arrears accounted for 0.92 per cent of all homeowner mortgages outstanding, and 0.50 per cent of all buy-to-let mortgages outstanding in the fourth quarter of 2025.</a:t>
            </a:r>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r>
              <a:rPr lang="en-GB" sz="1100" dirty="0"/>
              <a:t>1,210 homeowner mortgaged properties were taken into possession in the 4</a:t>
            </a:r>
            <a:r>
              <a:rPr lang="en-GB" sz="1100" baseline="30000" dirty="0"/>
              <a:t>th</a:t>
            </a:r>
            <a:r>
              <a:rPr lang="en-GB" sz="1100" dirty="0"/>
              <a:t> quarter of 2025, 13% fewer than in the previous quarter. This remains significantly below the long-term average 770 buy-to-let mortgaged properties were taken into possession in the 4th quarter of 2025, 14% fewer than in the previous quarter</a:t>
            </a:r>
          </a:p>
          <a:p>
            <a:pPr marL="285750" indent="-285750">
              <a:lnSpc>
                <a:spcPct val="100000"/>
              </a:lnSpc>
              <a:buFont typeface="Arial" panose="020B0604020202020204" pitchFamily="34" charset="0"/>
              <a:buChar char="•"/>
            </a:pPr>
            <a:r>
              <a:rPr lang="en-GB" sz="1100" dirty="0"/>
              <a:t>Latest </a:t>
            </a:r>
            <a:r>
              <a:rPr lang="en-GB" sz="1100" dirty="0">
                <a:hlinkClick r:id="rId4"/>
              </a:rPr>
              <a:t>Ministry of Justice data </a:t>
            </a:r>
            <a:r>
              <a:rPr lang="en-GB" sz="1100" dirty="0"/>
              <a:t>(October to December 2025) showed that in England and Wales, compared to the same quarter in 2024, there were decreases in mortgage possession claims from 6,081 to 4,439 (-27%) and orders from 4,167 to 3,754 (-10%), warrants from 3,318 to 3,057 (-8%) but an increase in repossessions by county court bailiffs from 967 to 1,138 (+18%). When compared to the same quarter in 2024 there were decreases in landlord possession claims from 24,004 to 21,458 (-11%), orders from 18,417 to 16,913 (-8%), warrants from 10,927 to 9,606 (-12%), and repossessions increased from 7,062 to 7,254 (+3%).</a:t>
            </a:r>
          </a:p>
          <a:p>
            <a:pPr marL="285750" indent="-285750">
              <a:lnSpc>
                <a:spcPct val="100000"/>
              </a:lnSpc>
              <a:buFont typeface="Arial" panose="020B0604020202020204" pitchFamily="34" charset="0"/>
              <a:buChar char="•"/>
            </a:pPr>
            <a:r>
              <a:rPr lang="en-GB" sz="1100" dirty="0"/>
              <a:t>In Q4 2025, there were 13 mortgage possessions in Herefordshire, a decrease from 20 in Q2 2025. The number of landlord possessions also fell in Q4 2025 to 38; down from 49 in the previous quarter..</a:t>
            </a:r>
          </a:p>
          <a:p>
            <a:pPr marL="285750" indent="-285750">
              <a:lnSpc>
                <a:spcPct val="100000"/>
              </a:lnSpc>
              <a:buFont typeface="Arial" panose="020B0604020202020204" pitchFamily="34" charset="0"/>
              <a:buChar char="•"/>
            </a:pPr>
            <a:r>
              <a:rPr lang="en-GB" sz="1100" dirty="0"/>
              <a:t>ONS has produced an </a:t>
            </a:r>
            <a:r>
              <a:rPr lang="en-GB" sz="1100" dirty="0">
                <a:hlinkClick r:id="rId5"/>
              </a:rPr>
              <a:t>interactive tool </a:t>
            </a:r>
            <a:r>
              <a:rPr lang="en-GB" sz="1100" dirty="0"/>
              <a:t>exploring the impact of rent and mortgage increases on local areas.</a:t>
            </a:r>
            <a:endParaRPr lang="en-GB" sz="1200" dirty="0"/>
          </a:p>
        </p:txBody>
      </p:sp>
      <p:pic>
        <p:nvPicPr>
          <p:cNvPr id="21" name="Picture 20" descr="Line chart showing numbers of landlord and mortgage lender possession claims in Herefordshire each quarter since Q1 2018.">
            <a:extLst>
              <a:ext uri="{FF2B5EF4-FFF2-40B4-BE49-F238E27FC236}">
                <a16:creationId xmlns:a16="http://schemas.microsoft.com/office/drawing/2014/main" id="{B4C23A0A-44FA-A48E-4634-FBF606CA7F5D}"/>
              </a:ext>
            </a:extLst>
          </p:cNvPr>
          <p:cNvPicPr>
            <a:picLocks noChangeAspect="1"/>
          </p:cNvPicPr>
          <p:nvPr/>
        </p:nvPicPr>
        <p:blipFill>
          <a:blip r:embed="rId6"/>
          <a:stretch>
            <a:fillRect/>
          </a:stretch>
        </p:blipFill>
        <p:spPr>
          <a:xfrm>
            <a:off x="6708614" y="1014606"/>
            <a:ext cx="5455187" cy="2741317"/>
          </a:xfrm>
          <a:prstGeom prst="rect">
            <a:avLst/>
          </a:prstGeom>
          <a:ln>
            <a:solidFill>
              <a:schemeClr val="tx1"/>
            </a:solidFill>
          </a:ln>
        </p:spPr>
      </p:pic>
      <p:sp>
        <p:nvSpPr>
          <p:cNvPr id="7" name="TextBox 6" descr="Line chart showing numbers of landlord and mortgage lender possession claims in Herefordshire each quarter since Q2 2017."/>
          <p:cNvSpPr txBox="1"/>
          <p:nvPr/>
        </p:nvSpPr>
        <p:spPr>
          <a:xfrm>
            <a:off x="9229878" y="3852312"/>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18 February 2026</a:t>
            </a:r>
          </a:p>
          <a:p>
            <a:r>
              <a:rPr lang="en-GB" sz="1100" dirty="0"/>
              <a:t>Frequency: Quarterly</a:t>
            </a:r>
          </a:p>
          <a:p>
            <a:r>
              <a:rPr lang="en-GB" sz="1100" dirty="0"/>
              <a:t>Next update:  May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4714631" cy="579648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4800" dirty="0">
                <a:hlinkClick r:id="rId2"/>
              </a:rPr>
              <a:t>Domestic energy prices</a:t>
            </a:r>
            <a:r>
              <a:rPr lang="en-GB" sz="4800" dirty="0"/>
              <a:t>, P. Bolton &amp; I. Stewart) </a:t>
            </a:r>
            <a:endParaRPr lang="en-GB" sz="4800" dirty="0">
              <a:hlinkClick r:id="rId3"/>
            </a:endParaRPr>
          </a:p>
          <a:p>
            <a:pPr marL="285750" indent="-285750">
              <a:lnSpc>
                <a:spcPct val="120000"/>
              </a:lnSpc>
              <a:buFont typeface="Arial" panose="020B0604020202020204" pitchFamily="34" charset="0"/>
              <a:buChar char="•"/>
            </a:pPr>
            <a:r>
              <a:rPr lang="en-GB" sz="4800" dirty="0">
                <a:hlinkClick r:id="rId4" action="ppaction://hlinksldjump"/>
              </a:rPr>
              <a:t>Cold homes </a:t>
            </a:r>
            <a:r>
              <a:rPr lang="en-GB" sz="4800" dirty="0"/>
              <a:t>are a risk factor across a range of serious health conditions and ultimately contribute to excess winter deaths.  Households with expensive oil-fired or bottled gas central heating are particularly vulnerable to cost-of-living increases. </a:t>
            </a:r>
            <a:r>
              <a:rPr lang="en-GB" sz="4800" dirty="0">
                <a:hlinkClick r:id="rId5"/>
              </a:rPr>
              <a:t>Department for Energy Security and Net Zero data</a:t>
            </a:r>
            <a:r>
              <a:rPr lang="en-GB" sz="4800" dirty="0"/>
              <a:t> show that in 2024, an estimated 38% of Herefordshire properties were not </a:t>
            </a:r>
            <a:r>
              <a:rPr lang="en-GB" sz="4800" b="1" dirty="0"/>
              <a:t>connected to the gas grid</a:t>
            </a:r>
            <a:r>
              <a:rPr lang="en-GB" sz="4800" dirty="0"/>
              <a:t>, compared to 13% in the West Midlands region and 16% in England as a whole. </a:t>
            </a:r>
          </a:p>
          <a:p>
            <a:pPr marL="285750" indent="-285750">
              <a:lnSpc>
                <a:spcPct val="120000"/>
              </a:lnSpc>
              <a:buFont typeface="Arial" panose="020B0604020202020204" pitchFamily="34" charset="0"/>
              <a:buChar char="•"/>
            </a:pPr>
            <a:r>
              <a:rPr lang="en-GB" sz="4800" dirty="0">
                <a:hlinkClick r:id="rId6"/>
              </a:rPr>
              <a:t>2021 Census data </a:t>
            </a:r>
            <a:r>
              <a:rPr lang="en-GB" sz="48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4800" b="1" dirty="0"/>
              <a:t>no central heating </a:t>
            </a:r>
            <a:r>
              <a:rPr lang="en-GB" sz="4800" dirty="0"/>
              <a:t>compared to 1.5% regionally and nationally.  </a:t>
            </a:r>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4975123" y="968112"/>
            <a:ext cx="7098396" cy="4904447"/>
          </a:xfrm>
          <a:prstGeom prst="rect">
            <a:avLst/>
          </a:prstGeom>
          <a:ln>
            <a:solidFill>
              <a:schemeClr val="tx1"/>
            </a:solidFill>
          </a:ln>
        </p:spPr>
      </p:pic>
      <p:sp>
        <p:nvSpPr>
          <p:cNvPr id="10" name="TextBox 9"/>
          <p:cNvSpPr txBox="1"/>
          <p:nvPr/>
        </p:nvSpPr>
        <p:spPr>
          <a:xfrm>
            <a:off x="4975123" y="5995153"/>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 . Nearly all new builds receive an EPC, while older homes often only obtain one when they are sold or rented out.</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3"/>
            <a:ext cx="4999657" cy="3334528"/>
          </a:xfrm>
          <a:ln w="38100">
            <a:solidFill>
              <a:srgbClr val="FFC000"/>
            </a:solidFill>
          </a:ln>
        </p:spPr>
        <p:txBody>
          <a:bodyPr>
            <a:normAutofit/>
          </a:bodyPr>
          <a:lstStyle/>
          <a:p>
            <a:r>
              <a:rPr lang="en-GB" sz="1800" b="1" dirty="0"/>
              <a:t>Key points</a:t>
            </a:r>
          </a:p>
          <a:p>
            <a:pPr>
              <a:lnSpc>
                <a:spcPct val="100000"/>
              </a:lnSpc>
            </a:pPr>
            <a:r>
              <a:rPr lang="en-GB" dirty="0"/>
              <a:t>As already noted, Herefordshire has a disproportionately high number of relatively energy inefficient older detached houses compared to regionally and nationally (see fuel poverty slide).</a:t>
            </a:r>
          </a:p>
          <a:p>
            <a:pPr>
              <a:lnSpc>
                <a:spcPct val="100000"/>
              </a:lnSpc>
            </a:pPr>
            <a:r>
              <a:rPr lang="en-GB"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27837" y="5410769"/>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1169551"/>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a:p>
            <a:r>
              <a:rPr lang="en-GB" sz="1400" dirty="0">
                <a:solidFill>
                  <a:schemeClr val="bg2">
                    <a:lumMod val="50000"/>
                  </a:schemeClr>
                </a:solidFill>
              </a:rPr>
              <a:t>Based on recent analysis of 2021 Census data by the ONS, EPCs cover approximately 60% of the housing stock in England. Nearly all new builds receive an EPC, while older homes often only obtain one when they are sold or rented out.</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4496"/>
            <a:ext cx="11520000" cy="777875"/>
          </a:xfrm>
        </p:spPr>
        <p:txBody>
          <a:bodyPr>
            <a:noAutofit/>
          </a:bodyPr>
          <a:lstStyle/>
          <a:p>
            <a:r>
              <a:rPr lang="en-GB" sz="3200"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 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 further 320,000 people were on the cusp of crisis being within £50 a month of a negative budget.  CA forecasts suggest this could increase to 580,000 people in 2025/26.</a:t>
            </a:r>
          </a:p>
          <a:p>
            <a:pPr marL="0" indent="0">
              <a:lnSpc>
                <a:spcPct val="120000"/>
              </a:lnSpc>
              <a:buNone/>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According to the </a:t>
            </a:r>
            <a:r>
              <a:rPr lang="en-GB" sz="5600" dirty="0">
                <a:hlinkClick r:id="rId4"/>
              </a:rPr>
              <a:t>Health Foundation </a:t>
            </a:r>
            <a:r>
              <a:rPr lang="en-GB" sz="5600" dirty="0"/>
              <a:t>nearly two thirds (63%) of people in problem debt report having medium to high anxiety compared with 41% who are not in problem debt. </a:t>
            </a:r>
          </a:p>
          <a:p>
            <a:pPr marL="0" indent="0">
              <a:lnSpc>
                <a:spcPct val="120000"/>
              </a:lnSpc>
              <a:buNone/>
            </a:pPr>
            <a:r>
              <a:rPr lang="en-GB" sz="5600" dirty="0"/>
              <a:t>CA has developed an </a:t>
            </a:r>
            <a:r>
              <a:rPr lang="en-GB" sz="5600" dirty="0">
                <a:hlinkClick r:id="rId5"/>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6"/>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had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90005"/>
            <a:ext cx="11520000" cy="704517"/>
          </a:xfrm>
        </p:spPr>
        <p:txBody>
          <a:bodyPr>
            <a:normAutofit/>
          </a:bodyPr>
          <a:lstStyle/>
          <a:p>
            <a:r>
              <a:rPr lang="en-GB" sz="3200" dirty="0"/>
              <a:t>Impact on disabled people</a:t>
            </a:r>
          </a:p>
        </p:txBody>
      </p:sp>
      <p:sp>
        <p:nvSpPr>
          <p:cNvPr id="6" name="Content Placeholder 5"/>
          <p:cNvSpPr>
            <a:spLocks noGrp="1"/>
          </p:cNvSpPr>
          <p:nvPr>
            <p:ph idx="1"/>
          </p:nvPr>
        </p:nvSpPr>
        <p:spPr>
          <a:xfrm>
            <a:off x="119270" y="894522"/>
            <a:ext cx="11936513" cy="5963478"/>
          </a:xfrm>
          <a:solidFill>
            <a:schemeClr val="bg1"/>
          </a:solidFill>
          <a:ln w="38100">
            <a:solidFill>
              <a:srgbClr val="FFC000"/>
            </a:solidFill>
          </a:ln>
        </p:spPr>
        <p:txBody>
          <a:bodyPr numCol="2">
            <a:normAutofit fontScale="77500" lnSpcReduction="20000"/>
          </a:bodyPr>
          <a:lstStyle/>
          <a:p>
            <a:pPr marL="0" indent="0">
              <a:lnSpc>
                <a:spcPct val="120000"/>
              </a:lnSpc>
              <a:buNone/>
            </a:pPr>
            <a:r>
              <a:rPr lang="en-GB" sz="1800" b="1" dirty="0"/>
              <a:t>Key points</a:t>
            </a:r>
          </a:p>
          <a:p>
            <a:pPr>
              <a:lnSpc>
                <a:spcPct val="120000"/>
              </a:lnSpc>
            </a:pPr>
            <a:r>
              <a:rPr lang="en-GB" sz="1300" dirty="0"/>
              <a:t>According to 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300" dirty="0">
                <a:hlinkClick r:id="rId2"/>
              </a:rPr>
              <a:t>House of Commons Library</a:t>
            </a:r>
            <a:r>
              <a:rPr lang="en-GB" sz="1300" dirty="0"/>
              <a:t>)</a:t>
            </a:r>
          </a:p>
          <a:p>
            <a:pPr>
              <a:lnSpc>
                <a:spcPct val="120000"/>
              </a:lnSpc>
            </a:pPr>
            <a:r>
              <a:rPr lang="en-GB" sz="1300" dirty="0">
                <a:hlinkClick r:id="rId3"/>
              </a:rPr>
              <a:t>Research suggests</a:t>
            </a:r>
            <a:r>
              <a:rPr lang="en-GB" sz="1300" dirty="0"/>
              <a:t> that disabled people were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Research undertaken by the Glasgow Centre for Population Health has found that the crisis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300" dirty="0">
                <a:hlinkClick r:id="rId4"/>
              </a:rPr>
              <a:t>According to the Joseph Rowntree Foundation</a:t>
            </a:r>
            <a:r>
              <a:rPr lang="en-GB" sz="1300" dirty="0"/>
              <a:t>,(JRF) disabled people face a higher risk of poverty, driven partly by the additional costs associated with disability and ill-health, and partly by the barriers to work that disabled people face. However, the proportion of disabled working-age adults in work increased from 42% in 2010/11 to 53% in 2023/24, while poverty rates remained steady over that period. The poverty rate for disabled people was 28%, 8 percentage points higher than the rate for people who were not disabled. Half of all people who were disabled and living in poverty in the latest data had a long-term, limiting mental condition; around 2.4 million people. The poverty rate for this group was 34%, compared with 28% for people with a physical disability.</a:t>
            </a:r>
          </a:p>
          <a:p>
            <a:pPr>
              <a:lnSpc>
                <a:spcPct val="120000"/>
              </a:lnSpc>
            </a:pPr>
            <a:r>
              <a:rPr lang="en-GB" sz="1300" dirty="0">
                <a:hlinkClick r:id="rId5"/>
              </a:rPr>
              <a:t>According to Citizens Advice</a:t>
            </a:r>
            <a:r>
              <a:rPr lang="en-GB" sz="1300" dirty="0"/>
              <a:t> in February 2024, 1 in 10 households containing a disabled person in Britain were in a negative budget compared to 1 in 15 of all households. </a:t>
            </a:r>
          </a:p>
          <a:p>
            <a:pPr>
              <a:lnSpc>
                <a:spcPct val="120000"/>
              </a:lnSpc>
            </a:pPr>
            <a:r>
              <a:rPr lang="en-US" sz="1300" dirty="0">
                <a:solidFill>
                  <a:srgbClr val="282E2B"/>
                </a:solidFill>
                <a:cs typeface="Arial" panose="020B0604020202020204" pitchFamily="34" charset="0"/>
                <a:hlinkClick r:id="rId6"/>
              </a:rPr>
              <a:t>Recent ONS analysis of 2021 Census data</a:t>
            </a:r>
            <a:r>
              <a:rPr lang="en-US" sz="1300" dirty="0">
                <a:solidFill>
                  <a:srgbClr val="282E2B"/>
                </a:solidFill>
                <a:cs typeface="Arial" panose="020B0604020202020204" pitchFamily="34" charset="0"/>
              </a:rPr>
              <a:t> indicates that nationally u</a:t>
            </a:r>
            <a:r>
              <a:rPr lang="en-GB" sz="13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300" dirty="0"/>
              <a:t>In March 2025 the </a:t>
            </a:r>
            <a:r>
              <a:rPr lang="en-GB" sz="1300" dirty="0">
                <a:hlinkClick r:id="rId7"/>
              </a:rPr>
              <a:t>IFS reported</a:t>
            </a:r>
            <a:r>
              <a:rPr lang="en-GB" sz="13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300" dirty="0">
                <a:hlinkClick r:id="rId8"/>
              </a:rPr>
              <a:t>IFS report </a:t>
            </a:r>
            <a:r>
              <a:rPr lang="en-GB" sz="1300" dirty="0"/>
              <a:t>found a link between a rise nationally in the numbers of people claiming disability-related benefits and cuts to other types of benefit.</a:t>
            </a:r>
          </a:p>
          <a:p>
            <a:pPr>
              <a:lnSpc>
                <a:spcPct val="120000"/>
              </a:lnSpc>
            </a:pPr>
            <a:r>
              <a:rPr lang="en-GB" sz="13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300" dirty="0">
                <a:hlinkClick r:id="rId9"/>
              </a:rPr>
              <a:t>Department for Work &amp; Pensions</a:t>
            </a:r>
            <a:r>
              <a:rPr lang="en-GB" sz="1300" dirty="0"/>
              <a:t>).  The effects of some of these measures on the living standards of disabled people has yet to be fully established but many disability charities have already raised concerns </a:t>
            </a:r>
            <a:r>
              <a:rPr lang="en-GB" sz="1300" dirty="0">
                <a:hlinkClick r:id="rId10"/>
              </a:rPr>
              <a:t>(Disability Rights UK</a:t>
            </a:r>
            <a:r>
              <a:rPr lang="en-GB" sz="1300" dirty="0"/>
              <a:t>)</a:t>
            </a:r>
          </a:p>
          <a:p>
            <a:pPr>
              <a:lnSpc>
                <a:spcPct val="120000"/>
              </a:lnSpc>
            </a:pPr>
            <a:r>
              <a:rPr lang="en-GB" sz="13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300" dirty="0"/>
              <a:t>In Herefordshire, in October 2025 there were 10,336 people entitled to </a:t>
            </a:r>
            <a:r>
              <a:rPr lang="en-GB" sz="1300" dirty="0">
                <a:hlinkClick r:id="rId11"/>
              </a:rPr>
              <a:t>Personal Independence Payment</a:t>
            </a:r>
            <a:r>
              <a:rPr lang="en-GB" sz="1300" dirty="0"/>
              <a:t> (PIP)*, up from 6,224 in January 2020 (+66%), of whom 3,821 (37%) had some form of psychiatric disorder and are likely especially vulnerable to the cost-of-living-related mental health risks described by the research. </a:t>
            </a:r>
          </a:p>
          <a:p>
            <a:pPr>
              <a:lnSpc>
                <a:spcPct val="120000"/>
              </a:lnSpc>
            </a:pPr>
            <a:r>
              <a:rPr lang="en-GB" sz="1300" dirty="0"/>
              <a:t>In August 2025, a further 3,223 children under 16 were entitled to </a:t>
            </a:r>
            <a:r>
              <a:rPr lang="en-GB" sz="1300" dirty="0">
                <a:hlinkClick r:id="rId12"/>
              </a:rPr>
              <a:t>Disability Living Allowance </a:t>
            </a:r>
            <a:r>
              <a:rPr lang="en-GB" sz="1300" dirty="0"/>
              <a:t>and 6,302 people over state pension age were entitled to </a:t>
            </a:r>
            <a:r>
              <a:rPr lang="en-GB" sz="1300" dirty="0">
                <a:hlinkClick r:id="rId13"/>
              </a:rPr>
              <a:t>Attendance Allowance</a:t>
            </a:r>
            <a:r>
              <a:rPr lang="en-GB" sz="1300" dirty="0"/>
              <a:t>.</a:t>
            </a:r>
          </a:p>
          <a:p>
            <a:pPr>
              <a:lnSpc>
                <a:spcPct val="120000"/>
              </a:lnSpc>
            </a:pPr>
            <a:r>
              <a:rPr lang="en-GB" sz="1300" dirty="0"/>
              <a:t>In 2023-24, in Herefordshire as in many other areas of the country, PIP was the most common type of benefit issue Citizens Advice helped clients with.</a:t>
            </a:r>
          </a:p>
          <a:p>
            <a:pPr>
              <a:lnSpc>
                <a:spcPct val="120000"/>
              </a:lnSpc>
            </a:pPr>
            <a:r>
              <a:rPr lang="en-GB" sz="13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300" dirty="0"/>
              <a:t>*</a:t>
            </a:r>
            <a:r>
              <a:rPr lang="en-GB" sz="1300" dirty="0">
                <a:hlinkClick r:id="rId14"/>
              </a:rPr>
              <a:t>Warwick Edinburgh Mental Wellbeing Scale </a:t>
            </a:r>
            <a:r>
              <a:rPr lang="en-GB" sz="13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2" y="546266"/>
            <a:ext cx="7459337" cy="5157848"/>
          </a:xfrm>
          <a:solidFill>
            <a:schemeClr val="bg1"/>
          </a:solidFill>
          <a:ln w="38100">
            <a:solidFill>
              <a:srgbClr val="FFC000"/>
            </a:solidFill>
          </a:ln>
        </p:spPr>
        <p:txBody>
          <a:bodyPr>
            <a:noAutofit/>
          </a:bodyPr>
          <a:lstStyle/>
          <a:p>
            <a:pPr>
              <a:lnSpc>
                <a:spcPct val="110000"/>
              </a:lnSpc>
            </a:pPr>
            <a:r>
              <a:rPr lang="en-GB" sz="1200" dirty="0"/>
              <a:t>In January 2026, the </a:t>
            </a:r>
            <a:r>
              <a:rPr lang="en-GB" sz="1200" dirty="0">
                <a:hlinkClick r:id="rId2"/>
              </a:rPr>
              <a:t>Joseph Rowntree Foundation (JRF) reported </a:t>
            </a:r>
            <a:r>
              <a:rPr lang="en-GB" sz="1200" dirty="0"/>
              <a:t>that In 2021–24, the average person in poverty had an income 29% below the poverty line, with the gap up from 23% in 1994–97. The poorest families, the growing group of people living in very deep poverty, had an average income that was 59% below the poverty line.  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60" y="223612"/>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6641512"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300" dirty="0"/>
              <a:t>Low income is often used as a proxy for poverty but they are not quite the same thing.  Whether someone is in poverty or not is also determined by their fixed costs (see Full Fact - </a:t>
            </a:r>
            <a:r>
              <a:rPr lang="en-GB" sz="1300" dirty="0">
                <a:hlinkClick r:id="rId2"/>
              </a:rPr>
              <a:t>Poverty in the UK: a guide to the facts and figures.)</a:t>
            </a:r>
            <a:r>
              <a:rPr lang="en-GB" sz="1300" dirty="0"/>
              <a:t>.  </a:t>
            </a:r>
            <a:r>
              <a:rPr lang="en-GB" sz="1300" dirty="0">
                <a:hlinkClick r:id="rId3"/>
              </a:rPr>
              <a:t>According to the Department for Work and Pensions</a:t>
            </a:r>
            <a:r>
              <a:rPr lang="en-GB" sz="13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a:t>
            </a:r>
            <a:r>
              <a:rPr lang="en-GB" sz="1300" dirty="0">
                <a:hlinkClick r:id="rId4"/>
              </a:rPr>
              <a:t>The Joseph Rowntree Foundation reports </a:t>
            </a:r>
            <a:r>
              <a:rPr lang="en-GB" sz="1300" dirty="0"/>
              <a:t>that in late October and early November 2025, nationally more than half of low-income households had to go without heating to reduce their energy bills, over 5 million households had cut back on or skipped meals because they cannot afford food, and almost 4 million households had borrowed to pay for life’s essentials, and the large majority of these (70%) were currently arrears. </a:t>
            </a:r>
          </a:p>
          <a:p>
            <a:pPr>
              <a:lnSpc>
                <a:spcPct val="120000"/>
              </a:lnSpc>
            </a:pPr>
            <a:r>
              <a:rPr lang="en-GB" sz="1300" dirty="0"/>
              <a:t>In 2023-24, 21.3% of children under 16 in Herefordshire (6,423 children) were living in </a:t>
            </a:r>
            <a:r>
              <a:rPr lang="en-GB" sz="1300" i="1" dirty="0"/>
              <a:t>relative</a:t>
            </a:r>
            <a:r>
              <a:rPr lang="en-GB" sz="1300" dirty="0"/>
              <a:t> low-income families; a lower proportion to England (22.1%) and the West Midlands as a whole (29.2%). However, this proportion has increased from 19.8% in 2022-23.</a:t>
            </a:r>
          </a:p>
          <a:p>
            <a:pPr>
              <a:lnSpc>
                <a:spcPct val="120000"/>
              </a:lnSpc>
            </a:pPr>
            <a:r>
              <a:rPr lang="en-GB" sz="1300" dirty="0"/>
              <a:t>18.1% of children (5,448 children) were living in </a:t>
            </a:r>
            <a:r>
              <a:rPr lang="en-GB" sz="1300" i="1" dirty="0"/>
              <a:t>absolute</a:t>
            </a:r>
            <a:r>
              <a:rPr lang="en-GB" sz="13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6784874" y="1014409"/>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6764947" y="1694795"/>
            <a:ext cx="5386174" cy="2837876"/>
          </a:xfrm>
          <a:prstGeom prst="rect">
            <a:avLst/>
          </a:prstGeom>
          <a:ln>
            <a:solidFill>
              <a:schemeClr val="tx1"/>
            </a:solidFill>
          </a:ln>
        </p:spPr>
      </p:pic>
      <p:sp>
        <p:nvSpPr>
          <p:cNvPr id="3" name="TextBox 2"/>
          <p:cNvSpPr txBox="1"/>
          <p:nvPr/>
        </p:nvSpPr>
        <p:spPr>
          <a:xfrm>
            <a:off x="9192561" y="4836405"/>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5635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According to </a:t>
            </a:r>
            <a:r>
              <a:rPr lang="en-GB" sz="5600" dirty="0">
                <a:hlinkClick r:id="rId3"/>
              </a:rPr>
              <a:t>recent research by the Resolution Foundation</a:t>
            </a:r>
            <a:r>
              <a:rPr lang="en-GB" sz="56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5600" dirty="0"/>
              <a:t>The Joseph Rowntree Foundation’s (JRF’s) </a:t>
            </a:r>
            <a:r>
              <a:rPr lang="en-GB" sz="5600" dirty="0">
                <a:hlinkClick r:id="rId4"/>
              </a:rPr>
              <a:t>2026 UK poverty report </a:t>
            </a:r>
            <a:r>
              <a:rPr lang="en-GB" sz="5600" dirty="0"/>
              <a:t>found that more than 1 in 5 people in the UK (21%) were in poverty in 2023/24 — 14.2 million people. Of these, 7.9 million were working-age adults and 4.5 million were children. Pensioner poverty is lower, but it still affects 3 in 20 pensioners. The picture compared to 2022/23 is one broadly of stability in terms of headline figures, but this was the third consecutive rise in both the number and proportion of children in poverty, now up 600,000 on pandemic levels.  JRF found that larger families, people from some minority ethnic groups, people with disabilities, informal carers, people in workless households, social and private renters and people claiming income-related benefits are all at higher risk of poverty.</a:t>
            </a:r>
          </a:p>
          <a:p>
            <a:pPr marL="285750" indent="-285750">
              <a:lnSpc>
                <a:spcPct val="120000"/>
              </a:lnSpc>
              <a:buFont typeface="Arial" panose="020B0604020202020204" pitchFamily="34" charset="0"/>
              <a:buChar char="•"/>
            </a:pPr>
            <a:r>
              <a:rPr lang="en-GB" sz="5600" dirty="0"/>
              <a:t>When housing costs are factored in, poverty rates in the UK are actually much higher than suggested by income measures alone</a:t>
            </a:r>
            <a:r>
              <a:rPr lang="en-GB" sz="5600" dirty="0">
                <a:hlinkClick r:id="rId5"/>
              </a:rPr>
              <a:t>. Data published by End Child Poverty</a:t>
            </a:r>
            <a:r>
              <a:rPr lang="en-GB" sz="5600" dirty="0">
                <a:hlinkClick r:id="rId6"/>
              </a:rPr>
              <a:t> </a:t>
            </a:r>
            <a:r>
              <a:rPr lang="en-GB" sz="56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8"/>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250371"/>
            <a:ext cx="6158516" cy="609600"/>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a:t>
            </a:r>
            <a:r>
              <a:rPr lang="en-GB" sz="1100" dirty="0"/>
              <a:t> that in the three months to December 2025, compared with the three months to September 2025 real GDP grew by 0.1%, after a fall of 0.1% in the three months to November and a fall of 0.1% in the three months to October 2025.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during the covid-19 pandemic but has now recovered to its largest recorded level. Latest data show that in 2023, Herefordshire’s GDP at current prices was £5,645 million.  Adjusting for inflation (chained volume measure) Herefordshire’s annual GDP growth was 1.3% in 2023, compared to 5.4% in 2022.  </a:t>
            </a:r>
          </a:p>
          <a:p>
            <a:pPr marL="285750" indent="-285750">
              <a:lnSpc>
                <a:spcPct val="120000"/>
              </a:lnSpc>
              <a:buFont typeface="Arial" panose="020B0604020202020204" pitchFamily="34" charset="0"/>
              <a:buChar char="•"/>
            </a:pPr>
            <a:r>
              <a:rPr lang="en-GB" sz="1100" dirty="0"/>
              <a:t>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8138160" y="3415272"/>
            <a:ext cx="400010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90" y="250372"/>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84228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Action with Communities in Rural England (ACRE) - </a:t>
            </a:r>
            <a:r>
              <a:rPr lang="en-GB" sz="1400" dirty="0">
                <a:hlinkClick r:id="rId4"/>
              </a:rPr>
              <a:t>The cost of living in rural areas </a:t>
            </a:r>
            <a:r>
              <a:rPr lang="en-GB" sz="1400" dirty="0"/>
              <a:t>(briefing paper)</a:t>
            </a:r>
          </a:p>
          <a:p>
            <a:pPr marL="0" indent="0">
              <a:lnSpc>
                <a:spcPct val="120000"/>
              </a:lnSpc>
              <a:buNone/>
            </a:pPr>
            <a:r>
              <a:rPr lang="en-GB" sz="1400" dirty="0"/>
              <a:t>Age UK - </a:t>
            </a:r>
            <a:r>
              <a:rPr lang="en-GB" sz="1400" dirty="0">
                <a:hlinkClick r:id="rId5"/>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6"/>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7"/>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8"/>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9"/>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10"/>
              </a:rPr>
              <a:t>UK Economic and Real Estate Briefing – February 2026 </a:t>
            </a:r>
            <a:r>
              <a:rPr lang="en-GB" sz="1400" dirty="0"/>
              <a:t>(report)</a:t>
            </a:r>
          </a:p>
          <a:p>
            <a:pPr marL="0" indent="0">
              <a:lnSpc>
                <a:spcPct val="120000"/>
              </a:lnSpc>
              <a:buNone/>
            </a:pPr>
            <a:r>
              <a:rPr lang="en-GB" sz="1400" dirty="0"/>
              <a:t>British Association for Counselling and Psychotherapy (BACP) - </a:t>
            </a:r>
            <a:r>
              <a:rPr lang="en-GB" sz="1400" dirty="0">
                <a:hlinkClick r:id="rId11"/>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2"/>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13"/>
              </a:rPr>
              <a:t>State of Child Poverty 2024 </a:t>
            </a:r>
            <a:r>
              <a:rPr lang="en-GB" sz="1400" dirty="0"/>
              <a:t>(report)</a:t>
            </a:r>
          </a:p>
          <a:p>
            <a:pPr marL="0" indent="0">
              <a:lnSpc>
                <a:spcPct val="120000"/>
              </a:lnSpc>
              <a:buNone/>
            </a:pPr>
            <a:r>
              <a:rPr lang="en-GB" sz="1400" dirty="0"/>
              <a:t>Buttle UK </a:t>
            </a:r>
            <a:r>
              <a:rPr lang="en-GB" sz="1400" dirty="0">
                <a:hlinkClick r:id="rId14"/>
              </a:rPr>
              <a:t>- Growing Up in Poverty: Exploring the Education Gap</a:t>
            </a:r>
            <a:r>
              <a:rPr lang="en-GB" sz="1400" dirty="0"/>
              <a:t> (report)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Cambridge Centre for Housing and Planning Research - </a:t>
            </a:r>
            <a:r>
              <a:rPr lang="en-GB" sz="1400" dirty="0">
                <a:hlinkClick r:id="rId2"/>
              </a:rPr>
              <a:t>Digital exclusion and the cost of living crisis </a:t>
            </a:r>
            <a:r>
              <a:rPr lang="en-GB" sz="1400" dirty="0"/>
              <a:t>(report)</a:t>
            </a:r>
          </a:p>
          <a:p>
            <a:pPr marL="0" indent="0">
              <a:lnSpc>
                <a:spcPct val="120000"/>
              </a:lnSpc>
              <a:buNone/>
            </a:pPr>
            <a:r>
              <a:rPr lang="en-GB" sz="1400" dirty="0"/>
              <a:t>Carers UK - </a:t>
            </a:r>
            <a:r>
              <a:rPr lang="en-GB" sz="1400" dirty="0">
                <a:hlinkClick r:id="rId3"/>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4"/>
              </a:rPr>
              <a:t>The State of Ageing 2025 </a:t>
            </a:r>
            <a:r>
              <a:rPr lang="en-GB" sz="1400" dirty="0"/>
              <a:t>(report)</a:t>
            </a:r>
          </a:p>
          <a:p>
            <a:pPr marL="0" indent="0">
              <a:lnSpc>
                <a:spcPct val="120000"/>
              </a:lnSpc>
              <a:buNone/>
            </a:pPr>
            <a:r>
              <a:rPr lang="en-GB" sz="1400" dirty="0"/>
              <a:t>Centre for Cities - </a:t>
            </a:r>
            <a:r>
              <a:rPr lang="en-GB" sz="1400" dirty="0">
                <a:hlinkClick r:id="rId5"/>
              </a:rPr>
              <a:t>Cost-of-Living tracker</a:t>
            </a:r>
            <a:endParaRPr lang="en-GB" sz="1400" dirty="0"/>
          </a:p>
          <a:p>
            <a:pPr marL="0" indent="0">
              <a:lnSpc>
                <a:spcPct val="120000"/>
              </a:lnSpc>
              <a:buNone/>
            </a:pPr>
            <a:r>
              <a:rPr lang="en-GB" sz="1400" dirty="0"/>
              <a:t>Centre for Cities - </a:t>
            </a:r>
            <a:r>
              <a:rPr lang="en-GB" sz="1400" dirty="0">
                <a:hlinkClick r:id="rId6"/>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7"/>
              </a:rPr>
              <a:t>Mission accepted:  How the new Government can revive growth </a:t>
            </a:r>
            <a:r>
              <a:rPr lang="en-GB" sz="1400" dirty="0"/>
              <a:t>(research briefing)</a:t>
            </a:r>
          </a:p>
          <a:p>
            <a:pPr marL="0" indent="0">
              <a:lnSpc>
                <a:spcPct val="120000"/>
              </a:lnSpc>
              <a:buNone/>
            </a:pPr>
            <a:r>
              <a:rPr lang="en-GB" sz="1400" dirty="0"/>
              <a:t>Centre for Cities - </a:t>
            </a:r>
            <a:r>
              <a:rPr lang="en-GB" sz="1400" dirty="0">
                <a:hlinkClick r:id="rId8"/>
              </a:rPr>
              <a:t>Why growth remains the only lasting answer to the cost of living </a:t>
            </a:r>
            <a:r>
              <a:rPr lang="en-GB" sz="1400" dirty="0"/>
              <a:t>(blog)</a:t>
            </a:r>
          </a:p>
          <a:p>
            <a:pPr marL="0" indent="0">
              <a:lnSpc>
                <a:spcPct val="120000"/>
              </a:lnSpc>
              <a:buNone/>
            </a:pPr>
            <a:r>
              <a:rPr lang="en-GB" sz="1400" dirty="0"/>
              <a:t>Centre for Economic Performance - </a:t>
            </a:r>
            <a:r>
              <a:rPr lang="en-GB" sz="1400" dirty="0">
                <a:hlinkClick r:id="rId9"/>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10"/>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11"/>
              </a:rPr>
              <a:t>UK economic outlook </a:t>
            </a:r>
            <a:r>
              <a:rPr lang="en-GB" sz="1400" dirty="0"/>
              <a:t>(report) </a:t>
            </a:r>
          </a:p>
          <a:p>
            <a:pPr marL="0" indent="0">
              <a:lnSpc>
                <a:spcPct val="120000"/>
              </a:lnSpc>
              <a:buNone/>
            </a:pPr>
            <a:r>
              <a:rPr lang="en-GB" sz="1400" dirty="0"/>
              <a:t>Centre for Research in Social Policy, Loughborough University - </a:t>
            </a:r>
            <a:r>
              <a:rPr lang="en-GB" sz="1400" dirty="0">
                <a:hlinkClick r:id="rId12"/>
              </a:rPr>
              <a:t>Local Child Poverty Statistics 2025 </a:t>
            </a:r>
            <a:r>
              <a:rPr lang="en-GB" sz="1400" dirty="0"/>
              <a:t>(report and data)</a:t>
            </a:r>
          </a:p>
          <a:p>
            <a:pPr marL="0" indent="0">
              <a:lnSpc>
                <a:spcPct val="120000"/>
              </a:lnSpc>
              <a:buNone/>
            </a:pPr>
            <a:r>
              <a:rPr lang="en-GB" sz="1400" dirty="0"/>
              <a:t>Centre for Social Justice (CSJ) - </a:t>
            </a:r>
            <a:r>
              <a:rPr lang="en-GB" sz="1400" dirty="0">
                <a:hlinkClick r:id="rId13"/>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4"/>
              </a:rPr>
              <a:t>Two Nations:  The state of poverty in the UK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5055852"/>
          </a:xfrm>
          <a:solidFill>
            <a:schemeClr val="bg1"/>
          </a:solidFill>
        </p:spPr>
        <p:txBody>
          <a:bodyPr numCol="1">
            <a:noAutofit/>
          </a:bodyPr>
          <a:lstStyle/>
          <a:p>
            <a:pPr marL="0" indent="0">
              <a:lnSpc>
                <a:spcPct val="120000"/>
              </a:lnSpc>
              <a:buNone/>
            </a:pPr>
            <a:r>
              <a:rPr lang="en-GB" sz="1400" dirty="0"/>
              <a:t>Centre for Thriving Places - </a:t>
            </a:r>
            <a:r>
              <a:rPr lang="en-GB" sz="1400" dirty="0">
                <a:hlinkClick r:id="rId2"/>
              </a:rPr>
              <a:t>Thriving Places Index:  Herefordshire</a:t>
            </a:r>
            <a:endParaRPr lang="en-GB" sz="1400" dirty="0"/>
          </a:p>
          <a:p>
            <a:pPr marL="0" indent="0">
              <a:lnSpc>
                <a:spcPct val="120000"/>
              </a:lnSpc>
              <a:buNone/>
            </a:pPr>
            <a:r>
              <a:rPr lang="en-GB" sz="1400" dirty="0"/>
              <a:t>Centre for Young Lives - </a:t>
            </a:r>
            <a:r>
              <a:rPr lang="en-GB" sz="1400" dirty="0">
                <a:hlinkClick r:id="rId3"/>
              </a:rPr>
              <a:t>State of the Nation 2025 </a:t>
            </a:r>
            <a:r>
              <a:rPr lang="en-GB" sz="1400" dirty="0"/>
              <a:t>(report)</a:t>
            </a:r>
          </a:p>
          <a:p>
            <a:pPr marL="0" indent="0">
              <a:lnSpc>
                <a:spcPct val="120000"/>
              </a:lnSpc>
              <a:buNone/>
            </a:pPr>
            <a:r>
              <a:rPr lang="en-GB" sz="1400" dirty="0"/>
              <a:t>The Chartered Institute of Personnel and Development (CIPD) - </a:t>
            </a:r>
            <a:r>
              <a:rPr lang="en-GB" sz="1400" dirty="0">
                <a:hlinkClick r:id="rId4"/>
              </a:rPr>
              <a:t>Labour Market Outlook</a:t>
            </a:r>
            <a:r>
              <a:rPr lang="en-GB" sz="1400" dirty="0"/>
              <a:t> (report)</a:t>
            </a:r>
          </a:p>
          <a:p>
            <a:pPr marL="0" indent="0">
              <a:lnSpc>
                <a:spcPct val="120000"/>
              </a:lnSpc>
              <a:buNone/>
            </a:pPr>
            <a:r>
              <a:rPr lang="en-GB" sz="1400" dirty="0"/>
              <a:t>Child Poverty Action Group - </a:t>
            </a:r>
            <a:r>
              <a:rPr lang="en-GB" sz="1400" dirty="0">
                <a:hlinkClick r:id="rId5"/>
              </a:rPr>
              <a:t>The Cost of a Child in 2025 </a:t>
            </a:r>
            <a:r>
              <a:rPr lang="en-GB" sz="1400" dirty="0"/>
              <a:t>(report)</a:t>
            </a:r>
          </a:p>
          <a:p>
            <a:pPr marL="0" indent="0">
              <a:lnSpc>
                <a:spcPct val="120000"/>
              </a:lnSpc>
              <a:buNone/>
            </a:pPr>
            <a:r>
              <a:rPr lang="en-GB" sz="1400" dirty="0"/>
              <a:t>Child Poverty Action Group - </a:t>
            </a:r>
            <a:r>
              <a:rPr lang="en-GB" sz="1400" dirty="0">
                <a:hlinkClick r:id="rId6"/>
              </a:rPr>
              <a:t>Poverty: facts and figures</a:t>
            </a:r>
            <a:endParaRPr lang="en-GB" sz="1400" dirty="0"/>
          </a:p>
          <a:p>
            <a:pPr marL="0" indent="0">
              <a:lnSpc>
                <a:spcPct val="120000"/>
              </a:lnSpc>
              <a:buNone/>
            </a:pPr>
            <a:r>
              <a:rPr lang="en-GB" sz="1400" dirty="0"/>
              <a:t>Childhood Trust - </a:t>
            </a:r>
            <a:r>
              <a:rPr lang="en-GB" sz="1400" dirty="0">
                <a:hlinkClick r:id="rId7"/>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8"/>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9"/>
              </a:rPr>
              <a:t>Client report 2025: No time to lose </a:t>
            </a:r>
            <a:r>
              <a:rPr lang="en-GB" sz="1400" dirty="0"/>
              <a:t>(report)</a:t>
            </a:r>
          </a:p>
          <a:p>
            <a:pPr marL="0" indent="0">
              <a:lnSpc>
                <a:spcPct val="120000"/>
              </a:lnSpc>
              <a:buNone/>
            </a:pPr>
            <a:r>
              <a:rPr lang="en-GB" sz="1400" dirty="0"/>
              <a:t>Citizens Advice - </a:t>
            </a:r>
            <a:r>
              <a:rPr lang="en-GB" sz="1400" dirty="0">
                <a:hlinkClick r:id="rId10"/>
              </a:rPr>
              <a:t>Cost-of-Living data dashboard</a:t>
            </a:r>
            <a:endParaRPr lang="en-GB" sz="1400" dirty="0"/>
          </a:p>
          <a:p>
            <a:pPr marL="0" indent="0">
              <a:lnSpc>
                <a:spcPct val="120000"/>
              </a:lnSpc>
              <a:buNone/>
            </a:pPr>
            <a:r>
              <a:rPr lang="en-GB" sz="1400" dirty="0"/>
              <a:t>Citizens Advice - </a:t>
            </a:r>
            <a:r>
              <a:rPr lang="en-GB" sz="1400" dirty="0">
                <a:hlinkClick r:id="rId11"/>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12"/>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13"/>
              </a:rPr>
              <a:t>The National Red Index 2025</a:t>
            </a:r>
            <a:r>
              <a:rPr lang="en-GB" sz="1400" dirty="0"/>
              <a:t> (report)</a:t>
            </a:r>
          </a:p>
          <a:p>
            <a:pPr marL="0" indent="0">
              <a:lnSpc>
                <a:spcPct val="120000"/>
              </a:lnSpc>
              <a:buNone/>
            </a:pPr>
            <a:r>
              <a:rPr lang="en-GB" sz="1400" dirty="0"/>
              <a:t>Climate Change Committee - </a:t>
            </a:r>
            <a:r>
              <a:rPr lang="en-GB" sz="1400" dirty="0">
                <a:hlinkClick r:id="rId14"/>
              </a:rPr>
              <a:t>Progress in adapting to climate change: 2025 report to Parliament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7"/>
            <a:ext cx="11622329" cy="5171635"/>
          </a:xfrm>
          <a:solidFill>
            <a:schemeClr val="bg1"/>
          </a:solidFill>
        </p:spPr>
        <p:txBody>
          <a:bodyPr numCol="1">
            <a:noAutofit/>
          </a:bodyPr>
          <a:lstStyle/>
          <a:p>
            <a:pPr marL="0" indent="0">
              <a:lnSpc>
                <a:spcPct val="120000"/>
              </a:lnSpc>
              <a:buNone/>
            </a:pPr>
            <a:r>
              <a:rPr lang="en-GB" sz="1400" dirty="0"/>
              <a:t>Demos / Co-Operative Group Ltd - </a:t>
            </a:r>
            <a:r>
              <a:rPr lang="en-GB" sz="1400" dirty="0">
                <a:hlinkClick r:id="rId2"/>
              </a:rPr>
              <a:t>The Opportunity Effect: How social mobility can help drive business and the economy forward </a:t>
            </a:r>
            <a:r>
              <a:rPr lang="en-GB" sz="1400" dirty="0"/>
              <a:t>(report)</a:t>
            </a:r>
          </a:p>
          <a:p>
            <a:pPr marL="0" indent="0">
              <a:lnSpc>
                <a:spcPct val="120000"/>
              </a:lnSpc>
              <a:buNone/>
            </a:pPr>
            <a:r>
              <a:rPr lang="en-GB" sz="1400" dirty="0"/>
              <a:t>Department for Education - The impact of AI on UK jobs and training (report)</a:t>
            </a:r>
          </a:p>
          <a:p>
            <a:pPr marL="0" indent="0">
              <a:lnSpc>
                <a:spcPct val="120000"/>
              </a:lnSpc>
              <a:buNone/>
            </a:pPr>
            <a:r>
              <a:rPr lang="en-GB" sz="1400" dirty="0"/>
              <a:t>Department for Energy Security and Net Zero - </a:t>
            </a:r>
            <a:r>
              <a:rPr lang="en-GB" sz="1400" dirty="0">
                <a:hlinkClick r:id="rId3"/>
              </a:rPr>
              <a:t>Annual fuel poverty statistics report: 2025 </a:t>
            </a:r>
            <a:r>
              <a:rPr lang="en-GB" sz="1400" dirty="0"/>
              <a:t>(report)</a:t>
            </a:r>
          </a:p>
          <a:p>
            <a:pPr marL="0" indent="0">
              <a:lnSpc>
                <a:spcPct val="120000"/>
              </a:lnSpc>
              <a:buNone/>
            </a:pPr>
            <a:r>
              <a:rPr lang="en-GB" sz="1400" dirty="0"/>
              <a:t>Department for the Environment, Food and Rural Affairs (DEFRA) - </a:t>
            </a:r>
            <a:r>
              <a:rPr lang="en-GB" sz="1400" dirty="0">
                <a:hlinkClick r:id="rId4"/>
              </a:rPr>
              <a:t>United Kingdom Food Security Report 2024: Theme 4: Food Security at Household Level</a:t>
            </a:r>
            <a:r>
              <a:rPr lang="en-GB" sz="1400" dirty="0"/>
              <a:t> (report)</a:t>
            </a:r>
          </a:p>
          <a:p>
            <a:pPr marL="0" indent="0">
              <a:lnSpc>
                <a:spcPct val="120000"/>
              </a:lnSpc>
              <a:buNone/>
            </a:pPr>
            <a:r>
              <a:rPr lang="en-GB" sz="1400" dirty="0"/>
              <a:t>DEFRA - </a:t>
            </a:r>
            <a:r>
              <a:rPr lang="en-GB" sz="1400" dirty="0">
                <a:hlinkClick r:id="rId5"/>
              </a:rPr>
              <a:t>Statistical Digest of Rural England</a:t>
            </a:r>
            <a:endParaRPr lang="en-GB" sz="1400" dirty="0"/>
          </a:p>
          <a:p>
            <a:pPr marL="0" indent="0">
              <a:lnSpc>
                <a:spcPct val="120000"/>
              </a:lnSpc>
              <a:buNone/>
            </a:pPr>
            <a:r>
              <a:rPr lang="en-GB" sz="1400" dirty="0"/>
              <a:t>Department for Science, Innovation &amp; Technology - </a:t>
            </a:r>
            <a:r>
              <a:rPr lang="en-GB" sz="1400" dirty="0">
                <a:hlinkClick r:id="rId6"/>
              </a:rPr>
              <a:t>Assessment of AI capabilities and the impact on the UK labour market</a:t>
            </a:r>
            <a:endParaRPr lang="en-GB" sz="1400" dirty="0"/>
          </a:p>
          <a:p>
            <a:pPr marL="0" indent="0">
              <a:lnSpc>
                <a:spcPct val="120000"/>
              </a:lnSpc>
              <a:buNone/>
            </a:pPr>
            <a:r>
              <a:rPr lang="en-GB" sz="1400" dirty="0"/>
              <a:t>Department for Work and Pensions - </a:t>
            </a:r>
            <a:r>
              <a:rPr lang="en-GB" sz="1400" dirty="0">
                <a:hlinkClick r:id="rId7"/>
              </a:rPr>
              <a:t>Problem drug users’  experiences of employment and the benefit system</a:t>
            </a:r>
            <a:r>
              <a:rPr lang="en-GB" sz="1400" dirty="0"/>
              <a:t> (report)</a:t>
            </a:r>
          </a:p>
          <a:p>
            <a:pPr marL="0" indent="0">
              <a:lnSpc>
                <a:spcPct val="120000"/>
              </a:lnSpc>
              <a:buNone/>
            </a:pPr>
            <a:r>
              <a:rPr lang="en-GB" sz="1400" dirty="0"/>
              <a:t>Department for Work and Pensions - </a:t>
            </a:r>
            <a:r>
              <a:rPr lang="en-GB" sz="1400" dirty="0">
                <a:hlinkClick r:id="rId8"/>
              </a:rPr>
              <a:t>Economic labour market status of individuals aged 50 and over, trends over time</a:t>
            </a:r>
            <a:endParaRPr lang="en-GB" sz="1400" dirty="0"/>
          </a:p>
          <a:p>
            <a:pPr marL="0" indent="0">
              <a:lnSpc>
                <a:spcPct val="120000"/>
              </a:lnSpc>
              <a:buNone/>
            </a:pPr>
            <a:r>
              <a:rPr lang="en-GB" sz="1400" dirty="0"/>
              <a:t>Department for Work and Pensions and Department for Business and Trade - </a:t>
            </a:r>
            <a:r>
              <a:rPr lang="en-GB" sz="1400" dirty="0">
                <a:hlinkClick r:id="rId9"/>
              </a:rPr>
              <a:t>Keep Britain Working: Final report </a:t>
            </a:r>
            <a:r>
              <a:rPr lang="en-GB" sz="1400" dirty="0"/>
              <a:t>(report)</a:t>
            </a:r>
          </a:p>
          <a:p>
            <a:pPr marL="0" indent="0">
              <a:lnSpc>
                <a:spcPct val="120000"/>
              </a:lnSpc>
              <a:buNone/>
            </a:pPr>
            <a:r>
              <a:rPr lang="en-GB" sz="1400" dirty="0"/>
              <a:t>Education Policy Institute - </a:t>
            </a:r>
            <a:r>
              <a:rPr lang="en-GB" sz="1400" dirty="0">
                <a:hlinkClick r:id="rId10"/>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11"/>
              </a:rPr>
              <a:t>Local child poverty statistics 2025 </a:t>
            </a:r>
            <a:r>
              <a:rPr lang="en-GB" sz="1400" dirty="0"/>
              <a:t>(report and data tables)</a:t>
            </a:r>
          </a:p>
          <a:p>
            <a:pPr marL="0" indent="0">
              <a:lnSpc>
                <a:spcPct val="120000"/>
              </a:lnSpc>
              <a:buNone/>
            </a:pPr>
            <a:r>
              <a:rPr lang="en-GB" sz="1400" dirty="0"/>
              <a:t>End Furniture Poverty - </a:t>
            </a:r>
            <a:r>
              <a:rPr lang="en-GB" sz="1400" dirty="0">
                <a:hlinkClick r:id="rId12"/>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13"/>
              </a:rPr>
              <a:t>A Bleak Future for Crisis Support </a:t>
            </a:r>
            <a:r>
              <a:rPr lang="en-GB" sz="1400" dirty="0"/>
              <a:t>(report)</a:t>
            </a:r>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Energy &amp; Climate Intelligence Unit - </a:t>
            </a:r>
            <a:r>
              <a:rPr lang="nl-NL" sz="1400" dirty="0">
                <a:hlinkClick r:id="rId3"/>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4"/>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5"/>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6"/>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7"/>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8"/>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9"/>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10"/>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11"/>
              </a:rPr>
              <a:t>Food insecurity tracking </a:t>
            </a:r>
            <a:r>
              <a:rPr lang="en-GB" sz="1400" dirty="0"/>
              <a:t>(survey dashboards)</a:t>
            </a:r>
          </a:p>
          <a:p>
            <a:pPr marL="0" indent="0">
              <a:lnSpc>
                <a:spcPct val="120000"/>
              </a:lnSpc>
              <a:buNone/>
            </a:pPr>
            <a:r>
              <a:rPr lang="en-GB" sz="1400" dirty="0"/>
              <a:t>Food Standards Agency - </a:t>
            </a:r>
            <a:r>
              <a:rPr lang="en-GB" sz="1400" dirty="0">
                <a:hlinkClick r:id="rId12"/>
              </a:rPr>
              <a:t>Consumer Insights Tracker </a:t>
            </a:r>
            <a:r>
              <a:rPr lang="en-GB" sz="1400" dirty="0"/>
              <a:t>(reports)</a:t>
            </a:r>
          </a:p>
          <a:p>
            <a:pPr marL="0" indent="0">
              <a:lnSpc>
                <a:spcPct val="120000"/>
              </a:lnSpc>
              <a:buNone/>
            </a:pPr>
            <a:r>
              <a:rPr lang="en-GB" sz="1400" dirty="0"/>
              <a:t>Gambling Commission - </a:t>
            </a:r>
            <a:r>
              <a:rPr lang="en-GB" sz="1400" dirty="0">
                <a:hlinkClick r:id="rId13"/>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14"/>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15"/>
              </a:rPr>
              <a:t>Exploring the relationship between deep poverty and digital exclusion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Greater Manchester Combined Authority (GMCA) - </a:t>
            </a:r>
            <a:r>
              <a:rPr lang="en-GB" sz="1400" dirty="0">
                <a:hlinkClick r:id="rId2"/>
              </a:rPr>
              <a:t>Digital Exclusion Risk Index </a:t>
            </a:r>
            <a:r>
              <a:rPr lang="en-GB" sz="1400" dirty="0"/>
              <a:t>(interactive tool)</a:t>
            </a:r>
          </a:p>
          <a:p>
            <a:pPr marL="0" indent="0">
              <a:lnSpc>
                <a:spcPct val="120000"/>
              </a:lnSpc>
              <a:buNone/>
            </a:pPr>
            <a:r>
              <a:rPr lang="en-GB" sz="1400" dirty="0"/>
              <a:t>Hargreaves Lansdown - </a:t>
            </a:r>
            <a:r>
              <a:rPr lang="en-GB" sz="1400" dirty="0">
                <a:hlinkClick r:id="rId3"/>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4"/>
              </a:rPr>
              <a:t>Health inequalities local authority dashboard</a:t>
            </a:r>
            <a:r>
              <a:rPr lang="en-GB" sz="1400" dirty="0"/>
              <a:t> (interactive tool)</a:t>
            </a:r>
          </a:p>
          <a:p>
            <a:pPr marL="0" indent="0">
              <a:lnSpc>
                <a:spcPct val="120000"/>
              </a:lnSpc>
              <a:buNone/>
            </a:pPr>
            <a:r>
              <a:rPr lang="en-GB" sz="1400" dirty="0"/>
              <a:t>The Health Foundation - </a:t>
            </a:r>
            <a:r>
              <a:rPr lang="en-GB" sz="1400" dirty="0">
                <a:hlinkClick r:id="rId5"/>
              </a:rPr>
              <a:t>Map of child poverty</a:t>
            </a:r>
            <a:r>
              <a:rPr lang="en-GB" sz="1400" dirty="0"/>
              <a:t> (interactive map)</a:t>
            </a:r>
          </a:p>
          <a:p>
            <a:pPr marL="0" indent="0">
              <a:lnSpc>
                <a:spcPct val="120000"/>
              </a:lnSpc>
              <a:buNone/>
            </a:pPr>
            <a:r>
              <a:rPr lang="en-GB" sz="1400" dirty="0"/>
              <a:t>The Health Foundation - </a:t>
            </a:r>
            <a:r>
              <a:rPr lang="en-GB" sz="1400" dirty="0">
                <a:hlinkClick r:id="rId6"/>
              </a:rPr>
              <a:t>Mental health trends among working-age people </a:t>
            </a:r>
            <a:r>
              <a:rPr lang="en-GB" sz="1400" dirty="0"/>
              <a:t>(analysis)</a:t>
            </a:r>
          </a:p>
          <a:p>
            <a:pPr marL="0" indent="0">
              <a:lnSpc>
                <a:spcPct val="120000"/>
              </a:lnSpc>
              <a:buNone/>
            </a:pPr>
            <a:r>
              <a:rPr lang="en-GB" sz="1400" dirty="0"/>
              <a:t>The Health Foundation - </a:t>
            </a:r>
            <a:r>
              <a:rPr lang="en-GB" sz="1400" dirty="0">
                <a:hlinkClick r:id="rId7"/>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8"/>
              </a:rPr>
              <a:t>Tackling mental health inequalities in the UK </a:t>
            </a:r>
            <a:r>
              <a:rPr lang="en-GB" sz="1400" dirty="0"/>
              <a:t>(report)</a:t>
            </a:r>
          </a:p>
          <a:p>
            <a:pPr marL="0" indent="0">
              <a:lnSpc>
                <a:spcPct val="120000"/>
              </a:lnSpc>
              <a:buNone/>
            </a:pPr>
            <a:r>
              <a:rPr lang="en-GB" sz="1400" dirty="0"/>
              <a:t>The Health Foundation - </a:t>
            </a:r>
            <a:r>
              <a:rPr lang="en-GB" sz="1400" dirty="0">
                <a:hlinkClick r:id="rId9"/>
              </a:rPr>
              <a:t>Unravelling the rise in mental health-related inactivity </a:t>
            </a:r>
            <a:r>
              <a:rPr lang="en-GB" sz="1400" dirty="0"/>
              <a:t>(blog)</a:t>
            </a:r>
          </a:p>
          <a:p>
            <a:pPr marL="0" indent="0">
              <a:lnSpc>
                <a:spcPct val="120000"/>
              </a:lnSpc>
              <a:buNone/>
            </a:pPr>
            <a:r>
              <a:rPr lang="en-GB" sz="1400" dirty="0"/>
              <a:t>HM Government - </a:t>
            </a:r>
            <a:r>
              <a:rPr lang="en-GB" sz="1400" dirty="0">
                <a:hlinkClick r:id="rId10"/>
              </a:rPr>
              <a:t>Our Children, Our Future:  Tackling Child Poverty </a:t>
            </a:r>
            <a:r>
              <a:rPr lang="en-GB" sz="1400" dirty="0"/>
              <a:t>(strategy document)</a:t>
            </a:r>
          </a:p>
          <a:p>
            <a:pPr marL="0" indent="0">
              <a:lnSpc>
                <a:spcPct val="120000"/>
              </a:lnSpc>
              <a:buNone/>
            </a:pPr>
            <a:r>
              <a:rPr lang="en-GB" sz="1400" dirty="0"/>
              <a:t>HM Land Registry - </a:t>
            </a:r>
            <a:r>
              <a:rPr lang="en-GB" sz="1400" dirty="0">
                <a:hlinkClick r:id="rId11"/>
              </a:rPr>
              <a:t>UK House Price Index reports</a:t>
            </a:r>
            <a:endParaRPr lang="en-GB" sz="1400" dirty="0"/>
          </a:p>
          <a:p>
            <a:pPr marL="0" indent="0">
              <a:lnSpc>
                <a:spcPct val="120000"/>
              </a:lnSpc>
              <a:buNone/>
            </a:pPr>
            <a:r>
              <a:rPr lang="en-GB" sz="1400" dirty="0"/>
              <a:t>House of Commons Library - </a:t>
            </a:r>
            <a:r>
              <a:rPr lang="en-GB" sz="1400" dirty="0">
                <a:hlinkClick r:id="rId12"/>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13"/>
              </a:rPr>
              <a:t>Deep material poverty: How many children are going without essentials?</a:t>
            </a:r>
            <a:r>
              <a:rPr lang="en-GB" sz="1400" dirty="0"/>
              <a:t> (insight)</a:t>
            </a:r>
          </a:p>
          <a:p>
            <a:pPr marL="0" indent="0">
              <a:lnSpc>
                <a:spcPct val="120000"/>
              </a:lnSpc>
              <a:buNone/>
            </a:pPr>
            <a:r>
              <a:rPr lang="en-GB" sz="1400" dirty="0"/>
              <a:t>House of Commons Library - </a:t>
            </a:r>
            <a:r>
              <a:rPr lang="en-GB" sz="1400" dirty="0">
                <a:hlinkClick r:id="rId14"/>
              </a:rPr>
              <a:t>Domestic energy prices </a:t>
            </a:r>
            <a:r>
              <a:rPr lang="en-GB" sz="1400" dirty="0"/>
              <a:t>(research briefing)</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166420"/>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3"/>
              </a:rPr>
              <a:t>Food banks in the UK </a:t>
            </a:r>
            <a:r>
              <a:rPr lang="en-GB" sz="1400" dirty="0"/>
              <a:t>(research briefing)</a:t>
            </a:r>
          </a:p>
          <a:p>
            <a:pPr marL="0" indent="0">
              <a:lnSpc>
                <a:spcPct val="120000"/>
              </a:lnSpc>
              <a:buNone/>
            </a:pPr>
            <a:r>
              <a:rPr lang="en-GB" sz="1400" dirty="0"/>
              <a:t>House of Commons Library - </a:t>
            </a:r>
            <a:r>
              <a:rPr lang="en-GB" sz="1400" dirty="0">
                <a:hlinkClick r:id="rId4"/>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5"/>
              </a:rPr>
              <a:t>Fuel poverty in the UK </a:t>
            </a:r>
            <a:r>
              <a:rPr lang="en-GB" sz="1400" dirty="0"/>
              <a:t>(research briefing)</a:t>
            </a:r>
          </a:p>
          <a:p>
            <a:pPr marL="0" indent="0">
              <a:lnSpc>
                <a:spcPct val="120000"/>
              </a:lnSpc>
              <a:buNone/>
            </a:pPr>
            <a:r>
              <a:rPr lang="en-GB" sz="1400" dirty="0"/>
              <a:t>House of Commons Library - </a:t>
            </a:r>
            <a:r>
              <a:rPr lang="en-GB" sz="1400" dirty="0">
                <a:hlinkClick r:id="rId6"/>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7"/>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8"/>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9"/>
              </a:rPr>
              <a:t>NEET: Young People Not in Education, Employment or Training</a:t>
            </a:r>
            <a:r>
              <a:rPr lang="en-GB" sz="1400" dirty="0"/>
              <a:t> (research briefing)</a:t>
            </a:r>
          </a:p>
          <a:p>
            <a:pPr marL="0" indent="0">
              <a:lnSpc>
                <a:spcPct val="120000"/>
              </a:lnSpc>
              <a:buNone/>
            </a:pPr>
            <a:r>
              <a:rPr lang="en-GB" sz="1400" dirty="0"/>
              <a:t>House of Commons Library - </a:t>
            </a:r>
            <a:r>
              <a:rPr lang="en-GB" sz="1400" dirty="0">
                <a:hlinkClick r:id="rId10"/>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11"/>
              </a:rPr>
              <a:t>The contribution of the defence industry to UK regions and countries </a:t>
            </a:r>
            <a:r>
              <a:rPr lang="en-GB" sz="1400" dirty="0"/>
              <a:t>(research briefing)</a:t>
            </a:r>
          </a:p>
          <a:p>
            <a:pPr marL="0" indent="0">
              <a:lnSpc>
                <a:spcPct val="120000"/>
              </a:lnSpc>
              <a:buNone/>
            </a:pPr>
            <a:r>
              <a:rPr lang="en-GB" sz="1400" dirty="0"/>
              <a:t>House of Commons Library - </a:t>
            </a:r>
            <a:r>
              <a:rPr lang="en-GB" sz="1400" dirty="0">
                <a:hlinkClick r:id="rId12"/>
              </a:rPr>
              <a:t>Retail sector in the UK </a:t>
            </a:r>
            <a:r>
              <a:rPr lang="en-GB" sz="1400" dirty="0"/>
              <a:t>(research briefing)</a:t>
            </a:r>
          </a:p>
          <a:p>
            <a:pPr marL="0" indent="0">
              <a:lnSpc>
                <a:spcPct val="120000"/>
              </a:lnSpc>
              <a:buNone/>
            </a:pPr>
            <a:r>
              <a:rPr lang="en-GB" sz="1400" dirty="0"/>
              <a:t>House of Commons Library - </a:t>
            </a:r>
            <a:r>
              <a:rPr lang="en-GB" sz="1400" dirty="0">
                <a:hlinkClick r:id="rId13"/>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14"/>
              </a:rPr>
              <a:t>Which children are most likely to be in poverty in the UK?</a:t>
            </a:r>
            <a:r>
              <a:rPr lang="en-GB" sz="1400" dirty="0"/>
              <a:t> (insight)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House of Lords Library - </a:t>
            </a:r>
            <a:r>
              <a:rPr lang="en-GB" sz="1400" dirty="0">
                <a:hlinkClick r:id="rId2"/>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3"/>
              </a:rPr>
              <a:t>The State of Period Equity in the UK </a:t>
            </a:r>
            <a:r>
              <a:rPr lang="en-GB" sz="1400" dirty="0"/>
              <a:t>(report)</a:t>
            </a:r>
          </a:p>
          <a:p>
            <a:pPr marL="0" indent="0">
              <a:lnSpc>
                <a:spcPct val="120000"/>
              </a:lnSpc>
              <a:buNone/>
            </a:pPr>
            <a:r>
              <a:rPr lang="en-GB" sz="1400" dirty="0"/>
              <a:t>Institute for Employment Studies - </a:t>
            </a:r>
            <a:r>
              <a:rPr lang="en-GB" sz="1400" dirty="0">
                <a:hlinkClick r:id="rId4"/>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err="1">
                <a:hlinkClick r:id="rId5"/>
              </a:rPr>
              <a:t>Cheapflation</a:t>
            </a:r>
            <a:r>
              <a:rPr lang="en-GB" sz="1400" dirty="0">
                <a:hlinkClick r:id="rId5"/>
              </a:rPr>
              <a:t> and the rise of inflation inequality </a:t>
            </a:r>
            <a:r>
              <a:rPr lang="en-GB" sz="1400" dirty="0"/>
              <a:t>(report)</a:t>
            </a:r>
          </a:p>
          <a:p>
            <a:pPr marL="0" indent="0">
              <a:lnSpc>
                <a:spcPct val="120000"/>
              </a:lnSpc>
              <a:buNone/>
            </a:pPr>
            <a:r>
              <a:rPr lang="en-GB" sz="1400" dirty="0"/>
              <a:t>IFS - </a:t>
            </a:r>
            <a:r>
              <a:rPr lang="en-GB" sz="1400" dirty="0">
                <a:hlinkClick r:id="rId6"/>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7"/>
              </a:rPr>
              <a:t>Green Budget 2025: Full report</a:t>
            </a:r>
            <a:endParaRPr lang="en-GB" sz="1400" dirty="0"/>
          </a:p>
          <a:p>
            <a:pPr marL="0" indent="0">
              <a:lnSpc>
                <a:spcPct val="120000"/>
              </a:lnSpc>
              <a:buNone/>
            </a:pPr>
            <a:r>
              <a:rPr lang="en-GB" sz="1400" dirty="0"/>
              <a:t>IFS - </a:t>
            </a:r>
            <a:r>
              <a:rPr lang="en-GB" sz="1400" dirty="0">
                <a:hlinkClick r:id="rId8"/>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9"/>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10"/>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11"/>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12"/>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13"/>
              </a:rPr>
              <a:t>Living standards since the last election</a:t>
            </a:r>
            <a:r>
              <a:rPr lang="en-GB" sz="1400" dirty="0"/>
              <a:t> (report)</a:t>
            </a:r>
          </a:p>
          <a:p>
            <a:pPr marL="0" indent="0">
              <a:lnSpc>
                <a:spcPct val="120000"/>
              </a:lnSpc>
              <a:buNone/>
            </a:pPr>
            <a:r>
              <a:rPr lang="en-GB" sz="1400" dirty="0"/>
              <a:t>IFS - </a:t>
            </a:r>
            <a:r>
              <a:rPr lang="en-GB" sz="1400" dirty="0">
                <a:hlinkClick r:id="rId14"/>
              </a:rPr>
              <a:t>On the move: how young people’s mobility responds to and reinforces geographical inequalities</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4997463"/>
          </a:xfrm>
          <a:solidFill>
            <a:schemeClr val="bg1"/>
          </a:solidFill>
        </p:spPr>
        <p:txBody>
          <a:bodyPr numCol="1">
            <a:noAutofit/>
          </a:bodyPr>
          <a:lstStyle/>
          <a:p>
            <a:pPr marL="0" indent="0">
              <a:lnSpc>
                <a:spcPct val="120000"/>
              </a:lnSpc>
              <a:buNone/>
            </a:pPr>
            <a:r>
              <a:rPr lang="en-GB" sz="1400" dirty="0"/>
              <a:t>IFS - </a:t>
            </a:r>
            <a:r>
              <a:rPr lang="en-GB" sz="1400" dirty="0">
                <a:hlinkClick r:id="rId2"/>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3"/>
              </a:rPr>
              <a:t>Seven key facts about UK living standards </a:t>
            </a:r>
            <a:r>
              <a:rPr lang="en-GB" sz="1400" dirty="0"/>
              <a:t>(report)</a:t>
            </a:r>
          </a:p>
          <a:p>
            <a:pPr marL="0" indent="0">
              <a:lnSpc>
                <a:spcPct val="120000"/>
              </a:lnSpc>
              <a:buNone/>
            </a:pPr>
            <a:r>
              <a:rPr lang="en-GB" sz="1400" dirty="0"/>
              <a:t>IFS - </a:t>
            </a:r>
            <a:r>
              <a:rPr lang="en-GB" sz="1400" dirty="0">
                <a:hlinkClick r:id="rId4"/>
              </a:rPr>
              <a:t>Tackling regional inequalities: lessons from new research </a:t>
            </a:r>
            <a:r>
              <a:rPr lang="en-GB" sz="1400" dirty="0"/>
              <a:t>(research paper)</a:t>
            </a:r>
          </a:p>
          <a:p>
            <a:pPr marL="0" indent="0">
              <a:lnSpc>
                <a:spcPct val="120000"/>
              </a:lnSpc>
              <a:buNone/>
            </a:pPr>
            <a:r>
              <a:rPr lang="en-GB" sz="1400" dirty="0"/>
              <a:t>IFS - </a:t>
            </a:r>
            <a:r>
              <a:rPr lang="en-GB" sz="1400" dirty="0">
                <a:hlinkClick r:id="rId5"/>
              </a:rPr>
              <a:t>The role of changing health in rising health-related benefit claims </a:t>
            </a:r>
            <a:r>
              <a:rPr lang="en-GB" sz="1400" dirty="0"/>
              <a:t>(report)</a:t>
            </a:r>
          </a:p>
          <a:p>
            <a:pPr marL="0" indent="0">
              <a:lnSpc>
                <a:spcPct val="120000"/>
              </a:lnSpc>
              <a:buNone/>
            </a:pPr>
            <a:r>
              <a:rPr lang="en-GB" sz="1400" dirty="0"/>
              <a:t>IFS - </a:t>
            </a:r>
            <a:r>
              <a:rPr lang="en-GB" sz="1400" dirty="0">
                <a:hlinkClick r:id="rId6"/>
              </a:rPr>
              <a:t>Unemployment, benefits and household spending: new evidence from UK bank account data </a:t>
            </a:r>
            <a:r>
              <a:rPr lang="en-GB" sz="1400" dirty="0"/>
              <a:t>(report)</a:t>
            </a:r>
          </a:p>
          <a:p>
            <a:pPr marL="0" indent="0">
              <a:lnSpc>
                <a:spcPct val="120000"/>
              </a:lnSpc>
              <a:buNone/>
            </a:pPr>
            <a:r>
              <a:rPr lang="en-GB" sz="1400" dirty="0"/>
              <a:t>Institute of Health Equity - </a:t>
            </a:r>
            <a:r>
              <a:rPr lang="en-GB" sz="1400" dirty="0">
                <a:hlinkClick r:id="rId7"/>
              </a:rPr>
              <a:t>Fuel poverty, cold homes and health inequalities in the UK</a:t>
            </a:r>
            <a:r>
              <a:rPr lang="en-GB" sz="1400" dirty="0"/>
              <a:t> (report)</a:t>
            </a:r>
          </a:p>
          <a:p>
            <a:pPr marL="0" indent="0">
              <a:lnSpc>
                <a:spcPct val="120000"/>
              </a:lnSpc>
              <a:buNone/>
            </a:pPr>
            <a:r>
              <a:rPr lang="en-GB" sz="1400" dirty="0"/>
              <a:t>Joint Economic Data Hub - </a:t>
            </a:r>
            <a:r>
              <a:rPr lang="en-GB" sz="1400" dirty="0">
                <a:hlinkClick r:id="rId8"/>
              </a:rPr>
              <a:t>The Midlands Defence Industry </a:t>
            </a:r>
            <a:r>
              <a:rPr lang="en-GB" sz="1400" dirty="0"/>
              <a:t>(report)</a:t>
            </a:r>
          </a:p>
          <a:p>
            <a:pPr marL="0" indent="0">
              <a:lnSpc>
                <a:spcPct val="120000"/>
              </a:lnSpc>
              <a:buNone/>
            </a:pPr>
            <a:r>
              <a:rPr lang="en-GB" sz="1400" dirty="0"/>
              <a:t>Joseph Rowntree Foundation (JRF) -  </a:t>
            </a:r>
            <a:r>
              <a:rPr lang="en-GB" sz="1400" dirty="0">
                <a:hlinkClick r:id="rId9"/>
              </a:rPr>
              <a:t>UK Poverty 2026</a:t>
            </a:r>
            <a:r>
              <a:rPr lang="en-GB" sz="1400" dirty="0"/>
              <a:t> (report)</a:t>
            </a:r>
          </a:p>
          <a:p>
            <a:pPr marL="0" indent="0">
              <a:lnSpc>
                <a:spcPct val="120000"/>
              </a:lnSpc>
              <a:buNone/>
            </a:pPr>
            <a:r>
              <a:rPr lang="en-GB" sz="1400" dirty="0"/>
              <a:t>JRF -  </a:t>
            </a:r>
            <a:r>
              <a:rPr lang="en-GB" sz="1400" dirty="0">
                <a:hlinkClick r:id="rId10"/>
              </a:rPr>
              <a:t>Cost of living </a:t>
            </a:r>
            <a:r>
              <a:rPr lang="en-GB" sz="1400" dirty="0"/>
              <a:t>(reports and briefings)</a:t>
            </a:r>
          </a:p>
          <a:p>
            <a:pPr marL="0" indent="0">
              <a:lnSpc>
                <a:spcPct val="120000"/>
              </a:lnSpc>
              <a:buNone/>
            </a:pPr>
            <a:r>
              <a:rPr lang="en-GB" sz="1400" dirty="0"/>
              <a:t>JRF - </a:t>
            </a:r>
            <a:r>
              <a:rPr lang="en-GB" sz="1400" dirty="0">
                <a:hlinkClick r:id="rId11"/>
              </a:rPr>
              <a:t>Destitution in the UK 2023 </a:t>
            </a:r>
            <a:r>
              <a:rPr lang="en-GB" sz="1400" dirty="0"/>
              <a:t>(report)</a:t>
            </a:r>
          </a:p>
          <a:p>
            <a:pPr marL="0" indent="0">
              <a:lnSpc>
                <a:spcPct val="120000"/>
              </a:lnSpc>
              <a:buNone/>
            </a:pPr>
            <a:r>
              <a:rPr lang="en-GB" sz="1400" dirty="0"/>
              <a:t>JRF - </a:t>
            </a:r>
            <a:r>
              <a:rPr lang="en-GB" sz="1400" dirty="0">
                <a:hlinkClick r:id="rId12"/>
              </a:rPr>
              <a:t>The impact of hardship on primary schools and primary and community healthcare </a:t>
            </a:r>
            <a:r>
              <a:rPr lang="en-GB" sz="1400" dirty="0"/>
              <a:t>(report)</a:t>
            </a:r>
          </a:p>
          <a:p>
            <a:pPr marL="0" indent="0">
              <a:lnSpc>
                <a:spcPct val="120000"/>
              </a:lnSpc>
              <a:buNone/>
            </a:pPr>
            <a:r>
              <a:rPr lang="en-GB" sz="1400" dirty="0"/>
              <a:t>The King’s Fund - </a:t>
            </a:r>
            <a:r>
              <a:rPr lang="en-GB" sz="1400" dirty="0">
                <a:hlinkClick r:id="rId13"/>
              </a:rPr>
              <a:t>Illustrating the relationship between poverty and NHS services </a:t>
            </a:r>
            <a:r>
              <a:rPr lang="en-GB" sz="1400" dirty="0"/>
              <a:t>(article)</a:t>
            </a:r>
          </a:p>
          <a:p>
            <a:pPr marL="0" indent="0">
              <a:lnSpc>
                <a:spcPct val="120000"/>
              </a:lnSpc>
              <a:buNone/>
            </a:pPr>
            <a:r>
              <a:rPr lang="en-GB" sz="1400" dirty="0"/>
              <a:t>The King’s Trust - </a:t>
            </a:r>
            <a:r>
              <a:rPr lang="en-GB" sz="1400" dirty="0">
                <a:hlinkClick r:id="rId14"/>
              </a:rPr>
              <a:t>The King’s Trust TK Maxx Youth Index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097613"/>
          </a:xfrm>
          <a:solidFill>
            <a:schemeClr val="bg1"/>
          </a:solidFill>
        </p:spPr>
        <p:txBody>
          <a:bodyPr numCol="1">
            <a:noAutofit/>
          </a:bodyPr>
          <a:lstStyle/>
          <a:p>
            <a:pPr marL="0" indent="0">
              <a:lnSpc>
                <a:spcPct val="120000"/>
              </a:lnSpc>
              <a:buNone/>
            </a:pPr>
            <a:r>
              <a:rPr lang="en-GB" sz="1400" dirty="0"/>
              <a:t>KPMG - </a:t>
            </a:r>
            <a:r>
              <a:rPr lang="en-GB" sz="1400" dirty="0">
                <a:hlinkClick r:id="rId3"/>
              </a:rPr>
              <a:t>UK Economic Outlook </a:t>
            </a:r>
            <a:r>
              <a:rPr lang="en-GB" sz="1400" dirty="0"/>
              <a:t>(report)</a:t>
            </a:r>
          </a:p>
          <a:p>
            <a:pPr marL="0" indent="0">
              <a:lnSpc>
                <a:spcPct val="120000"/>
              </a:lnSpc>
              <a:buNone/>
            </a:pPr>
            <a:r>
              <a:rPr lang="en-GB" sz="1400" dirty="0"/>
              <a:t>Learning and Work Institute – </a:t>
            </a:r>
            <a:r>
              <a:rPr lang="en-GB" sz="1400" dirty="0">
                <a:hlinkClick r:id="rId4"/>
              </a:rPr>
              <a:t>Labour market briefing January 2026</a:t>
            </a:r>
            <a:endParaRPr lang="en-GB" sz="1400" dirty="0"/>
          </a:p>
          <a:p>
            <a:pPr marL="0" indent="0">
              <a:lnSpc>
                <a:spcPct val="120000"/>
              </a:lnSpc>
              <a:buNone/>
            </a:pPr>
            <a:r>
              <a:rPr lang="en-GB" sz="1400" dirty="0"/>
              <a:t>Living Wage Foundation - </a:t>
            </a:r>
            <a:r>
              <a:rPr lang="en-GB" sz="1400" dirty="0">
                <a:hlinkClick r:id="rId5"/>
              </a:rPr>
              <a:t>Precarious pay and uncertain hours: insecure work in the UK Labour Market</a:t>
            </a:r>
            <a:r>
              <a:rPr lang="en-GB" sz="1400" dirty="0"/>
              <a:t> (report)</a:t>
            </a:r>
          </a:p>
          <a:p>
            <a:pPr marL="0" indent="0">
              <a:lnSpc>
                <a:spcPct val="120000"/>
              </a:lnSpc>
              <a:buNone/>
            </a:pPr>
            <a:r>
              <a:rPr lang="en-GB" sz="1400" dirty="0"/>
              <a:t>Living Wage Foundation - </a:t>
            </a:r>
            <a:r>
              <a:rPr lang="en-GB" sz="1400" dirty="0">
                <a:hlinkClick r:id="rId6"/>
              </a:rPr>
              <a:t>Life on a Low Pension - the growing problem of financial insecurity in retirement </a:t>
            </a:r>
            <a:r>
              <a:rPr lang="en-GB" sz="1400" dirty="0"/>
              <a:t>(report)</a:t>
            </a:r>
          </a:p>
          <a:p>
            <a:pPr marL="0" indent="0">
              <a:lnSpc>
                <a:spcPct val="120000"/>
              </a:lnSpc>
              <a:buNone/>
            </a:pPr>
            <a:r>
              <a:rPr lang="en-GB" sz="1400" dirty="0"/>
              <a:t>Lloyds Bank - </a:t>
            </a:r>
            <a:r>
              <a:rPr lang="en-GB" sz="1400" dirty="0">
                <a:hlinkClick r:id="rId7"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8"/>
              </a:rPr>
              <a:t>LG Inform</a:t>
            </a:r>
            <a:r>
              <a:rPr lang="en-GB" sz="1400" dirty="0"/>
              <a:t> (interactive dashboard)</a:t>
            </a:r>
          </a:p>
          <a:p>
            <a:pPr marL="0" indent="0">
              <a:lnSpc>
                <a:spcPct val="120000"/>
              </a:lnSpc>
              <a:buNone/>
            </a:pPr>
            <a:r>
              <a:rPr lang="en-GB" sz="1400" dirty="0"/>
              <a:t>Lomax, N. </a:t>
            </a:r>
            <a:r>
              <a:rPr lang="en-GB" sz="1400" i="1" dirty="0"/>
              <a:t>et al</a:t>
            </a:r>
            <a:r>
              <a:rPr lang="en-GB" sz="1400" dirty="0"/>
              <a:t>, ‘</a:t>
            </a:r>
            <a:r>
              <a:rPr lang="en-GB" sz="1400" dirty="0">
                <a:hlinkClick r:id="rId9"/>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(LSE) - </a:t>
            </a:r>
            <a:r>
              <a:rPr lang="en-GB" sz="1400" dirty="0">
                <a:hlinkClick r:id="rId10"/>
              </a:rPr>
              <a:t>Britain is falling behind the US and productivity is largely to blame</a:t>
            </a:r>
            <a:r>
              <a:rPr lang="en-GB" sz="1400" dirty="0"/>
              <a:t> (blog)</a:t>
            </a:r>
          </a:p>
          <a:p>
            <a:pPr marL="0" indent="0">
              <a:lnSpc>
                <a:spcPct val="120000"/>
              </a:lnSpc>
              <a:buNone/>
            </a:pPr>
            <a:r>
              <a:rPr lang="en-GB" sz="1400" dirty="0"/>
              <a:t>LSE Centre for Analysis of Social Exclusion - </a:t>
            </a:r>
            <a:r>
              <a:rPr lang="en-GB" sz="1400" dirty="0">
                <a:hlinkClick r:id="rId11"/>
              </a:rPr>
              <a:t>Insecure lives: The growth and impact of multiple insecurities</a:t>
            </a:r>
            <a:r>
              <a:rPr lang="en-GB" sz="1400" dirty="0"/>
              <a:t> (report)</a:t>
            </a:r>
          </a:p>
          <a:p>
            <a:pPr marL="0" indent="0">
              <a:lnSpc>
                <a:spcPct val="120000"/>
              </a:lnSpc>
              <a:buNone/>
            </a:pPr>
            <a:r>
              <a:rPr lang="en-GB" sz="1400" dirty="0" err="1"/>
              <a:t>Longleigh</a:t>
            </a:r>
            <a:r>
              <a:rPr lang="en-GB" sz="1400" dirty="0"/>
              <a:t> Foundation - </a:t>
            </a:r>
            <a:r>
              <a:rPr lang="en-GB" sz="1400" dirty="0">
                <a:hlinkClick r:id="rId12"/>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13"/>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14"/>
              </a:rPr>
              <a:t>Poverty at the end of life in the UK in 2024 </a:t>
            </a:r>
            <a:r>
              <a:rPr lang="en-GB" sz="1400" dirty="0"/>
              <a:t>(report)</a:t>
            </a:r>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8"/>
            <a:ext cx="11811570" cy="5149864"/>
          </a:xfrm>
          <a:solidFill>
            <a:schemeClr val="bg1"/>
          </a:solidFill>
        </p:spPr>
        <p:txBody>
          <a:bodyPr numCol="1">
            <a:noAutofit/>
          </a:bodyPr>
          <a:lstStyle/>
          <a:p>
            <a:pPr marL="0" indent="0">
              <a:lnSpc>
                <a:spcPct val="120000"/>
              </a:lnSpc>
              <a:buNone/>
            </a:pPr>
            <a:r>
              <a:rPr lang="en-GB" sz="1400" dirty="0"/>
              <a:t>Mental Health Foundation -  </a:t>
            </a:r>
            <a:r>
              <a:rPr lang="en-GB" sz="1400" dirty="0">
                <a:hlinkClick r:id="rId2"/>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3"/>
              </a:rPr>
              <a:t>Burnout Report 2025 </a:t>
            </a:r>
            <a:r>
              <a:rPr lang="en-GB" sz="1400" dirty="0"/>
              <a:t>(report)</a:t>
            </a:r>
          </a:p>
          <a:p>
            <a:pPr marL="0" indent="0">
              <a:lnSpc>
                <a:spcPct val="120000"/>
              </a:lnSpc>
              <a:buNone/>
            </a:pPr>
            <a:r>
              <a:rPr lang="en-GB" sz="1400" dirty="0"/>
              <a:t>Mental Health UK - </a:t>
            </a:r>
            <a:r>
              <a:rPr lang="en-GB" sz="1400" dirty="0">
                <a:hlinkClick r:id="rId4"/>
              </a:rPr>
              <a:t>Breaking Barriers: Supporting mental health to boost economic growth</a:t>
            </a:r>
            <a:r>
              <a:rPr lang="en-GB" sz="1400" dirty="0"/>
              <a:t> (report)</a:t>
            </a:r>
          </a:p>
          <a:p>
            <a:pPr marL="0" indent="0">
              <a:lnSpc>
                <a:spcPct val="120000"/>
              </a:lnSpc>
              <a:buNone/>
            </a:pPr>
            <a:r>
              <a:rPr lang="en-GB" sz="1400" dirty="0"/>
              <a:t>Midlands Engine - </a:t>
            </a:r>
            <a:r>
              <a:rPr lang="en-GB" sz="1400" dirty="0">
                <a:hlinkClick r:id="rId5"/>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6"/>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7"/>
              </a:rPr>
              <a:t>English Housing Survey 2023 to 2024: experiences of the 'housing crisis’ </a:t>
            </a:r>
            <a:r>
              <a:rPr lang="en-GB" sz="1400" dirty="0"/>
              <a:t>(report)</a:t>
            </a:r>
          </a:p>
          <a:p>
            <a:pPr marL="0" indent="0">
              <a:lnSpc>
                <a:spcPct val="120000"/>
              </a:lnSpc>
              <a:buNone/>
            </a:pPr>
            <a:r>
              <a:rPr lang="en-GB" sz="1400" dirty="0"/>
              <a:t>Money Advice Trust - </a:t>
            </a:r>
            <a:r>
              <a:rPr lang="en-GB" sz="1400" dirty="0">
                <a:hlinkClick r:id="rId8"/>
              </a:rPr>
              <a:t>Broken Budgets:  An analysis of people contacting National </a:t>
            </a:r>
            <a:r>
              <a:rPr lang="en-GB" sz="1400" dirty="0" err="1">
                <a:hlinkClick r:id="rId8"/>
              </a:rPr>
              <a:t>Debtline</a:t>
            </a:r>
            <a:r>
              <a:rPr lang="en-GB" sz="1400" dirty="0">
                <a:hlinkClick r:id="rId8"/>
              </a:rPr>
              <a:t> and Business </a:t>
            </a:r>
            <a:r>
              <a:rPr lang="en-GB" sz="1400" dirty="0" err="1">
                <a:hlinkClick r:id="rId8"/>
              </a:rPr>
              <a:t>Debtline</a:t>
            </a:r>
            <a:r>
              <a:rPr lang="en-GB" sz="1400" dirty="0">
                <a:hlinkClick r:id="rId8"/>
              </a:rPr>
              <a:t>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9"/>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10"/>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11"/>
              </a:rPr>
              <a:t>British Social Attitudes</a:t>
            </a:r>
            <a:endParaRPr lang="en-GB" sz="1400" dirty="0"/>
          </a:p>
          <a:p>
            <a:pPr marL="0" indent="0">
              <a:lnSpc>
                <a:spcPct val="120000"/>
              </a:lnSpc>
              <a:buNone/>
            </a:pPr>
            <a:r>
              <a:rPr lang="en-GB" sz="1400" dirty="0"/>
              <a:t>National Housing Federation - </a:t>
            </a:r>
            <a:r>
              <a:rPr lang="en-GB" sz="1400" dirty="0">
                <a:hlinkClick r:id="rId12"/>
              </a:rPr>
              <a:t>Rural Life Monitor 2024 </a:t>
            </a:r>
            <a:r>
              <a:rPr lang="en-GB" sz="1400" dirty="0"/>
              <a:t>(report)</a:t>
            </a:r>
          </a:p>
          <a:p>
            <a:pPr marL="0" indent="0">
              <a:lnSpc>
                <a:spcPct val="120000"/>
              </a:lnSpc>
              <a:buNone/>
            </a:pPr>
            <a:r>
              <a:rPr lang="en-GB" sz="1400" dirty="0"/>
              <a:t>National Institute for Economic and Social Research (NIESR) - </a:t>
            </a:r>
            <a:r>
              <a:rPr lang="en-GB" sz="1400" dirty="0">
                <a:hlinkClick r:id="rId13"/>
              </a:rPr>
              <a:t>UK Economic Outlook Winter 2026 </a:t>
            </a:r>
            <a:r>
              <a:rPr lang="en-GB" sz="1400" dirty="0"/>
              <a:t>(report)</a:t>
            </a:r>
          </a:p>
          <a:p>
            <a:pPr marL="0" indent="0">
              <a:lnSpc>
                <a:spcPct val="120000"/>
              </a:lnSpc>
              <a:buNone/>
            </a:pPr>
            <a:r>
              <a:rPr lang="en-GB" sz="1400" dirty="0"/>
              <a:t>The National Council for Voluntary Organisations (NCVO) - </a:t>
            </a:r>
            <a:r>
              <a:rPr lang="en-GB" sz="1400" dirty="0">
                <a:hlinkClick r:id="rId14"/>
              </a:rPr>
              <a:t>UK Civil Society Almanac 2024 </a:t>
            </a:r>
            <a:r>
              <a:rPr lang="en-GB" sz="1400" dirty="0"/>
              <a:t>(report)</a:t>
            </a:r>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NatWest Group - </a:t>
            </a:r>
            <a:r>
              <a:rPr lang="en-GB" sz="1400" dirty="0">
                <a:hlinkClick r:id="rId2"/>
              </a:rPr>
              <a:t>The Princes Trust NatWest Youth Index 2024</a:t>
            </a:r>
            <a:r>
              <a:rPr lang="en-GB" sz="1400" dirty="0"/>
              <a:t> (report)</a:t>
            </a:r>
          </a:p>
          <a:p>
            <a:pPr marL="0" indent="0">
              <a:lnSpc>
                <a:spcPct val="120000"/>
              </a:lnSpc>
              <a:buNone/>
            </a:pPr>
            <a:r>
              <a:rPr lang="en-GB" sz="1400" dirty="0"/>
              <a:t>New Economics Foundation - </a:t>
            </a:r>
            <a:r>
              <a:rPr lang="en-GB" sz="1400" dirty="0">
                <a:hlinkClick r:id="rId3"/>
              </a:rPr>
              <a:t>What’s behind the rise in disability benefit claims </a:t>
            </a:r>
            <a:r>
              <a:rPr lang="en-GB" sz="1400" dirty="0"/>
              <a:t>(blog)</a:t>
            </a:r>
          </a:p>
          <a:p>
            <a:pPr marL="0" indent="0">
              <a:lnSpc>
                <a:spcPct val="120000"/>
              </a:lnSpc>
              <a:buNone/>
            </a:pPr>
            <a:r>
              <a:rPr lang="en-GB" sz="1400" dirty="0"/>
              <a:t>Ofcom - </a:t>
            </a:r>
            <a:r>
              <a:rPr lang="en-GB" sz="1400" dirty="0">
                <a:hlinkClick r:id="rId4"/>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5"/>
              </a:rPr>
              <a:t>Health inequalities dashboard</a:t>
            </a:r>
            <a:r>
              <a:rPr lang="en-GB" sz="1400" dirty="0"/>
              <a:t> ((interactive dashboard) </a:t>
            </a:r>
          </a:p>
          <a:p>
            <a:pPr marL="0" indent="0">
              <a:lnSpc>
                <a:spcPct val="120000"/>
              </a:lnSpc>
              <a:buNone/>
            </a:pPr>
            <a:r>
              <a:rPr lang="en-GB" sz="1400" dirty="0"/>
              <a:t>OHID - </a:t>
            </a:r>
            <a:r>
              <a:rPr lang="en-GB" sz="1400" dirty="0">
                <a:hlinkClick r:id="rId6"/>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7"/>
              </a:rPr>
              <a:t>Build a custom area profile</a:t>
            </a:r>
            <a:r>
              <a:rPr lang="en-GB" sz="1400" dirty="0"/>
              <a:t> interactive tool (Census 2021 data)</a:t>
            </a:r>
          </a:p>
          <a:p>
            <a:pPr marL="0" indent="0">
              <a:lnSpc>
                <a:spcPct val="120000"/>
              </a:lnSpc>
              <a:buNone/>
            </a:pPr>
            <a:r>
              <a:rPr lang="en-GB" sz="1400" dirty="0"/>
              <a:t>ONS - </a:t>
            </a:r>
            <a:r>
              <a:rPr lang="en-GB" sz="1400" dirty="0">
                <a:hlinkClick r:id="rId8"/>
              </a:rPr>
              <a:t>Business insights and impact on the UK economy February 2026</a:t>
            </a:r>
            <a:endParaRPr lang="en-GB" sz="1400" dirty="0"/>
          </a:p>
          <a:p>
            <a:pPr marL="0" indent="0">
              <a:lnSpc>
                <a:spcPct val="120000"/>
              </a:lnSpc>
              <a:buNone/>
            </a:pPr>
            <a:r>
              <a:rPr lang="en-GB" sz="1400" dirty="0"/>
              <a:t>ONS - </a:t>
            </a:r>
            <a:r>
              <a:rPr lang="en-GB" sz="1400" dirty="0">
                <a:hlinkClick r:id="rId9"/>
              </a:rPr>
              <a:t>Census 2021:  How homes are heated in your area</a:t>
            </a:r>
            <a:r>
              <a:rPr lang="en-GB" sz="1400" dirty="0"/>
              <a:t> (interactive map)</a:t>
            </a:r>
          </a:p>
          <a:p>
            <a:pPr marL="0" indent="0">
              <a:lnSpc>
                <a:spcPct val="120000"/>
              </a:lnSpc>
              <a:buNone/>
            </a:pPr>
            <a:r>
              <a:rPr lang="en-GB" sz="1400" dirty="0"/>
              <a:t>ONS - </a:t>
            </a:r>
            <a:r>
              <a:rPr lang="en-GB" sz="1400" dirty="0">
                <a:hlinkClick r:id="rId10"/>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11"/>
              </a:rPr>
              <a:t>Childcare accessibility by neighbourhood</a:t>
            </a:r>
            <a:r>
              <a:rPr lang="en-GB" sz="1400" dirty="0"/>
              <a:t> (interactive tool) </a:t>
            </a:r>
          </a:p>
          <a:p>
            <a:pPr marL="0" indent="0">
              <a:lnSpc>
                <a:spcPct val="120000"/>
              </a:lnSpc>
              <a:buNone/>
            </a:pPr>
            <a:r>
              <a:rPr lang="en-GB" sz="1400" dirty="0"/>
              <a:t>ONS - </a:t>
            </a:r>
            <a:r>
              <a:rPr lang="en-GB" sz="1400" dirty="0">
                <a:hlinkClick r:id="rId12"/>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13"/>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14"/>
              </a:rPr>
              <a:t>Economic activity and social change in the UK, real-time indicators </a:t>
            </a:r>
            <a:r>
              <a:rPr lang="en-GB" sz="1400" dirty="0"/>
              <a:t>(statistical bulletins)</a:t>
            </a:r>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a:t>
            </a:r>
            <a:r>
              <a:rPr lang="en-GB" sz="1400" dirty="0">
                <a:hlinkClick r:id="rId2"/>
              </a:rPr>
              <a:t>Explore local indicators </a:t>
            </a:r>
            <a:r>
              <a:rPr lang="en-GB" sz="1400" dirty="0"/>
              <a:t>(interactive tool)</a:t>
            </a:r>
          </a:p>
          <a:p>
            <a:pPr marL="0" indent="0">
              <a:lnSpc>
                <a:spcPct val="120000"/>
              </a:lnSpc>
              <a:buNone/>
            </a:pPr>
            <a:r>
              <a:rPr lang="en-GB" sz="1400" dirty="0"/>
              <a:t>ONS - </a:t>
            </a:r>
            <a:r>
              <a:rPr lang="en-GB" sz="1400" dirty="0">
                <a:hlinkClick r:id="rId3"/>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4"/>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5"/>
              </a:rPr>
              <a:t>Firm employment dynamics in local economies, UK: 2004 to 2022</a:t>
            </a:r>
            <a:endParaRPr lang="en-GB" sz="1400" dirty="0"/>
          </a:p>
          <a:p>
            <a:pPr marL="0" indent="0">
              <a:lnSpc>
                <a:spcPct val="120000"/>
              </a:lnSpc>
              <a:buNone/>
            </a:pPr>
            <a:r>
              <a:rPr lang="en-GB" sz="1400" dirty="0"/>
              <a:t>ONS - </a:t>
            </a:r>
            <a:r>
              <a:rPr lang="en-GB" sz="1400" dirty="0">
                <a:hlinkClick r:id="rId6"/>
              </a:rPr>
              <a:t>First time mortgage buyers </a:t>
            </a:r>
            <a:r>
              <a:rPr lang="en-GB" sz="1400" dirty="0"/>
              <a:t>(interactive page)</a:t>
            </a:r>
          </a:p>
          <a:p>
            <a:pPr marL="0" indent="0">
              <a:lnSpc>
                <a:spcPct val="120000"/>
              </a:lnSpc>
              <a:buNone/>
            </a:pPr>
            <a:r>
              <a:rPr lang="en-GB" sz="1400" dirty="0"/>
              <a:t>ONS - </a:t>
            </a:r>
            <a:r>
              <a:rPr lang="en-GB" sz="1400" dirty="0">
                <a:hlinkClick r:id="rId7"/>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8"/>
              </a:rPr>
              <a:t>Health Index - Health in England: 2015 to 2021</a:t>
            </a:r>
            <a:r>
              <a:rPr lang="en-GB" sz="1400" dirty="0"/>
              <a:t> (interactive map)</a:t>
            </a:r>
          </a:p>
          <a:p>
            <a:pPr marL="0" indent="0">
              <a:lnSpc>
                <a:spcPct val="120000"/>
              </a:lnSpc>
              <a:buNone/>
            </a:pPr>
            <a:r>
              <a:rPr lang="en-GB" sz="1400" dirty="0"/>
              <a:t>ONS - </a:t>
            </a:r>
            <a:r>
              <a:rPr lang="en-GB" sz="1400" dirty="0">
                <a:hlinkClick r:id="rId9"/>
              </a:rPr>
              <a:t>Household Costs Indices for UK household groups</a:t>
            </a:r>
            <a:endParaRPr lang="en-GB" sz="1400" dirty="0"/>
          </a:p>
          <a:p>
            <a:pPr marL="0" indent="0">
              <a:lnSpc>
                <a:spcPct val="120000"/>
              </a:lnSpc>
              <a:buNone/>
            </a:pPr>
            <a:r>
              <a:rPr lang="en-GB" sz="1400" dirty="0"/>
              <a:t>ONS - </a:t>
            </a:r>
            <a:r>
              <a:rPr lang="en-GB" sz="1400" dirty="0">
                <a:hlinkClick r:id="rId10"/>
              </a:rPr>
              <a:t>Inflation and price indices</a:t>
            </a:r>
            <a:endParaRPr lang="en-GB" sz="1400" dirty="0"/>
          </a:p>
          <a:p>
            <a:pPr marL="0" indent="0">
              <a:lnSpc>
                <a:spcPct val="120000"/>
              </a:lnSpc>
              <a:buNone/>
            </a:pPr>
            <a:r>
              <a:rPr lang="en-GB" sz="1400" dirty="0"/>
              <a:t>ONS - </a:t>
            </a:r>
            <a:r>
              <a:rPr lang="en-GB" sz="1400" dirty="0">
                <a:hlinkClick r:id="rId11"/>
              </a:rPr>
              <a:t>Housing prices in your area</a:t>
            </a:r>
            <a:r>
              <a:rPr lang="en-GB" sz="1400" dirty="0"/>
              <a:t> (interactive tool)</a:t>
            </a:r>
          </a:p>
          <a:p>
            <a:pPr marL="0" indent="0">
              <a:lnSpc>
                <a:spcPct val="120000"/>
              </a:lnSpc>
              <a:buNone/>
            </a:pPr>
            <a:r>
              <a:rPr lang="en-GB" sz="1400" dirty="0"/>
              <a:t>ONS - </a:t>
            </a:r>
            <a:r>
              <a:rPr lang="en-GB" sz="1400" dirty="0">
                <a:hlinkClick r:id="rId12"/>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13"/>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14"/>
              </a:rPr>
              <a:t>NOMIS Herefordshire Labour Market Profile</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ONS - </a:t>
            </a:r>
            <a:r>
              <a:rPr lang="en-GB" sz="1400" dirty="0">
                <a:hlinkClick r:id="rId2"/>
              </a:rPr>
              <a:t>Private rental affordability, England and Wales: 2024 </a:t>
            </a:r>
            <a:r>
              <a:rPr lang="en-GB" sz="1400" dirty="0"/>
              <a:t>(interactive tool)</a:t>
            </a:r>
          </a:p>
          <a:p>
            <a:pPr marL="0" indent="0">
              <a:lnSpc>
                <a:spcPct val="120000"/>
              </a:lnSpc>
              <a:buNone/>
            </a:pPr>
            <a:r>
              <a:rPr lang="en-GB" sz="1400" dirty="0"/>
              <a:t>ONS - </a:t>
            </a:r>
            <a:r>
              <a:rPr lang="en-GB" sz="1400" dirty="0">
                <a:hlinkClick r:id="rId3"/>
              </a:rPr>
              <a:t>Public service productivity, quarterly, UK</a:t>
            </a:r>
            <a:endParaRPr lang="en-GB" sz="1400" dirty="0"/>
          </a:p>
          <a:p>
            <a:pPr marL="0" indent="0">
              <a:lnSpc>
                <a:spcPct val="120000"/>
              </a:lnSpc>
              <a:buNone/>
            </a:pPr>
            <a:r>
              <a:rPr lang="en-GB" sz="1400" dirty="0"/>
              <a:t>ONS - </a:t>
            </a:r>
            <a:r>
              <a:rPr lang="en-GB" sz="1400" dirty="0">
                <a:hlinkClick r:id="rId4"/>
              </a:rPr>
              <a:t>Quarterly economic commentary: July to September 2025</a:t>
            </a:r>
            <a:endParaRPr lang="en-GB" sz="1400" dirty="0"/>
          </a:p>
          <a:p>
            <a:pPr marL="0" indent="0">
              <a:lnSpc>
                <a:spcPct val="120000"/>
              </a:lnSpc>
              <a:buNone/>
            </a:pPr>
            <a:r>
              <a:rPr lang="en-GB" sz="1400" dirty="0"/>
              <a:t>ONS - </a:t>
            </a:r>
            <a:r>
              <a:rPr lang="en-GB" sz="1400" dirty="0">
                <a:hlinkClick r:id="rId5"/>
              </a:rPr>
              <a:t>Regional and subregional labour productivity, UK: 2023</a:t>
            </a:r>
            <a:endParaRPr lang="en-GB" sz="1400" dirty="0"/>
          </a:p>
          <a:p>
            <a:pPr marL="0" indent="0">
              <a:lnSpc>
                <a:spcPct val="120000"/>
              </a:lnSpc>
              <a:buNone/>
            </a:pPr>
            <a:r>
              <a:rPr lang="en-GB" sz="1400" dirty="0"/>
              <a:t>ONS - </a:t>
            </a:r>
            <a:r>
              <a:rPr lang="en-GB" sz="1400" dirty="0">
                <a:hlinkClick r:id="rId6"/>
              </a:rPr>
              <a:t>Sickness absence in the UK labour market</a:t>
            </a:r>
            <a:endParaRPr lang="en-GB" sz="1400" dirty="0"/>
          </a:p>
          <a:p>
            <a:pPr marL="0" indent="0">
              <a:lnSpc>
                <a:spcPct val="120000"/>
              </a:lnSpc>
              <a:buNone/>
            </a:pPr>
            <a:r>
              <a:rPr lang="en-GB" sz="1400" dirty="0"/>
              <a:t>ONS - </a:t>
            </a:r>
            <a:r>
              <a:rPr lang="en-GB" sz="1400" dirty="0">
                <a:hlinkClick r:id="rId7"/>
              </a:rPr>
              <a:t>Subnational indicators explorer</a:t>
            </a:r>
            <a:r>
              <a:rPr lang="en-GB" sz="1400" dirty="0"/>
              <a:t> (interactive tool)</a:t>
            </a:r>
          </a:p>
          <a:p>
            <a:pPr marL="0" indent="0">
              <a:lnSpc>
                <a:spcPct val="120000"/>
              </a:lnSpc>
              <a:buNone/>
            </a:pPr>
            <a:r>
              <a:rPr lang="en-GB" sz="1400" dirty="0"/>
              <a:t>ONS - </a:t>
            </a:r>
            <a:r>
              <a:rPr lang="en-GB" sz="1400" dirty="0">
                <a:hlinkClick r:id="rId8"/>
              </a:rPr>
              <a:t>Understanding the UK Economy</a:t>
            </a:r>
            <a:r>
              <a:rPr lang="en-GB" sz="1400" dirty="0"/>
              <a:t> (interactive dashboard)</a:t>
            </a:r>
          </a:p>
          <a:p>
            <a:pPr marL="0" indent="0">
              <a:lnSpc>
                <a:spcPct val="120000"/>
              </a:lnSpc>
              <a:buNone/>
            </a:pPr>
            <a:r>
              <a:rPr lang="en-GB" sz="1400" dirty="0"/>
              <a:t>ONS - </a:t>
            </a:r>
            <a:r>
              <a:rPr lang="en-GB" sz="1400" dirty="0">
                <a:hlinkClick r:id="rId9"/>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10"/>
              </a:rPr>
              <a:t>UK Labour market overview</a:t>
            </a:r>
            <a:endParaRPr lang="en-GB" sz="1400" dirty="0"/>
          </a:p>
          <a:p>
            <a:pPr marL="0" indent="0">
              <a:lnSpc>
                <a:spcPct val="120000"/>
              </a:lnSpc>
              <a:buNone/>
            </a:pPr>
            <a:r>
              <a:rPr lang="en-GB" sz="1400" dirty="0"/>
              <a:t>ONS - </a:t>
            </a:r>
            <a:r>
              <a:rPr lang="en-GB" sz="1400" dirty="0">
                <a:hlinkClick r:id="rId11"/>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12"/>
              </a:rPr>
              <a:t>Visualising people flows</a:t>
            </a:r>
            <a:r>
              <a:rPr lang="en-GB" sz="1400" dirty="0"/>
              <a:t> (interactive map)</a:t>
            </a:r>
          </a:p>
          <a:p>
            <a:pPr marL="0" indent="0">
              <a:lnSpc>
                <a:spcPct val="120000"/>
              </a:lnSpc>
              <a:buNone/>
            </a:pPr>
            <a:r>
              <a:rPr lang="en-GB" sz="1400" dirty="0"/>
              <a:t>ONS - </a:t>
            </a:r>
            <a:r>
              <a:rPr lang="en-GB" sz="1400" dirty="0">
                <a:hlinkClick r:id="rId13"/>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14"/>
              </a:rPr>
              <a:t>Who is most exposed to rising housing costs in England and Wales?</a:t>
            </a:r>
            <a:r>
              <a:rPr lang="en-GB" sz="1400" dirty="0"/>
              <a:t> (interactive tool)</a:t>
            </a:r>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ONS - ‘</a:t>
            </a:r>
            <a:r>
              <a:rPr lang="en-GB" sz="1400" dirty="0">
                <a:hlinkClick r:id="rId2"/>
              </a:rPr>
              <a:t>Young people from disadvantaged backgrounds feel less in control of their futures</a:t>
            </a:r>
            <a:r>
              <a:rPr lang="en-GB" sz="1400" dirty="0"/>
              <a:t>’ (article)</a:t>
            </a:r>
          </a:p>
          <a:p>
            <a:pPr marL="0" indent="0">
              <a:lnSpc>
                <a:spcPct val="120000"/>
              </a:lnSpc>
              <a:buNone/>
            </a:pPr>
            <a:r>
              <a:rPr lang="en-GB" sz="1400" dirty="0"/>
              <a:t>The Policy Institute - </a:t>
            </a:r>
            <a:r>
              <a:rPr lang="en-GB" sz="1400" dirty="0">
                <a:hlinkClick r:id="rId3"/>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4"/>
              </a:rPr>
              <a:t>Wise in 5: Period Poverty</a:t>
            </a:r>
            <a:r>
              <a:rPr lang="en-GB" sz="1400" dirty="0"/>
              <a:t> (report)</a:t>
            </a:r>
          </a:p>
          <a:p>
            <a:pPr marL="0" indent="0">
              <a:lnSpc>
                <a:spcPct val="120000"/>
              </a:lnSpc>
              <a:buNone/>
            </a:pPr>
            <a:r>
              <a:rPr lang="en-GB" sz="1400" dirty="0"/>
              <a:t>The Productivity Institute - </a:t>
            </a:r>
            <a:r>
              <a:rPr lang="en-GB" sz="1400" dirty="0">
                <a:hlinkClick r:id="rId5"/>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6"/>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7"/>
              </a:rPr>
              <a:t>Productivity in the Midlands: Trends, Challenges &amp; Solutions</a:t>
            </a:r>
            <a:r>
              <a:rPr lang="en-GB" sz="1400" dirty="0"/>
              <a:t> (report)</a:t>
            </a:r>
          </a:p>
          <a:p>
            <a:pPr marL="0" indent="0">
              <a:lnSpc>
                <a:spcPct val="120000"/>
              </a:lnSpc>
              <a:buNone/>
            </a:pPr>
            <a:r>
              <a:rPr lang="en-GB" sz="1400" dirty="0"/>
              <a:t>The Productivity Institute - </a:t>
            </a:r>
            <a:r>
              <a:rPr lang="en-GB" sz="1400" dirty="0">
                <a:hlinkClick r:id="rId8"/>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9"/>
              </a:rPr>
              <a:t>What explains the UK’s productivity problem?</a:t>
            </a:r>
            <a:endParaRPr lang="en-GB" sz="1400" dirty="0"/>
          </a:p>
          <a:p>
            <a:pPr marL="0" indent="0">
              <a:lnSpc>
                <a:spcPct val="120000"/>
              </a:lnSpc>
              <a:buNone/>
            </a:pPr>
            <a:r>
              <a:rPr lang="en-GB" sz="1400" dirty="0"/>
              <a:t>Public First - </a:t>
            </a:r>
            <a:r>
              <a:rPr lang="en-GB" sz="1400" dirty="0">
                <a:hlinkClick r:id="rId10"/>
              </a:rPr>
              <a:t>West Midlands: Drivers of Growth and scenario analysis of opportunities by 2035 </a:t>
            </a:r>
            <a:r>
              <a:rPr lang="en-GB" sz="1400" dirty="0"/>
              <a:t>(report)</a:t>
            </a:r>
          </a:p>
          <a:p>
            <a:pPr marL="0" indent="0">
              <a:lnSpc>
                <a:spcPct val="120000"/>
              </a:lnSpc>
              <a:buNone/>
            </a:pPr>
            <a:r>
              <a:rPr lang="en-GB" sz="1400" dirty="0"/>
              <a:t>PWC - </a:t>
            </a:r>
            <a:r>
              <a:rPr lang="en-GB" sz="1400" dirty="0">
                <a:hlinkClick r:id="rId11"/>
              </a:rPr>
              <a:t>Turning the tide on economic inactivity </a:t>
            </a:r>
            <a:r>
              <a:rPr lang="en-GB" sz="1400" dirty="0"/>
              <a:t>(report)</a:t>
            </a:r>
          </a:p>
          <a:p>
            <a:pPr marL="0" indent="0">
              <a:lnSpc>
                <a:spcPct val="120000"/>
              </a:lnSpc>
              <a:buNone/>
            </a:pPr>
            <a:r>
              <a:rPr lang="en-GB" sz="1400" dirty="0"/>
              <a:t>Resolution Foundation - </a:t>
            </a:r>
            <a:r>
              <a:rPr lang="en-GB" sz="1400" dirty="0">
                <a:hlinkClick r:id="rId12"/>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13"/>
              </a:rPr>
              <a:t>Green your eats: A living standards-first approach to cutting emissions from agriculture and land use </a:t>
            </a:r>
            <a:r>
              <a:rPr lang="en-GB" sz="1400" dirty="0"/>
              <a:t>(report)</a:t>
            </a:r>
          </a:p>
          <a:p>
            <a:pPr marL="0" indent="0">
              <a:lnSpc>
                <a:spcPct val="120000"/>
              </a:lnSpc>
              <a:buNone/>
            </a:pPr>
            <a:r>
              <a:rPr lang="en-GB" sz="1400" dirty="0"/>
              <a:t>Resolution Foundation - </a:t>
            </a:r>
            <a:r>
              <a:rPr lang="en-GB" sz="1400" dirty="0">
                <a:hlinkClick r:id="rId14"/>
              </a:rPr>
              <a:t>Living standards outlook 2025 </a:t>
            </a:r>
            <a:r>
              <a:rPr lang="en-GB" sz="1400" dirty="0"/>
              <a:t>(report and webinar)</a:t>
            </a:r>
          </a:p>
        </p:txBody>
      </p:sp>
    </p:spTree>
    <p:extLst>
      <p:ext uri="{BB962C8B-B14F-4D97-AF65-F5344CB8AC3E}">
        <p14:creationId xmlns:p14="http://schemas.microsoft.com/office/powerpoint/2010/main" val="4042652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Housing outlook </a:t>
            </a:r>
            <a:r>
              <a:rPr lang="en-GB" sz="1400" dirty="0"/>
              <a:t>(briefing papers)</a:t>
            </a:r>
          </a:p>
          <a:p>
            <a:pPr marL="0" indent="0">
              <a:lnSpc>
                <a:spcPct val="120000"/>
              </a:lnSpc>
              <a:buNone/>
            </a:pPr>
            <a:r>
              <a:rPr lang="en-GB" sz="1400" dirty="0"/>
              <a:t>Resolution Foundation - </a:t>
            </a:r>
            <a:r>
              <a:rPr lang="en-GB" sz="1400" dirty="0">
                <a:hlinkClick r:id="rId3"/>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4"/>
              </a:rPr>
              <a:t>Low Pay Britain 2025: Where next for the Government’s employment reforms?</a:t>
            </a:r>
            <a:r>
              <a:rPr lang="en-GB" sz="1400" dirty="0"/>
              <a:t> (report)</a:t>
            </a:r>
          </a:p>
          <a:p>
            <a:pPr marL="0" indent="0">
              <a:lnSpc>
                <a:spcPct val="120000"/>
              </a:lnSpc>
              <a:buNone/>
            </a:pPr>
            <a:r>
              <a:rPr lang="en-GB" sz="1400" dirty="0"/>
              <a:t>Resolution Foundation - </a:t>
            </a:r>
            <a:r>
              <a:rPr lang="en-GB" sz="1400" dirty="0">
                <a:hlinkClick r:id="rId5"/>
              </a:rPr>
              <a:t>Mountain climbing:  Making progress on the UK’s growth policy challenge </a:t>
            </a:r>
            <a:r>
              <a:rPr lang="en-GB" sz="1400" dirty="0"/>
              <a:t>(report)</a:t>
            </a:r>
          </a:p>
          <a:p>
            <a:pPr marL="0" indent="0">
              <a:lnSpc>
                <a:spcPct val="120000"/>
              </a:lnSpc>
              <a:buNone/>
            </a:pPr>
            <a:r>
              <a:rPr lang="en-GB" sz="1400" dirty="0"/>
              <a:t>Resolution Foundation - </a:t>
            </a:r>
            <a:r>
              <a:rPr lang="en-GB" sz="1400" dirty="0">
                <a:hlinkClick r:id="rId6"/>
              </a:rPr>
              <a:t>New Year Outlook 2026 </a:t>
            </a:r>
            <a:r>
              <a:rPr lang="en-GB" sz="1400" dirty="0"/>
              <a:t>(briefing paper)</a:t>
            </a:r>
          </a:p>
          <a:p>
            <a:pPr marL="0" indent="0">
              <a:lnSpc>
                <a:spcPct val="120000"/>
              </a:lnSpc>
              <a:buNone/>
            </a:pPr>
            <a:r>
              <a:rPr lang="en-GB" sz="1400" dirty="0"/>
              <a:t>Resolution Foundation - </a:t>
            </a:r>
            <a:r>
              <a:rPr lang="en-GB" sz="1400" dirty="0">
                <a:hlinkClick r:id="rId7"/>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8"/>
              </a:rPr>
              <a:t>The 2030 Enquiry:  The final report </a:t>
            </a:r>
            <a:r>
              <a:rPr lang="en-GB" sz="1400" dirty="0"/>
              <a:t>(report)</a:t>
            </a:r>
          </a:p>
          <a:p>
            <a:pPr marL="0" indent="0">
              <a:lnSpc>
                <a:spcPct val="120000"/>
              </a:lnSpc>
              <a:buNone/>
            </a:pPr>
            <a:r>
              <a:rPr lang="en-GB" sz="1400" dirty="0"/>
              <a:t>Resolution Foundation - </a:t>
            </a:r>
            <a:r>
              <a:rPr lang="en-GB" sz="1400" dirty="0">
                <a:hlinkClick r:id="rId9"/>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10"/>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11"/>
              </a:rPr>
              <a:t>Financial Resilience Report 2025 </a:t>
            </a:r>
            <a:r>
              <a:rPr lang="en-GB" sz="1400" dirty="0"/>
              <a:t>(report)</a:t>
            </a:r>
          </a:p>
          <a:p>
            <a:pPr marL="0" indent="0">
              <a:lnSpc>
                <a:spcPct val="120000"/>
              </a:lnSpc>
              <a:buNone/>
            </a:pPr>
            <a:r>
              <a:rPr lang="en-GB" sz="1400" dirty="0"/>
              <a:t>Royal Society for Public Health - </a:t>
            </a:r>
            <a:r>
              <a:rPr lang="en-GB" sz="1400" dirty="0">
                <a:hlinkClick r:id="rId12"/>
              </a:rPr>
              <a:t>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13"/>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14"/>
              </a:rPr>
              <a:t>Rural Cost of Living Survey 2023: Final Report </a:t>
            </a:r>
            <a:r>
              <a:rPr lang="en-GB" sz="1400" dirty="0"/>
              <a:t>(report) </a:t>
            </a:r>
          </a:p>
          <a:p>
            <a:pPr marL="0" indent="0">
              <a:lnSpc>
                <a:spcPct val="120000"/>
              </a:lnSpc>
              <a:buNone/>
            </a:pP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10178142" y="4496135"/>
            <a:ext cx="197479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8" y="4756182"/>
            <a:ext cx="9120482"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A9A-5F02-F17A-1CC3-379F203D0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3983-677D-F2BE-A7F9-AE2B8DEA66C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(17)</a:t>
            </a:r>
          </a:p>
        </p:txBody>
      </p:sp>
      <p:sp>
        <p:nvSpPr>
          <p:cNvPr id="3" name="Content Placeholder 2">
            <a:extLst>
              <a:ext uri="{FF2B5EF4-FFF2-40B4-BE49-F238E27FC236}">
                <a16:creationId xmlns:a16="http://schemas.microsoft.com/office/drawing/2014/main" id="{233306D5-99F5-B5A6-00E2-59904F29A396}"/>
              </a:ext>
            </a:extLst>
          </p:cNvPr>
          <p:cNvSpPr>
            <a:spLocks noGrp="1"/>
          </p:cNvSpPr>
          <p:nvPr>
            <p:ph idx="1"/>
          </p:nvPr>
        </p:nvSpPr>
        <p:spPr>
          <a:xfrm>
            <a:off x="294291" y="967908"/>
            <a:ext cx="11811570" cy="5014881"/>
          </a:xfrm>
          <a:solidFill>
            <a:schemeClr val="bg1"/>
          </a:solidFill>
        </p:spPr>
        <p:txBody>
          <a:bodyPr numCol="1">
            <a:noAutofit/>
          </a:bodyPr>
          <a:lstStyle/>
          <a:p>
            <a:pPr marL="0" indent="0">
              <a:lnSpc>
                <a:spcPct val="120000"/>
              </a:lnSpc>
              <a:buNone/>
            </a:pPr>
            <a:r>
              <a:rPr lang="en-GB" sz="1400" dirty="0"/>
              <a:t>RSN - </a:t>
            </a:r>
            <a:r>
              <a:rPr lang="en-GB" sz="1400" dirty="0">
                <a:hlinkClick r:id="rId2"/>
              </a:rPr>
              <a:t>Winning the Rural Vote:  Rural Economies </a:t>
            </a:r>
            <a:r>
              <a:rPr lang="en-GB" sz="1400" dirty="0"/>
              <a:t>(report chapter)</a:t>
            </a:r>
          </a:p>
          <a:p>
            <a:pPr marL="0" indent="0">
              <a:lnSpc>
                <a:spcPct val="120000"/>
              </a:lnSpc>
              <a:buNone/>
            </a:pPr>
            <a:r>
              <a:rPr lang="en-GB" sz="1400" dirty="0"/>
              <a:t>RSN - </a:t>
            </a:r>
            <a:r>
              <a:rPr lang="en-GB" sz="1400" dirty="0">
                <a:hlinkClick r:id="rId3"/>
              </a:rPr>
              <a:t>Economy Insights</a:t>
            </a:r>
            <a:endParaRPr lang="en-GB" sz="1400" dirty="0"/>
          </a:p>
          <a:p>
            <a:pPr marL="0" indent="0">
              <a:lnSpc>
                <a:spcPct val="120000"/>
              </a:lnSpc>
              <a:buNone/>
            </a:pPr>
            <a:r>
              <a:rPr lang="en-GB" sz="1400" dirty="0"/>
              <a:t>RSN - </a:t>
            </a:r>
            <a:r>
              <a:rPr lang="en-GB" sz="1400" dirty="0">
                <a:hlinkClick r:id="rId4"/>
              </a:rPr>
              <a:t>Addressing the unique challenge of fuel poverty in rural areas</a:t>
            </a:r>
            <a:endParaRPr lang="en-GB" sz="1400" dirty="0"/>
          </a:p>
          <a:p>
            <a:pPr marL="0" indent="0">
              <a:lnSpc>
                <a:spcPct val="120000"/>
              </a:lnSpc>
              <a:buNone/>
            </a:pPr>
            <a:r>
              <a:rPr lang="en-GB" sz="1400" dirty="0"/>
              <a:t>Savills - </a:t>
            </a:r>
            <a:r>
              <a:rPr lang="en-GB" sz="1400" dirty="0">
                <a:hlinkClick r:id="rId5"/>
              </a:rPr>
              <a:t>UK housing market update January 2026 </a:t>
            </a:r>
            <a:r>
              <a:rPr lang="en-GB" sz="1400" dirty="0"/>
              <a:t>(monthly report)</a:t>
            </a:r>
          </a:p>
          <a:p>
            <a:pPr marL="0" indent="0">
              <a:lnSpc>
                <a:spcPct val="120000"/>
              </a:lnSpc>
              <a:buNone/>
            </a:pPr>
            <a:r>
              <a:rPr lang="en-GB" sz="1400" dirty="0"/>
              <a:t>Social Metrics Commission - </a:t>
            </a:r>
            <a:r>
              <a:rPr lang="en-GB" sz="1400" dirty="0">
                <a:hlinkClick r:id="rId6"/>
              </a:rPr>
              <a:t>2024 report</a:t>
            </a:r>
            <a:r>
              <a:rPr lang="en-GB" sz="1400" dirty="0"/>
              <a:t> (poverty report)</a:t>
            </a:r>
          </a:p>
          <a:p>
            <a:pPr marL="0" indent="0">
              <a:lnSpc>
                <a:spcPct val="120000"/>
              </a:lnSpc>
              <a:buNone/>
            </a:pPr>
            <a:r>
              <a:rPr lang="en-GB" sz="1400" dirty="0"/>
              <a:t>Social Mobility Commission - </a:t>
            </a:r>
            <a:r>
              <a:rPr lang="en-GB" sz="1400" dirty="0">
                <a:hlinkClick r:id="rId7"/>
              </a:rPr>
              <a:t>State of the Nation 2025 </a:t>
            </a:r>
            <a:r>
              <a:rPr lang="en-GB" sz="1400" dirty="0"/>
              <a:t>(report)</a:t>
            </a:r>
          </a:p>
          <a:p>
            <a:pPr marL="0" indent="0">
              <a:lnSpc>
                <a:spcPct val="120000"/>
              </a:lnSpc>
              <a:buNone/>
            </a:pPr>
            <a:r>
              <a:rPr lang="en-GB" sz="1400" dirty="0"/>
              <a:t>Social Mobility Commission - </a:t>
            </a:r>
            <a:r>
              <a:rPr lang="en-GB" sz="1400" dirty="0">
                <a:hlinkClick r:id="rId8"/>
              </a:rPr>
              <a:t>State of the Nation: data about social mobility in the UK – Herefordshire</a:t>
            </a:r>
            <a:endParaRPr lang="en-GB" sz="1400" dirty="0"/>
          </a:p>
          <a:p>
            <a:pPr marL="0" indent="0">
              <a:lnSpc>
                <a:spcPct val="120000"/>
              </a:lnSpc>
              <a:buNone/>
            </a:pPr>
            <a:r>
              <a:rPr lang="en-GB" sz="1400" dirty="0"/>
              <a:t>Social Mobility Commission - </a:t>
            </a:r>
            <a:r>
              <a:rPr lang="en-GB" sz="1400" dirty="0">
                <a:hlinkClick r:id="rId9"/>
              </a:rPr>
              <a:t>Innovation, investment and inclusion: a framework for regional renewal </a:t>
            </a:r>
            <a:r>
              <a:rPr lang="en-GB" sz="1400" dirty="0"/>
              <a:t>(report)</a:t>
            </a:r>
          </a:p>
          <a:p>
            <a:pPr marL="0" indent="0">
              <a:lnSpc>
                <a:spcPct val="120000"/>
              </a:lnSpc>
              <a:buNone/>
            </a:pPr>
            <a:r>
              <a:rPr lang="en-GB" sz="1400" dirty="0"/>
              <a:t>The Society of Occupational Medicine - </a:t>
            </a:r>
            <a:r>
              <a:rPr lang="en-GB" sz="1400" dirty="0">
                <a:hlinkClick r:id="rId10"/>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11"/>
              </a:rPr>
              <a:t>What is Social Mobility? </a:t>
            </a:r>
            <a:r>
              <a:rPr lang="en-GB" sz="1400" dirty="0"/>
              <a:t>(report)</a:t>
            </a:r>
          </a:p>
          <a:p>
            <a:pPr marL="0" indent="0">
              <a:lnSpc>
                <a:spcPct val="120000"/>
              </a:lnSpc>
              <a:buNone/>
            </a:pPr>
            <a:r>
              <a:rPr lang="en-GB" sz="1400" dirty="0"/>
              <a:t>Trussell Trust - </a:t>
            </a:r>
            <a:r>
              <a:rPr lang="en-GB" sz="1400" dirty="0">
                <a:hlinkClick r:id="rId12"/>
              </a:rPr>
              <a:t>Hunger in the UK 2025 </a:t>
            </a:r>
            <a:r>
              <a:rPr lang="en-GB" sz="1400" dirty="0"/>
              <a:t>(report)</a:t>
            </a:r>
          </a:p>
          <a:p>
            <a:pPr marL="0" indent="0">
              <a:lnSpc>
                <a:spcPct val="120000"/>
              </a:lnSpc>
              <a:buNone/>
            </a:pPr>
            <a:r>
              <a:rPr lang="en-GB" sz="1400" dirty="0"/>
              <a:t>Trussel Trust - </a:t>
            </a:r>
            <a:r>
              <a:rPr lang="en-GB" sz="1400" dirty="0">
                <a:hlinkClick r:id="rId13"/>
              </a:rPr>
              <a:t>The Cost of Hunger and Hardship</a:t>
            </a:r>
            <a:r>
              <a:rPr lang="en-GB" sz="1400" dirty="0"/>
              <a:t> (report)</a:t>
            </a:r>
          </a:p>
          <a:p>
            <a:pPr marL="0" indent="0">
              <a:lnSpc>
                <a:spcPct val="120000"/>
              </a:lnSpc>
              <a:buNone/>
            </a:pPr>
            <a:r>
              <a:rPr lang="en-GB" sz="1400" dirty="0"/>
              <a:t>UK Finance - </a:t>
            </a:r>
            <a:r>
              <a:rPr lang="en-GB" sz="1400" dirty="0">
                <a:hlinkClick r:id="rId14"/>
              </a:rPr>
              <a:t>Monthly Economic Review </a:t>
            </a:r>
            <a:r>
              <a:rPr lang="en-GB" sz="1400" dirty="0"/>
              <a:t>(report)</a:t>
            </a:r>
          </a:p>
        </p:txBody>
      </p:sp>
    </p:spTree>
    <p:extLst>
      <p:ext uri="{BB962C8B-B14F-4D97-AF65-F5344CB8AC3E}">
        <p14:creationId xmlns:p14="http://schemas.microsoft.com/office/powerpoint/2010/main" val="4253847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4869-7775-0DBD-0235-89D078193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05A52-82DE-0960-CD63-0EB0B3401DD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(18)</a:t>
            </a:r>
          </a:p>
        </p:txBody>
      </p:sp>
      <p:sp>
        <p:nvSpPr>
          <p:cNvPr id="3" name="Content Placeholder 2">
            <a:extLst>
              <a:ext uri="{FF2B5EF4-FFF2-40B4-BE49-F238E27FC236}">
                <a16:creationId xmlns:a16="http://schemas.microsoft.com/office/drawing/2014/main" id="{9F19DAD1-D1C8-4C22-2444-E14FF4D8EBF2}"/>
              </a:ext>
            </a:extLst>
          </p:cNvPr>
          <p:cNvSpPr>
            <a:spLocks noGrp="1"/>
          </p:cNvSpPr>
          <p:nvPr>
            <p:ph idx="1"/>
          </p:nvPr>
        </p:nvSpPr>
        <p:spPr>
          <a:xfrm>
            <a:off x="294291" y="967908"/>
            <a:ext cx="11811570" cy="4725321"/>
          </a:xfrm>
          <a:solidFill>
            <a:schemeClr val="bg1"/>
          </a:solidFill>
        </p:spPr>
        <p:txBody>
          <a:bodyPr numCol="1">
            <a:noAutofit/>
          </a:bodyPr>
          <a:lstStyle/>
          <a:p>
            <a:pPr marL="0" indent="0">
              <a:lnSpc>
                <a:spcPct val="120000"/>
              </a:lnSpc>
              <a:buNone/>
            </a:pPr>
            <a:r>
              <a:rPr lang="en-GB" sz="1400" dirty="0"/>
              <a:t>Universities UK - </a:t>
            </a:r>
            <a:r>
              <a:rPr lang="en-GB" sz="1400" dirty="0">
                <a:hlinkClick r:id="rId2"/>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3"/>
              </a:rPr>
              <a:t>West Midlands Economic Impact Monitor</a:t>
            </a:r>
            <a:r>
              <a:rPr lang="en-GB" sz="1400" dirty="0"/>
              <a:t> (bulletin)</a:t>
            </a:r>
          </a:p>
          <a:p>
            <a:pPr marL="0" indent="0">
              <a:lnSpc>
                <a:spcPct val="120000"/>
              </a:lnSpc>
              <a:buNone/>
            </a:pPr>
            <a:r>
              <a:rPr lang="en-GB" sz="1400" dirty="0"/>
              <a:t>University of Sheffield - </a:t>
            </a:r>
            <a:r>
              <a:rPr lang="en-GB" sz="1400" dirty="0">
                <a:hlinkClick r:id="rId4"/>
              </a:rPr>
              <a:t>UK adult food insecurity </a:t>
            </a:r>
            <a:r>
              <a:rPr lang="en-GB" sz="1400" dirty="0"/>
              <a:t>interactive map (2021)</a:t>
            </a:r>
          </a:p>
          <a:p>
            <a:pPr marL="0" indent="0">
              <a:lnSpc>
                <a:spcPct val="120000"/>
              </a:lnSpc>
              <a:buNone/>
            </a:pPr>
            <a:r>
              <a:rPr lang="en-GB" sz="1400" dirty="0"/>
              <a:t>University of York - </a:t>
            </a:r>
            <a:r>
              <a:rPr lang="en-GB" sz="1400" dirty="0">
                <a:hlinkClick r:id="rId5"/>
              </a:rPr>
              <a:t>Sticking Plasters and Systemic Solutions – cost of living responses in the UK</a:t>
            </a:r>
            <a:r>
              <a:rPr lang="en-GB" sz="1400" dirty="0"/>
              <a:t> (report)</a:t>
            </a:r>
          </a:p>
          <a:p>
            <a:pPr marL="0" indent="0">
              <a:lnSpc>
                <a:spcPct val="120000"/>
              </a:lnSpc>
              <a:buNone/>
            </a:pPr>
            <a:r>
              <a:rPr lang="en-GB" sz="1400" dirty="0"/>
              <a:t>Rural Services Network (RSN) - </a:t>
            </a:r>
            <a:r>
              <a:rPr lang="en-GB" sz="1400" dirty="0">
                <a:hlinkClick r:id="rId6"/>
              </a:rPr>
              <a:t>Rural Cost of Living Survey 2023: Final Report </a:t>
            </a:r>
            <a:r>
              <a:rPr lang="en-GB" sz="1400" dirty="0"/>
              <a:t>(report) </a:t>
            </a:r>
          </a:p>
          <a:p>
            <a:pPr marL="0" indent="0">
              <a:lnSpc>
                <a:spcPct val="120000"/>
              </a:lnSpc>
              <a:buNone/>
            </a:pPr>
            <a:r>
              <a:rPr lang="en-GB" sz="1400" dirty="0"/>
              <a:t>YouGov - </a:t>
            </a:r>
            <a:r>
              <a:rPr lang="en-GB" sz="1400" dirty="0">
                <a:hlinkClick r:id="rId7"/>
              </a:rPr>
              <a:t>Britons and the cost of living, January 2026</a:t>
            </a:r>
            <a:endParaRPr lang="en-GB" sz="1400" dirty="0"/>
          </a:p>
          <a:p>
            <a:pPr marL="0" indent="0">
              <a:lnSpc>
                <a:spcPct val="120000"/>
              </a:lnSpc>
              <a:buNone/>
            </a:pPr>
            <a:r>
              <a:rPr lang="en-GB" sz="1400" dirty="0"/>
              <a:t>Youth Futures Foundation - </a:t>
            </a:r>
            <a:r>
              <a:rPr lang="en-GB" sz="1400" dirty="0">
                <a:hlinkClick r:id="rId8"/>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9"/>
              </a:rPr>
              <a:t>Rental Market Report </a:t>
            </a:r>
            <a:r>
              <a:rPr lang="en-GB" sz="1400" dirty="0"/>
              <a:t>(report)</a:t>
            </a:r>
          </a:p>
          <a:p>
            <a:pPr marL="0" indent="0">
              <a:lnSpc>
                <a:spcPct val="120000"/>
              </a:lnSpc>
              <a:buNone/>
            </a:pPr>
            <a:r>
              <a:rPr lang="en-GB" sz="1400" dirty="0"/>
              <a:t>Zoopla - </a:t>
            </a:r>
            <a:r>
              <a:rPr lang="en-GB" sz="1400" dirty="0">
                <a:hlinkClick r:id="rId10"/>
              </a:rPr>
              <a:t>House Price Index</a:t>
            </a:r>
            <a:endParaRPr lang="en-GB" sz="1400" dirty="0"/>
          </a:p>
        </p:txBody>
      </p:sp>
    </p:spTree>
    <p:extLst>
      <p:ext uri="{BB962C8B-B14F-4D97-AF65-F5344CB8AC3E}">
        <p14:creationId xmlns:p14="http://schemas.microsoft.com/office/powerpoint/2010/main" val="337037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3.xml><?xml version="1.0" encoding="utf-8"?>
<ds:datastoreItem xmlns:ds="http://schemas.openxmlformats.org/officeDocument/2006/customXml" ds:itemID="{D30C635B-FBB1-44EF-A051-F27C2C3A0054}">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380969fb-86ba-427f-8d63-edb9920bc495"/>
    <ds:schemaRef ds:uri="http://schemas.openxmlformats.org/package/2006/metadata/core-properties"/>
    <ds:schemaRef ds:uri="785528a6-32f5-452f-8308-80ce7c30b3ce"/>
    <ds:schemaRef ds:uri="http://purl.org/dc/terms/"/>
  </ds:schemaRefs>
</ds:datastoreItem>
</file>

<file path=customXml/itemProps4.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8836</TotalTime>
  <Words>28078</Words>
  <Application>Microsoft Office PowerPoint</Application>
  <PresentationFormat>Widescreen</PresentationFormat>
  <Paragraphs>1433</Paragraphs>
  <Slides>91</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Office Theme</vt:lpstr>
      <vt:lpstr>Herefordshire economy and cost-of-living compendium  February 2026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lpstr>Appendix: Useful resources (17)</vt:lpstr>
      <vt:lpstr>Appendix: Useful resources (18)</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6002</cp:revision>
  <dcterms:created xsi:type="dcterms:W3CDTF">2018-11-26T07:57:21Z</dcterms:created>
  <dcterms:modified xsi:type="dcterms:W3CDTF">2026-02-27T15:17:19Z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