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7"/>
  </p:notesMasterIdLst>
  <p:sldIdLst>
    <p:sldId id="29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orthy, Charlotte" initials="WC" lastIdx="4" clrIdx="0">
    <p:extLst>
      <p:ext uri="{19B8F6BF-5375-455C-9EA6-DF929625EA0E}">
        <p15:presenceInfo xmlns:p15="http://schemas.microsoft.com/office/powerpoint/2012/main" userId="S-1-5-21-2047894233-766325340-581009308-66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79"/>
  </p:normalViewPr>
  <p:slideViewPr>
    <p:cSldViewPr snapToGrid="0" snapToObjects="1">
      <p:cViewPr varScale="1">
        <p:scale>
          <a:sx n="52" d="100"/>
          <a:sy n="52" d="100"/>
        </p:scale>
        <p:origin x="84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E5E60-EE27-45D9-BEC8-821A18030667}" type="datetimeFigureOut">
              <a:rPr lang="en-GB" smtClean="0"/>
              <a:t>02/12/2020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2A3DC-28DA-4493-9820-20C61ED01F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1184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7338" y="317885"/>
            <a:ext cx="11530414" cy="573567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1613645" y="2144593"/>
            <a:ext cx="3780000" cy="1815778"/>
          </a:xfrm>
          <a:prstGeom prst="rect">
            <a:avLst/>
          </a:prstGeom>
          <a:solidFill>
            <a:srgbClr val="FFC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287338" y="1715620"/>
            <a:ext cx="5734315" cy="2696583"/>
            <a:chOff x="287338" y="1715620"/>
            <a:chExt cx="5734315" cy="2696583"/>
          </a:xfrm>
        </p:grpSpPr>
        <p:sp>
          <p:nvSpPr>
            <p:cNvPr id="17" name="Rectangle 16"/>
            <p:cNvSpPr/>
            <p:nvPr userDrawn="1"/>
          </p:nvSpPr>
          <p:spPr>
            <a:xfrm>
              <a:off x="287338" y="1715620"/>
              <a:ext cx="5734315" cy="36000"/>
            </a:xfrm>
            <a:prstGeom prst="rect">
              <a:avLst/>
            </a:prstGeom>
            <a:solidFill>
              <a:srgbClr val="FFCA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3128031" y="4375259"/>
              <a:ext cx="2880000" cy="36000"/>
            </a:xfrm>
            <a:prstGeom prst="rect">
              <a:avLst/>
            </a:prstGeom>
            <a:solidFill>
              <a:srgbClr val="FFCA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985652" y="1715620"/>
              <a:ext cx="36000" cy="2696583"/>
            </a:xfrm>
            <a:prstGeom prst="rect">
              <a:avLst/>
            </a:prstGeom>
            <a:solidFill>
              <a:srgbClr val="FFCA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32772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529D0C-835A-FD46-B862-DAB455C7E4A0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1BFC7D-604F-7C4B-A40C-888091E5AA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893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529D0C-835A-FD46-B862-DAB455C7E4A0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1BFC7D-604F-7C4B-A40C-888091E5AA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207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529D0C-835A-FD46-B862-DAB455C7E4A0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1BFC7D-604F-7C4B-A40C-888091E5AA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713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1613645" y="2144593"/>
            <a:ext cx="3780000" cy="1815778"/>
          </a:xfrm>
          <a:prstGeom prst="rect">
            <a:avLst/>
          </a:prstGeom>
          <a:solidFill>
            <a:srgbClr val="FFC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287338" y="1715620"/>
            <a:ext cx="5734315" cy="2696583"/>
            <a:chOff x="287338" y="1715620"/>
            <a:chExt cx="5734315" cy="2696583"/>
          </a:xfrm>
        </p:grpSpPr>
        <p:sp>
          <p:nvSpPr>
            <p:cNvPr id="17" name="Rectangle 16"/>
            <p:cNvSpPr/>
            <p:nvPr userDrawn="1"/>
          </p:nvSpPr>
          <p:spPr>
            <a:xfrm>
              <a:off x="287338" y="1715620"/>
              <a:ext cx="5734315" cy="36000"/>
            </a:xfrm>
            <a:prstGeom prst="rect">
              <a:avLst/>
            </a:prstGeom>
            <a:solidFill>
              <a:srgbClr val="FFCA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3128031" y="4375259"/>
              <a:ext cx="2880000" cy="36000"/>
            </a:xfrm>
            <a:prstGeom prst="rect">
              <a:avLst/>
            </a:prstGeom>
            <a:solidFill>
              <a:srgbClr val="FFCA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985652" y="1715620"/>
              <a:ext cx="36000" cy="2696583"/>
            </a:xfrm>
            <a:prstGeom prst="rect">
              <a:avLst/>
            </a:prstGeom>
            <a:solidFill>
              <a:srgbClr val="FFCA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529D0C-835A-FD46-B862-DAB455C7E4A0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1BFC7D-604F-7C4B-A40C-888091E5AA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99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529D0C-835A-FD46-B862-DAB455C7E4A0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1BFC7D-604F-7C4B-A40C-888091E5AA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630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529D0C-835A-FD46-B862-DAB455C7E4A0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1BFC7D-604F-7C4B-A40C-888091E5AA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65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529D0C-835A-FD46-B862-DAB455C7E4A0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1BFC7D-604F-7C4B-A40C-888091E5AA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010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529D0C-835A-FD46-B862-DAB455C7E4A0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1BFC7D-604F-7C4B-A40C-888091E5AA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38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529D0C-835A-FD46-B862-DAB455C7E4A0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1BFC7D-604F-7C4B-A40C-888091E5AA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025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529D0C-835A-FD46-B862-DAB455C7E4A0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1BFC7D-604F-7C4B-A40C-888091E5AA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418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7337" y="365125"/>
            <a:ext cx="1152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337" y="1825625"/>
            <a:ext cx="11520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7532" y="6283139"/>
            <a:ext cx="2711646" cy="3782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38" y="6370847"/>
            <a:ext cx="1702827" cy="236729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287337" y="6031688"/>
            <a:ext cx="11520000" cy="144000"/>
          </a:xfrm>
          <a:prstGeom prst="rect">
            <a:avLst/>
          </a:prstGeom>
          <a:solidFill>
            <a:srgbClr val="FFC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12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525" y="33416"/>
            <a:ext cx="11520000" cy="789282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Languages spoken in Herefordshire</a:t>
            </a:r>
            <a:endParaRPr lang="en-GB" sz="3600" b="1" dirty="0"/>
          </a:p>
        </p:txBody>
      </p:sp>
      <p:sp>
        <p:nvSpPr>
          <p:cNvPr id="3" name="Content Placeholder 2" descr="Polish 44%, Lithuanian 8% Bulgarian, Russian 3% each, FSloval, Portugese, Hungarian 4% each, Romanian, Latvian, Filipino, German, Malaysian - all 2% each.  Total 6,600 people (2011 census)" title="Infographic showing proportions of languages spoken in 2011"/>
          <p:cNvSpPr>
            <a:spLocks noGrp="1"/>
          </p:cNvSpPr>
          <p:nvPr>
            <p:ph idx="1"/>
          </p:nvPr>
        </p:nvSpPr>
        <p:spPr>
          <a:xfrm>
            <a:off x="0" y="812800"/>
            <a:ext cx="11965577" cy="5226836"/>
          </a:xfrm>
        </p:spPr>
        <p:txBody>
          <a:bodyPr>
            <a:normAutofit/>
          </a:bodyPr>
          <a:lstStyle/>
          <a:p>
            <a:r>
              <a:rPr lang="en-GB" sz="2200" dirty="0" smtClean="0"/>
              <a:t>Definitive source of information is the 10-yearly census, latest 2011</a:t>
            </a:r>
          </a:p>
          <a:p>
            <a:pPr marL="504000" lvl="1"/>
            <a:r>
              <a:rPr lang="en-GB" sz="1800" dirty="0" smtClean="0"/>
              <a:t>6,600 people’s </a:t>
            </a:r>
            <a:r>
              <a:rPr lang="en-GB" sz="1800" dirty="0"/>
              <a:t>(aged 3</a:t>
            </a:r>
            <a:r>
              <a:rPr lang="en-GB" sz="1800" dirty="0" smtClean="0"/>
              <a:t>+) main language wasn’t English, the most common are: </a:t>
            </a:r>
          </a:p>
          <a:p>
            <a:pPr marL="504000" lvl="1">
              <a:lnSpc>
                <a:spcPct val="100000"/>
              </a:lnSpc>
            </a:pPr>
            <a:r>
              <a:rPr lang="en-GB" sz="1800" dirty="0"/>
              <a:t>Almost </a:t>
            </a:r>
            <a:r>
              <a:rPr lang="en-GB" sz="1800" dirty="0" smtClean="0"/>
              <a:t>2,000 </a:t>
            </a:r>
            <a:r>
              <a:rPr lang="en-GB" sz="1800" dirty="0"/>
              <a:t>(1.1% of people aged 3+) could not speak </a:t>
            </a:r>
            <a:r>
              <a:rPr lang="en-GB" sz="1800" dirty="0" smtClean="0"/>
              <a:t>English well</a:t>
            </a:r>
            <a:br>
              <a:rPr lang="en-GB" sz="1800" dirty="0" smtClean="0"/>
            </a:br>
            <a:r>
              <a:rPr lang="en-GB" sz="1800" dirty="0"/>
              <a:t>-</a:t>
            </a:r>
            <a:r>
              <a:rPr lang="en-GB" sz="1800" dirty="0" smtClean="0"/>
              <a:t> </a:t>
            </a:r>
            <a:r>
              <a:rPr lang="en-GB" sz="1800" dirty="0"/>
              <a:t>340 of them not at all</a:t>
            </a:r>
            <a:r>
              <a:rPr lang="en-GB" sz="1800" dirty="0" smtClean="0"/>
              <a:t>. </a:t>
            </a:r>
            <a:r>
              <a:rPr lang="en-GB" sz="1800" dirty="0"/>
              <a:t>W</a:t>
            </a:r>
            <a:r>
              <a:rPr lang="en-GB" sz="1800" dirty="0" smtClean="0"/>
              <a:t>e don’t know their main languages. </a:t>
            </a:r>
          </a:p>
          <a:p>
            <a:pPr marL="275400" lvl="1" indent="0">
              <a:lnSpc>
                <a:spcPct val="100000"/>
              </a:lnSpc>
              <a:buNone/>
            </a:pPr>
            <a:r>
              <a:rPr lang="en-GB" sz="28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GB" sz="2200" dirty="0" smtClean="0"/>
              <a:t>Analysis of more recent, but incomplete*, local data indicates:</a:t>
            </a:r>
          </a:p>
          <a:p>
            <a:pPr marL="504000" lvl="1"/>
            <a:r>
              <a:rPr lang="en-GB" sz="1800" dirty="0" smtClean="0"/>
              <a:t>The number of people of different nationalities has probably increased since 2011</a:t>
            </a:r>
          </a:p>
          <a:p>
            <a:pPr marL="504000" lvl="1"/>
            <a:r>
              <a:rPr lang="en-GB" sz="1800" dirty="0" smtClean="0"/>
              <a:t>But it’s unlikely that there has been a significant change in </a:t>
            </a:r>
            <a:r>
              <a:rPr lang="en-GB" sz="1800" b="1" dirty="0" smtClean="0"/>
              <a:t>which</a:t>
            </a:r>
            <a:r>
              <a:rPr lang="en-GB" sz="1800" dirty="0" smtClean="0"/>
              <a:t> languages are spoken</a:t>
            </a:r>
          </a:p>
          <a:p>
            <a:pPr marL="504000" lvl="1"/>
            <a:r>
              <a:rPr lang="en-GB" sz="1800" dirty="0" smtClean="0"/>
              <a:t>The only exception is an increasing number of translation requests for Arabic since 2017</a:t>
            </a:r>
          </a:p>
          <a:p>
            <a:pPr marL="46800"/>
            <a:r>
              <a:rPr lang="en-GB" sz="2200" dirty="0" smtClean="0"/>
              <a:t>Temporary seasonal workers aren’t recorded well in the census^:</a:t>
            </a:r>
          </a:p>
          <a:p>
            <a:pPr marL="504000" lvl="1">
              <a:lnSpc>
                <a:spcPct val="100000"/>
              </a:lnSpc>
            </a:pPr>
            <a:r>
              <a:rPr lang="en-GB" sz="1800" dirty="0" smtClean="0"/>
              <a:t>The last survey of Herefordshire farms recorded an expected 2,500 overseas workers in 2014</a:t>
            </a:r>
          </a:p>
          <a:p>
            <a:pPr marL="504000" lvl="1">
              <a:lnSpc>
                <a:spcPct val="100000"/>
              </a:lnSpc>
            </a:pPr>
            <a:r>
              <a:rPr lang="en-GB" sz="1800" dirty="0" smtClean="0"/>
              <a:t>80% either Romanian or Bulgarian, and a further 18% either Polish, Latvian or Lithuanian</a:t>
            </a:r>
          </a:p>
          <a:p>
            <a:pPr marL="504000" lvl="1">
              <a:lnSpc>
                <a:spcPct val="100000"/>
              </a:lnSpc>
            </a:pPr>
            <a:r>
              <a:rPr lang="en-GB" sz="1800" dirty="0" smtClean="0"/>
              <a:t>Anecdotal evidence from labour suppliers suggests that the majority of workers (possibly as many as 6-6,500 a year now) are still from the 5 countries above, but with some recruitment from countries such as Ukraine, Russia, Belarus under a government pilot scheme.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227043" y="-18197"/>
            <a:ext cx="4963357" cy="3930021"/>
            <a:chOff x="6669450" y="581882"/>
            <a:chExt cx="6526155" cy="4844795"/>
          </a:xfrm>
        </p:grpSpPr>
        <p:sp>
          <p:nvSpPr>
            <p:cNvPr id="4" name="Oval Callout 3"/>
            <p:cNvSpPr/>
            <p:nvPr/>
          </p:nvSpPr>
          <p:spPr>
            <a:xfrm>
              <a:off x="10588584" y="581882"/>
              <a:ext cx="2601048" cy="2060792"/>
            </a:xfrm>
            <a:prstGeom prst="wedgeEllipseCallout">
              <a:avLst>
                <a:gd name="adj1" fmla="val -51938"/>
                <a:gd name="adj2" fmla="val 730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 smtClean="0"/>
                <a:t>Polish</a:t>
              </a:r>
              <a:br>
                <a:rPr lang="en-GB" sz="2800" dirty="0" smtClean="0"/>
              </a:br>
              <a:r>
                <a:rPr lang="en-GB" sz="2000" i="1" dirty="0" smtClean="0"/>
                <a:t>44%</a:t>
              </a:r>
              <a:endParaRPr lang="en-GB" sz="2000" i="1" dirty="0"/>
            </a:p>
          </p:txBody>
        </p:sp>
        <p:sp>
          <p:nvSpPr>
            <p:cNvPr id="5" name="Oval Callout 4"/>
            <p:cNvSpPr/>
            <p:nvPr/>
          </p:nvSpPr>
          <p:spPr>
            <a:xfrm>
              <a:off x="8587057" y="1783064"/>
              <a:ext cx="2181365" cy="1145724"/>
            </a:xfrm>
            <a:prstGeom prst="wedgeEllipseCallout">
              <a:avLst>
                <a:gd name="adj1" fmla="val 30608"/>
                <a:gd name="adj2" fmla="val 6590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Lithuanian</a:t>
              </a:r>
            </a:p>
            <a:p>
              <a:pPr algn="ctr"/>
              <a:r>
                <a:rPr lang="en-GB" sz="1600" i="1" dirty="0"/>
                <a:t>8</a:t>
              </a:r>
              <a:r>
                <a:rPr lang="en-GB" sz="1600" i="1" dirty="0" smtClean="0"/>
                <a:t>%</a:t>
              </a:r>
              <a:endParaRPr lang="en-GB" sz="1600" i="1" dirty="0"/>
            </a:p>
          </p:txBody>
        </p:sp>
        <p:sp>
          <p:nvSpPr>
            <p:cNvPr id="6" name="Oval Callout 5"/>
            <p:cNvSpPr/>
            <p:nvPr/>
          </p:nvSpPr>
          <p:spPr>
            <a:xfrm>
              <a:off x="11190430" y="2910140"/>
              <a:ext cx="2005175" cy="1459166"/>
            </a:xfrm>
            <a:prstGeom prst="wedgeEllipseCallout">
              <a:avLst>
                <a:gd name="adj1" fmla="val -69643"/>
                <a:gd name="adj2" fmla="val 1125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dirty="0"/>
                <a:t> </a:t>
              </a:r>
              <a:r>
                <a:rPr lang="en-GB" sz="1200" dirty="0" smtClean="0"/>
                <a:t>Slovak, Portuguese, Hungarian</a:t>
              </a:r>
              <a:br>
                <a:rPr lang="en-GB" sz="1200" dirty="0" smtClean="0"/>
              </a:br>
              <a:r>
                <a:rPr lang="en-GB" sz="1200" b="1" dirty="0" smtClean="0"/>
                <a:t>4% </a:t>
              </a:r>
              <a:r>
                <a:rPr lang="en-GB" sz="1200" dirty="0" smtClean="0"/>
                <a:t>each</a:t>
              </a:r>
              <a:endParaRPr lang="en-GB" sz="1200" dirty="0"/>
            </a:p>
          </p:txBody>
        </p:sp>
        <p:sp>
          <p:nvSpPr>
            <p:cNvPr id="7" name="Oval Callout 6"/>
            <p:cNvSpPr/>
            <p:nvPr/>
          </p:nvSpPr>
          <p:spPr>
            <a:xfrm>
              <a:off x="6669450" y="2690685"/>
              <a:ext cx="2069095" cy="1210525"/>
            </a:xfrm>
            <a:prstGeom prst="wedgeEllipseCallout">
              <a:avLst>
                <a:gd name="adj1" fmla="val 56685"/>
                <a:gd name="adj2" fmla="val 2381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/>
                <a:t>Bulgarian, Russian</a:t>
              </a:r>
            </a:p>
            <a:p>
              <a:pPr algn="ctr"/>
              <a:r>
                <a:rPr lang="en-GB" sz="1200" b="1" i="1" dirty="0" smtClean="0"/>
                <a:t>3% each</a:t>
              </a:r>
              <a:endParaRPr lang="en-GB" sz="1200" b="1" i="1" dirty="0"/>
            </a:p>
          </p:txBody>
        </p:sp>
        <p:sp>
          <p:nvSpPr>
            <p:cNvPr id="8" name="Oval Callout 7"/>
            <p:cNvSpPr/>
            <p:nvPr/>
          </p:nvSpPr>
          <p:spPr>
            <a:xfrm>
              <a:off x="9806223" y="4273214"/>
              <a:ext cx="2581673" cy="1153463"/>
            </a:xfrm>
            <a:prstGeom prst="wedgeEllipseCallout">
              <a:avLst>
                <a:gd name="adj1" fmla="val -29431"/>
                <a:gd name="adj2" fmla="val -7281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dirty="0" smtClean="0"/>
                <a:t>Romanian, Latvian, Filipino, German, Malayalam </a:t>
              </a:r>
            </a:p>
            <a:p>
              <a:pPr algn="ctr"/>
              <a:r>
                <a:rPr lang="en-GB" sz="1200" b="1" dirty="0" smtClean="0"/>
                <a:t>2% </a:t>
              </a:r>
              <a:r>
                <a:rPr lang="en-GB" sz="1200" dirty="0" smtClean="0"/>
                <a:t>each</a:t>
              </a:r>
              <a:endParaRPr lang="en-GB" sz="12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037805" y="6039636"/>
            <a:ext cx="7102001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* i.e. it only covers part of the population, such as the languages spoken by school-children, nationality of those on the electoral register, and requests for translation support</a:t>
            </a:r>
          </a:p>
          <a:p>
            <a:r>
              <a:rPr lang="en-GB" sz="1200" dirty="0" smtClean="0"/>
              <a:t>^ since many would not have arrived by March, when it was carried out.  The datasets above tend not to capture them well either, due to their transient status.</a:t>
            </a:r>
            <a:endParaRPr lang="en-GB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8913384" y="2043478"/>
            <a:ext cx="1651454" cy="73390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/>
              <a:t>2011 Census: </a:t>
            </a:r>
            <a:r>
              <a:rPr lang="en-GB" sz="1600" dirty="0" smtClean="0"/>
              <a:t>6,600 people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038647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s for members session December 2018" id="{4C06133F-E414-4267-B4C4-492064D039F5}" vid="{AC3BF778-5BDC-41C2-8933-1D217945415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85528a6-32f5-452f-8308-80ce7c30b3ce">HCOUNCIL-48-736</_dlc_DocId>
    <_dlc_DocIdUrl xmlns="785528a6-32f5-452f-8308-80ce7c30b3ce">
      <Url>https://apps.herefordshire.gov.uk/communicationstoolkit/_layouts/15/DocIdRedir.aspx?ID=HCOUNCIL-48-736</Url>
      <Description>HCOUNCIL-48-736</Description>
    </_dlc_DocIdUrl>
    <a6cee0ee38274d03a2244fd0d7af2e56 xmlns="380969fb-86ba-427f-8d63-edb9920bc495">
      <Terms xmlns="http://schemas.microsoft.com/office/infopath/2007/PartnerControls"/>
    </a6cee0ee38274d03a2244fd0d7af2e56>
    <Summary_x0020_of_x0020_contents xmlns="380969fb-86ba-427f-8d63-edb9920bc495" xsi:nil="true"/>
    <Date_x003a_ xmlns="380969fb-86ba-427f-8d63-edb9920bc495" xsi:nil="true"/>
    <TaxCatchAll xmlns="785528a6-32f5-452f-8308-80ce7c30b3ce">
      <Value>299</Value>
      <Value>300</Value>
    </TaxCatchAll>
    <n0425a8407db4fe5b25990a2abc67e9c xmlns="380969fb-86ba-427f-8d63-edb9920bc495">
      <Terms xmlns="http://schemas.microsoft.com/office/infopath/2007/PartnerControls"/>
    </n0425a8407db4fe5b25990a2abc67e9c>
    <i63fdb31de014b12a53dc9978b7b9fef xmlns="380969fb-86ba-427f-8d63-edb9920bc495">
      <Terms xmlns="http://schemas.microsoft.com/office/infopath/2007/PartnerControls">
        <TermInfo xmlns="http://schemas.microsoft.com/office/infopath/2007/PartnerControls">
          <TermName xmlns="http://schemas.microsoft.com/office/infopath/2007/PartnerControls">Template</TermName>
          <TermId xmlns="http://schemas.microsoft.com/office/infopath/2007/PartnerControls">77cdb05f-c51e-4611-914f-31c3a09203db</TermId>
        </TermInfo>
      </Terms>
    </i63fdb31de014b12a53dc9978b7b9fef>
    <f1c6999a444a4595833ed3ee2044a84d xmlns="380969fb-86ba-427f-8d63-edb9920bc495">
      <Terms xmlns="http://schemas.microsoft.com/office/infopath/2007/PartnerControls">
        <TermInfo xmlns="http://schemas.microsoft.com/office/infopath/2007/PartnerControls">
          <TermName xmlns="http://schemas.microsoft.com/office/infopath/2007/PartnerControls">Design</TermName>
          <TermId xmlns="http://schemas.microsoft.com/office/infopath/2007/PartnerControls">c65c5619-539f-4304-904b-2cbcb750c49f</TermId>
        </TermInfo>
      </Terms>
    </f1c6999a444a4595833ed3ee2044a84d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A920995D693E41ABB64C713481F65E" ma:contentTypeVersion="30" ma:contentTypeDescription="Create a new document." ma:contentTypeScope="" ma:versionID="c02685bd0119a8c112d1a062023715e5">
  <xsd:schema xmlns:xsd="http://www.w3.org/2001/XMLSchema" xmlns:xs="http://www.w3.org/2001/XMLSchema" xmlns:p="http://schemas.microsoft.com/office/2006/metadata/properties" xmlns:ns2="785528a6-32f5-452f-8308-80ce7c30b3ce" xmlns:ns3="380969fb-86ba-427f-8d63-edb9920bc495" targetNamespace="http://schemas.microsoft.com/office/2006/metadata/properties" ma:root="true" ma:fieldsID="92315330cffa1fe2b2347959461b230a" ns2:_="" ns3:_="">
    <xsd:import namespace="785528a6-32f5-452f-8308-80ce7c30b3ce"/>
    <xsd:import namespace="380969fb-86ba-427f-8d63-edb9920bc495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_dlc_DocId" minOccurs="0"/>
                <xsd:element ref="ns2:_dlc_DocIdUrl" minOccurs="0"/>
                <xsd:element ref="ns2:_dlc_DocIdPersistId" minOccurs="0"/>
                <xsd:element ref="ns3:Summary_x0020_of_x0020_contents" minOccurs="0"/>
                <xsd:element ref="ns3:Date_x003a_" minOccurs="0"/>
                <xsd:element ref="ns3:a6cee0ee38274d03a2244fd0d7af2e56" minOccurs="0"/>
                <xsd:element ref="ns3:n0425a8407db4fe5b25990a2abc67e9c" minOccurs="0"/>
                <xsd:element ref="ns3:f1c6999a444a4595833ed3ee2044a84d" minOccurs="0"/>
                <xsd:element ref="ns3:i63fdb31de014b12a53dc9978b7b9fe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528a6-32f5-452f-8308-80ce7c30b3ce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7e5a467f-6be1-43e9-8119-98b97c383304}" ma:internalName="TaxCatchAll" ma:showField="CatchAllData" ma:web="785528a6-32f5-452f-8308-80ce7c30b3c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0969fb-86ba-427f-8d63-edb9920bc495" elementFormDefault="qualified">
    <xsd:import namespace="http://schemas.microsoft.com/office/2006/documentManagement/types"/>
    <xsd:import namespace="http://schemas.microsoft.com/office/infopath/2007/PartnerControls"/>
    <xsd:element name="Summary_x0020_of_x0020_contents" ma:index="12" nillable="true" ma:displayName="Summary of contents" ma:internalName="Summary_x0020_of_x0020_contents">
      <xsd:simpleType>
        <xsd:restriction base="dms:Note">
          <xsd:maxLength value="255"/>
        </xsd:restriction>
      </xsd:simpleType>
    </xsd:element>
    <xsd:element name="Date_x003a_" ma:index="13" nillable="true" ma:displayName="Date:" ma:format="DateOnly" ma:internalName="Date_x003a_">
      <xsd:simpleType>
        <xsd:restriction base="dms:DateTime"/>
      </xsd:simpleType>
    </xsd:element>
    <xsd:element name="a6cee0ee38274d03a2244fd0d7af2e56" ma:index="15" nillable="true" ma:taxonomy="true" ma:internalName="a6cee0ee38274d03a2244fd0d7af2e56" ma:taxonomyFieldName="Publication_x003a_" ma:displayName="Publication:" ma:default="" ma:fieldId="{a6cee0ee-3827-4d03-a224-4fd0d7af2e56}" ma:sspId="3b6fcdd1-4903-492f-8b5e-90291690267e" ma:termSetId="3db898da-2d8a-4f57-9b8c-6eca1dd6dda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0425a8407db4fe5b25990a2abc67e9c" ma:index="17" nillable="true" ma:taxonomy="true" ma:internalName="n0425a8407db4fe5b25990a2abc67e9c" ma:taxonomyFieldName="Year" ma:displayName="Year" ma:default="" ma:fieldId="{70425a84-07db-4fe5-b259-90a2abc67e9c}" ma:sspId="3b6fcdd1-4903-492f-8b5e-90291690267e" ma:termSetId="5a53d11f-bb07-4f4c-a3fe-2abf1d542c3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1c6999a444a4595833ed3ee2044a84d" ma:index="19" nillable="true" ma:taxonomy="true" ma:internalName="f1c6999a444a4595833ed3ee2044a84d" ma:taxonomyFieldName="Division" ma:displayName="Division" ma:default="" ma:fieldId="{f1c6999a-444a-4595-833e-d3ee2044a84d}" ma:sspId="3b6fcdd1-4903-492f-8b5e-90291690267e" ma:termSetId="5d68b3a3-b1b9-4f8b-bfd2-cca273afe61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63fdb31de014b12a53dc9978b7b9fef" ma:index="21" nillable="true" ma:taxonomy="true" ma:internalName="i63fdb31de014b12a53dc9978b7b9fef" ma:taxonomyFieldName="Document_x0020_type" ma:displayName="Document type" ma:default="" ma:fieldId="{263fdb31-de01-4b12-a53d-c9978b7b9fef}" ma:sspId="3b6fcdd1-4903-492f-8b5e-90291690267e" ma:termSetId="f85f1f20-9150-4e17-bbec-5eceab8abd29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A75A90-E200-4978-A342-78F26B636A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28FFFC6-755B-46C1-A091-D501E8DC6BA9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30C635B-FBB1-44EF-A051-F27C2C3A0054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380969fb-86ba-427f-8d63-edb9920bc495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785528a6-32f5-452f-8308-80ce7c30b3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9630AA34-7525-43CC-9748-5289FD3A72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528a6-32f5-452f-8308-80ce7c30b3ce"/>
    <ds:schemaRef ds:uri="380969fb-86ba-427f-8d63-edb9920bc4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Slides for members session December 2018</Template>
  <TotalTime>3385</TotalTime>
  <Words>311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Languages spoken in Herefordshire</vt:lpstr>
    </vt:vector>
  </TitlesOfParts>
  <Company>Herefordshire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you use our website?</dc:title>
  <dc:creator>Helm, Dave</dc:creator>
  <cp:lastModifiedBy>Helm, Dave</cp:lastModifiedBy>
  <cp:revision>211</cp:revision>
  <dcterms:created xsi:type="dcterms:W3CDTF">2018-11-26T07:57:21Z</dcterms:created>
  <dcterms:modified xsi:type="dcterms:W3CDTF">2020-12-02T15:15:35Z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8b5416b7-4d83-4895-b0f9-a191a5587b74</vt:lpwstr>
  </property>
  <property fmtid="{D5CDD505-2E9C-101B-9397-08002B2CF9AE}" pid="3" name="ContentTypeId">
    <vt:lpwstr>0x0101008CA920995D693E41ABB64C713481F65E</vt:lpwstr>
  </property>
  <property fmtid="{D5CDD505-2E9C-101B-9397-08002B2CF9AE}" pid="4" name="Year">
    <vt:lpwstr/>
  </property>
  <property fmtid="{D5CDD505-2E9C-101B-9397-08002B2CF9AE}" pid="5" name="Publication_x003a_">
    <vt:lpwstr/>
  </property>
  <property fmtid="{D5CDD505-2E9C-101B-9397-08002B2CF9AE}" pid="6" name="Document_x0020_type">
    <vt:lpwstr>300;#Template|77cdb05f-c51e-4611-914f-31c3a09203db</vt:lpwstr>
  </property>
  <property fmtid="{D5CDD505-2E9C-101B-9397-08002B2CF9AE}" pid="7" name="Division">
    <vt:lpwstr>299;#Design|c65c5619-539f-4304-904b-2cbcb750c49f</vt:lpwstr>
  </property>
  <property fmtid="{D5CDD505-2E9C-101B-9397-08002B2CF9AE}" pid="8" name="Document type">
    <vt:lpwstr>300</vt:lpwstr>
  </property>
  <property fmtid="{D5CDD505-2E9C-101B-9397-08002B2CF9AE}" pid="9" name="Publication:">
    <vt:lpwstr/>
  </property>
</Properties>
</file>