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6"/>
  </p:notesMasterIdLst>
  <p:sldIdLst>
    <p:sldId id="415" r:id="rId6"/>
    <p:sldId id="432" r:id="rId7"/>
    <p:sldId id="771" r:id="rId8"/>
    <p:sldId id="728" r:id="rId9"/>
    <p:sldId id="780" r:id="rId10"/>
    <p:sldId id="714" r:id="rId11"/>
    <p:sldId id="829" r:id="rId12"/>
    <p:sldId id="830" r:id="rId13"/>
    <p:sldId id="832" r:id="rId14"/>
    <p:sldId id="833" r:id="rId15"/>
    <p:sldId id="834" r:id="rId16"/>
    <p:sldId id="845" r:id="rId17"/>
    <p:sldId id="871" r:id="rId18"/>
    <p:sldId id="846" r:id="rId19"/>
    <p:sldId id="847" r:id="rId20"/>
    <p:sldId id="843" r:id="rId21"/>
    <p:sldId id="853" r:id="rId22"/>
    <p:sldId id="841" r:id="rId23"/>
    <p:sldId id="715" r:id="rId24"/>
    <p:sldId id="851" r:id="rId25"/>
    <p:sldId id="848" r:id="rId26"/>
    <p:sldId id="849" r:id="rId27"/>
    <p:sldId id="850" r:id="rId28"/>
    <p:sldId id="826" r:id="rId29"/>
    <p:sldId id="827" r:id="rId30"/>
    <p:sldId id="828" r:id="rId31"/>
    <p:sldId id="744" r:id="rId32"/>
    <p:sldId id="852" r:id="rId33"/>
    <p:sldId id="746" r:id="rId34"/>
    <p:sldId id="723" r:id="rId35"/>
    <p:sldId id="859" r:id="rId36"/>
    <p:sldId id="795" r:id="rId37"/>
    <p:sldId id="856" r:id="rId38"/>
    <p:sldId id="857" r:id="rId39"/>
    <p:sldId id="839" r:id="rId40"/>
    <p:sldId id="858" r:id="rId41"/>
    <p:sldId id="733" r:id="rId42"/>
    <p:sldId id="792" r:id="rId43"/>
    <p:sldId id="796" r:id="rId44"/>
    <p:sldId id="782" r:id="rId45"/>
    <p:sldId id="703" r:id="rId46"/>
    <p:sldId id="749" r:id="rId47"/>
    <p:sldId id="836" r:id="rId48"/>
    <p:sldId id="739" r:id="rId49"/>
    <p:sldId id="783" r:id="rId50"/>
    <p:sldId id="726" r:id="rId51"/>
    <p:sldId id="729" r:id="rId52"/>
    <p:sldId id="821" r:id="rId53"/>
    <p:sldId id="870" r:id="rId54"/>
    <p:sldId id="861" r:id="rId55"/>
    <p:sldId id="719" r:id="rId56"/>
    <p:sldId id="665" r:id="rId57"/>
    <p:sldId id="730" r:id="rId58"/>
    <p:sldId id="417" r:id="rId59"/>
    <p:sldId id="750" r:id="rId60"/>
    <p:sldId id="751" r:id="rId61"/>
    <p:sldId id="804" r:id="rId62"/>
    <p:sldId id="731" r:id="rId63"/>
    <p:sldId id="762" r:id="rId64"/>
    <p:sldId id="768" r:id="rId65"/>
    <p:sldId id="798" r:id="rId66"/>
    <p:sldId id="716" r:id="rId67"/>
    <p:sldId id="809" r:id="rId68"/>
    <p:sldId id="718" r:id="rId69"/>
    <p:sldId id="779" r:id="rId70"/>
    <p:sldId id="710" r:id="rId71"/>
    <p:sldId id="761" r:id="rId72"/>
    <p:sldId id="709" r:id="rId73"/>
    <p:sldId id="864" r:id="rId74"/>
    <p:sldId id="865" r:id="rId75"/>
    <p:sldId id="812" r:id="rId76"/>
    <p:sldId id="781" r:id="rId77"/>
    <p:sldId id="786" r:id="rId78"/>
    <p:sldId id="732" r:id="rId79"/>
    <p:sldId id="747" r:id="rId80"/>
    <p:sldId id="760" r:id="rId81"/>
    <p:sldId id="770" r:id="rId82"/>
    <p:sldId id="777" r:id="rId83"/>
    <p:sldId id="784" r:id="rId84"/>
    <p:sldId id="793" r:id="rId85"/>
    <p:sldId id="817" r:id="rId86"/>
    <p:sldId id="820" r:id="rId87"/>
    <p:sldId id="860" r:id="rId88"/>
    <p:sldId id="863" r:id="rId89"/>
    <p:sldId id="866" r:id="rId90"/>
    <p:sldId id="867" r:id="rId91"/>
    <p:sldId id="869" r:id="rId92"/>
    <p:sldId id="872" r:id="rId93"/>
    <p:sldId id="873" r:id="rId94"/>
    <p:sldId id="874"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41" autoAdjust="0"/>
    <p:restoredTop sz="93447" autoAdjust="0"/>
  </p:normalViewPr>
  <p:slideViewPr>
    <p:cSldViewPr snapToGrid="0" snapToObjects="1">
      <p:cViewPr varScale="1">
        <p:scale>
          <a:sx n="59" d="100"/>
          <a:sy n="59" d="100"/>
        </p:scale>
        <p:origin x="5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02/02/2026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96115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32</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34</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36</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39</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4139539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71</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10</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74</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78</a:t>
            </a:fld>
            <a:endParaRPr lang="en-GB" dirty="0"/>
          </a:p>
        </p:txBody>
      </p:sp>
    </p:spTree>
    <p:extLst>
      <p:ext uri="{BB962C8B-B14F-4D97-AF65-F5344CB8AC3E}">
        <p14:creationId xmlns:p14="http://schemas.microsoft.com/office/powerpoint/2010/main" val="334239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83</a:t>
            </a:fld>
            <a:endParaRPr lang="en-GB" dirty="0"/>
          </a:p>
        </p:txBody>
      </p:sp>
    </p:spTree>
    <p:extLst>
      <p:ext uri="{BB962C8B-B14F-4D97-AF65-F5344CB8AC3E}">
        <p14:creationId xmlns:p14="http://schemas.microsoft.com/office/powerpoint/2010/main" val="269637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20</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23</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229178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3643890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2/2/2026</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2/2/2026</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2/2/2026</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07B6CCC-E046-B01B-4A0C-5BE62FFD4446}"/>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dirty="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blog.bham.ac.uk/cityredi/what-is-gross-value-added-gva/" TargetMode="External"/><Relationship Id="rId3" Type="http://schemas.openxmlformats.org/officeDocument/2006/relationships/hyperlink" Target="https://www.birmingham.ac.uk/documents/college-social-sciences/business/research/wm-redi/wm-redi-project-docs/theme-2/productivity-report-in-the-west-midlands-2nd-edition.pdf" TargetMode="External"/><Relationship Id="rId7"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midlandsengineobservatory.org/intelligence-sector/macro-economy/" TargetMode="External"/><Relationship Id="rId9" Type="http://schemas.openxmlformats.org/officeDocument/2006/relationships/hyperlink" Target="https://www.ons.gov.uk/employmentandlabourmarket/peopleinwork/labourproductivity/articles/regionalandsubregionalproductivityintheuk/june20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hyperlink" Target="https://www.ons.gov.uk/businessindustryandtrade/business/activitysizeandlocation/datasets/businessdemographyquarterlyexperimentalstatisticsuk"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july2024tojune2025" TargetMode="External"/><Relationship Id="rId2" Type="http://schemas.openxmlformats.org/officeDocument/2006/relationships/hyperlink" Target="https://www.herefordshirecountybid.co.uk/app/uploads/2025/04/STEAM-Report-HER-2024.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lloydsbankinggroup.com/assets/pdfs/media/consumer-digital-index/2025/2025-consumer-digital-index.pdf"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5" Type="http://schemas.openxmlformats.org/officeDocument/2006/relationships/hyperlink" Target="https://www.greatermanchester-ca.gov.uk/what-we-do/digital/get-online-greater-manchester/greater-manchester-wide-support/digital-exclusion-risk-index-deri/" TargetMode="External"/><Relationship Id="rId4" Type="http://schemas.openxmlformats.org/officeDocument/2006/relationships/hyperlink" Target="https://www.centreforsocialjustice.org.uk/library/left-o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3.xml"/><Relationship Id="rId5" Type="http://schemas.openxmlformats.org/officeDocument/2006/relationships/slide" Target="slide62.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24.png"/><Relationship Id="rId4" Type="http://schemas.openxmlformats.org/officeDocument/2006/relationships/hyperlink" Target="https://www.nomisweb.co.uk/datasets/newbres6pu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www.cipd.org/uk/knowledge/reports/labour-market-outlo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ifs.org.uk/publications/education-inequalities" TargetMode="External"/><Relationship Id="rId7" Type="http://schemas.openxmlformats.org/officeDocument/2006/relationships/hyperlink" Target="https://www.ons.gov.uk/peoplepopulationandcommunity/educationandchildcare/methodologies/howworkforcequalificationlevelsdifferacrossenglandandwalestechnicalannexcensus2021" TargetMode="External"/><Relationship Id="rId2" Type="http://schemas.openxmlformats.org/officeDocument/2006/relationships/hyperlink" Target="https://getfurther.org.uk/the-issue/" TargetMode="Externa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hyperlink" Target="https://www.nomisweb.co.uk/datasets/apsnew" TargetMode="External"/><Relationship Id="rId4" Type="http://schemas.openxmlformats.org/officeDocument/2006/relationships/hyperlink" Target="https://www.ons.gov.uk/visualisations/censusworkforcequalifications/#E0600001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employmentandlabourmarket/peoplenotinwork/unemployment/bulletins/youngpeoplenotineducationemploymentortrainingneet/november2025"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6" Type="http://schemas.openxmlformats.org/officeDocument/2006/relationships/hyperlink" Target="https://fingertips.phe.org.uk/search/neet#page/4/gid/1/pat/15/par/E92000001/ati/502/are/E06000019/iid/93203/age/174/sex/4/cat/-1/ctp/-1/yrr/1/cid/4/tbm/1" TargetMode="External"/><Relationship Id="rId5" Type="http://schemas.openxmlformats.org/officeDocument/2006/relationships/image" Target="../media/image33.png"/><Relationship Id="rId4" Type="http://schemas.openxmlformats.org/officeDocument/2006/relationships/hyperlink" Target="https://commonslibrary.parliament.uk/research-briefings/sn0670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esolutionfoundation.org/app/uploads/2025/06/LivingStandardsOutlook2025.pdf" TargetMode="External"/><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ons.gov.uk/peoplepopulationandcommunity/wellbeing/bulletins/publicopinionsandsocialtrendsgreatbritain/latest" TargetMode="External"/><Relationship Id="rId2" Type="http://schemas.openxmlformats.org/officeDocument/2006/relationships/hyperlink" Target="https://natcen.ac.uk/publications/society-watch-2023-price-we-pay-social-impact-cost-living-crisis" TargetMode="External"/><Relationship Id="rId1" Type="http://schemas.openxmlformats.org/officeDocument/2006/relationships/slideLayout" Target="../slideLayouts/slideLayout3.xml"/><Relationship Id="rId6" Type="http://schemas.openxmlformats.org/officeDocument/2006/relationships/hyperlink" Target="https://www.jrf.org.uk/cost-of-living/jrfs-cost-of-living-tracker-winter-2025" TargetMode="External"/><Relationship Id="rId5" Type="http://schemas.openxmlformats.org/officeDocument/2006/relationships/hyperlink" Target="https://www.princes-trust.org.uk/about-us/news-views/princestrustnatwestyouthindex2024" TargetMode="External"/><Relationship Id="rId4" Type="http://schemas.openxmlformats.org/officeDocument/2006/relationships/hyperlink" Target="https://commonslibrary.parliament.uk/research-briefings/cdp-2023-010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nomisweb.co.uk/query/construct/summary.asp?reset=yes&amp;mode=construct&amp;dataset=127&amp;version=0&amp;anal=1&amp;initsel=" TargetMode="External"/><Relationship Id="rId3" Type="http://schemas.openxmlformats.org/officeDocument/2006/relationships/hyperlink" Target="https://academic.oup.com/ser/advance-article/doi/10.1093/ser/mwaf066/8301324?login=true" TargetMode="External"/><Relationship Id="rId7" Type="http://schemas.openxmlformats.org/officeDocument/2006/relationships/hyperlink" Target="https://www.nomisweb.co.uk/datasets/umb"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hyperlink" Target="https://www.ons.gov.uk/employmentandlabourmarket/peopleinwork/employmentandemployeetypes/bulletins/uklabourmarket/latest" TargetMode="External"/><Relationship Id="rId10" Type="http://schemas.openxmlformats.org/officeDocument/2006/relationships/hyperlink" Target="https://www.economicshelp.org/blog/14529/unemployment/claimant-count-unemployment/" TargetMode="External"/><Relationship Id="rId4" Type="http://schemas.openxmlformats.org/officeDocument/2006/relationships/hyperlink" Target="https://ifs.org.uk/publications/unemployment-benefits-and-household-spending-new-evidence-uk-bank-account-data?mc_cid=ad9960ec65&amp;mc_eid=39f43342be" TargetMode="External"/><Relationship Id="rId9"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search/gap%20in%20employment%20rate#page/0/gid/1/pat/15/par/E92000001/ati/502/are/E06000019/iid/90282/age/204/sex/4/cat/-1/ctp/-1/yrr/1/nn/nn-15-E06000019/cid/4/tbm/1/page-options/car-do-0"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www.cipfa.org/services/cipfastats/nearest-neighbour-mode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gap%20in%20employment%20rate#page/3/gid/1/pat/6/ati/502/are/E06000019/iid/93979/age/208/sex/4/cat/-1/ctp/-1/yrr/1/cid/4/tbm/1/page-options/car-do-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www.nomisweb.co.uk/sources/cc" TargetMode="External"/><Relationship Id="rId3" Type="http://schemas.openxmlformats.org/officeDocument/2006/relationships/hyperlink" Target="https://commonslibrary.parliament.uk/why-have-older-workers-left-the-labour-market/" TargetMode="External"/><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ifs.org.uk/articles/combined-impact-minimum-wage-and-tax-increases-may-reduce-opportunities-young-people?mc_cid=ba2752a52f&amp;mc_eid=39f43342be" TargetMode="External"/><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ippr.org/articles/working-well-a-plan-to-reduce-long-term-sickness-absence" TargetMode="External"/><Relationship Id="rId13" Type="http://schemas.openxmlformats.org/officeDocument/2006/relationships/image" Target="../media/image42.png"/><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resolutionfoundation.org/publications/left-behind/?mc_cid=a778f17297&amp;mc_eid=3f126a93f1" TargetMode="External"/><Relationship Id="rId12" Type="http://schemas.openxmlformats.org/officeDocument/2006/relationships/hyperlink" Target="https://www.nomisweb.co.uk/reports/lmp/la/1946157169/report.aspx"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ons.gov.uk/employmentandlabourmarket/peopleinwork/employmentandemployeetypes/methodologies/annualpopulationsurveyapsqmi"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5"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 Id="rId10" Type="http://schemas.openxmlformats.org/officeDocument/2006/relationships/hyperlink" Target="https://www.ons.gov.uk/employmentandlabourmarket/peopleinwork/employmentandemployeetypes/bulletins/employmentintheuk/january2026"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ons.gov.uk/visualisations/censusareachanges/E06000019/" TargetMode="External"/><Relationship Id="rId14" Type="http://schemas.openxmlformats.org/officeDocument/2006/relationships/hyperlink" Target="https://www.nomisweb.co.uk/datasets/apsnew"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hyperlink" Target="https://www.ons.gov.uk/datasets/TS066/editions/2021/versions/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fingertips.phe.org.uk/search/gap%20in%20employment%20rate#page/4/gid/1938133042/pat/6/par/E12000005/ati/502/are/E06000019/iid/90282/age/204/sex/4/cat/-1/ctp/-1/yrr/1/cid/4/tbm/1/page-options/car-do-0" TargetMode="External"/><Relationship Id="rId3" Type="http://schemas.openxmlformats.org/officeDocument/2006/relationships/hyperlink" Target="https://fingertips.phe.org.uk/search/employment#page/3/gid/1/pat/6/ati/502/are/E06000019/iid/93882/age/204/sex/4/cat/-1/ctp/-1/yrr/1/cid/4/tbm/1/page-options/car-do-0" TargetMode="External"/><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ifs.org.uk/publications/recent-trends-and-outlook-health-related-benefits" TargetMode="External"/><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news/biggest-shake-up-to-welfare-system-in-a-generation-to-get-britain-workin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45.png"/><Relationship Id="rId4" Type="http://schemas.openxmlformats.org/officeDocument/2006/relationships/hyperlink" Target="https://www.gov.uk/employment-support-allowance/what-youll-g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january2026"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48.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5"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49.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d/1778384915/report.aspx"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ns.gov.uk/economy/regionalaccounts/grossdisposablehouseholdincome/bulletins/regionalgrossdisposablehouseholdincomegdhi/1997to202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www.ons.gov.uk/economy/regionalaccounts/grossdisposablehouseholdincome/datasets/regionalgrossdisposablehouseholdincomegdhi" TargetMode="External"/><Relationship Id="rId5" Type="http://schemas.openxmlformats.org/officeDocument/2006/relationships/image" Target="../media/image50.png"/><Relationship Id="rId4" Type="http://schemas.openxmlformats.org/officeDocument/2006/relationships/hyperlink" Target="https://understanding.herefordshire.gov.uk/populatio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cost-of-living-payments-evaluation/cost-of-living-payments-evaluat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stat-xplore.dwp.gov.uk/webapi/info/fuc/definitions.html#CountDate" TargetMode="External"/><Relationship Id="rId5" Type="http://schemas.openxmlformats.org/officeDocument/2006/relationships/hyperlink" Target="https://stat-xplore.dwp.gov.uk/webapi/jsf/login.xhtml" TargetMode="Externa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stat-xplore.dwp.gov.uk/webapi/jsf/login.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news/uk-house-price-index-for-november-2025#:~:text=UK%20house%20prices%20rose%20by,same%20period%2012%20months%20ago%20(" TargetMode="External"/><Relationship Id="rId2" Type="http://schemas.openxmlformats.org/officeDocument/2006/relationships/hyperlink" Target="https://www.ons.gov.uk/peoplepopulationandcommunity/housing/datasets/medianhousepricesforadministrativegeographies" TargetMode="External"/><Relationship Id="rId1" Type="http://schemas.openxmlformats.org/officeDocument/2006/relationships/slideLayout" Target="../slideLayouts/slideLayout9.xml"/><Relationship Id="rId6" Type="http://schemas.openxmlformats.org/officeDocument/2006/relationships/hyperlink" Target="https://www.ons.gov.uk/visualisations/housingpriceslocal/E06000019/#house_price" TargetMode="External"/><Relationship Id="rId5" Type="http://schemas.openxmlformats.org/officeDocument/2006/relationships/image" Target="../media/image55.png"/><Relationship Id="rId4" Type="http://schemas.openxmlformats.org/officeDocument/2006/relationships/hyperlink" Target="https://www.ons.gov.uk/visualisations/housingpriceslocal/E0600001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4"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6" Type="http://schemas.openxmlformats.org/officeDocument/2006/relationships/hyperlink" Target="https://www.ons.gov.uk/peoplepopulationandcommunity/housing/datasets/housepriceexistingdwellingstoworkplacebasedearningsratio" TargetMode="External"/><Relationship Id="rId5" Type="http://schemas.openxmlformats.org/officeDocument/2006/relationships/image" Target="../media/image56.png"/><Relationship Id="rId4" Type="http://schemas.openxmlformats.org/officeDocument/2006/relationships/hyperlink" Target="https://www.ons.gov.uk/peoplepopulationandcommunity/housing/articles/firsttimebuyermortgagesalesfellacrosslondonindecadeto2023/2025-03-06"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bulletins/privaterentalaffordabilityengland/2024" TargetMode="External"/><Relationship Id="rId3" Type="http://schemas.openxmlformats.org/officeDocument/2006/relationships/hyperlink" Target="https://www.citizensadvice.org.uk/policy/publications/uprating-local-housing-allowance-briefing-note/" TargetMode="External"/><Relationship Id="rId7" Type="http://schemas.openxmlformats.org/officeDocument/2006/relationships/hyperlink" Target="https://www.ons.gov.uk/economy/inflationandpriceindices/bulletins/privaterentandhousepricesuk/january2026"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slide" Target="slide44.xml"/><Relationship Id="rId5" Type="http://schemas.openxmlformats.org/officeDocument/2006/relationships/hyperlink" Target="https://www.ons.gov.uk/visualisations/censusareachanges/E06000019/" TargetMode="External"/><Relationship Id="rId4" Type="http://schemas.openxmlformats.org/officeDocument/2006/relationships/hyperlink" Target="https://www.resolutionfoundation.org/publications/housing-outlook-q4-2024/?mc_cid=8a8d9fa284&amp;mc_eid=3f126a93f1" TargetMode="External"/><Relationship Id="rId9" Type="http://schemas.openxmlformats.org/officeDocument/2006/relationships/hyperlink" Target="https://www.ons.gov.uk/peoplepopulationandcommunity/housing/articles/whoismostexposedtorisinghousingcostsinenglandandwales/2024-04-2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ukfinance.org.uk/data-and-research/data/mortgages/arrears-and-possessions" TargetMode="External"/><Relationship Id="rId7" Type="http://schemas.openxmlformats.org/officeDocument/2006/relationships/hyperlink" Target="https://lginform.local.gov.uk/reports/view/lga-research/lga-research-summary-report-mortgage-and-landlord-possession-statistics-quarterly?mod-area=E06000019"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57.jpg"/><Relationship Id="rId5" Type="http://schemas.openxmlformats.org/officeDocument/2006/relationships/hyperlink" Target="https://www.ons.gov.uk/peoplepopulationandcommunity/housing/articles/whoismostexposedtorisinghousingcostsinenglandandwales/2024-04-25" TargetMode="External"/><Relationship Id="rId4" Type="http://schemas.openxmlformats.org/officeDocument/2006/relationships/hyperlink" Target="https://www.gov.uk/government/collections/mortgage-and-landlord-possession-statistic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58.png"/><Relationship Id="rId2" Type="http://schemas.openxmlformats.org/officeDocument/2006/relationships/hyperlink" Target="https://commonslibrary.parliament.uk/research-briefings/cbp-9491/#:~:text=Typical%20household%20energy%20bills%20increased,their%20winter%202021%2F22%20levels."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71.xml"/></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datasets/medianenergyefficiencyscoreenglandandwales" TargetMode="External"/><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citizensadvice.org.uk/policy/publications/the-national-red-index-2025-negative-budget-households-face-a-debt-crisis/#h-executive-summar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citizensadvice.org.uk/policy/publications/negative-budgets-data/#h-negative-budgets-by-constituency" TargetMode="External"/><Relationship Id="rId4" Type="http://schemas.openxmlformats.org/officeDocument/2006/relationships/hyperlink" Target="https://public.flourish.studio/story/2586672/"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64.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ifs.org.uk/publications/do-disability-benefit-claims-rise-when-other-benefits-are-cut?mc_cid=4a23178e16&amp;mc_eid=3bd70722dd" TargetMode="External"/><Relationship Id="rId13" Type="http://schemas.openxmlformats.org/officeDocument/2006/relationships/hyperlink" Target="https://www.gov.uk/attendance-allowance" TargetMode="External"/><Relationship Id="rId3" Type="http://schemas.openxmlformats.org/officeDocument/2006/relationships/hyperlink" Target="https://commonslibrary.parliament.uk/research-briefings/cbp-9602/" TargetMode="External"/><Relationship Id="rId7" Type="http://schemas.openxmlformats.org/officeDocument/2006/relationships/hyperlink" Target="https://ifs.org.uk/publications/role-changing-health-rising-health-related-benefit-claims?mc_cid=baeac43e17&amp;mc_eid=3bd70722dd" TargetMode="External"/><Relationship Id="rId12" Type="http://schemas.openxmlformats.org/officeDocument/2006/relationships/hyperlink" Target="https://www.gov.uk/dla-disability-living-allowance-benefit" TargetMode="External"/><Relationship Id="rId2" Type="http://schemas.openxmlformats.org/officeDocument/2006/relationships/hyperlink" Target="https://commonslibrary.parliament.uk/research-briefings/cdp-2023-0104/"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gov.uk/pip/eligibility" TargetMode="External"/><Relationship Id="rId5" Type="http://schemas.openxmlformats.org/officeDocument/2006/relationships/hyperlink" Target="https://www.citizensadvice.org.uk/policy/publications/the-national-red-index-how-to-turn-the-tide-on-falling-living-standards/?mc_cid=b316fc3360&amp;mc_eid=2e4d5d8be0" TargetMode="External"/><Relationship Id="rId10" Type="http://schemas.openxmlformats.org/officeDocument/2006/relationships/hyperlink" Target="https://www.disabilityrightsuk.org/news/disabled-people-be-hit-cuts-almost-%C2%A32-billion-more-widely-reported?srsltid=AfmBOoqPZbedk1l1JE_Xumbb0Mu3M9Sgk0W0arjwI8eJDG8PSd2FywjW" TargetMode="External"/><Relationship Id="rId4" Type="http://schemas.openxmlformats.org/officeDocument/2006/relationships/hyperlink" Target="https://www.jrf.org.uk/uk-poverty-2024-the-essential-guide-to-understanding-poverty-in-the-uk?mc_cid=8adccae307&amp;mc_eid=3f126a93f1" TargetMode="External"/><Relationship Id="rId9" Type="http://schemas.openxmlformats.org/officeDocument/2006/relationships/hyperlink" Target="https://www.gov.uk/government/news/biggest-shake-up-to-welfare-system-in-a-generation-to-get-britain-working" TargetMode="External"/><Relationship Id="rId14" Type="http://schemas.openxmlformats.org/officeDocument/2006/relationships/hyperlink" Target="https://warwick.ac.uk/fac/sci/med/research/platform/wemwb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4/households-below-average-income-an-analysis-of-the-uk-income-distribution-fye-1995-to-fye-2024"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gov.uk/government/statistics/children-in-low-income-families-local-area-statistics-2014-to-2024/children-in-low-income-families-local-area-statistics-financial-year-ending-2024" TargetMode="External"/><Relationship Id="rId7" Type="http://schemas.openxmlformats.org/officeDocument/2006/relationships/hyperlink" Target="https://commonslibrary.parliament.uk/research-briefings/sn07096/" TargetMode="External"/><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6" Type="http://schemas.openxmlformats.org/officeDocument/2006/relationships/hyperlink" Target="https://fingertips.phe.org.uk/search/low%20income#page/3/gid/3007000/pat/6/par/E12000005/ati/502/are/E06000019/iid/93700/age/169/sex/4/cat/-1/ctp/-1/yrr/1/cid/4/tbm/1/page-options/car-do-0" TargetMode="External"/><Relationship Id="rId5" Type="http://schemas.openxmlformats.org/officeDocument/2006/relationships/image" Target="../media/image67.png"/><Relationship Id="rId4" Type="http://schemas.openxmlformats.org/officeDocument/2006/relationships/hyperlink" Target="https://www.jrf.org.uk/cost-of-living/jrfs-cost-of-living-tracker-summer-202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resolutionfoundation.org/publications/the-living-standards-outlook-2025/" TargetMode="External"/><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endchildpoverty.org.uk/child-poverty-2024/" TargetMode="External"/><Relationship Id="rId5" Type="http://schemas.openxmlformats.org/officeDocument/2006/relationships/hyperlink" Target="https://endchildpoverty.org.uk/child-poverty/" TargetMode="External"/><Relationship Id="rId4" Type="http://schemas.openxmlformats.org/officeDocument/2006/relationships/hyperlink" Target="https://www.jrf.org.uk/uk-poverty-2025-the-essential-guide-to-understanding-poverty-in-the-u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cipfa.org/services/cipfastats/nearest-neighbour-model" TargetMode="External"/><Relationship Id="rId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grossdomesticproductgdp/bulletins/gdpmonthlyestimateuk/november2025"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ons.gov.uk/economy/grossdomesticproductgdp/methodologies/aguidetointerpretingmonthlygrossdomesticproduct" TargetMode="External"/><Relationship Id="rId5" Type="http://schemas.openxmlformats.org/officeDocument/2006/relationships/hyperlink" Target="https://www.ons.gov.uk/economy/grossdomesticproductgdp/datasets/regionalgrossdomesticproductlocalauthoritie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hyperlink" Target="https://www.trussell.org.uk/news-and-research/publications/report/hunger-in-the-uk-2025" TargetMode="External"/><Relationship Id="rId3" Type="http://schemas.openxmlformats.org/officeDocument/2006/relationships/hyperlink" Target="https://www.food.gov.uk/research/fy2-wave-7-executive-summary" TargetMode="External"/><Relationship Id="rId7" Type="http://schemas.openxmlformats.org/officeDocument/2006/relationships/hyperlink" Target="https://www.trussell.org.uk/news-and-research/news/more-than-1.8m-emergency-food-parcels-provided-for-families-with-children-i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researchbriefings.files.parliament.uk/documents/CBP-8585/CBP-8585.pdf" TargetMode="External"/><Relationship Id="rId5" Type="http://schemas.openxmlformats.org/officeDocument/2006/relationships/hyperlink" Target="https://foodfoundation.org.uk/news/latest-food-insecurity-tracker-shows-seven-million-adults-going-hungry#:~:text=The%20latest%20Food%20Foundation%20Food,food%20insecurity%20in%20January%202025." TargetMode="External"/><Relationship Id="rId10" Type="http://schemas.openxmlformats.org/officeDocument/2006/relationships/hyperlink" Target="https://herefordfoodbank.co.uk/annual-report-2023" TargetMode="External"/><Relationship Id="rId4" Type="http://schemas.openxmlformats.org/officeDocument/2006/relationships/hyperlink" Target="https://www.resolutionfoundation.org/publications/the-living-standards-outlook-2025/" TargetMode="External"/><Relationship Id="rId9" Type="http://schemas.openxmlformats.org/officeDocument/2006/relationships/hyperlink" Target="https://register-of-charities.charitycommission.gov.uk/en/charity-search?p_p_id=uk_gov_ccew_onereg_charitydetails_web_portlet_CharityDetailsPortlet&amp;p_p_lifecycle=2&amp;p_p_state=maximized&amp;p_p_mode=view&amp;p_p_resource_id=%2Faccounts-resource&amp;p_p_cacheability=cacheLevelPage&amp;_uk_gov_ccew_onereg_charitydetails_web_portlet_CharityDetailsPortlet_objectiveId=A17233800&amp;_uk_gov_ccew_onereg_charitydetails_web_portlet_CharityDetailsPortlet_priv_r_p_mvcRenderCommandName=%2Ffull-print&amp;_uk_gov_ccew_onereg_charitydetails_web_portlet_CharityDetailsPortlet_priv_r_p_organisationNumber=5092060"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understanding.herefordshire.gov.uk/media/1875/bre-herefordshire-integrated-housing-stock-modelling-report-final-002.pdf"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s://assets.publishing.service.gov.uk/media/67e51e2cbb6002588a90d5d5/annual-fuel-poverty-statistics-report-2025.pdf" TargetMode="External"/><Relationship Id="rId5" Type="http://schemas.openxmlformats.org/officeDocument/2006/relationships/slide" Target="slide44.xml"/><Relationship Id="rId4" Type="http://schemas.openxmlformats.org/officeDocument/2006/relationships/hyperlink" Target="https://rsnonline.org.uk/addressing-the-unique-challenge-of-fuel-poverty-in-rural-areas" TargetMode="External"/><Relationship Id="rId9" Type="http://schemas.openxmlformats.org/officeDocument/2006/relationships/hyperlink" Target="https://www.gov.uk/government/statistics/sub-regional-fuel-poverty-data-2025-2023-dat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71.png"/><Relationship Id="rId4" Type="http://schemas.openxmlformats.org/officeDocument/2006/relationships/hyperlink" Target="https://www.gov.uk/government/statistics/statutory-homelessness-in-england-financial-year-2024-25"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hyperlink" Target="https://www.bi.team/publications/social-capital-in-the-united-kingdom/" TargetMode="External"/><Relationship Id="rId13" Type="http://schemas.openxmlformats.org/officeDocument/2006/relationships/hyperlink" Target="https://buttleuk.org/news/news-list/new-report-growing-up-in-poverty-exploring-the-education-gap/" TargetMode="External"/><Relationship Id="rId3" Type="http://schemas.openxmlformats.org/officeDocument/2006/relationships/hyperlink" Target="https://www.actionforchildren.org.uk/our-work-and-impact/policy-work-campaigns-and-research/policy-reports/paying-the-price-of-child-poverty/" TargetMode="External"/><Relationship Id="rId7" Type="http://schemas.openxmlformats.org/officeDocument/2006/relationships/hyperlink" Target="https://www.barnardos.org.uk/sites/default/files/2022-10/At%20what%20cost_impact%20of%20cost%20of%20living%20final%20report.pdf" TargetMode="External"/><Relationship Id="rId12" Type="http://schemas.openxmlformats.org/officeDocument/2006/relationships/hyperlink" Target="https://buttleuk.org/news/news-list/state-of-child-poverty-2024/"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csls.ca/ipm/48/Martin_Final.pdf?mc_cid=86bdc478c4&amp;mc_eid=3f126a93f1" TargetMode="External"/><Relationship Id="rId11" Type="http://schemas.openxmlformats.org/officeDocument/2006/relationships/hyperlink" Target="https://publications.parliament.uk/pa/cm5804/cmselect/cmyouth/cost-living-crisis-young-people/report.pdf" TargetMode="External"/><Relationship Id="rId5" Type="http://schemas.openxmlformats.org/officeDocument/2006/relationships/hyperlink" Target="https://www.ageuk.org.uk/siteassets/documents/reports-and-publications/reports-and-briefings/money-matters/poverty-and-financial-disadvantage-in-later-life-briefing-2024.pdf" TargetMode="External"/><Relationship Id="rId10" Type="http://schemas.openxmlformats.org/officeDocument/2006/relationships/hyperlink" Target="https://www.bacp.co.uk/media/20751/bacp-cost-of-living-report-2024.pdf" TargetMode="External"/><Relationship Id="rId4" Type="http://schemas.openxmlformats.org/officeDocument/2006/relationships/hyperlink" Target="https://www.ageuk.org.uk/siteassets/documents/reports-and-publications/reports-and-briefings/cost-of-living-report_0325.pdf" TargetMode="External"/><Relationship Id="rId9" Type="http://schemas.openxmlformats.org/officeDocument/2006/relationships/hyperlink" Target="https://www.realestate.bnpparibas.co.uk/insights/uk-economic-and-real-estate-briefing-december-2025" TargetMode="External"/><Relationship Id="rId14" Type="http://schemas.openxmlformats.org/officeDocument/2006/relationships/hyperlink" Target="https://www.placesforpeople.co.uk/media/iwankg34/digital-exclusion-and-the-cost-of-living-crisis-final-v2.pdf"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cep.lse.ac.uk/_NEW/PUBLICATIONS/abstract.asp?index=9873" TargetMode="External"/><Relationship Id="rId13" Type="http://schemas.openxmlformats.org/officeDocument/2006/relationships/hyperlink" Target="https://www.centreforthrivingplaces.org/thriving-places-index/" TargetMode="External"/><Relationship Id="rId3" Type="http://schemas.openxmlformats.org/officeDocument/2006/relationships/hyperlink" Target="https://ageing-better.org.uk/state-ageing-2025" TargetMode="External"/><Relationship Id="rId7" Type="http://schemas.openxmlformats.org/officeDocument/2006/relationships/hyperlink" Target="https://www.centreforcities.org/blog/why-growth-remains-the-only-lasting-answer-to-the-cost-of-living/" TargetMode="External"/><Relationship Id="rId12" Type="http://schemas.openxmlformats.org/officeDocument/2006/relationships/hyperlink" Target="https://www.centreforsocialjustice.org.uk/library/two-nations" TargetMode="External"/><Relationship Id="rId2" Type="http://schemas.openxmlformats.org/officeDocument/2006/relationships/hyperlink" Target="https://www.carersuk.org/reports/state-of-caring-2025-the-cost-of-caring-the-impact-of-caring-across-carers-lives/" TargetMode="External"/><Relationship Id="rId1" Type="http://schemas.openxmlformats.org/officeDocument/2006/relationships/slideLayout" Target="../slideLayouts/slideLayout3.xml"/><Relationship Id="rId6" Type="http://schemas.openxmlformats.org/officeDocument/2006/relationships/hyperlink" Target="https://www.centreforcities.org/wp-content/uploads/2024/07/Mission-accepted-July-2024.pdf" TargetMode="External"/><Relationship Id="rId11" Type="http://schemas.openxmlformats.org/officeDocument/2006/relationships/hyperlink" Target="https://www.centreforsocialjustice.org.uk/library/left-out" TargetMode="External"/><Relationship Id="rId5"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10" Type="http://schemas.openxmlformats.org/officeDocument/2006/relationships/hyperlink" Target="https://cebr.com/uk-economic-outlook/" TargetMode="External"/><Relationship Id="rId4" Type="http://schemas.openxmlformats.org/officeDocument/2006/relationships/hyperlink" Target="https://www.centreforcities.org/data/cost-of-living-tracker/" TargetMode="External"/><Relationship Id="rId9" Type="http://schemas.openxmlformats.org/officeDocument/2006/relationships/hyperlink" Target="https://cep.lse.ac.uk/_NEW/PUBLICATIONS/abstract.asp?index=11681" TargetMode="External"/><Relationship Id="rId14" Type="http://schemas.openxmlformats.org/officeDocument/2006/relationships/hyperlink" Target="https://www.centreforyounglives.org.uk/news-centre/centre-for-young-lives-2025-state-of-childhood-vulnerability-report-warns-the-covid-pandemic-is-still-casting-a-long-shadow-over-millions-of-children-in-england-five-years-on"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public.flourish.studio/story/2586672/" TargetMode="External"/><Relationship Id="rId13" Type="http://schemas.openxmlformats.org/officeDocument/2006/relationships/hyperlink" Target="https://www.co-operative.coop/media/news-releases/lack-of-social-mobility-costs-the-uk-economy-gbp19bn-a-year" TargetMode="External"/><Relationship Id="rId3" Type="http://schemas.openxmlformats.org/officeDocument/2006/relationships/hyperlink" Target="https://cpag.org.uk/news/cost-child-2025" TargetMode="External"/><Relationship Id="rId7" Type="http://schemas.openxmlformats.org/officeDocument/2006/relationships/hyperlink" Target="https://capuk.org/about-us/policy-and-research/client-report-2025-no-time-to-lose" TargetMode="External"/><Relationship Id="rId12" Type="http://schemas.openxmlformats.org/officeDocument/2006/relationships/hyperlink" Target="https://www.theccc.org.uk/publication/progress-in-adapting-to-climate-change-2025/" TargetMode="External"/><Relationship Id="rId2" Type="http://schemas.openxmlformats.org/officeDocument/2006/relationships/hyperlink" Target="https://www.cipd.org/uk/knowledge/reports/labour-market-outlook/" TargetMode="External"/><Relationship Id="rId1" Type="http://schemas.openxmlformats.org/officeDocument/2006/relationships/slideLayout" Target="../slideLayouts/slideLayout3.xml"/><Relationship Id="rId6" Type="http://schemas.openxmlformats.org/officeDocument/2006/relationships/hyperlink" Target="https://www.childrenscommissioner.gov.uk/resource/growing-up-in-a-low-income-family-childrens-experiences/" TargetMode="External"/><Relationship Id="rId11" Type="http://schemas.openxmlformats.org/officeDocument/2006/relationships/hyperlink" Target="https://www.citizensadvice.org.uk/policy/publications/the-national-red-index-2025-negative-budget-households-face-a-debt-crisis/#h-executive-summary" TargetMode="External"/><Relationship Id="rId5" Type="http://schemas.openxmlformats.org/officeDocument/2006/relationships/hyperlink" Target="https://www.childhoodtrust.org.uk/wp-content/uploads/2025/05/Impact-of-the-cost-of-living-crisis-with-children-with-SEND.-TCT-2023-1.pdf" TargetMode="External"/><Relationship Id="rId10" Type="http://schemas.openxmlformats.org/officeDocument/2006/relationships/hyperlink" Target="https://wearecitizensadvice.org.uk/living-on-empty-245f4b9acbe3" TargetMode="External"/><Relationship Id="rId4" Type="http://schemas.openxmlformats.org/officeDocument/2006/relationships/hyperlink" Target="https://cpag.org.uk/child-poverty/poverty-facts-and-figures" TargetMode="External"/><Relationship Id="rId9" Type="http://schemas.openxmlformats.org/officeDocument/2006/relationships/hyperlink" Target="https://assets.ctfassets.net/mfz4nbgura3g/38Ne2lxssqel1QkvlOqp9N/c5006780da1f13097b771db298c80d4f/Frozen_in_place_-_final_report__4_.pdf" TargetMode="External"/><Relationship Id="rId14" Type="http://schemas.openxmlformats.org/officeDocument/2006/relationships/hyperlink" Target="https://www.gov.uk/government/statistics/annual-fuel-poverty-statistics-report-2025"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eciu.net/analysis/reports/2024/the-uks-net-zero-economy-2024" TargetMode="External"/><Relationship Id="rId13" Type="http://schemas.openxmlformats.org/officeDocument/2006/relationships/hyperlink" Target="https://foodfoundation.org.uk/childrens-right2food-dashboard" TargetMode="External"/><Relationship Id="rId3" Type="http://schemas.openxmlformats.org/officeDocument/2006/relationships/hyperlink" Target="https://assets.publishing.service.gov.uk/government/uploads/system/uploads/attachment_data/file/214409/rrep640.pdf" TargetMode="External"/><Relationship Id="rId7" Type="http://schemas.openxmlformats.org/officeDocument/2006/relationships/hyperlink" Target="https://endfurniturepoverty.org/research-campaigns/rebuilding-crisis-support-local-welfare-assistance/a-bleak-future-for-crisis-support-2023-24/" TargetMode="External"/><Relationship Id="rId12" Type="http://schemas.openxmlformats.org/officeDocument/2006/relationships/hyperlink" Target="https://www.fca.org.uk/publications/financial-lives/jan-2024-recontact-survey-summary" TargetMode="External"/><Relationship Id="rId2" Type="http://schemas.openxmlformats.org/officeDocument/2006/relationships/hyperlink" Target="https://www.gov.uk/government/statistics/united-kingdom-food-security-report-2024/united-kingdom-food-security-report-2024-theme-4-food-security-at-household-level" TargetMode="External"/><Relationship Id="rId1" Type="http://schemas.openxmlformats.org/officeDocument/2006/relationships/slideLayout" Target="../slideLayouts/slideLayout3.xml"/><Relationship Id="rId6" Type="http://schemas.openxmlformats.org/officeDocument/2006/relationships/hyperlink" Target="https://endfurniturepoverty.org/research-campaigns/understanding-furniture-poverty/research-the-extent-of-furniture-poverty/" TargetMode="External"/><Relationship Id="rId11" Type="http://schemas.openxmlformats.org/officeDocument/2006/relationships/hyperlink" Target="https://www.enterpriseresearch.ac.uk/wp-content/uploads/2025/03/The-State-of-Small-Business-Britain-2024-Final-1.pdf?ct=t(EMAIL_CAMPAIGN_SSBB_2024)" TargetMode="External"/><Relationship Id="rId5" Type="http://schemas.openxmlformats.org/officeDocument/2006/relationships/hyperlink" Target="https://endchildpoverty.org.uk/child-poverty-2025/" TargetMode="External"/><Relationship Id="rId10" Type="http://schemas.openxmlformats.org/officeDocument/2006/relationships/hyperlink" Target="https://eciu.net/analysis/reports/2025/embargoed-the-impact-of-climate-change-on-british-farms-and-farmers-mental-health" TargetMode="External"/><Relationship Id="rId4" Type="http://schemas.openxmlformats.org/officeDocument/2006/relationships/hyperlink" Target="https://epi.org.uk/publications-and-research/how-can-we-reduce-food-poverty-for-under-fives/" TargetMode="External"/><Relationship Id="rId9" Type="http://schemas.openxmlformats.org/officeDocument/2006/relationships/hyperlink" Target="https://eciu.net/analysis/reports/2025/net-zero-economy-across-the-uk" TargetMode="External"/><Relationship Id="rId14" Type="http://schemas.openxmlformats.org/officeDocument/2006/relationships/hyperlink" Target="https://foodfoundation.org.uk/sites/default/files/2023-12/Disabilities%20briefing_FINAL.pdf"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goodthingsfoundation.org/policy-and-research/research-and-evidence/research-2024/deep-poverty-and-digital-exclusion.html" TargetMode="External"/><Relationship Id="rId13" Type="http://schemas.openxmlformats.org/officeDocument/2006/relationships/hyperlink" Target="https://www.health.org.uk/reports-and-analysis/analysis/mental-health-trends-among-working-age-people" TargetMode="External"/><Relationship Id="rId3" Type="http://schemas.openxmlformats.org/officeDocument/2006/relationships/hyperlink" Target="https://foodfoundation.org.uk/publication/broken-plate-2025" TargetMode="External"/><Relationship Id="rId7" Type="http://schemas.openxmlformats.org/officeDocument/2006/relationships/hyperlink" Target="https://www.gamblingcommission.gov.uk/news/article/2024-gambling-survey-for-great-britain-published" TargetMode="External"/><Relationship Id="rId12" Type="http://schemas.openxmlformats.org/officeDocument/2006/relationships/hyperlink" Target="https://www.health.org.uk/evidence-hub/money-and-resources/poverty/map-of-child-poverty"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gamblingcommission.gov.uk/print/understanding-the-impact-of-increased-cost-of-living-on-gambling-behaviour" TargetMode="External"/><Relationship Id="rId11" Type="http://schemas.openxmlformats.org/officeDocument/2006/relationships/hyperlink" Target="https://www.health.org.uk/evidence-hub/local-authority-dashboard?utm_source=ecomms&amp;utm_medium=email&amp;utm_campaign=local_authority_dashboard&amp;dm_i=4Y2,8LE65,63A02B,ZLWXI,1" TargetMode="External"/><Relationship Id="rId5" Type="http://schemas.openxmlformats.org/officeDocument/2006/relationships/hyperlink" Target="https://www.food.gov.uk/research/consumer-interests-aka-wider-consumer-interests/consumer-insights-tracker#monthly-consumer-insights-tracker-reports" TargetMode="External"/><Relationship Id="rId15" Type="http://schemas.openxmlformats.org/officeDocument/2006/relationships/hyperlink" Target="https://www.mentalhealth.org.uk/sites/default/files/2025-11/MHF_TFR_Tackling_mental_health_delphi_study_report.pdf" TargetMode="External"/><Relationship Id="rId10" Type="http://schemas.openxmlformats.org/officeDocument/2006/relationships/hyperlink" Target="https://www.hl.co.uk/features/5-to-thrive/savings-and-resilience-comparison-tool" TargetMode="External"/><Relationship Id="rId4" Type="http://schemas.openxmlformats.org/officeDocument/2006/relationships/hyperlink" Target="https://foodfoundation.org.uk/initiatives/food-insecurity-tracking#tabs/Overview-of-surveys-" TargetMode="External"/><Relationship Id="rId9" Type="http://schemas.openxmlformats.org/officeDocument/2006/relationships/hyperlink" Target="https://www.greatermanchester-ca.gov.uk/what-we-do/digital/get-online-greater-manchester/greater-manchester-wide-support/digital-exclusion-risk-index-deri/" TargetMode="External"/><Relationship Id="rId14" Type="http://schemas.openxmlformats.org/officeDocument/2006/relationships/hyperlink" Target="https://www.health.org.uk/publications/long-reads/what-we-know-about-the-uk-s-working-age-health-challenge"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commonslibrary.parliament.uk/research-briefings/cbp-9209/" TargetMode="External"/><Relationship Id="rId13" Type="http://schemas.openxmlformats.org/officeDocument/2006/relationships/hyperlink" Target="https://commonslibrary.parliament.uk/research-briefings/sn06705/" TargetMode="External"/><Relationship Id="rId3" Type="http://schemas.openxmlformats.org/officeDocument/2006/relationships/hyperlink" Target="https://www.gov.uk/government/collections/uk-house-price-index-reports-2025" TargetMode="External"/><Relationship Id="rId7" Type="http://schemas.openxmlformats.org/officeDocument/2006/relationships/hyperlink" Target="https://researchbriefings.files.parliament.uk/documents/CBP-8585/CBP-8585.pdf" TargetMode="External"/><Relationship Id="rId12" Type="http://schemas.openxmlformats.org/officeDocument/2006/relationships/hyperlink" Target="https://researchbriefings.files.parliament.uk/documents/CBP-7584/CBP-7584.pdf" TargetMode="External"/><Relationship Id="rId2" Type="http://schemas.openxmlformats.org/officeDocument/2006/relationships/hyperlink" Target="https://www.health.org.uk/features-and-opinion/blogs/unravelling-the-rise-in-mental-health-related-inactivity" TargetMode="External"/><Relationship Id="rId1" Type="http://schemas.openxmlformats.org/officeDocument/2006/relationships/slideLayout" Target="../slideLayouts/slideLayout3.xml"/><Relationship Id="rId6" Type="http://schemas.openxmlformats.org/officeDocument/2006/relationships/hyperlink" Target="https://researchbriefings.files.parliament.uk/documents/CBP-9040/CBP-9040.pdf" TargetMode="External"/><Relationship Id="rId11" Type="http://schemas.openxmlformats.org/officeDocument/2006/relationships/hyperlink" Target="https://commonslibrary.parliament.uk/research-briefings/cbp-10100/" TargetMode="External"/><Relationship Id="rId5" Type="http://schemas.openxmlformats.org/officeDocument/2006/relationships/hyperlink" Target="https://commonslibrary.parliament.uk/research-briefings/cbp-9491/" TargetMode="External"/><Relationship Id="rId10" Type="http://schemas.openxmlformats.org/officeDocument/2006/relationships/hyperlink" Target="https://commonslibrary.parliament.uk/research-briefings/cbp-9714/" TargetMode="External"/><Relationship Id="rId4" Type="http://schemas.openxmlformats.org/officeDocument/2006/relationships/hyperlink" Target="https://commonslibrary.parliament.uk/research-briefings/cdp-2023-0104/" TargetMode="External"/><Relationship Id="rId9" Type="http://schemas.openxmlformats.org/officeDocument/2006/relationships/hyperlink" Target="https://commonslibrary.parliament.uk/research-briefings/cbp-8730/" TargetMode="External"/><Relationship Id="rId14" Type="http://schemas.openxmlformats.org/officeDocument/2006/relationships/hyperlink" Target="https://researchbriefings.files.parliament.uk/documents/SN07096/SN0709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hatworksgrowth.org/insights/understanding-gva/" TargetMode="External"/><Relationship Id="rId4" Type="http://schemas.openxmlformats.org/officeDocument/2006/relationships/hyperlink" Target="https://www.ons.gov.uk/economy/grossvalueaddedgva/datasets/nominalandrealregionalgrossvalueaddedbalancedbyindustry"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ifs.org.uk/publications/cheapflation-and-rise-inflation-inequality?mc_cid=6e6d95d302&amp;mc_eid=3bd70722dd" TargetMode="External"/><Relationship Id="rId13" Type="http://schemas.openxmlformats.org/officeDocument/2006/relationships/hyperlink" Target="https://ifs.org.uk/publications/housing-quality-and-affordability-lower-income-households?mc_cid=5170e83b8a&amp;mc_eid=39f43342be" TargetMode="External"/><Relationship Id="rId3" Type="http://schemas.openxmlformats.org/officeDocument/2006/relationships/hyperlink" Target="https://commonslibrary.parliament.uk/research-briefings/cbp-9428/" TargetMode="External"/><Relationship Id="rId7" Type="http://schemas.openxmlformats.org/officeDocument/2006/relationships/hyperlink" Target="https://www.employment-studies.co.uk/system/files/resources/files/Commission%20for%20HWL%20job%20quality%20report_0.pdf" TargetMode="External"/><Relationship Id="rId12" Type="http://schemas.openxmlformats.org/officeDocument/2006/relationships/hyperlink" Target="https://ifs.org.uk/publications/hotel-mum-and-dad-co-residence-parents-among-those-aged-25-34?mc_cid=11bfa3dcb9&amp;mc_eid=39f43342be" TargetMode="External"/><Relationship Id="rId2" Type="http://schemas.openxmlformats.org/officeDocument/2006/relationships/hyperlink" Target="https://researchbriefings.files.parliament.uk/documents/SN06186/SN06186.pdf" TargetMode="External"/><Relationship Id="rId1" Type="http://schemas.openxmlformats.org/officeDocument/2006/relationships/slideLayout" Target="../slideLayouts/slideLayout3.xml"/><Relationship Id="rId6" Type="http://schemas.openxmlformats.org/officeDocument/2006/relationships/hyperlink" Target="https://www.inkinddirect.org/news-press-resources/the-state-of-period-equity-in-the-uk" TargetMode="External"/><Relationship Id="rId11" Type="http://schemas.openxmlformats.org/officeDocument/2006/relationships/hyperlink" Target="https://ifs.org.uk/publications/health-wealth-and-employment-run-state-pension-age?mc_cid=9b44c1dfa4&amp;mc_eid=39f43342be" TargetMode="External"/><Relationship Id="rId5" Type="http://schemas.openxmlformats.org/officeDocument/2006/relationships/hyperlink" Target="https://lordslibrary.parliament.uk/government-climate-policy-economic-impact/" TargetMode="External"/><Relationship Id="rId10" Type="http://schemas.openxmlformats.org/officeDocument/2006/relationships/hyperlink" Target="https://ifs.org.uk/publications/green-budget-2025-full-report?mc_cid=ea383179dc&amp;mc_eid=3bd70722dd" TargetMode="External"/><Relationship Id="rId4" Type="http://schemas.openxmlformats.org/officeDocument/2006/relationships/hyperlink" Target="https://commonslibrary.parliament.uk/which-children-are-most-likely-to-be-in-poverty-in-the-uk/" TargetMode="External"/><Relationship Id="rId9" Type="http://schemas.openxmlformats.org/officeDocument/2006/relationships/hyperlink" Target="https://ifs.org.uk/publications/do-disability-benefit-claims-rise-when-other-benefits-are-cut?mc_cid=4a23178e16&amp;mc_eid=3bd70722dd" TargetMode="External"/><Relationship Id="rId14" Type="http://schemas.openxmlformats.org/officeDocument/2006/relationships/hyperlink" Target="https://ifs.org.uk/publications/how-have-pensioner-incomes-and-poverty-changed-recent-years?mc_cid=2233061850&amp;mc_eid=39f43342be"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ifs.org.uk/publications/role-changing-health-rising-health-related-benefit-claims?mc_cid=baeac43e17&amp;mc_eid=3bd70722dd" TargetMode="External"/><Relationship Id="rId13" Type="http://schemas.openxmlformats.org/officeDocument/2006/relationships/hyperlink" Target="https://www.jrf.org.uk/cost-of-living" TargetMode="External"/><Relationship Id="rId3" Type="http://schemas.openxmlformats.org/officeDocument/2006/relationships/hyperlink" Target="https://ifs.org.uk/publications/living-standards-last-election?mc_cid=c79514206f&amp;mc_eid=39f43342be" TargetMode="External"/><Relationship Id="rId7" Type="http://schemas.openxmlformats.org/officeDocument/2006/relationships/hyperlink" Target="https://ifs.org.uk/articles/tackling-regional-inequalities-lessons-new-research?mc_cid=3f22aa0c8c&amp;mc_eid=39f43342be" TargetMode="External"/><Relationship Id="rId12" Type="http://schemas.openxmlformats.org/officeDocument/2006/relationships/hyperlink" Target="https://www.jrf.org.uk/uk-poverty-2024-the-essential-guide-to-understanding-poverty-in-the-uk?mc_cid=8adccae307&amp;mc_eid=3f126a93f1" TargetMode="External"/><Relationship Id="rId2" Type="http://schemas.openxmlformats.org/officeDocument/2006/relationships/hyperlink" Target="https://ifs.org.uk/living-standards-poverty-and-inequality-uk?mc_cid=c79514206f&amp;mc_eid=39f43342be" TargetMode="External"/><Relationship Id="rId1" Type="http://schemas.openxmlformats.org/officeDocument/2006/relationships/slideLayout" Target="../slideLayouts/slideLayout3.xml"/><Relationship Id="rId6" Type="http://schemas.openxmlformats.org/officeDocument/2006/relationships/hyperlink" Target="https://ifs.org.uk/publications/seven-key-facts-about-uk-living-standards?mc_cid=32b3ff0441&amp;mc_eid=39f43342be" TargetMode="External"/><Relationship Id="rId11" Type="http://schemas.openxmlformats.org/officeDocument/2006/relationships/hyperlink" Target="https://www.jrf.org.uk/uk-poverty-2025-the-essential-guide-to-understanding-poverty-in-the-uk" TargetMode="External"/><Relationship Id="rId5" Type="http://schemas.openxmlformats.org/officeDocument/2006/relationships/hyperlink" Target="https://ifs.org.uk/sites/default/files/2024-04/Recent-trends-in-and-the-outlook-for-health-related-benefits-IFS-Report-R311.pdf" TargetMode="External"/><Relationship Id="rId15" Type="http://schemas.openxmlformats.org/officeDocument/2006/relationships/hyperlink" Target="https://www.kingsfund.org.uk/insight-and-analysis/long-reads/relationship-poverty-nhs-services" TargetMode="External"/><Relationship Id="rId10" Type="http://schemas.openxmlformats.org/officeDocument/2006/relationships/hyperlink" Target="https://www.instituteofhealthequity.org/resources-reports/fuel-poverty-cold-homes-and-health-inequalities-in-the-uk/read-the-report.pdf" TargetMode="External"/><Relationship Id="rId4" Type="http://schemas.openxmlformats.org/officeDocument/2006/relationships/hyperlink" Target="https://ifs.org.uk/publications/move-how-young-peoples-mobility-responds-and-reinforces-geographical-inequalities?mc_cid=669fabf914&amp;mc_eid=39f43342be" TargetMode="External"/><Relationship Id="rId9" Type="http://schemas.openxmlformats.org/officeDocument/2006/relationships/hyperlink" Target="https://ifs.org.uk/publications/unemployment-benefits-and-household-spending-new-evidence-uk-bank-account-data?mc_cid=ad9960ec65&amp;mc_eid=39f43342be" TargetMode="External"/><Relationship Id="rId14"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lginform.local.gov.uk/" TargetMode="External"/><Relationship Id="rId13" Type="http://schemas.openxmlformats.org/officeDocument/2006/relationships/hyperlink" Target="https://www.lboro.ac.uk/research/crsp/our-research/" TargetMode="External"/><Relationship Id="rId3" Type="http://schemas.openxmlformats.org/officeDocument/2006/relationships/hyperlink" Target="https://kpmg.com/uk/en/insights/economics/uk-economic-outlook.html" TargetMode="External"/><Relationship Id="rId7" Type="http://schemas.openxmlformats.org/officeDocument/2006/relationships/hyperlink" Target="2025%20Consumer%20Digital%20Index" TargetMode="External"/><Relationship Id="rId12" Type="http://schemas.openxmlformats.org/officeDocument/2006/relationships/hyperlink" Target="https://thinkhouse.org.uk/site/assets/files/3215/long0725.pdf" TargetMode="External"/><Relationship Id="rId2" Type="http://schemas.openxmlformats.org/officeDocument/2006/relationships/hyperlink" Target="https://www.kingstrust.org.uk/about-us/news-views/youthindex2025" TargetMode="External"/><Relationship Id="rId1" Type="http://schemas.openxmlformats.org/officeDocument/2006/relationships/slideLayout" Target="../slideLayouts/slideLayout3.xml"/><Relationship Id="rId6" Type="http://schemas.openxmlformats.org/officeDocument/2006/relationships/hyperlink" Target="https://www.livingwage.org.uk/life-low-pension-growing-problem-financial-insecurity-retirement%C2%A0" TargetMode="External"/><Relationship Id="rId11" Type="http://schemas.openxmlformats.org/officeDocument/2006/relationships/hyperlink" Target="https://sticerd.lse.ac.uk/CASE/_NEW/PUBLICATIONS/abstract/?index=11618&amp;_gl=1*jxpq8*_ga*MjAyODYzNzI3OC4xNzUxNDQzOTAz*_ga_LWTEVFESYX*czE3NjY0OTA0MjIkbzEkZzEkdDE3NjY0OTA0MzYkajUyJGwwJGgw*_gcl_au*NTE0MDE0MTk3LjE3NjU3ODc0NTU." TargetMode="External"/><Relationship Id="rId5" Type="http://schemas.openxmlformats.org/officeDocument/2006/relationships/hyperlink" Target="https://www.livingwage.org.uk/precarious-pay-and-uncertain-hours-insecure-work-uk-labour-market?mc_cid=fcfc23fce8&amp;mc_eid=3f126a93f1" TargetMode="External"/><Relationship Id="rId10" Type="http://schemas.openxmlformats.org/officeDocument/2006/relationships/hyperlink" Target="https://blogs.lse.ac.uk/politicsandpolicy/britain-is-falling-behind-the-us-and-productivity-is-largely-to-blame/" TargetMode="External"/><Relationship Id="rId4" Type="http://schemas.openxmlformats.org/officeDocument/2006/relationships/hyperlink" Target="https://learningandwork.org.uk/what-we-do/employment-and-social-security/labour-market-analysis/" TargetMode="External"/><Relationship Id="rId9" Type="http://schemas.openxmlformats.org/officeDocument/2006/relationships/hyperlink" Target="https://onlinelibrary.wiley.com/doi/10.1002/psp.70151?mc_cid=6dc40cff35&amp;mc_eid=3f126a93f1"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midlandsengineobservatory.org/resources/" TargetMode="External"/><Relationship Id="rId13" Type="http://schemas.openxmlformats.org/officeDocument/2006/relationships/hyperlink" Target="https://niesr.ac.uk/publication-type/uk-economic-outlook" TargetMode="External"/><Relationship Id="rId3" Type="http://schemas.openxmlformats.org/officeDocument/2006/relationships/hyperlink" Target="https://www.lboro.ac.uk/media/media/media-centre/images/press-releases/2025/CRSP%20-%20Poverty%20at%20the%20end%20of%20life%20in%202024.pdf" TargetMode="External"/><Relationship Id="rId7" Type="http://schemas.openxmlformats.org/officeDocument/2006/relationships/hyperlink" Target="https://midlandsengineobservatory.org/" TargetMode="External"/><Relationship Id="rId12" Type="http://schemas.openxmlformats.org/officeDocument/2006/relationships/hyperlink" Target="https://natcen.ac.uk/british-social-attitud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mentalhealth-uk.org/blog/breaking-barriers-supporting-mental-health-to-boost-economic-growth/" TargetMode="External"/><Relationship Id="rId11" Type="http://schemas.openxmlformats.org/officeDocument/2006/relationships/hyperlink" Target="https://natcen.ac.uk/publications/society-watch-2023-price-we-pay-social-impact-cost-living-crisis" TargetMode="External"/><Relationship Id="rId5" Type="http://schemas.openxmlformats.org/officeDocument/2006/relationships/hyperlink" Target="https://mentalhealth-uk.org/burnout/#section-5" TargetMode="External"/><Relationship Id="rId15" Type="http://schemas.openxmlformats.org/officeDocument/2006/relationships/hyperlink" Target="https://www.natwestgroup.com/news-and-insights/news-room/press-releases/financial-capability-and-learning/2024/jan/half-of-16-25-year-olds-in-the-uk-say-the-cost-of-living-crisis-.html" TargetMode="External"/><Relationship Id="rId10" Type="http://schemas.openxmlformats.org/officeDocument/2006/relationships/hyperlink" Target="https://www.collectivevoice.org.uk/wp-content/uploads/2024/02/Collective-Voice-Cost-of-living-briefing-FINAL.docx.pdf" TargetMode="External"/><Relationship Id="rId4" Type="http://schemas.openxmlformats.org/officeDocument/2006/relationships/hyperlink" Target="https://www.mentalhealth.org.uk/sites/default/files/2023-01/MHF-cost-of-living-crisis-report-2023-01-12.pdf" TargetMode="External"/><Relationship Id="rId9" Type="http://schemas.openxmlformats.org/officeDocument/2006/relationships/hyperlink" Target="https://www.gov.uk/government/statistics/english-housing-survey-2023-to-2024-experiences-of-the-housing-crisis/english-housing-survey-2023-to-2024-experiences-of-the-housing-crisis" TargetMode="External"/><Relationship Id="rId14" Type="http://schemas.openxmlformats.org/officeDocument/2006/relationships/hyperlink" Target="https://www.ncvo.org.uk/news-and-insights/news-index/uk-civil-society-almanac-2024/"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ons.gov.uk/businessindustryandtrade/business/businessservices/bulletins/businessinsightsandimpactontheukeconomy/8january2026" TargetMode="External"/><Relationship Id="rId13"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3" Type="http://schemas.openxmlformats.org/officeDocument/2006/relationships/hyperlink" Target="https://www.ofcom.org.uk/siteassets/resources/documents/internet-based-services/technology/research-digital-disadvantage/a-demographic-deep-dive-into-internet-adoption-slide-deck.pdf?v=393693" TargetMode="External"/><Relationship Id="rId7" Type="http://schemas.openxmlformats.org/officeDocument/2006/relationships/hyperlink" Target="https://www.ons.gov.uk/businessindustryandtrade/business/businessservices/bulletins/businessinsightsandimpactontheukeconomy/20november2025" TargetMode="External"/><Relationship Id="rId12" Type="http://schemas.openxmlformats.org/officeDocument/2006/relationships/hyperlink" Target="https://experience.arcgis.com/experience/a4af7f8f83e24639831594587d814443/?draft=true" TargetMode="External"/><Relationship Id="rId2" Type="http://schemas.openxmlformats.org/officeDocument/2006/relationships/hyperlink" Target="https://neweconomics.org/2025/05/whats-behind-the-rise-in-disability-benefit-claims"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populationandmigration/populationestimates/articles/buildacustomareaprofile/2023-01-17" TargetMode="External"/><Relationship Id="rId11" Type="http://schemas.openxmlformats.org/officeDocument/2006/relationships/hyperlink" Target="https://www.ons.gov.uk/peoplepopulationandcommunity/educationandchildcare/articles/childcareaccessibilitybyneighbourhood/2024-06-04" TargetMode="External"/><Relationship Id="rId5" Type="http://schemas.openxmlformats.org/officeDocument/2006/relationships/hyperlink" Target="https://app.powerbi.com/view?r=eyJrIjoiMzI1N2YwYmYtNWVhMy00ZWY5LTliNmMtYzk3ZWVmMmMzNjZkIiwidCI6ImVlNGUxNDk5LTRhMzUtNGIyZS1hZDQ3LTVmM2NmOWRlODY2NiIsImMiOjh9" TargetMode="External"/><Relationship Id="rId15" Type="http://schemas.openxmlformats.org/officeDocument/2006/relationships/hyperlink" Target="https://explore-local-statistics.beta.ons.gov.uk/indicators" TargetMode="External"/><Relationship Id="rId10" Type="http://schemas.openxmlformats.org/officeDocument/2006/relationships/hyperlink" Target="https://www.ons.gov.uk/visualisations/censusworkforcequalifications/#E06000019" TargetMode="External"/><Relationship Id="rId4" Type="http://schemas.openxmlformats.org/officeDocument/2006/relationships/hyperlink" Target="https://analytics.phe.gov.uk/apps/health-inequalities-dashboard/" TargetMode="External"/><Relationship Id="rId9" Type="http://schemas.openxmlformats.org/officeDocument/2006/relationships/hyperlink" Target="https://www.ons.gov.uk/peoplepopulationandcommunity/housing/articles/census2021howhomesareheatedinyourarea/2023-01-05" TargetMode="External"/><Relationship Id="rId14" Type="http://schemas.openxmlformats.org/officeDocument/2006/relationships/hyperlink" Target="https://www.ons.gov.uk/economy/economicoutputandproductivity/output/bulletins/economicactivityandsocialchangeintheukrealtimeindicators/previousreleases"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ons.gov.uk/economy/inflationandpriceindices/bulletins/householdcostsindicesforukhouseholdgroups/julytoseptember2025" TargetMode="External"/><Relationship Id="rId13" Type="http://schemas.openxmlformats.org/officeDocument/2006/relationships/hyperlink" Target="https://www.nomisweb.co.uk/reports/lmp/lad/1778384915/report.aspx" TargetMode="External"/><Relationship Id="rId3" Type="http://schemas.openxmlformats.org/officeDocument/2006/relationships/hyperlink" Target="https://www.ons.gov.uk/visualisations/areas/E06000019/" TargetMode="External"/><Relationship Id="rId7" Type="http://schemas.openxmlformats.org/officeDocument/2006/relationships/hyperlink" Target="https://www.ons.gov.uk/peoplepopulationandcommunity/healthandsocialcare/healthandwellbeing/bulletins/healthinengland/2015to2021" TargetMode="External"/><Relationship Id="rId12" Type="http://schemas.openxmlformats.org/officeDocument/2006/relationships/hyperlink" Target="https://www.ons.gov.uk/businessindustryandtrade/internationaltrade/bulletins/internationaltradeinuknationsregionsandcities/2022#explore-uk-international-trade-by-international-territorial-levels-for-by-2022" TargetMode="External"/><Relationship Id="rId2" Type="http://schemas.openxmlformats.org/officeDocument/2006/relationships/hyperlink" Target="https://www.ons.gov.uk/peoplepopulationandcommunity/educationandchildcare/articles/explorewhichtownsattractpeoplewithadvancededucation/2024-03-15"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11" Type="http://schemas.openxmlformats.org/officeDocument/2006/relationships/hyperlink" Target="https://www.ons.gov.uk/peoplepopulationandcommunity/housing/articles/howaremonthlymortgagerepaymentschangingingreatbritain/2023-03-08" TargetMode="External"/><Relationship Id="rId5" Type="http://schemas.openxmlformats.org/officeDocument/2006/relationships/hyperlink" Target="https://www.ons.gov.uk/peoplepopulationandcommunity/housing/articles/firsttimebuyermortgagesalesfellacrosslondonindecadeto2023/2025-03-06" TargetMode="External"/><Relationship Id="rId10" Type="http://schemas.openxmlformats.org/officeDocument/2006/relationships/hyperlink" Target="https://www.ons.gov.uk/economy/inflationandpriceindices/articles/housingpricesinyourarea/2024-03-20" TargetMode="External"/><Relationship Id="rId4"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9" Type="http://schemas.openxmlformats.org/officeDocument/2006/relationships/hyperlink" Target="https://www.ons.gov.uk/economy/inflationandpriceindices" TargetMode="External"/><Relationship Id="rId14" Type="http://schemas.openxmlformats.org/officeDocument/2006/relationships/hyperlink" Target="https://www.ons.gov.uk/peoplepopulationandcommunity/housing/bulletins/privaterentalaffordabilityengland/2024"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www.ons.gov.uk/visualisations/dvc2281/" TargetMode="External"/><Relationship Id="rId13" Type="http://schemas.openxmlformats.org/officeDocument/2006/relationships/hyperlink" Target="https://www.ons.gov.uk/peoplepopulationandcommunity/housing/articles/whoismostexposedtorisinghousingcostsinenglandandwales/2024-04-25" TargetMode="External"/><Relationship Id="rId3" Type="http://schemas.openxmlformats.org/officeDocument/2006/relationships/hyperlink" Target="https://www.ons.gov.uk/economy/nationalaccounts/uksectoraccounts/articles/quarterlyeconomiccommentary/julytoseptember2025" TargetMode="External"/><Relationship Id="rId7" Type="http://schemas.openxmlformats.org/officeDocument/2006/relationships/hyperlink" Target="https://www.ons.gov.uk/economy/nationalaccounts/articles/dashboardunderstandingtheukeconomy/2017-02-22" TargetMode="External"/><Relationship Id="rId12" Type="http://schemas.openxmlformats.org/officeDocument/2006/relationships/hyperlink" Target="https://www.ons.gov.uk/employmentandlabourmarket/peopleinwork/employmentandemployeetypes/articles/whichskillsareemployersseekinginyourarea/2024-11-05" TargetMode="External"/><Relationship Id="rId2" Type="http://schemas.openxmlformats.org/officeDocument/2006/relationships/hyperlink" Target="https://www.ons.gov.uk/economy/economicoutputandproductivity/publicservicesproductivity/bulletins/publicserviceproductivityquarterlyuk/apriltojune2025"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wellbeing/articles/subnationalindicatorsexplorer/2022-01-06" TargetMode="External"/><Relationship Id="rId11" Type="http://schemas.openxmlformats.org/officeDocument/2006/relationships/hyperlink" Target="https://www.ons.gov.uk/visualisations/censusorigindestination/" TargetMode="External"/><Relationship Id="rId5" Type="http://schemas.openxmlformats.org/officeDocument/2006/relationships/hyperlink" Target="https://www.ons.gov.uk/employmentandlabourmarket/peopleinwork/labourproductivity/articles/sicknessabsenceinthelabourmarket/2023and2024" TargetMode="External"/><Relationship Id="rId10" Type="http://schemas.openxmlformats.org/officeDocument/2006/relationships/hyperlink" Target="https://www.ons.gov.uk/peoplepopulationandcommunity/wellbeing/articles/ukmeasuresofnationalwellbeing/dashboard" TargetMode="External"/><Relationship Id="rId4" Type="http://schemas.openxmlformats.org/officeDocument/2006/relationships/hyperlink" Target="https://www.ons.gov.uk/economy/economicoutputandproductivity/productivitymeasures/bulletins/regionalandsubregionallabourproductivityuk/2023" TargetMode="External"/><Relationship Id="rId9" Type="http://schemas.openxmlformats.org/officeDocument/2006/relationships/hyperlink" Target="https://www.ons.gov.uk/employmentandlabourmarket/peopleinwork/employmentandemployeetypes/bulletins/uklabourmarket/latest" TargetMode="External"/><Relationship Id="rId14" Type="http://schemas.openxmlformats.org/officeDocument/2006/relationships/hyperlink" Target="https://www.ons.gov.uk/peoplepopulationandcommunity/educationandchildcare/articles/youngpeoplefromdisadvantagedbackgroundsfeellessincontroloftheirfutures/2023-11-06"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resolutionfoundation.org/publications/a-u-shaped-legacy/" TargetMode="External"/><Relationship Id="rId13" Type="http://schemas.openxmlformats.org/officeDocument/2006/relationships/hyperlink" Target="https://www.resolutionfoundation.org/app/uploads/2026/01/NYO2026.pdf" TargetMode="External"/><Relationship Id="rId3" Type="http://schemas.openxmlformats.org/officeDocument/2006/relationships/hyperlink" Target="https://www.policywise.org.uk/news/new-policywise-report-reveals-sharp-rise-period-poverty-across-uk-and-ireland" TargetMode="External"/><Relationship Id="rId7" Type="http://schemas.openxmlformats.org/officeDocument/2006/relationships/hyperlink" Target="https://www.productivity.ac.uk/news/what-explains-the-uks-productivity-problem/" TargetMode="External"/><Relationship Id="rId12" Type="http://schemas.openxmlformats.org/officeDocument/2006/relationships/hyperlink" Target="https://www.resolutionfoundation.org/publications/low-pay-britain-2025/?mc_cid=8a14f7b9f9&amp;mc_eid=3f126a93f1" TargetMode="External"/><Relationship Id="rId2" Type="http://schemas.openxmlformats.org/officeDocument/2006/relationships/hyperlink" Target="https://www.kcl.ac.uk/csmh/assets/esrc-csmh-cost-of-living-crisis-and-mental-health-report.pdf" TargetMode="External"/><Relationship Id="rId1" Type="http://schemas.openxmlformats.org/officeDocument/2006/relationships/slideLayout" Target="../slideLayouts/slideLayout3.xml"/><Relationship Id="rId6" Type="http://schemas.openxmlformats.org/officeDocument/2006/relationships/hyperlink" Target="https://www.productivity.ac.uk/the-productivity-lab/the-tpi-uk-itl3-productivity-scorecard-series/" TargetMode="External"/><Relationship Id="rId11" Type="http://schemas.openxmlformats.org/officeDocument/2006/relationships/hyperlink" Target="https://www.resolutionfoundation.org/publications/job-done/" TargetMode="External"/><Relationship Id="rId5" Type="http://schemas.openxmlformats.org/officeDocument/2006/relationships/hyperlink" Target="https://www.productivity.ac.uk/wp-content/uploads/2021/10/PIP010-Midlands-Productivity-Challenge-FINAL-070122.pdf" TargetMode="External"/><Relationship Id="rId15" Type="http://schemas.openxmlformats.org/officeDocument/2006/relationships/hyperlink" Target="https://www.resolutionfoundation.org/publications/the-power-of-place/" TargetMode="External"/><Relationship Id="rId10" Type="http://schemas.openxmlformats.org/officeDocument/2006/relationships/hyperlink" Target="https://www.resolutionfoundation.org/major-programme/housing-outlook/" TargetMode="External"/><Relationship Id="rId4" Type="http://schemas.openxmlformats.org/officeDocument/2006/relationships/hyperlink" Target="https://www.productivity.ac.uk/research/land-use-and-planning-reforms-strategic-context-challenges-and-policy-recommendations/" TargetMode="External"/><Relationship Id="rId9" Type="http://schemas.openxmlformats.org/officeDocument/2006/relationships/hyperlink" Target="https://www.resolutionfoundation.org/publications/the-living-standards-outlook-2025/" TargetMode="External"/><Relationship Id="rId14" Type="http://schemas.openxmlformats.org/officeDocument/2006/relationships/hyperlink" Target="https://www.resolutionfoundation.org/publications/new-year-outlook-2026/"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www.rsph.org.uk/our-work/campaigns/our-health-the-price-we-will-pay-for-the-cost-of-living-crisis.html" TargetMode="External"/><Relationship Id="rId13" Type="http://schemas.openxmlformats.org/officeDocument/2006/relationships/hyperlink" Target="https://rsnonline.org.uk/addressing-the-unique-challenge-of-fuel-poverty-in-rural-areas" TargetMode="External"/><Relationship Id="rId3" Type="http://schemas.openxmlformats.org/officeDocument/2006/relationships/hyperlink" Target="https://www.youtube.com/watch?v=LMggRKSdpeg" TargetMode="External"/><Relationship Id="rId7" Type="http://schemas.openxmlformats.org/officeDocument/2006/relationships/hyperlink" Target="https://www.royallondon.com/guides-tools/cost-of-living/financial-resilience-report-2025/" TargetMode="External"/><Relationship Id="rId12" Type="http://schemas.openxmlformats.org/officeDocument/2006/relationships/hyperlink" Target="https://www.rsnonline.org.uk/tag/economy-insights" TargetMode="External"/><Relationship Id="rId2" Type="http://schemas.openxmlformats.org/officeDocument/2006/relationships/hyperlink" Target="https://www.resolutionfoundation.org/events/shared-prosperity/" TargetMode="External"/><Relationship Id="rId1" Type="http://schemas.openxmlformats.org/officeDocument/2006/relationships/slideLayout" Target="../slideLayouts/slideLayout3.xml"/><Relationship Id="rId6" Type="http://schemas.openxmlformats.org/officeDocument/2006/relationships/hyperlink" Target="https://www.resolutionfoundation.org/publications/weve-only-just-begun/" TargetMode="External"/><Relationship Id="rId11" Type="http://schemas.openxmlformats.org/officeDocument/2006/relationships/hyperlink" Target="https://rsnonline.org.uk/images/manifesto-2023/rural-economies-chapter.pdf" TargetMode="External"/><Relationship Id="rId5" Type="http://schemas.openxmlformats.org/officeDocument/2006/relationships/hyperlink" Target="https://www.resolutionfoundation.org/publications/under-strain/" TargetMode="External"/><Relationship Id="rId15" Type="http://schemas.openxmlformats.org/officeDocument/2006/relationships/hyperlink" Target="https://socialmetricscommission.org.uk/social-metrics-commission-2024-report/" TargetMode="External"/><Relationship Id="rId10" Type="http://schemas.openxmlformats.org/officeDocument/2006/relationships/hyperlink" Target="https://www.rsnonline.org.uk/images/research/Cost-Living/Rural-Cost-Living.pdf" TargetMode="External"/><Relationship Id="rId4" Type="http://schemas.openxmlformats.org/officeDocument/2006/relationships/hyperlink" Target="https://economy2030.resolutionfoundation.org/wp-content/uploads/2023/12/Ending-stagnation-final-report.pdf" TargetMode="External"/><Relationship Id="rId9" Type="http://schemas.openxmlformats.org/officeDocument/2006/relationships/hyperlink" Target="https://acre.org.uk/wp-content/uploads/Reigniting-rural-futures-summary-report-FINAL.pdf" TargetMode="External"/><Relationship Id="rId14" Type="http://schemas.openxmlformats.org/officeDocument/2006/relationships/hyperlink" Target="https://www.savills.co.uk/research_articles/229130/385659-0"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www.ukfinance.org.uk/data-and-research/economic-insight" TargetMode="External"/><Relationship Id="rId13" Type="http://schemas.openxmlformats.org/officeDocument/2006/relationships/hyperlink" Target="https://www.rsnonline.org.uk/images/research/Cost-Living/Rural-Cost-Living.pdf" TargetMode="External"/><Relationship Id="rId3" Type="http://schemas.openxmlformats.org/officeDocument/2006/relationships/hyperlink" Target="https://socialmobility.independent-commission.uk/reports/investment-into-regions-and-social-mobility-report/" TargetMode="External"/><Relationship Id="rId7" Type="http://schemas.openxmlformats.org/officeDocument/2006/relationships/hyperlink" Target="https://cms.trussell.org.uk/sites/default/files/2025-06/cost_of_hunger_and_hardship_june25.pdf" TargetMode="External"/><Relationship Id="rId12" Type="http://schemas.openxmlformats.org/officeDocument/2006/relationships/hyperlink" Target="https://www.york.ac.uk/policy-engine/cost-of-living/" TargetMode="External"/><Relationship Id="rId2" Type="http://schemas.openxmlformats.org/officeDocument/2006/relationships/hyperlink" Target="https://socialmobility.independent-commission.uk/reports/state-of-the-nation-2025-the-evolving-story-of-social-mobility-in-the-uk/" TargetMode="External"/><Relationship Id="rId1" Type="http://schemas.openxmlformats.org/officeDocument/2006/relationships/slideLayout" Target="../slideLayouts/slideLayout3.xml"/><Relationship Id="rId6" Type="http://schemas.openxmlformats.org/officeDocument/2006/relationships/hyperlink" Target="https://www.trussell.org.uk/news-and-research/publications/report/hunger-in-the-uk-2025" TargetMode="External"/><Relationship Id="rId11" Type="http://schemas.openxmlformats.org/officeDocument/2006/relationships/hyperlink" Target="https://shefuni.maps.arcgis.com/apps/instant/interactivelegend/index.html?appid=8be0cd9e18904c258afd3c959d6fc4d7" TargetMode="External"/><Relationship Id="rId5" Type="http://schemas.openxmlformats.org/officeDocument/2006/relationships/hyperlink" Target="https://www.suttontrust.com/our-research/what-is-social-mobility/" TargetMode="External"/><Relationship Id="rId10" Type="http://schemas.openxmlformats.org/officeDocument/2006/relationships/hyperlink" Target="https://blog.bham.ac.uk/cityredi/category/west-midlands-weekly-economic-impact-monitor/"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universitiesuk.ac.uk/latest/insights-and-analysis/graduate-outcomes-what-latest-data" TargetMode="External"/><Relationship Id="rId14" Type="http://schemas.openxmlformats.org/officeDocument/2006/relationships/hyperlink" Target="https://yougov.co.uk/politics/articles/53823-britons-and-the-cost-of-living-january-20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www.zoopla.co.uk/discover/property-news/rental-market-report/" TargetMode="External"/><Relationship Id="rId2" Type="http://schemas.openxmlformats.org/officeDocument/2006/relationships/hyperlink" Target="https://youthfuturesfoundation.org/wp-content/uploads/2023/06/GJP-Youth-Pullout-Report_AW_No-Crops.pdf" TargetMode="External"/><Relationship Id="rId1" Type="http://schemas.openxmlformats.org/officeDocument/2006/relationships/slideLayout" Target="../slideLayouts/slideLayout3.xml"/><Relationship Id="rId4" Type="http://schemas.openxmlformats.org/officeDocument/2006/relationships/hyperlink" Target="https://business.zoopla.co.uk/zoopla-house-price-ind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a:t>Herefordshire economy and cost-of-living compendium </a:t>
            </a:r>
            <a:br>
              <a:rPr lang="en-GB" sz="2800" dirty="0"/>
            </a:br>
            <a:r>
              <a:rPr lang="en-GB" sz="1800" dirty="0"/>
              <a:t>January</a:t>
            </a:r>
            <a:r>
              <a:rPr lang="en-GB" sz="2800" dirty="0"/>
              <a:t> </a:t>
            </a:r>
            <a:r>
              <a:rPr lang="en-GB" sz="2000" dirty="0"/>
              <a:t>2026</a:t>
            </a:r>
            <a:br>
              <a:rPr lang="en-GB" sz="1800" dirty="0">
                <a:latin typeface="+mn-lt"/>
              </a:rPr>
            </a:br>
            <a:r>
              <a:rPr lang="en-GB" sz="1600" dirty="0"/>
              <a:t>Herefordshire Council Intelligence Unit</a:t>
            </a:r>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a:t>Labour productivity</a:t>
            </a:r>
          </a:p>
        </p:txBody>
      </p:sp>
      <p:sp>
        <p:nvSpPr>
          <p:cNvPr id="4" name="Text Placeholder 3"/>
          <p:cNvSpPr>
            <a:spLocks noGrp="1"/>
          </p:cNvSpPr>
          <p:nvPr>
            <p:ph type="body" sz="half" idx="2"/>
          </p:nvPr>
        </p:nvSpPr>
        <p:spPr>
          <a:xfrm>
            <a:off x="154378" y="888511"/>
            <a:ext cx="7932717" cy="4915949"/>
          </a:xfrm>
          <a:ln w="38100">
            <a:solidFill>
              <a:srgbClr val="FFC000"/>
            </a:solidFill>
          </a:ln>
        </p:spPr>
        <p:txBody>
          <a:bodyPr>
            <a:noAutofit/>
          </a:bodyPr>
          <a:lstStyle/>
          <a:p>
            <a:pPr>
              <a:lnSpc>
                <a:spcPct val="120000"/>
              </a:lnSpc>
            </a:pPr>
            <a:r>
              <a:rPr lang="en-GB" sz="1200" dirty="0"/>
              <a:t>The level of labour productivity is determined by how efficiently and effectively labour is utilized in an economy. Comparing the labour productivity of different areas provides an indication of relative competitiveness.  Labour productivity is one of the key determinants of wages and poor labour productivity is a barrier to social mobility. </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Research by the London School of Economics (LSE) published in November 2023 found that UK productivity is lower than in France, Germany and United States – and almost all of this gap is due to a lack of investment in capital and skills.   </a:t>
            </a:r>
            <a:r>
              <a:rPr lang="en-GB" sz="1200" dirty="0">
                <a:hlinkClick r:id="rId3"/>
              </a:rPr>
              <a:t>Research </a:t>
            </a:r>
            <a:r>
              <a:rPr lang="en-GB" sz="1200" dirty="0"/>
              <a:t>by the University of Birmingham (January 2023) found that the West Midlands has one of the largest inter-regional gaps in productivity in the UK, with its most productive sub-region (Solihull) producing £21.50 (47%) per hour more than its least productive sub-region (Herefordshire).</a:t>
            </a:r>
          </a:p>
          <a:p>
            <a:pPr marL="171450" indent="-171450">
              <a:lnSpc>
                <a:spcPct val="120000"/>
              </a:lnSpc>
              <a:buFont typeface="Arial" panose="020B0604020202020204" pitchFamily="34" charset="0"/>
              <a:buChar char="•"/>
            </a:pPr>
            <a:r>
              <a:rPr lang="en-GB" sz="1200" dirty="0"/>
              <a:t>In 2023, Herefordshire GVA per hour worked (smoothed*) was £32.9: significantly lower than England (£42.4) and the West Midlands (£36.0).</a:t>
            </a:r>
          </a:p>
          <a:p>
            <a:pPr marL="171450" indent="-171450">
              <a:lnSpc>
                <a:spcPct val="120000"/>
              </a:lnSpc>
              <a:buFont typeface="Arial" panose="020B0604020202020204" pitchFamily="34" charset="0"/>
              <a:buChar char="•"/>
            </a:pPr>
            <a:r>
              <a:rPr lang="en-GB" sz="1200" dirty="0"/>
              <a:t>Similarly, Herefordshire’s GVA per filled job (smoothed*) in 2023 was £47,116, compared to £67,338 for England and £57,024 for the West Midlands.</a:t>
            </a:r>
          </a:p>
          <a:p>
            <a:pPr marL="171450" indent="-171450">
              <a:lnSpc>
                <a:spcPct val="120000"/>
              </a:lnSpc>
              <a:buFont typeface="Arial" panose="020B0604020202020204" pitchFamily="34" charset="0"/>
              <a:buChar char="•"/>
            </a:pPr>
            <a:r>
              <a:rPr lang="en-GB" sz="1200" dirty="0"/>
              <a:t>Using the GVA per hour worked measure, in 2023 Herefordshire had one of the lowest levels labour productivity of any International Territorial Level (ITL) 3 area of the UK, ranking 164th out of 182.  In England only, it ranked 127</a:t>
            </a:r>
            <a:r>
              <a:rPr lang="en-GB" sz="1200" baseline="30000" dirty="0"/>
              <a:t>th</a:t>
            </a:r>
            <a:r>
              <a:rPr lang="en-GB" sz="1200" dirty="0"/>
              <a:t> out of 141.  The reasons for this are complex but are likely related to Herefordshire’s rurality and the associated composition of its economy. The </a:t>
            </a:r>
            <a:r>
              <a:rPr lang="en-GB" sz="1200" dirty="0">
                <a:hlinkClick r:id="rId4"/>
              </a:rPr>
              <a:t>Midlands Engine Intelligence Hub </a:t>
            </a:r>
            <a:r>
              <a:rPr lang="en-GB" sz="1200" dirty="0"/>
              <a:t>contains a useful GVA for Small Areas map which can be used to compare local authority areas.</a:t>
            </a:r>
          </a:p>
        </p:txBody>
      </p:sp>
      <p:pic>
        <p:nvPicPr>
          <p:cNvPr id="8" name="Content Placeholder 7" descr="Bar chart showing GVA per hour worked (smoothed) in pounds sterling for Herefordshire, England and the West Midlands in 2023.">
            <a:extLst>
              <a:ext uri="{FF2B5EF4-FFF2-40B4-BE49-F238E27FC236}">
                <a16:creationId xmlns:a16="http://schemas.microsoft.com/office/drawing/2014/main" id="{39A3E40F-5B11-2A2B-C97A-419E32EE058E}"/>
              </a:ext>
            </a:extLst>
          </p:cNvPr>
          <p:cNvPicPr>
            <a:picLocks noGrp="1" noChangeAspect="1"/>
          </p:cNvPicPr>
          <p:nvPr>
            <p:ph idx="1"/>
          </p:nvPr>
        </p:nvPicPr>
        <p:blipFill>
          <a:blip r:embed="rId5"/>
          <a:stretch>
            <a:fillRect/>
          </a:stretch>
        </p:blipFill>
        <p:spPr>
          <a:xfrm>
            <a:off x="8182332" y="888512"/>
            <a:ext cx="3886362" cy="2335952"/>
          </a:xfrm>
          <a:prstGeom prst="rect">
            <a:avLst/>
          </a:prstGeom>
          <a:ln>
            <a:solidFill>
              <a:schemeClr val="tx1"/>
            </a:solidFill>
          </a:ln>
        </p:spPr>
      </p:pic>
      <p:pic>
        <p:nvPicPr>
          <p:cNvPr id="11" name="Picture 10" descr="Bar chart showing GVA per filled job (smoothed) in pounds sterling for Herefordshire, England and the West MIdlands in 2023.">
            <a:extLst>
              <a:ext uri="{FF2B5EF4-FFF2-40B4-BE49-F238E27FC236}">
                <a16:creationId xmlns:a16="http://schemas.microsoft.com/office/drawing/2014/main" id="{F65FF762-6CD0-64CA-1ACF-62C0D6860126}"/>
              </a:ext>
            </a:extLst>
          </p:cNvPr>
          <p:cNvPicPr>
            <a:picLocks noChangeAspect="1"/>
          </p:cNvPicPr>
          <p:nvPr/>
        </p:nvPicPr>
        <p:blipFill>
          <a:blip r:embed="rId6"/>
          <a:stretch>
            <a:fillRect/>
          </a:stretch>
        </p:blipFill>
        <p:spPr>
          <a:xfrm>
            <a:off x="8197555" y="3367380"/>
            <a:ext cx="3886362" cy="2335952"/>
          </a:xfrm>
          <a:prstGeom prst="rect">
            <a:avLst/>
          </a:prstGeom>
          <a:ln>
            <a:solidFill>
              <a:schemeClr val="tx1"/>
            </a:solidFill>
          </a:ln>
        </p:spPr>
      </p:pic>
      <p:sp>
        <p:nvSpPr>
          <p:cNvPr id="7" name="TextBox 6"/>
          <p:cNvSpPr txBox="1"/>
          <p:nvPr/>
        </p:nvSpPr>
        <p:spPr>
          <a:xfrm>
            <a:off x="9616423" y="5855044"/>
            <a:ext cx="2467494" cy="954107"/>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7"/>
              </a:rPr>
              <a:t>ONS Subregional Productivity</a:t>
            </a:r>
            <a:endParaRPr lang="en-GB" sz="1100" dirty="0"/>
          </a:p>
          <a:p>
            <a:r>
              <a:rPr lang="en-GB" sz="1100" dirty="0"/>
              <a:t>Frequency:  Annually</a:t>
            </a:r>
          </a:p>
          <a:p>
            <a:r>
              <a:rPr lang="en-GB" sz="1100" dirty="0"/>
              <a:t>Last updated: 19 June 2025</a:t>
            </a:r>
          </a:p>
          <a:p>
            <a:r>
              <a:rPr lang="en-GB" sz="1100" dirty="0"/>
              <a:t>Next update:  June 2026</a:t>
            </a:r>
          </a:p>
        </p:txBody>
      </p:sp>
      <p:sp>
        <p:nvSpPr>
          <p:cNvPr id="9" name="TextBox 8"/>
          <p:cNvSpPr txBox="1"/>
          <p:nvPr/>
        </p:nvSpPr>
        <p:spPr>
          <a:xfrm>
            <a:off x="23751" y="5901210"/>
            <a:ext cx="9616423"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Gross value added (GVA) measures the contribution made to an economy by one individual producer, industry, sector or region. The figure is used in the calculation of gross domestic product (GDP) –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University of Birmingham </a:t>
            </a:r>
            <a:r>
              <a:rPr lang="en-GB" sz="1000" dirty="0">
                <a:solidFill>
                  <a:schemeClr val="bg2">
                    <a:lumMod val="50000"/>
                  </a:schemeClr>
                </a:solidFill>
              </a:rPr>
              <a:t>*Data are smoothed using a weighted 5-year moving average.</a:t>
            </a:r>
          </a:p>
          <a:p>
            <a:r>
              <a:rPr lang="en-GB" sz="1000" dirty="0">
                <a:solidFill>
                  <a:schemeClr val="bg2">
                    <a:lumMod val="50000"/>
                  </a:schemeClr>
                </a:solidFill>
              </a:rPr>
              <a:t>ONS provide two measures of labour productivity. 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GVA per hour worked is the preferred measure of labour productivity.  </a:t>
            </a:r>
            <a:r>
              <a:rPr lang="en-GB" sz="1000" dirty="0">
                <a:solidFill>
                  <a:schemeClr val="bg2">
                    <a:lumMod val="50000"/>
                  </a:schemeClr>
                </a:solidFill>
                <a:hlinkClick r:id="rId9">
                  <a:extLst>
                    <a:ext uri="{A12FA001-AC4F-418D-AE19-62706E023703}">
                      <ahyp:hlinkClr xmlns:ahyp="http://schemas.microsoft.com/office/drawing/2018/hyperlinkcolor" val="tx"/>
                    </a:ext>
                  </a:extLst>
                </a:hlinkClick>
              </a:rPr>
              <a:t>More information</a:t>
            </a:r>
            <a:r>
              <a:rPr lang="en-GB" sz="1000" dirty="0">
                <a:solidFill>
                  <a:schemeClr val="bg2">
                    <a:lumMod val="50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6" y="191236"/>
            <a:ext cx="9329126" cy="1204427"/>
          </a:xfrm>
        </p:spPr>
        <p:txBody>
          <a:bodyPr>
            <a:noAutofit/>
          </a:bodyPr>
          <a:lstStyle/>
          <a:p>
            <a:r>
              <a:rPr lang="en-GB" sz="3200" dirty="0"/>
              <a:t>Numbers of businesses (enterprises) by industry and size, and contribution to the value of economic output by industry</a:t>
            </a:r>
          </a:p>
        </p:txBody>
      </p:sp>
      <p:pic>
        <p:nvPicPr>
          <p:cNvPr id="4" name="Picture 3" descr="Stacked bar chart showing the proportion of business enterprises by broad industrial group and size band in Herefordshire in 2025.  The vast majority of businesses were micro enterprises with less than 10 workers.  The highest proportions of businesses were in agriculture, forestry and fishing, construction and professional, scientific and technical sectors.">
            <a:extLst>
              <a:ext uri="{FF2B5EF4-FFF2-40B4-BE49-F238E27FC236}">
                <a16:creationId xmlns:a16="http://schemas.microsoft.com/office/drawing/2014/main" id="{4C45AA49-FE43-9A8D-92AB-259B1FC33805}"/>
              </a:ext>
            </a:extLst>
          </p:cNvPr>
          <p:cNvPicPr>
            <a:picLocks noChangeAspect="1"/>
          </p:cNvPicPr>
          <p:nvPr/>
        </p:nvPicPr>
        <p:blipFill>
          <a:blip r:embed="rId2"/>
          <a:stretch>
            <a:fillRect/>
          </a:stretch>
        </p:blipFill>
        <p:spPr>
          <a:xfrm>
            <a:off x="94689" y="1459145"/>
            <a:ext cx="5807347" cy="4156838"/>
          </a:xfrm>
          <a:prstGeom prst="rect">
            <a:avLst/>
          </a:prstGeom>
          <a:ln>
            <a:solidFill>
              <a:schemeClr val="tx1"/>
            </a:solidFill>
          </a:ln>
        </p:spPr>
      </p:pic>
      <p:sp>
        <p:nvSpPr>
          <p:cNvPr id="9" name="TextBox 8"/>
          <p:cNvSpPr txBox="1"/>
          <p:nvPr/>
        </p:nvSpPr>
        <p:spPr>
          <a:xfrm>
            <a:off x="45661" y="5794871"/>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3"/>
              </a:rPr>
              <a:t>ONS – NOMIS</a:t>
            </a:r>
            <a:endParaRPr lang="en-GB" sz="1100" dirty="0"/>
          </a:p>
          <a:p>
            <a:r>
              <a:rPr lang="en-GB" sz="1100" dirty="0"/>
              <a:t>Frequency:  Annually</a:t>
            </a:r>
          </a:p>
          <a:p>
            <a:r>
              <a:rPr lang="en-GB" sz="1100" dirty="0"/>
              <a:t>Last updated: 14 October 2025</a:t>
            </a:r>
          </a:p>
          <a:p>
            <a:r>
              <a:rPr lang="en-GB" sz="1100" dirty="0"/>
              <a:t>Next update:  Autumn 2026</a:t>
            </a:r>
          </a:p>
        </p:txBody>
      </p:sp>
      <p:pic>
        <p:nvPicPr>
          <p:cNvPr id="7" name="Content Placeholder 6" descr="Bar chart showing the proportion of Gross Value Added (GVA) by broad industrial group for Herefordshire, the West Midlands and England, 2023.&#10;">
            <a:extLst>
              <a:ext uri="{FF2B5EF4-FFF2-40B4-BE49-F238E27FC236}">
                <a16:creationId xmlns:a16="http://schemas.microsoft.com/office/drawing/2014/main" id="{4CB1A296-59F8-492B-9123-121E4AB904B2}"/>
              </a:ext>
            </a:extLst>
          </p:cNvPr>
          <p:cNvPicPr>
            <a:picLocks noGrp="1" noChangeAspect="1"/>
          </p:cNvPicPr>
          <p:nvPr>
            <p:ph idx="1"/>
          </p:nvPr>
        </p:nvPicPr>
        <p:blipFill>
          <a:blip r:embed="rId4"/>
          <a:stretch>
            <a:fillRect/>
          </a:stretch>
        </p:blipFill>
        <p:spPr>
          <a:xfrm>
            <a:off x="6011779" y="1153995"/>
            <a:ext cx="6075546" cy="4461987"/>
          </a:xfrm>
          <a:prstGeom prst="rect">
            <a:avLst/>
          </a:prstGeom>
          <a:ln>
            <a:solidFill>
              <a:schemeClr val="tx1"/>
            </a:solidFill>
          </a:ln>
        </p:spPr>
      </p:pic>
      <p:sp>
        <p:nvSpPr>
          <p:cNvPr id="10" name="TextBox 9">
            <a:hlinkClick r:id="rId5"/>
          </p:cNvPr>
          <p:cNvSpPr txBox="1"/>
          <p:nvPr/>
        </p:nvSpPr>
        <p:spPr>
          <a:xfrm>
            <a:off x="9101600" y="5896859"/>
            <a:ext cx="281416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5"/>
              </a:rPr>
              <a:t>ONS</a:t>
            </a:r>
            <a:endParaRPr lang="en-GB" sz="1100" dirty="0"/>
          </a:p>
          <a:p>
            <a:r>
              <a:rPr lang="en-GB" sz="1100" dirty="0"/>
              <a:t>Frequency:  Annually</a:t>
            </a:r>
          </a:p>
          <a:p>
            <a:r>
              <a:rPr lang="en-GB" sz="1100" dirty="0"/>
              <a:t>Last updated: 17 April 2025</a:t>
            </a:r>
          </a:p>
          <a:p>
            <a:r>
              <a:rPr lang="en-GB" sz="1100" dirty="0"/>
              <a:t>Next update:  April 2026</a:t>
            </a:r>
          </a:p>
        </p:txBody>
      </p:sp>
      <p:sp>
        <p:nvSpPr>
          <p:cNvPr id="11" name="TextBox 10"/>
          <p:cNvSpPr txBox="1"/>
          <p:nvPr/>
        </p:nvSpPr>
        <p:spPr>
          <a:xfrm>
            <a:off x="2584804" y="5679455"/>
            <a:ext cx="6391669" cy="1015663"/>
          </a:xfrm>
          <a:prstGeom prst="rect">
            <a:avLst/>
          </a:prstGeom>
          <a:solidFill>
            <a:schemeClr val="bg1"/>
          </a:solidFill>
          <a:ln w="25400">
            <a:solidFill>
              <a:srgbClr val="FFC000"/>
            </a:solidFill>
          </a:ln>
        </p:spPr>
        <p:txBody>
          <a:bodyPr wrap="square" rtlCol="0">
            <a:spAutoFit/>
          </a:bodyPr>
          <a:lstStyle/>
          <a:p>
            <a:r>
              <a:rPr lang="en-GB" sz="1200" b="1" dirty="0"/>
              <a:t>Key point</a:t>
            </a:r>
            <a:r>
              <a:rPr lang="en-GB" sz="1200" dirty="0"/>
              <a:t>:</a:t>
            </a:r>
          </a:p>
          <a:p>
            <a:r>
              <a:rPr lang="en-GB" sz="1200" dirty="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p>
        </p:txBody>
      </p:sp>
    </p:spTree>
    <p:extLst>
      <p:ext uri="{BB962C8B-B14F-4D97-AF65-F5344CB8AC3E}">
        <p14:creationId xmlns:p14="http://schemas.microsoft.com/office/powerpoint/2010/main" val="19406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365125"/>
            <a:ext cx="11520000" cy="769441"/>
          </a:xfrm>
        </p:spPr>
        <p:txBody>
          <a:bodyPr>
            <a:normAutofit/>
          </a:bodyPr>
          <a:lstStyle/>
          <a:p>
            <a:r>
              <a:rPr lang="en-GB" sz="3200" dirty="0"/>
              <a:t>Business demography</a:t>
            </a:r>
          </a:p>
        </p:txBody>
      </p:sp>
      <p:pic>
        <p:nvPicPr>
          <p:cNvPr id="10" name="Content Placeholder 9" descr="Column chart showing the numbers of business (enterprise) births, deaths and currently active in Herefordshire between 2019 and 2024.">
            <a:extLst>
              <a:ext uri="{FF2B5EF4-FFF2-40B4-BE49-F238E27FC236}">
                <a16:creationId xmlns:a16="http://schemas.microsoft.com/office/drawing/2014/main" id="{FA516DA8-E597-0675-1CF5-0589DEBF30FA}"/>
              </a:ext>
            </a:extLst>
          </p:cNvPr>
          <p:cNvPicPr>
            <a:picLocks noGrp="1" noChangeAspect="1"/>
          </p:cNvPicPr>
          <p:nvPr>
            <p:ph idx="1"/>
          </p:nvPr>
        </p:nvPicPr>
        <p:blipFill>
          <a:blip r:embed="rId2"/>
          <a:stretch>
            <a:fillRect/>
          </a:stretch>
        </p:blipFill>
        <p:spPr>
          <a:xfrm>
            <a:off x="45570" y="1000274"/>
            <a:ext cx="6323180" cy="4088010"/>
          </a:xfrm>
          <a:prstGeom prst="rect">
            <a:avLst/>
          </a:prstGeom>
          <a:ln>
            <a:solidFill>
              <a:schemeClr val="tx1"/>
            </a:solidFill>
          </a:ln>
        </p:spPr>
      </p:pic>
      <p:sp>
        <p:nvSpPr>
          <p:cNvPr id="8" name="TextBox 7"/>
          <p:cNvSpPr txBox="1"/>
          <p:nvPr/>
        </p:nvSpPr>
        <p:spPr>
          <a:xfrm>
            <a:off x="76966" y="5202584"/>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November 2025</a:t>
            </a:r>
          </a:p>
          <a:p>
            <a:r>
              <a:rPr lang="en-GB" sz="1100" dirty="0"/>
              <a:t>Frequency:  Annually</a:t>
            </a:r>
          </a:p>
          <a:p>
            <a:r>
              <a:rPr lang="en-GB" sz="1100" dirty="0"/>
              <a:t>Next update:  t.b.c.</a:t>
            </a:r>
          </a:p>
        </p:txBody>
      </p:sp>
      <p:pic>
        <p:nvPicPr>
          <p:cNvPr id="2" name="Picture 1" descr="Line chart showing Herefordshire business births and deaths by quarter since quarter one 2017.">
            <a:extLst>
              <a:ext uri="{FF2B5EF4-FFF2-40B4-BE49-F238E27FC236}">
                <a16:creationId xmlns:a16="http://schemas.microsoft.com/office/drawing/2014/main" id="{F103E96F-1E13-80D2-6F17-E3C74210E7F7}"/>
              </a:ext>
            </a:extLst>
          </p:cNvPr>
          <p:cNvPicPr>
            <a:picLocks noChangeAspect="1"/>
          </p:cNvPicPr>
          <p:nvPr/>
        </p:nvPicPr>
        <p:blipFill>
          <a:blip r:embed="rId4"/>
          <a:stretch>
            <a:fillRect/>
          </a:stretch>
        </p:blipFill>
        <p:spPr>
          <a:xfrm>
            <a:off x="6415940" y="1000274"/>
            <a:ext cx="5730489" cy="3602739"/>
          </a:xfrm>
          <a:prstGeom prst="rect">
            <a:avLst/>
          </a:prstGeom>
          <a:ln>
            <a:solidFill>
              <a:schemeClr val="tx1"/>
            </a:solidFill>
          </a:ln>
        </p:spPr>
      </p:pic>
      <p:sp>
        <p:nvSpPr>
          <p:cNvPr id="3" name="TextBox 2">
            <a:extLst>
              <a:ext uri="{FF2B5EF4-FFF2-40B4-BE49-F238E27FC236}">
                <a16:creationId xmlns:a16="http://schemas.microsoft.com/office/drawing/2014/main" id="{2670C56B-1DE1-EE70-69CD-8CE2A51896E6}"/>
              </a:ext>
            </a:extLst>
          </p:cNvPr>
          <p:cNvSpPr txBox="1"/>
          <p:nvPr/>
        </p:nvSpPr>
        <p:spPr>
          <a:xfrm>
            <a:off x="9504576" y="4667003"/>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Data last updated:  30 October 2025 </a:t>
            </a:r>
          </a:p>
          <a:p>
            <a:r>
              <a:rPr lang="en-GB" sz="1100" dirty="0"/>
              <a:t>Frequency:  Quarterly</a:t>
            </a:r>
          </a:p>
          <a:p>
            <a:r>
              <a:rPr lang="en-GB" sz="1100" dirty="0"/>
              <a:t>Next update:  t.b.c.</a:t>
            </a:r>
          </a:p>
        </p:txBody>
      </p:sp>
      <p:sp>
        <p:nvSpPr>
          <p:cNvPr id="4" name="TextBox 3"/>
          <p:cNvSpPr txBox="1"/>
          <p:nvPr/>
        </p:nvSpPr>
        <p:spPr>
          <a:xfrm>
            <a:off x="2879124" y="5498341"/>
            <a:ext cx="9251500" cy="1384995"/>
          </a:xfrm>
          <a:prstGeom prst="rect">
            <a:avLst/>
          </a:prstGeom>
          <a:solidFill>
            <a:schemeClr val="bg1"/>
          </a:solidFill>
          <a:ln>
            <a:solidFill>
              <a:schemeClr val="tx1"/>
            </a:solidFill>
          </a:ln>
        </p:spPr>
        <p:txBody>
          <a:bodyPr wrap="square" rtlCol="0">
            <a:spAutoFit/>
          </a:bodyPr>
          <a:lstStyle/>
          <a:p>
            <a:r>
              <a:rPr lang="en-GB" sz="1200" b="1" dirty="0">
                <a:solidFill>
                  <a:schemeClr val="tx1">
                    <a:lumMod val="65000"/>
                    <a:lumOff val="35000"/>
                  </a:schemeClr>
                </a:solidFill>
              </a:rPr>
              <a:t>Need to know:</a:t>
            </a:r>
          </a:p>
          <a:p>
            <a:pPr marL="171450" indent="-171450">
              <a:buFont typeface="Arial" panose="020B0604020202020204" pitchFamily="34" charset="0"/>
              <a:buChar char="•"/>
            </a:pPr>
            <a:r>
              <a:rPr lang="en-GB" sz="1200" dirty="0">
                <a:solidFill>
                  <a:schemeClr val="tx1">
                    <a:lumMod val="65000"/>
                    <a:lumOff val="35000"/>
                  </a:schemeClr>
                </a:solidFill>
              </a:rPr>
              <a:t>Birth - identified as a business that was present in year t,but did not exist in year t-1 or t-2.  Births are identified by making comparison of annual active population files and identifying those present in the latest file, but not the two previous ones.</a:t>
            </a:r>
          </a:p>
          <a:p>
            <a:pPr marL="171450" indent="-171450">
              <a:buFont typeface="Arial" panose="020B0604020202020204" pitchFamily="34" charset="0"/>
              <a:buChar char="•"/>
            </a:pPr>
            <a:r>
              <a:rPr lang="en-GB" sz="1200" dirty="0">
                <a:solidFill>
                  <a:schemeClr val="tx1">
                    <a:lumMod val="65000"/>
                    <a:lumOff val="35000"/>
                  </a:schemeClr>
                </a:solidFill>
              </a:rPr>
              <a:t>Death - defined as a business that was on the active file in year t,but was no longer present in the active file in t+1 and t+2. In order to provide an early estimate of deaths, an adjustment has been made to the latest two years deaths to allow for reactivations. These figures are provisional and subject to revision.</a:t>
            </a:r>
          </a:p>
          <a:p>
            <a:pPr marL="171450" indent="-171450">
              <a:buFont typeface="Arial" panose="020B0604020202020204" pitchFamily="34" charset="0"/>
              <a:buChar char="•"/>
            </a:pPr>
            <a:r>
              <a:rPr lang="en-GB" sz="1200" dirty="0">
                <a:solidFill>
                  <a:schemeClr val="tx1">
                    <a:lumMod val="65000"/>
                    <a:lumOff val="35000"/>
                  </a:schemeClr>
                </a:solidFill>
              </a:rPr>
              <a:t>Active - These are defined as businesses that had either turnover or employment at any time during the reference period. </a:t>
            </a:r>
            <a:endParaRPr lang="en-GB" dirty="0">
              <a:solidFill>
                <a:schemeClr val="tx1">
                  <a:lumMod val="65000"/>
                  <a:lumOff val="3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9CD1-6D81-C616-8C0B-4C587EE5DD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C72010-CB40-995F-FEBB-BCB542925AA0}"/>
              </a:ext>
            </a:extLst>
          </p:cNvPr>
          <p:cNvSpPr>
            <a:spLocks noGrp="1"/>
          </p:cNvSpPr>
          <p:nvPr>
            <p:ph type="title"/>
          </p:nvPr>
        </p:nvSpPr>
        <p:spPr>
          <a:xfrm>
            <a:off x="287337" y="365125"/>
            <a:ext cx="11520000" cy="769441"/>
          </a:xfrm>
        </p:spPr>
        <p:txBody>
          <a:bodyPr>
            <a:normAutofit/>
          </a:bodyPr>
          <a:lstStyle/>
          <a:p>
            <a:r>
              <a:rPr lang="en-GB" sz="3200" dirty="0"/>
              <a:t>Business survival rates and high-growth enterprises</a:t>
            </a:r>
          </a:p>
        </p:txBody>
      </p:sp>
      <p:sp>
        <p:nvSpPr>
          <p:cNvPr id="17" name="TextBox 16">
            <a:extLst>
              <a:ext uri="{FF2B5EF4-FFF2-40B4-BE49-F238E27FC236}">
                <a16:creationId xmlns:a16="http://schemas.microsoft.com/office/drawing/2014/main" id="{E509182E-A4ED-6D56-403D-4A13834FB482}"/>
              </a:ext>
            </a:extLst>
          </p:cNvPr>
          <p:cNvSpPr txBox="1"/>
          <p:nvPr/>
        </p:nvSpPr>
        <p:spPr>
          <a:xfrm>
            <a:off x="71252" y="1019349"/>
            <a:ext cx="5353364" cy="3754874"/>
          </a:xfrm>
          <a:prstGeom prst="rect">
            <a:avLst/>
          </a:prstGeom>
          <a:noFill/>
          <a:ln w="38100">
            <a:solidFill>
              <a:schemeClr val="accent2"/>
            </a:solidFill>
          </a:ln>
        </p:spPr>
        <p:txBody>
          <a:bodyPr wrap="square" rtlCol="0">
            <a:spAutoFit/>
          </a:bodyPr>
          <a:lstStyle/>
          <a:p>
            <a:r>
              <a:rPr lang="en-GB" sz="1400" b="1" dirty="0"/>
              <a:t>Key points</a:t>
            </a:r>
          </a:p>
          <a:p>
            <a:pPr marL="285750" indent="-285750">
              <a:buFont typeface="Arial" panose="020B0604020202020204" pitchFamily="34" charset="0"/>
              <a:buChar char="•"/>
            </a:pPr>
            <a:r>
              <a:rPr lang="en-GB" sz="1400" dirty="0"/>
              <a:t>The one-year survival rate for new-born Herefordshire enterprises declined from 96.8% in 2019 to 91.3% in 2023.  There were similar falls in 2, 3 and 4-year survival rates.  A similar trend can be observed nationally and regionally.</a:t>
            </a:r>
          </a:p>
          <a:p>
            <a:pPr marL="285750" indent="-285750">
              <a:buFont typeface="Arial" panose="020B0604020202020204" pitchFamily="34" charset="0"/>
              <a:buChar char="•"/>
            </a:pPr>
            <a:r>
              <a:rPr lang="en-GB" sz="1400" dirty="0"/>
              <a:t>In 2019, the 1-year survival rate was higher in Herefordshire than nationally and regionally, however by 2023 it was lower.</a:t>
            </a:r>
          </a:p>
          <a:p>
            <a:pPr marL="285750" indent="-285750">
              <a:buFont typeface="Arial" panose="020B0604020202020204" pitchFamily="34" charset="0"/>
              <a:buChar char="•"/>
            </a:pPr>
            <a:r>
              <a:rPr lang="en-GB" sz="1400" dirty="0"/>
              <a:t>In 2019 the 2-year survival rate was 7.1 percentage points higher than nationally and 11.4 percentage points higher than regionally.  By 2022 this difference had fallen to 3.7 and 7.7 percentage points respectively.</a:t>
            </a:r>
          </a:p>
          <a:p>
            <a:pPr marL="285750" indent="-285750">
              <a:buFont typeface="Arial" panose="020B0604020202020204" pitchFamily="34" charset="0"/>
              <a:buChar char="•"/>
            </a:pPr>
            <a:r>
              <a:rPr lang="en-GB" sz="1400" dirty="0"/>
              <a:t>In 2019, the five-year survival rate for Herefordshire businesses (50.0%) was significantly higher than nationally (38.3%) and regionally (30.6%).</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2023, there were 45 active high-growth enterprises* in Herefordshire, up from 30 in 2019.</a:t>
            </a:r>
            <a:endParaRPr lang="en-GB" b="1" dirty="0"/>
          </a:p>
        </p:txBody>
      </p:sp>
      <p:pic>
        <p:nvPicPr>
          <p:cNvPr id="16" name="Content Placeholder 15" descr="Cluster of column charts showing the survival rates (%) for newly-born enterprises in Herefordshire, England and the West Midlands for the years 2019 to 2023 inclusive.">
            <a:extLst>
              <a:ext uri="{FF2B5EF4-FFF2-40B4-BE49-F238E27FC236}">
                <a16:creationId xmlns:a16="http://schemas.microsoft.com/office/drawing/2014/main" id="{5646E310-CE73-359C-FD27-F46067D63E92}"/>
              </a:ext>
            </a:extLst>
          </p:cNvPr>
          <p:cNvPicPr>
            <a:picLocks noGrp="1" noChangeAspect="1"/>
          </p:cNvPicPr>
          <p:nvPr>
            <p:ph idx="1"/>
          </p:nvPr>
        </p:nvPicPr>
        <p:blipFill>
          <a:blip r:embed="rId2"/>
          <a:stretch>
            <a:fillRect/>
          </a:stretch>
        </p:blipFill>
        <p:spPr>
          <a:xfrm>
            <a:off x="5529458" y="1019349"/>
            <a:ext cx="6572876" cy="5722117"/>
          </a:xfrm>
          <a:prstGeom prst="rect">
            <a:avLst/>
          </a:prstGeom>
          <a:ln>
            <a:solidFill>
              <a:schemeClr val="tx1"/>
            </a:solidFill>
          </a:ln>
        </p:spPr>
      </p:pic>
      <p:sp>
        <p:nvSpPr>
          <p:cNvPr id="8" name="TextBox 7">
            <a:extLst>
              <a:ext uri="{FF2B5EF4-FFF2-40B4-BE49-F238E27FC236}">
                <a16:creationId xmlns:a16="http://schemas.microsoft.com/office/drawing/2014/main" id="{3F36519F-5D31-C00E-DF34-39921BCB3840}"/>
              </a:ext>
            </a:extLst>
          </p:cNvPr>
          <p:cNvSpPr txBox="1"/>
          <p:nvPr/>
        </p:nvSpPr>
        <p:spPr>
          <a:xfrm>
            <a:off x="9067188" y="5636856"/>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a:t>
            </a:r>
            <a:r>
              <a:rPr lang="en-GB" sz="1100"/>
              <a:t>November 2025</a:t>
            </a:r>
            <a:endParaRPr lang="en-GB" sz="1100" dirty="0"/>
          </a:p>
          <a:p>
            <a:r>
              <a:rPr lang="en-GB" sz="1100" dirty="0"/>
              <a:t>Frequency:  Annually</a:t>
            </a:r>
          </a:p>
          <a:p>
            <a:r>
              <a:rPr lang="en-GB" sz="1100" dirty="0"/>
              <a:t>Next update:  t.b.c.</a:t>
            </a:r>
          </a:p>
        </p:txBody>
      </p:sp>
      <p:sp>
        <p:nvSpPr>
          <p:cNvPr id="18" name="TextBox 17">
            <a:extLst>
              <a:ext uri="{FF2B5EF4-FFF2-40B4-BE49-F238E27FC236}">
                <a16:creationId xmlns:a16="http://schemas.microsoft.com/office/drawing/2014/main" id="{FD94FCE2-107F-7A29-2D13-C69F9F34A300}"/>
              </a:ext>
            </a:extLst>
          </p:cNvPr>
          <p:cNvSpPr txBox="1"/>
          <p:nvPr/>
        </p:nvSpPr>
        <p:spPr>
          <a:xfrm>
            <a:off x="37314" y="4946099"/>
            <a:ext cx="5387302" cy="1785104"/>
          </a:xfrm>
          <a:prstGeom prst="rect">
            <a:avLst/>
          </a:prstGeom>
          <a:solidFill>
            <a:schemeClr val="bg1"/>
          </a:solidFill>
          <a:ln>
            <a:solidFill>
              <a:schemeClr val="tx1"/>
            </a:solidFill>
          </a:ln>
        </p:spPr>
        <p:txBody>
          <a:bodyPr wrap="square" rtlCol="0">
            <a:spAutoFit/>
          </a:bodyPr>
          <a:lstStyle/>
          <a:p>
            <a:r>
              <a:rPr lang="en-GB" sz="1200" b="1" dirty="0">
                <a:solidFill>
                  <a:schemeClr val="tx2"/>
                </a:solidFill>
              </a:rPr>
              <a:t>Need to know</a:t>
            </a:r>
          </a:p>
          <a:p>
            <a:r>
              <a:rPr lang="en-GB" sz="1200" dirty="0">
                <a:solidFill>
                  <a:schemeClr val="tx2"/>
                </a:solidFill>
              </a:rPr>
              <a:t>There are several different methods of measuring high growth. ONS has used this definition:  All enterprises with average annualised growth greater than 20% per annum, over a three-year period. Growth can be measured by the number of employees or by turnover. For this analysis growth has been measured using employment.  It is also recommended that a meaningful size threshold be set to avoid the growth of small businesses distorting any results. Eurostat have provisionally set a starting threshold of 10 employees.</a:t>
            </a:r>
            <a:r>
              <a:rPr lang="en-GB" sz="1200" b="1" dirty="0">
                <a:solidFill>
                  <a:schemeClr val="tx2"/>
                </a:solidFill>
              </a:rPr>
              <a:t>	</a:t>
            </a:r>
          </a:p>
        </p:txBody>
      </p:sp>
    </p:spTree>
    <p:extLst>
      <p:ext uri="{BB962C8B-B14F-4D97-AF65-F5344CB8AC3E}">
        <p14:creationId xmlns:p14="http://schemas.microsoft.com/office/powerpoint/2010/main" val="19705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a:t>Largest and highest paying industries</a:t>
            </a:r>
          </a:p>
        </p:txBody>
      </p:sp>
      <p:pic>
        <p:nvPicPr>
          <p:cNvPr id="8" name="Content Placeholder 7" descr="Table and chart showing Herefordshire's largest industries in terms of numbers of jobs (SIC 1 level) as of 2024.  The largest were: 1. Wholesale and retail trades, repair of motor vehicles and motorcycles 2. Human health and social work activities 3. Manufacturing 4. Agriculture, forestry and fishing.">
            <a:extLst>
              <a:ext uri="{FF2B5EF4-FFF2-40B4-BE49-F238E27FC236}">
                <a16:creationId xmlns:a16="http://schemas.microsoft.com/office/drawing/2014/main" id="{D1817517-B5E3-4F29-1125-B5F700C45585}"/>
              </a:ext>
            </a:extLst>
          </p:cNvPr>
          <p:cNvPicPr>
            <a:picLocks noGrp="1" noChangeAspect="1"/>
          </p:cNvPicPr>
          <p:nvPr>
            <p:ph sz="half" idx="1"/>
          </p:nvPr>
        </p:nvPicPr>
        <p:blipFill>
          <a:blip r:embed="rId2"/>
          <a:stretch>
            <a:fillRect/>
          </a:stretch>
        </p:blipFill>
        <p:spPr>
          <a:xfrm>
            <a:off x="332508" y="1009553"/>
            <a:ext cx="4577564" cy="4724177"/>
          </a:xfrm>
          <a:ln>
            <a:solidFill>
              <a:schemeClr val="tx1"/>
            </a:solidFill>
          </a:ln>
        </p:spPr>
      </p:pic>
      <p:pic>
        <p:nvPicPr>
          <p:cNvPr id="14" name="Content Placeholder 13" descr="Table and chart showing Herefordshire's highest paying industries (SIC 1 level) as of 2024.  The highest paying were: 1. Electricity, gas, steam and air conditioning supply 2. Information and communication 3. Professional, scientific and technical activities 4. Construction.">
            <a:extLst>
              <a:ext uri="{FF2B5EF4-FFF2-40B4-BE49-F238E27FC236}">
                <a16:creationId xmlns:a16="http://schemas.microsoft.com/office/drawing/2014/main" id="{38BCB0B6-4E8D-E19C-B44E-3CF04132E262}"/>
              </a:ext>
            </a:extLst>
          </p:cNvPr>
          <p:cNvPicPr>
            <a:picLocks noGrp="1" noChangeAspect="1"/>
          </p:cNvPicPr>
          <p:nvPr>
            <p:ph sz="half" idx="2"/>
          </p:nvPr>
        </p:nvPicPr>
        <p:blipFill>
          <a:blip r:embed="rId3"/>
          <a:stretch>
            <a:fillRect/>
          </a:stretch>
        </p:blipFill>
        <p:spPr>
          <a:xfrm>
            <a:off x="5022153" y="998940"/>
            <a:ext cx="4429997" cy="4734790"/>
          </a:xfrm>
          <a:ln>
            <a:solidFill>
              <a:schemeClr val="tx1"/>
            </a:solidFill>
          </a:ln>
        </p:spPr>
      </p:pic>
      <p:sp>
        <p:nvSpPr>
          <p:cNvPr id="9" name="TextBox 8"/>
          <p:cNvSpPr txBox="1"/>
          <p:nvPr/>
        </p:nvSpPr>
        <p:spPr>
          <a:xfrm>
            <a:off x="9564231" y="4795011"/>
            <a:ext cx="2455017"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6" name="TextBox 5"/>
          <p:cNvSpPr txBox="1"/>
          <p:nvPr/>
        </p:nvSpPr>
        <p:spPr>
          <a:xfrm>
            <a:off x="9564231" y="3429000"/>
            <a:ext cx="249465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38936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a:t>Fastest growing and most competitive industries</a:t>
            </a:r>
          </a:p>
        </p:txBody>
      </p:sp>
      <p:pic>
        <p:nvPicPr>
          <p:cNvPr id="14" name="Content Placeholder 13" descr="Chart and table showing Herefordshire's fastest growing industries 2024-2025 (SIC 1 level).  The fastest growing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BE5F5911-F7D9-2543-BAFB-E1BFA03968B5}"/>
              </a:ext>
            </a:extLst>
          </p:cNvPr>
          <p:cNvPicPr>
            <a:picLocks noGrp="1" noChangeAspect="1"/>
          </p:cNvPicPr>
          <p:nvPr>
            <p:ph sz="half" idx="1"/>
          </p:nvPr>
        </p:nvPicPr>
        <p:blipFill>
          <a:blip r:embed="rId2"/>
          <a:stretch>
            <a:fillRect/>
          </a:stretch>
        </p:blipFill>
        <p:spPr>
          <a:xfrm>
            <a:off x="76200" y="824947"/>
            <a:ext cx="4593912" cy="5400436"/>
          </a:xfrm>
          <a:ln>
            <a:solidFill>
              <a:schemeClr val="tx1"/>
            </a:solidFill>
          </a:ln>
        </p:spPr>
      </p:pic>
      <p:pic>
        <p:nvPicPr>
          <p:cNvPr id="18" name="Content Placeholder 17" descr="Table and chart showing Herefordshire's most competitive industries (SIC 1 level) in 2025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4E94397C-CD36-FCD2-4173-F1BADAA191C2}"/>
              </a:ext>
            </a:extLst>
          </p:cNvPr>
          <p:cNvPicPr>
            <a:picLocks noGrp="1" noChangeAspect="1"/>
          </p:cNvPicPr>
          <p:nvPr>
            <p:ph sz="half" idx="2"/>
          </p:nvPr>
        </p:nvPicPr>
        <p:blipFill>
          <a:blip r:embed="rId3"/>
          <a:stretch>
            <a:fillRect/>
          </a:stretch>
        </p:blipFill>
        <p:spPr>
          <a:xfrm>
            <a:off x="4792572" y="824947"/>
            <a:ext cx="4390132" cy="5400436"/>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 Frequency of update: Annually</a:t>
            </a:r>
          </a:p>
          <a:p>
            <a:r>
              <a:rPr lang="en-GB" sz="1100" dirty="0"/>
              <a:t>Next update: April 2026</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b="1" dirty="0">
                <a:solidFill>
                  <a:schemeClr val="bg2">
                    <a:lumMod val="50000"/>
                  </a:schemeClr>
                </a:solidFill>
              </a:rPr>
              <a:t>T</a:t>
            </a:r>
            <a:r>
              <a:rPr lang="en-US" sz="1200" dirty="0">
                <a:solidFill>
                  <a:schemeClr val="bg2">
                    <a:lumMod val="50000"/>
                  </a:schemeClr>
                </a:solidFill>
              </a:rPr>
              <a:t>he charts show occupations at Standard Industry Classification (SIC) 1 level but data are available down to SIC 4 level if more granularity is required.</a:t>
            </a:r>
          </a:p>
          <a:p>
            <a:endParaRPr lang="en-US" sz="1200" dirty="0">
              <a:solidFill>
                <a:schemeClr val="bg2">
                  <a:lumMod val="50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457200"/>
            <a:ext cx="4429194" cy="636937"/>
          </a:xfrm>
        </p:spPr>
        <p:txBody>
          <a:bodyPr>
            <a:noAutofit/>
          </a:bodyPr>
          <a:lstStyle/>
          <a:p>
            <a:r>
              <a:rPr lang="en-GB" dirty="0"/>
              <a:t>Visitor economy</a:t>
            </a:r>
          </a:p>
        </p:txBody>
      </p:sp>
      <p:sp>
        <p:nvSpPr>
          <p:cNvPr id="4" name="Text Placeholder 3" descr="Column chart showing number of guest nights spent in short-term accommodation offered via online collaborative economy platforms Q3 2023 to Q2 2025 in Herefordshire."/>
          <p:cNvSpPr>
            <a:spLocks noGrp="1"/>
          </p:cNvSpPr>
          <p:nvPr>
            <p:ph type="body" sz="half" idx="2"/>
          </p:nvPr>
        </p:nvSpPr>
        <p:spPr>
          <a:xfrm>
            <a:off x="143819" y="1094135"/>
            <a:ext cx="4682573" cy="5680098"/>
          </a:xfrm>
          <a:solidFill>
            <a:schemeClr val="bg1"/>
          </a:solidFill>
          <a:ln w="38100">
            <a:solidFill>
              <a:srgbClr val="FFC000"/>
            </a:solidFill>
          </a:ln>
        </p:spPr>
        <p:txBody>
          <a:bodyPr>
            <a:normAutofit fontScale="85000" lnSpcReduction="20000"/>
          </a:bodyPr>
          <a:lstStyle/>
          <a:p>
            <a:r>
              <a:rPr lang="en-GB" sz="1900" b="1" dirty="0"/>
              <a:t>Key points</a:t>
            </a:r>
          </a:p>
          <a:p>
            <a:pPr marL="285750" indent="-285750">
              <a:lnSpc>
                <a:spcPct val="110000"/>
              </a:lnSpc>
              <a:buFont typeface="Arial" panose="020B0604020202020204" pitchFamily="34" charset="0"/>
              <a:buChar char="•"/>
            </a:pPr>
            <a:r>
              <a:rPr lang="en-GB" dirty="0"/>
              <a:t>According to the latest </a:t>
            </a:r>
            <a:r>
              <a:rPr lang="en-GB" dirty="0">
                <a:hlinkClick r:id="rId2"/>
              </a:rPr>
              <a:t>GTS STEAM report</a:t>
            </a:r>
            <a:r>
              <a:rPr lang="en-GB" dirty="0"/>
              <a:t>, tourism was worth £773.74 million to Herefordshire’s economy in 2024, 5.90 million visitors spending 8.05 million visitor days in the county supporting 7,965 jobs.</a:t>
            </a:r>
          </a:p>
          <a:p>
            <a:pPr marL="285750" indent="-285750">
              <a:lnSpc>
                <a:spcPct val="110000"/>
              </a:lnSpc>
              <a:buFont typeface="Arial" panose="020B0604020202020204" pitchFamily="34" charset="0"/>
              <a:buChar char="•"/>
            </a:pPr>
            <a:r>
              <a:rPr lang="en-GB" dirty="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a:t>In Herefordshire in the year from Q3 2024 to Q2 2025 there were over 337,670 guest nights spent in short-term lets offered via online collaborative economy platforms (Airbnb, Booking.com and Expedia Group). This represented a 12.3% increase from the previous year (300,570 from Q3 2023 to Q2 2024).</a:t>
            </a:r>
          </a:p>
          <a:p>
            <a:pPr marL="285750" indent="-285750">
              <a:lnSpc>
                <a:spcPct val="110000"/>
              </a:lnSpc>
              <a:buFont typeface="Arial" panose="020B0604020202020204" pitchFamily="34" charset="0"/>
              <a:buChar char="•"/>
            </a:pPr>
            <a:r>
              <a:rPr lang="en-GB" dirty="0"/>
              <a:t>The volume of stays across the year is strongly affected by the seasons with August the most popular month for short-term lets.  There is also significant geographical variation.  For more information see ONS </a:t>
            </a:r>
            <a:r>
              <a:rPr lang="en-GB" dirty="0">
                <a:hlinkClick r:id="rId3"/>
              </a:rPr>
              <a:t>Short-term lets through online collaborative economy platforms, UK</a:t>
            </a:r>
            <a:r>
              <a:rPr lang="en-GB" dirty="0"/>
              <a:t>.</a:t>
            </a:r>
          </a:p>
        </p:txBody>
      </p:sp>
      <p:pic>
        <p:nvPicPr>
          <p:cNvPr id="13" name="Content Placeholder 12" descr="Column chart showing number of guest nights spent in short-term accommodation offered via online collaborative economy platforms Q3 2023 to Q2 2025 in Herefordshire.">
            <a:extLst>
              <a:ext uri="{FF2B5EF4-FFF2-40B4-BE49-F238E27FC236}">
                <a16:creationId xmlns:a16="http://schemas.microsoft.com/office/drawing/2014/main" id="{703624AB-3FC7-08FC-9784-5A160F5E8FFA}"/>
              </a:ext>
            </a:extLst>
          </p:cNvPr>
          <p:cNvPicPr>
            <a:picLocks noGrp="1" noChangeAspect="1"/>
          </p:cNvPicPr>
          <p:nvPr>
            <p:ph idx="1"/>
          </p:nvPr>
        </p:nvPicPr>
        <p:blipFill>
          <a:blip r:embed="rId4"/>
          <a:stretch>
            <a:fillRect/>
          </a:stretch>
        </p:blipFill>
        <p:spPr>
          <a:xfrm>
            <a:off x="4880758" y="1094134"/>
            <a:ext cx="7077142" cy="3970529"/>
          </a:xfrm>
          <a:prstGeom prst="rect">
            <a:avLst/>
          </a:prstGeom>
          <a:ln>
            <a:solidFill>
              <a:schemeClr val="tx1"/>
            </a:solidFill>
          </a:ln>
        </p:spPr>
      </p:pic>
      <p:sp>
        <p:nvSpPr>
          <p:cNvPr id="6" name="TextBox 5"/>
          <p:cNvSpPr txBox="1"/>
          <p:nvPr/>
        </p:nvSpPr>
        <p:spPr>
          <a:xfrm>
            <a:off x="9423855" y="5150006"/>
            <a:ext cx="2678692"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Date last updated: 28 November 2025</a:t>
            </a:r>
          </a:p>
          <a:p>
            <a:r>
              <a:rPr lang="en-GB" sz="1100" dirty="0"/>
              <a:t>Frequency of update: Biannually</a:t>
            </a:r>
          </a:p>
          <a:p>
            <a:r>
              <a:rPr lang="en-GB" sz="1100" dirty="0"/>
              <a:t>Next update: May 2026</a:t>
            </a:r>
          </a:p>
        </p:txBody>
      </p:sp>
      <p:sp>
        <p:nvSpPr>
          <p:cNvPr id="7" name="TextBox 6"/>
          <p:cNvSpPr txBox="1"/>
          <p:nvPr/>
        </p:nvSpPr>
        <p:spPr>
          <a:xfrm>
            <a:off x="4880758" y="5064663"/>
            <a:ext cx="4488731" cy="1754326"/>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Short-term lets refers to rentals, such as apartments or rooms, booked through these three platforms, excluding other forms of accommodation, such as hotels or campsites. </a:t>
            </a:r>
          </a:p>
          <a:p>
            <a:r>
              <a:rPr lang="en-GB" sz="1200" dirty="0">
                <a:solidFill>
                  <a:schemeClr val="bg2">
                    <a:lumMod val="50000"/>
                  </a:schemeClr>
                </a:solidFill>
              </a:rPr>
              <a:t>Number of 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a:t>Distance travelled to work and method of travel</a:t>
            </a:r>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34842" y="663370"/>
            <a:ext cx="7552465" cy="5486744"/>
          </a:xfrm>
          <a:solidFill>
            <a:schemeClr val="bg1"/>
          </a:solidFill>
          <a:ln w="38100">
            <a:solidFill>
              <a:srgbClr val="FFC000"/>
            </a:solidFill>
          </a:ln>
        </p:spPr>
        <p:txBody>
          <a:bodyPr numCol="2">
            <a:noAutofit/>
          </a:bodyPr>
          <a:lstStyle/>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The frequency of, and ways in which, people travel to and from work has implications not only for the environment and health and wellbeing but for household budgets, for some in terms of transport costs, and for others, in terms of home heating costs. </a:t>
            </a:r>
          </a:p>
          <a:p>
            <a:pPr marL="171450" indent="-171450">
              <a:lnSpc>
                <a:spcPct val="120000"/>
              </a:lnSpc>
              <a:buFont typeface="Arial" panose="020B0604020202020204" pitchFamily="34" charset="0"/>
              <a:buChar char="•"/>
            </a:pPr>
            <a:r>
              <a:rPr lang="en-GB" sz="1200" dirty="0"/>
              <a:t>Herefordshire in one of England’s most rural counties and is relatively lacking in public transport infrastructure with only four railway stations (Colwall, Hereford – Barr’s Court, Ledbury and Leominster).  Almost two thirds of all Herefordshire LSOAs (72 out of 116) are among the 25% most deprived in England in respect to geographical barriers to services with 53 being in the most deprived 10% across England.  Of these three quarters are in rural areas.</a:t>
            </a:r>
          </a:p>
          <a:p>
            <a:pPr marL="171450" indent="-171450">
              <a:lnSpc>
                <a:spcPct val="120000"/>
              </a:lnSpc>
              <a:buFont typeface="Arial" panose="020B0604020202020204" pitchFamily="34" charset="0"/>
              <a:buChar char="•"/>
            </a:pPr>
            <a:r>
              <a:rPr lang="en-GB" sz="1200" dirty="0"/>
              <a:t>The 2021 Census provides information about distance travelled to work and mode of transport.  </a:t>
            </a:r>
            <a:r>
              <a:rPr lang="en-GB" sz="1200" dirty="0">
                <a:hlinkClick r:id="rId2"/>
              </a:rPr>
              <a:t>Because of the Covid-19 pandemic</a:t>
            </a:r>
            <a:r>
              <a:rPr lang="en-GB" sz="1200" dirty="0"/>
              <a:t>, and because the ONS widened the age range (from 16-74 in 2011 to 16 and over in 2021), is not appropriate to compare the 2021 results with 2011.</a:t>
            </a:r>
          </a:p>
          <a:p>
            <a:pPr marL="171450" indent="-171450">
              <a:lnSpc>
                <a:spcPct val="120000"/>
              </a:lnSpc>
              <a:buFont typeface="Arial" panose="020B0604020202020204" pitchFamily="34" charset="0"/>
              <a:buChar char="•"/>
            </a:pPr>
            <a:r>
              <a:rPr lang="en-GB" sz="1200" dirty="0"/>
              <a:t>The </a:t>
            </a:r>
            <a:r>
              <a:rPr lang="en-GB" sz="1200" dirty="0">
                <a:hlinkClick r:id="rId3"/>
              </a:rPr>
              <a:t>ONS Subnational Indicator Explorer </a:t>
            </a:r>
            <a:r>
              <a:rPr lang="en-GB" sz="1200" dirty="0"/>
              <a:t>shows Herefordshire to be worse than the average for all local authorities in respect of average travel time to employment centre by bicycle, average travel time to employment centre by car, and average travel time to nearest employment centre by public transport or walking.</a:t>
            </a:r>
          </a:p>
          <a:p>
            <a:pPr marL="171450" indent="-171450">
              <a:lnSpc>
                <a:spcPct val="120000"/>
              </a:lnSpc>
              <a:buFont typeface="Arial" panose="020B0604020202020204" pitchFamily="34" charset="0"/>
              <a:buChar char="•"/>
            </a:pPr>
            <a:r>
              <a:rPr lang="en-GB" sz="1200" dirty="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a:t>A lower proportion of people worked from home than nationally (25.6% vs 31.5%), which is to be expected given the occupation profile of the county.  </a:t>
            </a:r>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5"/>
              </a:rPr>
              <a:t>ONS</a:t>
            </a:r>
            <a:endParaRPr lang="en-GB" sz="1100" dirty="0"/>
          </a:p>
          <a:p>
            <a:r>
              <a:rPr lang="en-GB" sz="1100" dirty="0"/>
              <a:t>Last updated: 8 December 2022</a:t>
            </a:r>
          </a:p>
          <a:p>
            <a:r>
              <a:rPr lang="en-GB" sz="1100" dirty="0"/>
              <a:t>Frequency:  Decennially</a:t>
            </a:r>
          </a:p>
          <a:p>
            <a:r>
              <a:rPr lang="en-GB" sz="1100" dirty="0"/>
              <a:t>Next update: 2031</a:t>
            </a:r>
          </a:p>
        </p:txBody>
      </p:sp>
      <p:sp>
        <p:nvSpPr>
          <p:cNvPr id="6" name="TextBox 5"/>
          <p:cNvSpPr txBox="1"/>
          <p:nvPr/>
        </p:nvSpPr>
        <p:spPr>
          <a:xfrm>
            <a:off x="4554" y="6150114"/>
            <a:ext cx="12135386" cy="707886"/>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a:t>
            </a:r>
            <a:r>
              <a:rPr lang="en-GB" sz="1000" dirty="0">
                <a:solidFill>
                  <a:schemeClr val="bg2">
                    <a:lumMod val="50000"/>
                  </a:schemeClr>
                </a:solidFill>
              </a:rPr>
              <a:t>Lower Super Output Areas (LSOAs) are fixed statistical geographies of about 1,500 people designed by the Office for National Statistics (ONS).</a:t>
            </a:r>
          </a:p>
          <a:p>
            <a:r>
              <a:rPr lang="en-GB" sz="1000" dirty="0">
                <a:solidFill>
                  <a:schemeClr val="bg2">
                    <a:lumMod val="50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a:solidFill>
                  <a:schemeClr val="bg2">
                    <a:lumMod val="50000"/>
                  </a:schemeClr>
                </a:solidFill>
              </a:rPr>
              <a:t> </a:t>
            </a:r>
            <a:r>
              <a:rPr lang="en-GB" sz="1000" dirty="0">
                <a:solidFill>
                  <a:schemeClr val="bg2">
                    <a:lumMod val="50000"/>
                  </a:schemeClr>
                </a:solidFill>
              </a:rPr>
              <a:t>With regard to the above proportions, it should be noted that the Census was undertaken when COVID measures were still in place, so these are likely to have changed significantly since.</a:t>
            </a:r>
          </a:p>
        </p:txBody>
      </p:sp>
    </p:spTree>
    <p:extLst>
      <p:ext uri="{BB962C8B-B14F-4D97-AF65-F5344CB8AC3E}">
        <p14:creationId xmlns:p14="http://schemas.microsoft.com/office/powerpoint/2010/main" val="23869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a:t>Digital exclusion</a:t>
            </a:r>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0"/>
            <a:ext cx="12019027" cy="5277679"/>
          </a:xfrm>
          <a:solidFill>
            <a:schemeClr val="bg1"/>
          </a:solidFill>
          <a:ln w="38100">
            <a:solidFill>
              <a:srgbClr val="FFC000"/>
            </a:solidFill>
          </a:ln>
        </p:spPr>
        <p:txBody>
          <a:bodyPr numCol="3">
            <a:noAutofit/>
          </a:bodyPr>
          <a:lstStyle/>
          <a:p>
            <a:pPr>
              <a:lnSpc>
                <a:spcPct val="120000"/>
              </a:lnSpc>
            </a:pPr>
            <a:r>
              <a:rPr lang="en-US" sz="1100" dirty="0"/>
              <a:t>Digital exclusion is a barrier to employment and educational opportunities, social networking and access to everyday services and thus has a range of </a:t>
            </a:r>
            <a:r>
              <a:rPr lang="en-US" sz="1100" dirty="0">
                <a:hlinkClick r:id="rId2"/>
              </a:rPr>
              <a:t>negative impacts</a:t>
            </a:r>
            <a:r>
              <a:rPr lang="en-US" sz="1100" dirty="0"/>
              <a:t> on affected individuals.  People may be digitally excluded for multiple reasons, including not having access to the required infrastructure and/or devices, lack of skills, or lack of motivation to use technology.</a:t>
            </a:r>
          </a:p>
          <a:p>
            <a:pPr>
              <a:lnSpc>
                <a:spcPct val="120000"/>
              </a:lnSpc>
            </a:pPr>
            <a:r>
              <a:rPr lang="en-GB" sz="1100" dirty="0">
                <a:hlinkClick r:id="rId3"/>
              </a:rPr>
              <a:t>According to research by Lloyds Bank</a:t>
            </a:r>
            <a:r>
              <a:rPr lang="en-GB" sz="1100" dirty="0"/>
              <a:t>,.95% of UK adults were online in 2025, up 6.3 million since 2016 and 38% of people have increased their digital engagement since 2020.  For those not yet fully engaged, the biggest motivators were around affordability: 1 in 3 said cheaper devices would encourage them, while nearly half (48%) wanted more control over their personal data, and 40% said increased online security awareness.  There’s also an opportunity to close a knowledge and skills gap. Over a third said help from friends or family would make a difference, while others cited a better understanding of the benefits of being online and better access through simpler website/app design and mobile signal coverage would make a difference.</a:t>
            </a:r>
            <a:endParaRPr lang="en-US" sz="1100" dirty="0"/>
          </a:p>
          <a:p>
            <a:pPr>
              <a:lnSpc>
                <a:spcPct val="120000"/>
              </a:lnSpc>
            </a:pPr>
            <a:r>
              <a:rPr lang="en-US" sz="1100" dirty="0">
                <a:hlinkClick r:id="rId4"/>
              </a:rPr>
              <a:t>Research</a:t>
            </a:r>
            <a:r>
              <a:rPr lang="en-US" sz="1100" dirty="0"/>
              <a:t> has found that without </a:t>
            </a:r>
            <a:r>
              <a:rPr lang="en-GB" sz="1100" dirty="0"/>
              <a:t>internet access, consumers can pay as much as 25% more for essential goods and services, while pressures on household budgets have forced many to cancel broadband contracts.</a:t>
            </a:r>
          </a:p>
          <a:p>
            <a:pPr>
              <a:lnSpc>
                <a:spcPct val="120000"/>
              </a:lnSpc>
            </a:pPr>
            <a:r>
              <a:rPr lang="en-GB" sz="1100" dirty="0"/>
              <a:t>. </a:t>
            </a:r>
            <a:r>
              <a:rPr lang="en-US" sz="1400" b="1" dirty="0"/>
              <a:t>Key points</a:t>
            </a:r>
          </a:p>
          <a:p>
            <a:pPr marL="342900" indent="-342900">
              <a:lnSpc>
                <a:spcPct val="120000"/>
              </a:lnSpc>
              <a:buFont typeface="Arial" panose="020B0604020202020204" pitchFamily="34" charset="0"/>
              <a:buChar char="•"/>
            </a:pPr>
            <a:r>
              <a:rPr lang="en-US" sz="1100" dirty="0"/>
              <a:t>The proportion of </a:t>
            </a:r>
            <a:r>
              <a:rPr lang="en-US" sz="1100" b="1" dirty="0"/>
              <a:t>adults in Herefordshire who are either lapsed or non-internet users </a:t>
            </a:r>
            <a:r>
              <a:rPr lang="en-US" sz="1100" dirty="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a:t>The </a:t>
            </a:r>
            <a:r>
              <a:rPr lang="en-US" sz="1100" b="1" dirty="0"/>
              <a:t>2023 Community Wellbeing Survey </a:t>
            </a:r>
            <a:r>
              <a:rPr lang="en-US" sz="1100" dirty="0"/>
              <a:t>found that 88% of Herefordshire adults regularly</a:t>
            </a:r>
            <a:r>
              <a:rPr lang="en-GB" sz="1100" dirty="0"/>
              <a:t> accessed the internet for non-work purposes: similar to 2021 (89%). 12% did not use it regularly, similar to 2021 (10%), and this proportion rose for people living in the most deprived locations (19%), aged 65+ (25%), and with no formal educational qualifications (41%).  Asked why, 44% said it was because they didn’t need it, however 31% said they didn’t have the skills, rising to 48% amongst Housing Association tenants.</a:t>
            </a:r>
          </a:p>
          <a:p>
            <a:pPr marL="285750" indent="-285750">
              <a:lnSpc>
                <a:spcPct val="120000"/>
              </a:lnSpc>
              <a:buFont typeface="Arial" panose="020B0604020202020204" pitchFamily="34" charset="0"/>
              <a:buChar char="•"/>
            </a:pPr>
            <a:r>
              <a:rPr lang="en-GB" sz="1100" dirty="0"/>
              <a:t>While 35% of people said their use of the internet had increased since that start of the COVID-19 pandemic, for 5% it had reduced, rising to 12% among those in the most deprived locations, 11% amongst Housing Association tenants and 12% of people with an ethnic minority background.  </a:t>
            </a:r>
          </a:p>
          <a:p>
            <a:pPr marL="285750" indent="-285750">
              <a:lnSpc>
                <a:spcPct val="120000"/>
              </a:lnSpc>
              <a:buFont typeface="Arial" panose="020B0604020202020204" pitchFamily="34" charset="0"/>
              <a:buChar char="•"/>
            </a:pPr>
            <a:r>
              <a:rPr lang="en-GB" sz="1100" dirty="0"/>
              <a:t>41% of people were positive about more things being provided online: a 17 percentage point decrease from 2021 (58%).  35% were concerned about more things being provided online: an increase of 13 percentage points from 2021.  The proportion was higher amongst those aged 55+ (46%), the economically inactive (44%) (likely driven by age), people with no formal educational qualifications (43%), those with a disability (43%) or those who receive care (43%), and those who do not use the internet regularly (54%). </a:t>
            </a:r>
          </a:p>
          <a:p>
            <a:pPr marL="285750" indent="-285750">
              <a:lnSpc>
                <a:spcPct val="120000"/>
              </a:lnSpc>
              <a:buFont typeface="Arial" panose="020B0604020202020204" pitchFamily="34" charset="0"/>
              <a:buChar char="•"/>
            </a:pPr>
            <a:r>
              <a:rPr lang="en-GB" sz="1100" dirty="0"/>
              <a:t>The </a:t>
            </a:r>
            <a:r>
              <a:rPr lang="en-GB" sz="1100" b="1" dirty="0"/>
              <a:t>2022 Telecare Users’ Survey </a:t>
            </a:r>
            <a:r>
              <a:rPr lang="en-GB" sz="1100" dirty="0"/>
              <a:t>found that 49% of users in Herefordshire did not use the internet (down slightly from 52% in 2019),  36% of Telecare users said they were not confident using the internet.</a:t>
            </a:r>
          </a:p>
          <a:p>
            <a:pPr marL="285750" indent="-285750">
              <a:lnSpc>
                <a:spcPct val="120000"/>
              </a:lnSpc>
              <a:buFont typeface="Arial" panose="020B0604020202020204" pitchFamily="34" charset="0"/>
              <a:buChar char="•"/>
            </a:pPr>
            <a:r>
              <a:rPr lang="en-GB" sz="1100" dirty="0"/>
              <a:t>Greater Manchester Office of Data Analytics at Greater Manchester Combined Authority has produced a </a:t>
            </a:r>
            <a:r>
              <a:rPr lang="en-GB" sz="1100" dirty="0">
                <a:hlinkClick r:id="rId5"/>
              </a:rPr>
              <a:t>Digital Exclusion Risk Index for Great Britain</a:t>
            </a:r>
            <a:r>
              <a:rPr lang="en-GB" sz="1100" dirty="0"/>
              <a:t>, which shows that overall, Herefordshire has a low digital exclusion risk but with pockets of higher risk in Ledbury South and Golden Valley South Lower Super Output Areas (LSOAs). </a:t>
            </a:r>
          </a:p>
        </p:txBody>
      </p:sp>
    </p:spTree>
    <p:extLst>
      <p:ext uri="{BB962C8B-B14F-4D97-AF65-F5344CB8AC3E}">
        <p14:creationId xmlns:p14="http://schemas.microsoft.com/office/powerpoint/2010/main" val="188738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2:   The labour market</a:t>
            </a:r>
          </a:p>
        </p:txBody>
      </p:sp>
    </p:spTree>
    <p:extLst>
      <p:ext uri="{BB962C8B-B14F-4D97-AF65-F5344CB8AC3E}">
        <p14:creationId xmlns:p14="http://schemas.microsoft.com/office/powerpoint/2010/main" val="392950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a:t>About this compendium</a:t>
            </a:r>
          </a:p>
        </p:txBody>
      </p:sp>
      <p:sp>
        <p:nvSpPr>
          <p:cNvPr id="3" name="Content Placeholder 2"/>
          <p:cNvSpPr>
            <a:spLocks noGrp="1"/>
          </p:cNvSpPr>
          <p:nvPr>
            <p:ph idx="1"/>
          </p:nvPr>
        </p:nvSpPr>
        <p:spPr>
          <a:xfrm>
            <a:off x="287337" y="993057"/>
            <a:ext cx="11685588" cy="5324615"/>
          </a:xfrm>
          <a:solidFill>
            <a:schemeClr val="bg1"/>
          </a:solidFill>
        </p:spPr>
        <p:txBody>
          <a:bodyPr>
            <a:normAutofit fontScale="77500" lnSpcReduction="20000"/>
          </a:bodyPr>
          <a:lstStyle/>
          <a:p>
            <a:pPr marL="0" indent="0">
              <a:lnSpc>
                <a:spcPct val="120000"/>
              </a:lnSpc>
              <a:spcBef>
                <a:spcPts val="1200"/>
              </a:spcBef>
              <a:buNone/>
            </a:pPr>
            <a:r>
              <a:rPr lang="en-GB" sz="2300" dirty="0"/>
              <a:t>The purpose of this compendium is to provide local intelligence relating to Herefordshire’s economy and labour market, also to monitor the local impact of the cost-of-living crisis and the groups likely to be most affected. </a:t>
            </a:r>
          </a:p>
          <a:p>
            <a:pPr marL="0" indent="0">
              <a:lnSpc>
                <a:spcPct val="120000"/>
              </a:lnSpc>
              <a:spcBef>
                <a:spcPts val="1200"/>
              </a:spcBef>
              <a:buNone/>
            </a:pPr>
            <a:r>
              <a:rPr lang="en-GB" sz="2300" dirty="0"/>
              <a:t>Most of the open-source data presented are published retrospectively, so for the most part, it is not possible to observe the state of the economy and labour market, or the impact of the cost-of-living crisis in real time, but the data do provide important context, identify trends, strengths and vulnerabilities, and identifying groups and areas likely to be disproportionately affected. The compendium comprises four sections and appendices:</a:t>
            </a:r>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Herefordshire’s economy</a:t>
            </a:r>
            <a:endParaRPr lang="en-GB" sz="2300" u="sng" dirty="0">
              <a:solidFill>
                <a:schemeClr val="accent5">
                  <a:lumMod val="75000"/>
                </a:schemeClr>
              </a:solidFill>
            </a:endParaRPr>
          </a:p>
          <a:p>
            <a:pPr marL="457200" lvl="1" indent="0">
              <a:lnSpc>
                <a:spcPct val="120000"/>
              </a:lnSpc>
              <a:spcBef>
                <a:spcPts val="1200"/>
              </a:spcBef>
              <a:buNone/>
            </a:pPr>
            <a:r>
              <a:rPr lang="en-GB" sz="2300" u="sng" dirty="0">
                <a:solidFill>
                  <a:schemeClr val="accent5">
                    <a:lumMod val="75000"/>
                  </a:schemeClr>
                </a:solidFill>
                <a:hlinkClick r:id="rId3" action="ppaction://hlinksldjump"/>
              </a:rPr>
              <a:t>Section 2:  The labour market</a:t>
            </a:r>
            <a:endParaRPr lang="en-GB" sz="2300" u="sng" dirty="0">
              <a:solidFill>
                <a:schemeClr val="accent5">
                  <a:lumMod val="75000"/>
                </a:schemeClr>
              </a:solidFill>
            </a:endParaRPr>
          </a:p>
          <a:p>
            <a:pPr marL="457200" lvl="1" indent="0">
              <a:lnSpc>
                <a:spcPct val="120000"/>
              </a:lnSpc>
              <a:spcBef>
                <a:spcPts val="1200"/>
              </a:spcBef>
              <a:buNone/>
            </a:pPr>
            <a:r>
              <a:rPr lang="en-GB" sz="2300" u="sng" dirty="0">
                <a:hlinkClick r:id="rId4" action="ppaction://hlinksldjump"/>
              </a:rPr>
              <a:t>Section 3:  Household finances</a:t>
            </a:r>
            <a:endParaRPr lang="en-GB" sz="2300" u="sng" dirty="0"/>
          </a:p>
          <a:p>
            <a:pPr marL="457200" lvl="1" indent="0">
              <a:lnSpc>
                <a:spcPct val="120000"/>
              </a:lnSpc>
              <a:spcBef>
                <a:spcPts val="1200"/>
              </a:spcBef>
              <a:buNone/>
            </a:pPr>
            <a:r>
              <a:rPr lang="en-GB" sz="2300" u="sng" dirty="0">
                <a:hlinkClick r:id="rId5" action="ppaction://hlinksldjump"/>
              </a:rPr>
              <a:t>Section 4:  Income deprivation, poverty and homelessness</a:t>
            </a:r>
            <a:endParaRPr lang="en-GB" sz="2300" u="sng" dirty="0"/>
          </a:p>
          <a:p>
            <a:pPr marL="457200" lvl="1" indent="0">
              <a:lnSpc>
                <a:spcPct val="120000"/>
              </a:lnSpc>
              <a:spcBef>
                <a:spcPts val="1200"/>
              </a:spcBef>
              <a:buNone/>
            </a:pPr>
            <a:r>
              <a:rPr lang="en-GB" sz="2300" dirty="0">
                <a:hlinkClick r:id="rId6" action="ppaction://hlinksldjump"/>
              </a:rPr>
              <a:t>Appendix:  Useful resources</a:t>
            </a:r>
            <a:endParaRPr lang="en-GB" sz="2300" dirty="0"/>
          </a:p>
          <a:p>
            <a:pPr marL="0" indent="0">
              <a:lnSpc>
                <a:spcPct val="120000"/>
              </a:lnSpc>
              <a:spcBef>
                <a:spcPts val="1200"/>
              </a:spcBef>
              <a:buNone/>
            </a:pPr>
            <a:r>
              <a:rPr lang="en-GB" sz="2300" dirty="0"/>
              <a:t>If you need help to understand this document, or would like it in another format or language, please contact us on 01432 261944 or e-mail </a:t>
            </a:r>
            <a:r>
              <a:rPr lang="en-GB" sz="2300" u="sng" dirty="0">
                <a:hlinkClick r:id="rId7"/>
              </a:rPr>
              <a:t>researchteam@herefordshire.gov.uk</a:t>
            </a:r>
            <a:endParaRPr lang="en-GB" sz="2300" u="sng" dirty="0"/>
          </a:p>
          <a:p>
            <a:pPr marL="0" indent="0">
              <a:lnSpc>
                <a:spcPct val="120000"/>
              </a:lnSpc>
              <a:spcBef>
                <a:spcPts val="1200"/>
              </a:spcBef>
              <a:buNone/>
            </a:pPr>
            <a:endParaRPr lang="en-US" sz="29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GB" sz="1800" dirty="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a:t>Distribution of jobs</a:t>
            </a:r>
          </a:p>
        </p:txBody>
      </p:sp>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163562" y="5003765"/>
            <a:ext cx="4229327" cy="1015663"/>
          </a:xfrm>
          <a:prstGeom prst="rect">
            <a:avLst/>
          </a:prstGeom>
          <a:solidFill>
            <a:schemeClr val="bg1"/>
          </a:solidFill>
          <a:ln w="25400">
            <a:solidFill>
              <a:srgbClr val="FFC000"/>
            </a:solidFill>
          </a:ln>
        </p:spPr>
        <p:txBody>
          <a:bodyPr wrap="square" rtlCol="0">
            <a:spAutoFit/>
          </a:bodyPr>
          <a:lstStyle/>
          <a:p>
            <a:r>
              <a:rPr lang="en-GB" sz="1200" b="1" dirty="0"/>
              <a:t>Key points:</a:t>
            </a:r>
          </a:p>
          <a:p>
            <a:r>
              <a:rPr lang="en-GB" sz="1200" dirty="0"/>
              <a:t>A much higher proportion of jobs are in agriculture and manufacturing than nationally.  A greater proportion of people are self-employed than nationally.  Most jobs are in the private sector. </a:t>
            </a:r>
          </a:p>
        </p:txBody>
      </p:sp>
      <p:pic>
        <p:nvPicPr>
          <p:cNvPr id="3" name="Picture 2" descr="Bar chart showing proportion of total employments by broad industrial group in Herefordshire, England and the West Midlands in 2024.  Agriculture and manufacturing account for a much higher proportion of jobs in Herefordshire than regionally and nationally.">
            <a:extLst>
              <a:ext uri="{FF2B5EF4-FFF2-40B4-BE49-F238E27FC236}">
                <a16:creationId xmlns:a16="http://schemas.microsoft.com/office/drawing/2014/main" id="{E553C418-805F-9CBC-28EF-3A20B562DBAD}"/>
              </a:ext>
            </a:extLst>
          </p:cNvPr>
          <p:cNvPicPr>
            <a:picLocks noChangeAspect="1"/>
          </p:cNvPicPr>
          <p:nvPr/>
        </p:nvPicPr>
        <p:blipFill>
          <a:blip r:embed="rId3"/>
          <a:stretch>
            <a:fillRect/>
          </a:stretch>
        </p:blipFill>
        <p:spPr>
          <a:xfrm>
            <a:off x="44940" y="1038210"/>
            <a:ext cx="6347949" cy="3894737"/>
          </a:xfrm>
          <a:prstGeom prst="rect">
            <a:avLst/>
          </a:prstGeom>
          <a:ln>
            <a:solidFill>
              <a:schemeClr val="tx1"/>
            </a:solidFill>
          </a:ln>
        </p:spPr>
      </p:pic>
      <p:sp>
        <p:nvSpPr>
          <p:cNvPr id="10" name="TextBox 9"/>
          <p:cNvSpPr txBox="1"/>
          <p:nvPr/>
        </p:nvSpPr>
        <p:spPr>
          <a:xfrm>
            <a:off x="44940" y="5003765"/>
            <a:ext cx="2088660"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updated:28 October 2025</a:t>
            </a:r>
          </a:p>
          <a:p>
            <a:r>
              <a:rPr lang="en-GB" sz="1100" dirty="0"/>
              <a:t>Next update:  Autumn 2026</a:t>
            </a:r>
          </a:p>
        </p:txBody>
      </p:sp>
      <p:pic>
        <p:nvPicPr>
          <p:cNvPr id="5" name="Picture 4" descr="Column chart showing the proportion of the working age population (16-64) who are self-employed (total, male and female) for Herefordshire, the West Midlands and England in the period October 2024 to September 2025.  Overall, Herefordshire has a higher rate of self-employment than nationally and regionally.">
            <a:extLst>
              <a:ext uri="{FF2B5EF4-FFF2-40B4-BE49-F238E27FC236}">
                <a16:creationId xmlns:a16="http://schemas.microsoft.com/office/drawing/2014/main" id="{403CBE99-02A9-F090-F0E4-19E8F728CDA9}"/>
              </a:ext>
            </a:extLst>
          </p:cNvPr>
          <p:cNvPicPr>
            <a:picLocks noChangeAspect="1"/>
          </p:cNvPicPr>
          <p:nvPr/>
        </p:nvPicPr>
        <p:blipFill>
          <a:blip r:embed="rId5"/>
          <a:stretch>
            <a:fillRect/>
          </a:stretch>
        </p:blipFill>
        <p:spPr>
          <a:xfrm>
            <a:off x="6435272" y="1026351"/>
            <a:ext cx="4895512" cy="2932430"/>
          </a:xfrm>
          <a:prstGeom prst="rect">
            <a:avLst/>
          </a:prstGeom>
          <a:ln>
            <a:solidFill>
              <a:schemeClr val="tx1"/>
            </a:solidFill>
          </a:ln>
        </p:spPr>
      </p:pic>
      <p:sp>
        <p:nvSpPr>
          <p:cNvPr id="11" name="TextBox 10"/>
          <p:cNvSpPr txBox="1"/>
          <p:nvPr/>
        </p:nvSpPr>
        <p:spPr>
          <a:xfrm>
            <a:off x="6435272" y="4048973"/>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pic>
        <p:nvPicPr>
          <p:cNvPr id="13" name="Content Placeholder 12" descr="Column chart showing that the proportions of people employed in the public sector and private sectors in Herefordshire are similar to nationally and regionally.">
            <a:extLst>
              <a:ext uri="{FF2B5EF4-FFF2-40B4-BE49-F238E27FC236}">
                <a16:creationId xmlns:a16="http://schemas.microsoft.com/office/drawing/2014/main" id="{740FA09D-E312-AF17-EC46-033856A99612}"/>
              </a:ext>
            </a:extLst>
          </p:cNvPr>
          <p:cNvPicPr>
            <a:picLocks noGrp="1" noChangeAspect="1"/>
          </p:cNvPicPr>
          <p:nvPr>
            <p:ph idx="1"/>
          </p:nvPr>
        </p:nvPicPr>
        <p:blipFill>
          <a:blip r:embed="rId7"/>
          <a:stretch>
            <a:fillRect/>
          </a:stretch>
        </p:blipFill>
        <p:spPr>
          <a:xfrm>
            <a:off x="8699105" y="4070315"/>
            <a:ext cx="3447383" cy="2012309"/>
          </a:xfrm>
          <a:prstGeom prst="rect">
            <a:avLst/>
          </a:prstGeom>
          <a:ln>
            <a:solidFill>
              <a:schemeClr val="tx1"/>
            </a:solidFill>
          </a:ln>
        </p:spPr>
      </p:pic>
      <p:sp>
        <p:nvSpPr>
          <p:cNvPr id="9" name="TextBox 8">
            <a:extLst>
              <a:ext uri="{FF2B5EF4-FFF2-40B4-BE49-F238E27FC236}">
                <a16:creationId xmlns:a16="http://schemas.microsoft.com/office/drawing/2014/main" id="{3585AB1B-0E89-85C8-6BA1-09A6B5C11A4F}"/>
              </a:ext>
            </a:extLst>
          </p:cNvPr>
          <p:cNvSpPr txBox="1"/>
          <p:nvPr/>
        </p:nvSpPr>
        <p:spPr>
          <a:xfrm>
            <a:off x="6435272" y="5076470"/>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Employment includes employees plus the number of working owners. BRES therefore includes self-employed workers as long as they are registered for VAT or Pay-As-You-Earn (PAYE) schemes. Self employed people not registered for these, along with HM Forces and Government Supported trainees are excluded.  Working owners are typically sole traders, sole proprietors or partners who receive drawings or a share of the profits.</a:t>
            </a:r>
          </a:p>
        </p:txBody>
      </p:sp>
    </p:spTree>
    <p:extLst>
      <p:ext uri="{BB962C8B-B14F-4D97-AF65-F5344CB8AC3E}">
        <p14:creationId xmlns:p14="http://schemas.microsoft.com/office/powerpoint/2010/main" val="31409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a:t>Highest industry employment concentrations</a:t>
            </a:r>
          </a:p>
        </p:txBody>
      </p:sp>
      <p:pic>
        <p:nvPicPr>
          <p:cNvPr id="8" name="Content Placeholder 7" descr="Table and chart showing that in 2024-25 Herefordshire's highest industry employment concentrations (SIC 1 level) were in 1. Agriculture, forestry and fishing 2.  Manufacturing 3.  Construction 4. Accommodation and food service activities.">
            <a:extLst>
              <a:ext uri="{FF2B5EF4-FFF2-40B4-BE49-F238E27FC236}">
                <a16:creationId xmlns:a16="http://schemas.microsoft.com/office/drawing/2014/main" id="{9D31E04B-63DA-E31C-976C-A138014F7165}"/>
              </a:ext>
            </a:extLst>
          </p:cNvPr>
          <p:cNvPicPr>
            <a:picLocks noGrp="1" noChangeAspect="1"/>
          </p:cNvPicPr>
          <p:nvPr>
            <p:ph idx="1"/>
          </p:nvPr>
        </p:nvPicPr>
        <p:blipFill>
          <a:blip r:embed="rId2"/>
          <a:stretch>
            <a:fillRect/>
          </a:stretch>
        </p:blipFill>
        <p:spPr>
          <a:xfrm>
            <a:off x="157810" y="854074"/>
            <a:ext cx="4357040" cy="5954105"/>
          </a:xfrm>
          <a:ln>
            <a:solidFill>
              <a:schemeClr val="tx1"/>
            </a:solidFill>
          </a:ln>
        </p:spPr>
      </p:pic>
      <p:sp>
        <p:nvSpPr>
          <p:cNvPr id="4" name="TextBox 3"/>
          <p:cNvSpPr txBox="1"/>
          <p:nvPr/>
        </p:nvSpPr>
        <p:spPr>
          <a:xfrm>
            <a:off x="4572667" y="4938907"/>
            <a:ext cx="3548649"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5" name="TextBox 4"/>
          <p:cNvSpPr txBox="1"/>
          <p:nvPr/>
        </p:nvSpPr>
        <p:spPr>
          <a:xfrm>
            <a:off x="4549727" y="4349824"/>
            <a:ext cx="6254849" cy="461665"/>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218103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697865"/>
          </a:xfrm>
        </p:spPr>
        <p:txBody>
          <a:bodyPr>
            <a:normAutofit/>
          </a:bodyPr>
          <a:lstStyle/>
          <a:p>
            <a:r>
              <a:rPr lang="en-GB" sz="2800" dirty="0"/>
              <a:t>Largest and highest paying occupations</a:t>
            </a:r>
          </a:p>
        </p:txBody>
      </p:sp>
      <p:pic>
        <p:nvPicPr>
          <p:cNvPr id="10" name="Content Placeholder 9" descr="Table and chart showing Herefordshire's largest occupations (SOC 1 level) 2024.  The largest were: 1. Professional occupations 2. Elementary occupations 3. Skilled trades occupations 4. Associate professional occupations.">
            <a:extLst>
              <a:ext uri="{FF2B5EF4-FFF2-40B4-BE49-F238E27FC236}">
                <a16:creationId xmlns:a16="http://schemas.microsoft.com/office/drawing/2014/main" id="{3ADBFD53-6D3E-AC26-B206-41C58698F4FB}"/>
              </a:ext>
            </a:extLst>
          </p:cNvPr>
          <p:cNvPicPr>
            <a:picLocks noGrp="1" noChangeAspect="1"/>
          </p:cNvPicPr>
          <p:nvPr>
            <p:ph sz="half" idx="1"/>
          </p:nvPr>
        </p:nvPicPr>
        <p:blipFill>
          <a:blip r:embed="rId2"/>
          <a:stretch>
            <a:fillRect/>
          </a:stretch>
        </p:blipFill>
        <p:spPr>
          <a:xfrm>
            <a:off x="144645" y="1346999"/>
            <a:ext cx="4663601" cy="4613813"/>
          </a:xfrm>
          <a:ln>
            <a:solidFill>
              <a:schemeClr val="tx1"/>
            </a:solidFill>
          </a:ln>
        </p:spPr>
      </p:pic>
      <p:pic>
        <p:nvPicPr>
          <p:cNvPr id="14" name="Content Placeholder 13" descr="Table and chart showing Herefordshire's highest paying occupations (SOC 1 level) in 2024.  The highest paying were: 1. Managers, directors and senior officials 2. Professional occupations 3. Associate professional occupations 4. Skilled trades occupations.">
            <a:extLst>
              <a:ext uri="{FF2B5EF4-FFF2-40B4-BE49-F238E27FC236}">
                <a16:creationId xmlns:a16="http://schemas.microsoft.com/office/drawing/2014/main" id="{1CBACD19-9057-E8F3-7BF1-BEAEA91E2662}"/>
              </a:ext>
            </a:extLst>
          </p:cNvPr>
          <p:cNvPicPr>
            <a:picLocks noGrp="1" noChangeAspect="1"/>
          </p:cNvPicPr>
          <p:nvPr>
            <p:ph sz="half" idx="2"/>
          </p:nvPr>
        </p:nvPicPr>
        <p:blipFill>
          <a:blip r:embed="rId3"/>
          <a:stretch>
            <a:fillRect/>
          </a:stretch>
        </p:blipFill>
        <p:spPr>
          <a:xfrm>
            <a:off x="4950938" y="1347000"/>
            <a:ext cx="4663600" cy="4613812"/>
          </a:xfrm>
          <a:ln>
            <a:solidFill>
              <a:schemeClr val="tx1"/>
            </a:solidFill>
          </a:ln>
        </p:spPr>
      </p:pic>
      <p:sp>
        <p:nvSpPr>
          <p:cNvPr id="8" name="TextBox 7"/>
          <p:cNvSpPr txBox="1"/>
          <p:nvPr/>
        </p:nvSpPr>
        <p:spPr>
          <a:xfrm>
            <a:off x="9686082" y="4251788"/>
            <a:ext cx="23368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686082" y="2935169"/>
            <a:ext cx="233682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711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45218"/>
          </a:xfrm>
        </p:spPr>
        <p:txBody>
          <a:bodyPr>
            <a:normAutofit/>
          </a:bodyPr>
          <a:lstStyle/>
          <a:p>
            <a:r>
              <a:rPr lang="en-GB" sz="2800" dirty="0"/>
              <a:t>Fastest growing and most competitive occupations</a:t>
            </a:r>
          </a:p>
        </p:txBody>
      </p:sp>
      <p:pic>
        <p:nvPicPr>
          <p:cNvPr id="18" name="Content Placeholder 17" descr="Table and chart showing Herefordshire's fastest growing occupations (SOC 1 level) 2025-2025.  These were 1. Professional occupations 2.  Elementary occupations 3. Associate professional occupations 4. Managers, directors and senior officials.">
            <a:extLst>
              <a:ext uri="{FF2B5EF4-FFF2-40B4-BE49-F238E27FC236}">
                <a16:creationId xmlns:a16="http://schemas.microsoft.com/office/drawing/2014/main" id="{303F8D64-9A39-DAB6-94C3-6F29E291AE48}"/>
              </a:ext>
            </a:extLst>
          </p:cNvPr>
          <p:cNvPicPr>
            <a:picLocks noGrp="1" noChangeAspect="1"/>
          </p:cNvPicPr>
          <p:nvPr>
            <p:ph sz="half" idx="1"/>
          </p:nvPr>
        </p:nvPicPr>
        <p:blipFill>
          <a:blip r:embed="rId3"/>
          <a:stretch>
            <a:fillRect/>
          </a:stretch>
        </p:blipFill>
        <p:spPr>
          <a:xfrm>
            <a:off x="225051" y="1492938"/>
            <a:ext cx="4398294" cy="4351338"/>
          </a:xfrm>
          <a:ln>
            <a:solidFill>
              <a:schemeClr val="tx1"/>
            </a:solidFill>
          </a:ln>
        </p:spPr>
      </p:pic>
      <p:pic>
        <p:nvPicPr>
          <p:cNvPr id="9" name="Content Placeholder 8" descr="Table and chart showing Herefordshire's most competitive occupations (SOC 1 level) in 2024.  These were 1. Professional occupations 2. Associate professional occupations 3. Elementary occupations 4. Administration and secretarial occupations.">
            <a:extLst>
              <a:ext uri="{FF2B5EF4-FFF2-40B4-BE49-F238E27FC236}">
                <a16:creationId xmlns:a16="http://schemas.microsoft.com/office/drawing/2014/main" id="{02670057-6210-A227-4AD8-424A17E42830}"/>
              </a:ext>
            </a:extLst>
          </p:cNvPr>
          <p:cNvPicPr>
            <a:picLocks noGrp="1" noChangeAspect="1"/>
          </p:cNvPicPr>
          <p:nvPr>
            <p:ph sz="half" idx="2"/>
          </p:nvPr>
        </p:nvPicPr>
        <p:blipFill>
          <a:blip r:embed="rId4"/>
          <a:stretch>
            <a:fillRect/>
          </a:stretch>
        </p:blipFill>
        <p:spPr>
          <a:xfrm>
            <a:off x="4710990" y="1492938"/>
            <a:ext cx="4398294" cy="4351338"/>
          </a:xfrm>
          <a:ln>
            <a:solidFill>
              <a:schemeClr val="tx1"/>
            </a:solidFill>
          </a:ln>
        </p:spPr>
      </p:pic>
      <p:sp>
        <p:nvSpPr>
          <p:cNvPr id="8" name="TextBox 7"/>
          <p:cNvSpPr txBox="1"/>
          <p:nvPr/>
        </p:nvSpPr>
        <p:spPr>
          <a:xfrm>
            <a:off x="9196929" y="4426343"/>
            <a:ext cx="24410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196929" y="1492938"/>
            <a:ext cx="2948691" cy="2862322"/>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dirty="0">
                <a:solidFill>
                  <a:schemeClr val="bg2">
                    <a:lumMod val="50000"/>
                  </a:schemeClr>
                </a:solidFill>
              </a:rPr>
              <a:t>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8160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postings</a:t>
            </a:r>
          </a:p>
        </p:txBody>
      </p:sp>
      <p:sp>
        <p:nvSpPr>
          <p:cNvPr id="4" name="Text Placeholder 3"/>
          <p:cNvSpPr>
            <a:spLocks noGrp="1"/>
          </p:cNvSpPr>
          <p:nvPr>
            <p:ph type="body" sz="half" idx="2"/>
          </p:nvPr>
        </p:nvSpPr>
        <p:spPr>
          <a:xfrm>
            <a:off x="115595" y="1130686"/>
            <a:ext cx="5445952" cy="3750072"/>
          </a:xfrm>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Herefordshire, the number of job postings has been slowly declining month-on-month since February 2025 excepting a modest rise in September.  Over the period from January 2025 to December 2025 there were 35,248 job postings, of which 17,861 were unique.  The number of unique posting in December 2025 was slightly lower than in November: 2,570 compared to 2,743 (revised) and similar to a year ago (2,600 in December 2024) and remains well below the 5-year peak of 5,810 in June 2023.   </a:t>
            </a:r>
          </a:p>
          <a:p>
            <a:pPr marL="285750" indent="-285750">
              <a:lnSpc>
                <a:spcPct val="120000"/>
              </a:lnSpc>
              <a:buFont typeface="Arial" panose="020B0604020202020204" pitchFamily="34" charset="0"/>
              <a:buChar char="•"/>
            </a:pPr>
            <a:r>
              <a:rPr lang="en-US" sz="1200" dirty="0"/>
              <a:t>The top ten posted occupations (SOC 3 level) in the period from November 2024 to December 2025 were caring personal services (1,013 unique postings), other elementary service occupations (990), </a:t>
            </a:r>
            <a:r>
              <a:rPr lang="en-GB" sz="1200" dirty="0"/>
              <a:t>teaching professionals (932) and sales related occupations (781). </a:t>
            </a:r>
            <a:r>
              <a:rPr lang="en-US" sz="1200" dirty="0"/>
              <a:t>Top posted job titles in this period were support workers (486 unique postings), cleaners (251), production operatives (163) and health care assistants (152), </a:t>
            </a:r>
          </a:p>
        </p:txBody>
      </p:sp>
      <p:pic>
        <p:nvPicPr>
          <p:cNvPr id="12" name="Content Placeholder 11" descr="Line chart showing the five year trend in unique job postings in Herefordshire in the five years to December 2025.">
            <a:extLst>
              <a:ext uri="{FF2B5EF4-FFF2-40B4-BE49-F238E27FC236}">
                <a16:creationId xmlns:a16="http://schemas.microsoft.com/office/drawing/2014/main" id="{8631586F-0561-13C6-D70B-A00F5CE5D8AD}"/>
              </a:ext>
            </a:extLst>
          </p:cNvPr>
          <p:cNvPicPr>
            <a:picLocks noGrp="1" noChangeAspect="1"/>
          </p:cNvPicPr>
          <p:nvPr>
            <p:ph idx="1"/>
          </p:nvPr>
        </p:nvPicPr>
        <p:blipFill>
          <a:blip r:embed="rId3"/>
          <a:stretch>
            <a:fillRect/>
          </a:stretch>
        </p:blipFill>
        <p:spPr>
          <a:xfrm>
            <a:off x="5686108" y="1130686"/>
            <a:ext cx="6413377" cy="3079347"/>
          </a:xfrm>
          <a:ln>
            <a:solidFill>
              <a:schemeClr val="tx1"/>
            </a:solidFill>
          </a:ln>
        </p:spPr>
      </p:pic>
      <p:sp>
        <p:nvSpPr>
          <p:cNvPr id="7" name="TextBox 6"/>
          <p:cNvSpPr txBox="1"/>
          <p:nvPr/>
        </p:nvSpPr>
        <p:spPr>
          <a:xfrm>
            <a:off x="9749641" y="4348977"/>
            <a:ext cx="2349843" cy="938719"/>
          </a:xfrm>
          <a:prstGeom prst="rect">
            <a:avLst/>
          </a:prstGeom>
          <a:solidFill>
            <a:schemeClr val="bg1"/>
          </a:solidFill>
          <a:ln>
            <a:solidFill>
              <a:schemeClr val="accent1"/>
            </a:solidFill>
          </a:ln>
        </p:spPr>
        <p:txBody>
          <a:bodyPr wrap="square" rtlCol="0">
            <a:spAutoFit/>
          </a:bodyPr>
          <a:lstStyle/>
          <a:p>
            <a:r>
              <a:rPr lang="en-GB" sz="1100" dirty="0"/>
              <a:t>Source: Lightcast (EMSI): economicmodelling.co.uk</a:t>
            </a:r>
          </a:p>
          <a:p>
            <a:r>
              <a:rPr lang="en-GB" sz="1100" dirty="0"/>
              <a:t>Date last updated: 5 January 2026</a:t>
            </a:r>
          </a:p>
          <a:p>
            <a:r>
              <a:rPr lang="en-GB" sz="1100" dirty="0"/>
              <a:t>Frequency of update: Monthly</a:t>
            </a:r>
          </a:p>
          <a:p>
            <a:r>
              <a:rPr lang="en-GB" sz="1100" dirty="0"/>
              <a:t>Next update: February 2026</a:t>
            </a:r>
          </a:p>
        </p:txBody>
      </p:sp>
      <p:sp>
        <p:nvSpPr>
          <p:cNvPr id="5" name="TextBox 4"/>
          <p:cNvSpPr txBox="1"/>
          <p:nvPr/>
        </p:nvSpPr>
        <p:spPr>
          <a:xfrm>
            <a:off x="115594" y="5011251"/>
            <a:ext cx="7140229" cy="830997"/>
          </a:xfrm>
          <a:prstGeom prst="rect">
            <a:avLst/>
          </a:prstGeom>
          <a:solidFill>
            <a:schemeClr val="bg1"/>
          </a:solidFill>
          <a:ln>
            <a:solidFill>
              <a:schemeClr val="tx1"/>
            </a:solidFill>
          </a:ln>
        </p:spPr>
        <p:txBody>
          <a:bodyPr wrap="square" rtlCol="0">
            <a:spAutoFit/>
          </a:bodyPr>
          <a:lstStyle/>
          <a:p>
            <a:r>
              <a:rPr lang="en-US" sz="1200" dirty="0">
                <a:solidFill>
                  <a:schemeClr val="bg2">
                    <a:lumMod val="50000"/>
                  </a:schemeClr>
                </a:solidFill>
              </a:rPr>
              <a:t>Need to know:  A unique job posting is one that has been de-duplicated as postings can appear on multiple websites, multiple times.  Data include voluntary, internships, side jobs and freelance.</a:t>
            </a:r>
          </a:p>
          <a:p>
            <a:r>
              <a:rPr lang="en-GB" sz="1200" dirty="0">
                <a:solidFill>
                  <a:schemeClr val="bg2">
                    <a:lumMod val="50000"/>
                  </a:schemeClr>
                </a:solidFill>
              </a:rPr>
              <a:t>The Standard Occupational Classification (SOC) is a common classification of occupational information for the UK and comprises 4 tiers with 4 being the most detailed.</a:t>
            </a:r>
            <a:endParaRPr lang="en-US" sz="1200" dirty="0">
              <a:solidFill>
                <a:schemeClr val="bg2">
                  <a:lumMod val="50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a:t>In-demand skills</a:t>
            </a:r>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a:t>Top hard skills </a:t>
            </a:r>
          </a:p>
        </p:txBody>
      </p:sp>
      <p:pic>
        <p:nvPicPr>
          <p:cNvPr id="9" name="Content Placeholder 8" descr="Chart showing top specialised (hard) skills in Herefordshire in the past 12 months to December 2025 - auditing, finance and continuous improvement process were the most in-demand.">
            <a:extLst>
              <a:ext uri="{FF2B5EF4-FFF2-40B4-BE49-F238E27FC236}">
                <a16:creationId xmlns:a16="http://schemas.microsoft.com/office/drawing/2014/main" id="{2048CC94-20C3-ACB2-A2AF-1914792C6273}"/>
              </a:ext>
            </a:extLst>
          </p:cNvPr>
          <p:cNvPicPr>
            <a:picLocks noGrp="1" noChangeAspect="1"/>
          </p:cNvPicPr>
          <p:nvPr>
            <p:ph sz="half" idx="2"/>
          </p:nvPr>
        </p:nvPicPr>
        <p:blipFill>
          <a:blip r:embed="rId3"/>
          <a:stretch>
            <a:fillRect/>
          </a:stretch>
        </p:blipFill>
        <p:spPr>
          <a:xfrm>
            <a:off x="123474" y="1774229"/>
            <a:ext cx="6141492" cy="3543728"/>
          </a:xfrm>
          <a:ln>
            <a:solidFill>
              <a:schemeClr val="tx1"/>
            </a:solidFill>
          </a:ln>
        </p:spPr>
      </p:pic>
      <p:sp>
        <p:nvSpPr>
          <p:cNvPr id="11" name="Text Placeholder 10"/>
          <p:cNvSpPr>
            <a:spLocks noGrp="1"/>
          </p:cNvSpPr>
          <p:nvPr>
            <p:ph type="body" sz="quarter" idx="3"/>
          </p:nvPr>
        </p:nvSpPr>
        <p:spPr>
          <a:xfrm>
            <a:off x="6346392" y="1244938"/>
            <a:ext cx="5008996" cy="462947"/>
          </a:xfrm>
        </p:spPr>
        <p:txBody>
          <a:bodyPr>
            <a:normAutofit/>
          </a:bodyPr>
          <a:lstStyle/>
          <a:p>
            <a:r>
              <a:rPr lang="en-GB" sz="2000" b="0" dirty="0"/>
              <a:t>Top 10 hard skills by quarter</a:t>
            </a:r>
          </a:p>
        </p:txBody>
      </p:sp>
      <p:pic>
        <p:nvPicPr>
          <p:cNvPr id="15" name="Content Placeholder 14" descr="Chart showing quarter-on-quarter change in top ten hard skills for Herefordshire over the 12 months to December 2025.  While there was significant fluctuation throughout the period, auditing remained top throughout.">
            <a:extLst>
              <a:ext uri="{FF2B5EF4-FFF2-40B4-BE49-F238E27FC236}">
                <a16:creationId xmlns:a16="http://schemas.microsoft.com/office/drawing/2014/main" id="{6264EAB3-5D7B-76D0-3986-FD05F39C1CBF}"/>
              </a:ext>
            </a:extLst>
          </p:cNvPr>
          <p:cNvPicPr>
            <a:picLocks noGrp="1" noChangeAspect="1"/>
          </p:cNvPicPr>
          <p:nvPr>
            <p:ph sz="quarter" idx="4"/>
          </p:nvPr>
        </p:nvPicPr>
        <p:blipFill>
          <a:blip r:embed="rId4"/>
          <a:stretch>
            <a:fillRect/>
          </a:stretch>
        </p:blipFill>
        <p:spPr>
          <a:xfrm>
            <a:off x="6388439" y="1774229"/>
            <a:ext cx="5706013" cy="4342781"/>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5 January 2026</a:t>
            </a:r>
          </a:p>
          <a:p>
            <a:r>
              <a:rPr lang="en-GB" sz="1100" dirty="0"/>
              <a:t>Frequency of update: Monthly</a:t>
            </a:r>
          </a:p>
          <a:p>
            <a:r>
              <a:rPr lang="en-GB" sz="1100" dirty="0"/>
              <a:t>Next update:  February 2026</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a:solidFill>
                  <a:schemeClr val="bg1">
                    <a:lumMod val="65000"/>
                  </a:schemeClr>
                </a:solidFill>
              </a:rPr>
              <a:t>Need to know</a:t>
            </a:r>
            <a:r>
              <a:rPr lang="en-US" sz="1200" dirty="0">
                <a:solidFill>
                  <a:schemeClr val="bg1">
                    <a:lumMod val="65000"/>
                  </a:schemeClr>
                </a:solidFill>
              </a:rPr>
              <a:t>:  Hard 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a:t>Hard to fill vacancies</a:t>
            </a:r>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05021" y="963649"/>
            <a:ext cx="4394790" cy="5804017"/>
          </a:xfrm>
          <a:solidFill>
            <a:schemeClr val="bg1"/>
          </a:solidFill>
          <a:ln w="38100">
            <a:solidFill>
              <a:srgbClr val="FFC000"/>
            </a:solidFill>
          </a:ln>
        </p:spPr>
        <p:txBody>
          <a:bodyPr>
            <a:normAutofit fontScale="92500" lnSpcReduction="10000"/>
          </a:bodyPr>
          <a:lstStyle/>
          <a:p>
            <a:pPr marL="0" indent="0">
              <a:buNone/>
            </a:pPr>
            <a:r>
              <a:rPr lang="en-GB" sz="1600" b="1" dirty="0"/>
              <a:t>Key points</a:t>
            </a:r>
          </a:p>
          <a:p>
            <a:pPr>
              <a:lnSpc>
                <a:spcPct val="120000"/>
              </a:lnSpc>
            </a:pPr>
            <a:r>
              <a:rPr lang="en-GB" sz="1400" dirty="0">
                <a:hlinkClick r:id="rId3"/>
              </a:rPr>
              <a:t>CIPD reports </a:t>
            </a:r>
            <a:r>
              <a:rPr lang="en-GB" sz="1400" dirty="0"/>
              <a:t>that nationally, the labour market continues to cool, with official data published in mid-October showing that overall vacancy levels have fallen for the last 39 consecutive months. Overall, 32% of employers reported hard-to-fill vacancies in the latest quarter.  Industries reporting the hardest to fill vacancies were compulsory education (including pre-primary) (64%), non-compulsory education (60%), and public administration and other public sector (67%).</a:t>
            </a:r>
          </a:p>
          <a:p>
            <a:pPr>
              <a:lnSpc>
                <a:spcPct val="120000"/>
              </a:lnSpc>
            </a:pPr>
            <a:r>
              <a:rPr lang="en-GB" sz="1400" dirty="0"/>
              <a:t>There is no standard definition of a “hard-to-fill” vacancy and no equivalent survey to that undertaken by CIPD at local level, but the table shows those occupations (SOC 3 level) for the period January to December 2025 with an above average posting intensity and an above average median posting duration, which represent those likely to have been the most difficult to fill.  </a:t>
            </a:r>
          </a:p>
          <a:p>
            <a:pPr>
              <a:lnSpc>
                <a:spcPct val="120000"/>
              </a:lnSpc>
            </a:pPr>
            <a:r>
              <a:rPr lang="en-GB" sz="1400" dirty="0"/>
              <a:t>This is the timeliest proxy for “hard-to-fill” vacancies and although there are some issues associated with this methodology, it has been shown to be a robust approximation.</a:t>
            </a:r>
            <a:endParaRPr lang="en-GB" dirty="0"/>
          </a:p>
        </p:txBody>
      </p:sp>
      <p:graphicFrame>
        <p:nvGraphicFramePr>
          <p:cNvPr id="4" name="Table 3" descr="Table showing the hardest to fill vacancies in Herefordshire in the period January 2025 to December 2025.  The occupations that were hardest to fill (ordered by average posting intensity) were conservation and environment professionals, construction operatives, skilled metal, electrical and electronic trades supervisors, elementary security occupations, finance professionals, caring personal services, regulatory associate professionals and welfare and housing associate professionals.">
            <a:extLst>
              <a:ext uri="{FF2B5EF4-FFF2-40B4-BE49-F238E27FC236}">
                <a16:creationId xmlns:a16="http://schemas.microsoft.com/office/drawing/2014/main" id="{D7E37E8D-931A-6541-FB52-58D3FF904954}"/>
              </a:ext>
            </a:extLst>
          </p:cNvPr>
          <p:cNvGraphicFramePr>
            <a:graphicFrameLocks noGrp="1"/>
          </p:cNvGraphicFramePr>
          <p:nvPr>
            <p:extLst>
              <p:ext uri="{D42A27DB-BD31-4B8C-83A1-F6EECF244321}">
                <p14:modId xmlns:p14="http://schemas.microsoft.com/office/powerpoint/2010/main" val="4263968570"/>
              </p:ext>
            </p:extLst>
          </p:nvPr>
        </p:nvGraphicFramePr>
        <p:xfrm>
          <a:off x="4588563" y="1084639"/>
          <a:ext cx="7498415" cy="2251710"/>
        </p:xfrm>
        <a:graphic>
          <a:graphicData uri="http://schemas.openxmlformats.org/drawingml/2006/table">
            <a:tbl>
              <a:tblPr firstRow="1"/>
              <a:tblGrid>
                <a:gridCol w="4135724">
                  <a:extLst>
                    <a:ext uri="{9D8B030D-6E8A-4147-A177-3AD203B41FA5}">
                      <a16:colId xmlns:a16="http://schemas.microsoft.com/office/drawing/2014/main" val="3896277209"/>
                    </a:ext>
                  </a:extLst>
                </a:gridCol>
                <a:gridCol w="1120897">
                  <a:extLst>
                    <a:ext uri="{9D8B030D-6E8A-4147-A177-3AD203B41FA5}">
                      <a16:colId xmlns:a16="http://schemas.microsoft.com/office/drawing/2014/main" val="1586205499"/>
                    </a:ext>
                  </a:extLst>
                </a:gridCol>
                <a:gridCol w="1120897">
                  <a:extLst>
                    <a:ext uri="{9D8B030D-6E8A-4147-A177-3AD203B41FA5}">
                      <a16:colId xmlns:a16="http://schemas.microsoft.com/office/drawing/2014/main" val="2823566748"/>
                    </a:ext>
                  </a:extLst>
                </a:gridCol>
                <a:gridCol w="1120897">
                  <a:extLst>
                    <a:ext uri="{9D8B030D-6E8A-4147-A177-3AD203B41FA5}">
                      <a16:colId xmlns:a16="http://schemas.microsoft.com/office/drawing/2014/main" val="2520618190"/>
                    </a:ext>
                  </a:extLst>
                </a:gridCol>
              </a:tblGrid>
              <a:tr h="528816">
                <a:tc>
                  <a:txBody>
                    <a:bodyPr/>
                    <a:lstStyle/>
                    <a:p>
                      <a:pPr algn="l" fontAlgn="ctr">
                        <a:buNone/>
                      </a:pPr>
                      <a:r>
                        <a:rPr lang="en-GB" sz="1200" b="0" i="0" u="none" strike="noStrike">
                          <a:solidFill>
                            <a:srgbClr val="FFFFFF"/>
                          </a:solidFill>
                          <a:effectLst/>
                          <a:latin typeface="Arial" panose="020B0604020202020204" pitchFamily="34" charset="0"/>
                        </a:rPr>
                        <a:t>Occupation</a:t>
                      </a:r>
                    </a:p>
                  </a:txBody>
                  <a:tcPr marL="6350" marR="6350" marT="6350" marB="0" anchor="ctr">
                    <a:lnL>
                      <a:noFill/>
                    </a:lnL>
                    <a:lnR>
                      <a:noFill/>
                    </a:lnR>
                    <a:lnT>
                      <a:noFill/>
                    </a:lnT>
                    <a:lnB>
                      <a:noFill/>
                    </a:lnB>
                    <a:solidFill>
                      <a:srgbClr val="204354"/>
                    </a:solidFill>
                  </a:tcPr>
                </a:tc>
                <a:tc>
                  <a:txBody>
                    <a:bodyPr/>
                    <a:lstStyle/>
                    <a:p>
                      <a:pPr algn="r" fontAlgn="ctr">
                        <a:buNone/>
                      </a:pPr>
                      <a:r>
                        <a:rPr lang="en-GB" sz="1200" b="0" i="0" u="none" strike="noStrike">
                          <a:solidFill>
                            <a:srgbClr val="FFFFFF"/>
                          </a:solidFill>
                          <a:effectLst/>
                          <a:latin typeface="Arial" panose="020B0604020202020204" pitchFamily="34" charset="0"/>
                        </a:rPr>
                        <a:t>Avg. Posting Intensity (Jan 2025 - Dec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200" b="0" i="0" u="none" strike="noStrike">
                          <a:solidFill>
                            <a:srgbClr val="FFFFFF"/>
                          </a:solidFill>
                          <a:effectLst/>
                          <a:latin typeface="Arial" panose="020B0604020202020204" pitchFamily="34" charset="0"/>
                        </a:rPr>
                        <a:t>Median Posting Duration from Jan 2025 - Dec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200" b="0" i="0" u="none" strike="noStrike">
                          <a:solidFill>
                            <a:srgbClr val="FFFFFF"/>
                          </a:solidFill>
                          <a:effectLst/>
                          <a:latin typeface="Arial" panose="020B0604020202020204" pitchFamily="34" charset="0"/>
                        </a:rPr>
                        <a:t>Unique Postings from Jan 2025 - Dec 2025</a:t>
                      </a:r>
                    </a:p>
                  </a:txBody>
                  <a:tcPr marL="6350" marR="6350" marT="6350" marB="0" anchor="ctr">
                    <a:lnL>
                      <a:noFill/>
                    </a:lnL>
                    <a:lnR>
                      <a:noFill/>
                    </a:lnR>
                    <a:lnT>
                      <a:noFill/>
                    </a:lnT>
                    <a:lnB>
                      <a:noFill/>
                    </a:lnB>
                    <a:solidFill>
                      <a:srgbClr val="204354"/>
                    </a:solidFill>
                  </a:tcPr>
                </a:tc>
                <a:extLst>
                  <a:ext uri="{0D108BD9-81ED-4DB2-BD59-A6C34878D82A}">
                    <a16:rowId xmlns:a16="http://schemas.microsoft.com/office/drawing/2014/main" val="1620443653"/>
                  </a:ext>
                </a:extLst>
              </a:tr>
              <a:tr h="176272">
                <a:tc>
                  <a:txBody>
                    <a:bodyPr/>
                    <a:lstStyle/>
                    <a:p>
                      <a:pPr algn="l" fontAlgn="ctr">
                        <a:buNone/>
                      </a:pPr>
                      <a:r>
                        <a:rPr lang="en-GB" sz="1200" b="0" i="0" u="none" strike="noStrike">
                          <a:effectLst/>
                          <a:latin typeface="Arial" panose="020B0604020202020204" pitchFamily="34" charset="0"/>
                        </a:rPr>
                        <a:t>Conservation and Environment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15</a:t>
                      </a:r>
                    </a:p>
                  </a:txBody>
                  <a:tcPr marL="6350" marR="6350" marT="6350" marB="0" anchor="ctr">
                    <a:lnL>
                      <a:noFill/>
                    </a:lnL>
                    <a:lnR>
                      <a:noFill/>
                    </a:lnR>
                    <a:lnT>
                      <a:noFill/>
                    </a:lnT>
                    <a:lnB>
                      <a:noFill/>
                    </a:lnB>
                    <a:noFill/>
                  </a:tcPr>
                </a:tc>
                <a:extLst>
                  <a:ext uri="{0D108BD9-81ED-4DB2-BD59-A6C34878D82A}">
                    <a16:rowId xmlns:a16="http://schemas.microsoft.com/office/drawing/2014/main" val="3433118465"/>
                  </a:ext>
                </a:extLst>
              </a:tr>
              <a:tr h="176272">
                <a:tc>
                  <a:txBody>
                    <a:bodyPr/>
                    <a:lstStyle/>
                    <a:p>
                      <a:pPr algn="l" fontAlgn="ctr">
                        <a:buNone/>
                      </a:pPr>
                      <a:r>
                        <a:rPr lang="en-GB" sz="1200" b="0" i="0" u="none" strike="noStrike">
                          <a:effectLst/>
                          <a:latin typeface="Arial" panose="020B0604020202020204" pitchFamily="34" charset="0"/>
                        </a:rPr>
                        <a:t>Construction Operatives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27</a:t>
                      </a:r>
                    </a:p>
                  </a:txBody>
                  <a:tcPr marL="6350" marR="6350" marT="6350" marB="0" anchor="ctr">
                    <a:lnL>
                      <a:noFill/>
                    </a:lnL>
                    <a:lnR>
                      <a:noFill/>
                    </a:lnR>
                    <a:lnT>
                      <a:noFill/>
                    </a:lnT>
                    <a:lnB>
                      <a:noFill/>
                    </a:lnB>
                    <a:noFill/>
                  </a:tcPr>
                </a:tc>
                <a:extLst>
                  <a:ext uri="{0D108BD9-81ED-4DB2-BD59-A6C34878D82A}">
                    <a16:rowId xmlns:a16="http://schemas.microsoft.com/office/drawing/2014/main" val="1998708961"/>
                  </a:ext>
                </a:extLst>
              </a:tr>
              <a:tr h="176272">
                <a:tc>
                  <a:txBody>
                    <a:bodyPr/>
                    <a:lstStyle/>
                    <a:p>
                      <a:pPr algn="l" fontAlgn="ctr">
                        <a:buNone/>
                      </a:pPr>
                      <a:r>
                        <a:rPr lang="en-GB" sz="1200" b="0" i="0" u="none" strike="noStrike">
                          <a:effectLst/>
                          <a:latin typeface="Arial" panose="020B0604020202020204" pitchFamily="34" charset="0"/>
                        </a:rPr>
                        <a:t>Skilled Metal, Electrical and Electronic Trades Supervisors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71</a:t>
                      </a:r>
                    </a:p>
                  </a:txBody>
                  <a:tcPr marL="6350" marR="6350" marT="6350" marB="0" anchor="ctr">
                    <a:lnL>
                      <a:noFill/>
                    </a:lnL>
                    <a:lnR>
                      <a:noFill/>
                    </a:lnR>
                    <a:lnT>
                      <a:noFill/>
                    </a:lnT>
                    <a:lnB>
                      <a:noFill/>
                    </a:lnB>
                    <a:noFill/>
                  </a:tcPr>
                </a:tc>
                <a:extLst>
                  <a:ext uri="{0D108BD9-81ED-4DB2-BD59-A6C34878D82A}">
                    <a16:rowId xmlns:a16="http://schemas.microsoft.com/office/drawing/2014/main" val="2990148060"/>
                  </a:ext>
                </a:extLst>
              </a:tr>
              <a:tr h="176272">
                <a:tc>
                  <a:txBody>
                    <a:bodyPr/>
                    <a:lstStyle/>
                    <a:p>
                      <a:pPr algn="l" fontAlgn="ctr">
                        <a:buNone/>
                      </a:pPr>
                      <a:r>
                        <a:rPr lang="en-GB" sz="1200" b="0" i="0" u="none" strike="noStrike">
                          <a:effectLst/>
                          <a:latin typeface="Arial" panose="020B0604020202020204" pitchFamily="34" charset="0"/>
                        </a:rPr>
                        <a:t>Elementary Security Occupations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27</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70</a:t>
                      </a:r>
                    </a:p>
                  </a:txBody>
                  <a:tcPr marL="6350" marR="6350" marT="6350" marB="0" anchor="ctr">
                    <a:lnL>
                      <a:noFill/>
                    </a:lnL>
                    <a:lnR>
                      <a:noFill/>
                    </a:lnR>
                    <a:lnT>
                      <a:noFill/>
                    </a:lnT>
                    <a:lnB>
                      <a:noFill/>
                    </a:lnB>
                    <a:noFill/>
                  </a:tcPr>
                </a:tc>
                <a:extLst>
                  <a:ext uri="{0D108BD9-81ED-4DB2-BD59-A6C34878D82A}">
                    <a16:rowId xmlns:a16="http://schemas.microsoft.com/office/drawing/2014/main" val="1507040783"/>
                  </a:ext>
                </a:extLst>
              </a:tr>
              <a:tr h="176272">
                <a:tc>
                  <a:txBody>
                    <a:bodyPr/>
                    <a:lstStyle/>
                    <a:p>
                      <a:pPr algn="l" fontAlgn="ctr">
                        <a:buNone/>
                      </a:pPr>
                      <a:r>
                        <a:rPr lang="en-GB" sz="1200" b="0" i="0" u="none" strike="noStrike">
                          <a:effectLst/>
                          <a:latin typeface="Arial" panose="020B0604020202020204" pitchFamily="34" charset="0"/>
                        </a:rPr>
                        <a:t>Finance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243</a:t>
                      </a:r>
                    </a:p>
                  </a:txBody>
                  <a:tcPr marL="6350" marR="6350" marT="6350" marB="0" anchor="ctr">
                    <a:lnL>
                      <a:noFill/>
                    </a:lnL>
                    <a:lnR>
                      <a:noFill/>
                    </a:lnR>
                    <a:lnT>
                      <a:noFill/>
                    </a:lnT>
                    <a:lnB>
                      <a:noFill/>
                    </a:lnB>
                    <a:noFill/>
                  </a:tcPr>
                </a:tc>
                <a:extLst>
                  <a:ext uri="{0D108BD9-81ED-4DB2-BD59-A6C34878D82A}">
                    <a16:rowId xmlns:a16="http://schemas.microsoft.com/office/drawing/2014/main" val="2316736301"/>
                  </a:ext>
                </a:extLst>
              </a:tr>
              <a:tr h="176272">
                <a:tc>
                  <a:txBody>
                    <a:bodyPr/>
                    <a:lstStyle/>
                    <a:p>
                      <a:pPr algn="l" fontAlgn="ctr">
                        <a:buNone/>
                      </a:pPr>
                      <a:r>
                        <a:rPr lang="en-GB" sz="1200" b="0" i="0" u="none" strike="noStrike">
                          <a:effectLst/>
                          <a:latin typeface="Arial" panose="020B0604020202020204" pitchFamily="34" charset="0"/>
                        </a:rPr>
                        <a:t>Caring Personal Services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1,013</a:t>
                      </a:r>
                    </a:p>
                  </a:txBody>
                  <a:tcPr marL="6350" marR="6350" marT="6350" marB="0" anchor="ctr">
                    <a:lnL>
                      <a:noFill/>
                    </a:lnL>
                    <a:lnR>
                      <a:noFill/>
                    </a:lnR>
                    <a:lnT>
                      <a:noFill/>
                    </a:lnT>
                    <a:lnB>
                      <a:noFill/>
                    </a:lnB>
                    <a:noFill/>
                  </a:tcPr>
                </a:tc>
                <a:extLst>
                  <a:ext uri="{0D108BD9-81ED-4DB2-BD59-A6C34878D82A}">
                    <a16:rowId xmlns:a16="http://schemas.microsoft.com/office/drawing/2014/main" val="325141024"/>
                  </a:ext>
                </a:extLst>
              </a:tr>
              <a:tr h="176272">
                <a:tc>
                  <a:txBody>
                    <a:bodyPr/>
                    <a:lstStyle/>
                    <a:p>
                      <a:pPr algn="l" fontAlgn="ctr">
                        <a:buNone/>
                      </a:pPr>
                      <a:r>
                        <a:rPr lang="en-GB" sz="1200" b="0" i="0" u="none" strike="noStrike">
                          <a:effectLst/>
                          <a:latin typeface="Arial" panose="020B0604020202020204" pitchFamily="34" charset="0"/>
                        </a:rPr>
                        <a:t>Regulatory Associate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84</a:t>
                      </a:r>
                    </a:p>
                  </a:txBody>
                  <a:tcPr marL="6350" marR="6350" marT="6350" marB="0" anchor="ctr">
                    <a:lnL>
                      <a:noFill/>
                    </a:lnL>
                    <a:lnR>
                      <a:noFill/>
                    </a:lnR>
                    <a:lnT>
                      <a:noFill/>
                    </a:lnT>
                    <a:lnB>
                      <a:noFill/>
                    </a:lnB>
                    <a:noFill/>
                  </a:tcPr>
                </a:tc>
                <a:extLst>
                  <a:ext uri="{0D108BD9-81ED-4DB2-BD59-A6C34878D82A}">
                    <a16:rowId xmlns:a16="http://schemas.microsoft.com/office/drawing/2014/main" val="1956630928"/>
                  </a:ext>
                </a:extLst>
              </a:tr>
              <a:tr h="176272">
                <a:tc>
                  <a:txBody>
                    <a:bodyPr/>
                    <a:lstStyle/>
                    <a:p>
                      <a:pPr algn="l" fontAlgn="ctr">
                        <a:buNone/>
                      </a:pPr>
                      <a:r>
                        <a:rPr lang="en-GB" sz="1200" b="0" i="0" u="none" strike="noStrike">
                          <a:effectLst/>
                          <a:latin typeface="Arial" panose="020B0604020202020204" pitchFamily="34" charset="0"/>
                        </a:rPr>
                        <a:t>Welfare and Housing Associate Professionals</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200" b="0" i="0" u="none" strike="noStrike">
                          <a:effectLst/>
                          <a:latin typeface="Arial" panose="020B0604020202020204" pitchFamily="34" charset="0"/>
                        </a:rPr>
                        <a:t>24</a:t>
                      </a:r>
                    </a:p>
                  </a:txBody>
                  <a:tcPr marL="6350" marR="6350" marT="6350" marB="0" anchor="ctr">
                    <a:lnL>
                      <a:noFill/>
                    </a:lnL>
                    <a:lnR>
                      <a:noFill/>
                    </a:lnR>
                    <a:lnT>
                      <a:noFill/>
                    </a:lnT>
                    <a:lnB>
                      <a:noFill/>
                    </a:lnB>
                    <a:noFill/>
                  </a:tcPr>
                </a:tc>
                <a:tc>
                  <a:txBody>
                    <a:bodyPr/>
                    <a:lstStyle/>
                    <a:p>
                      <a:pPr algn="r" fontAlgn="ctr">
                        <a:buNone/>
                      </a:pPr>
                      <a:r>
                        <a:rPr lang="en-GB" sz="1200" b="0" i="0" u="none" strike="noStrike" dirty="0">
                          <a:effectLst/>
                          <a:latin typeface="Arial" panose="020B0604020202020204" pitchFamily="34" charset="0"/>
                        </a:rPr>
                        <a:t>238</a:t>
                      </a:r>
                    </a:p>
                  </a:txBody>
                  <a:tcPr marL="6350" marR="6350" marT="6350" marB="0" anchor="ctr">
                    <a:lnL>
                      <a:noFill/>
                    </a:lnL>
                    <a:lnR>
                      <a:noFill/>
                    </a:lnR>
                    <a:lnT>
                      <a:noFill/>
                    </a:lnT>
                    <a:lnB>
                      <a:noFill/>
                    </a:lnB>
                    <a:noFill/>
                  </a:tcPr>
                </a:tc>
                <a:extLst>
                  <a:ext uri="{0D108BD9-81ED-4DB2-BD59-A6C34878D82A}">
                    <a16:rowId xmlns:a16="http://schemas.microsoft.com/office/drawing/2014/main" val="2104588987"/>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9543323" y="3552429"/>
            <a:ext cx="2543655"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January 2026</a:t>
            </a:r>
          </a:p>
          <a:p>
            <a:r>
              <a:rPr lang="en-GB" sz="1100" dirty="0"/>
              <a:t>Frequency of update: Monthly</a:t>
            </a:r>
          </a:p>
          <a:p>
            <a:r>
              <a:rPr lang="en-GB" sz="1100" dirty="0"/>
              <a:t>Next update: February 2026</a:t>
            </a:r>
          </a:p>
        </p:txBody>
      </p:sp>
      <p:sp>
        <p:nvSpPr>
          <p:cNvPr id="6" name="TextBox 5"/>
          <p:cNvSpPr txBox="1"/>
          <p:nvPr/>
        </p:nvSpPr>
        <p:spPr>
          <a:xfrm>
            <a:off x="4588563" y="3521652"/>
            <a:ext cx="4161677" cy="1938992"/>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a:t>
            </a:r>
            <a:r>
              <a:rPr lang="en-US" sz="1200" b="1" dirty="0">
                <a:solidFill>
                  <a:schemeClr val="bg2">
                    <a:lumMod val="50000"/>
                  </a:schemeClr>
                </a:solidFill>
              </a:rPr>
              <a:t>Posting Intensity </a:t>
            </a:r>
            <a:r>
              <a:rPr lang="en-US" sz="1200" dirty="0">
                <a:solidFill>
                  <a:schemeClr val="bg2">
                    <a:lumMod val="50000"/>
                  </a:schemeClr>
                </a:solidFill>
              </a:rPr>
              <a:t>is a ratio of total job postings to unique, or de-duplicated, job postings. An above average posting intensity can mean that employers are putting more effort than normal into hiring that position. Posting intensity is available by occupation, by job title, by company, and by region.  The </a:t>
            </a:r>
            <a:r>
              <a:rPr lang="en-US" sz="1200" b="1" dirty="0">
                <a:solidFill>
                  <a:schemeClr val="bg2">
                    <a:lumMod val="50000"/>
                  </a:schemeClr>
                </a:solidFill>
              </a:rPr>
              <a:t>median posting duration </a:t>
            </a:r>
            <a:r>
              <a:rPr lang="en-US" sz="1200" dirty="0">
                <a:solidFill>
                  <a:schemeClr val="bg2">
                    <a:lumMod val="50000"/>
                  </a:schemeClr>
                </a:solidFill>
              </a:rPr>
              <a:t>(how long a posting was live before it was taken down) can be compared to the regional average for all postings in the region, giving an indication of whether these positions are harder or easier to fill than the typical job posting. </a:t>
            </a:r>
            <a:endParaRPr lang="en-GB" sz="1200" dirty="0">
              <a:solidFill>
                <a:schemeClr val="bg2">
                  <a:lumMod val="50000"/>
                </a:schemeClr>
              </a:solidFill>
            </a:endParaRPr>
          </a:p>
        </p:txBody>
      </p:sp>
    </p:spTree>
    <p:extLst>
      <p:ext uri="{BB962C8B-B14F-4D97-AF65-F5344CB8AC3E}">
        <p14:creationId xmlns:p14="http://schemas.microsoft.com/office/powerpoint/2010/main" val="36988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a:t>Workforce qualifications</a:t>
            </a:r>
          </a:p>
        </p:txBody>
      </p:sp>
      <p:sp>
        <p:nvSpPr>
          <p:cNvPr id="4" name="Text Placeholder 3" descr="Heat map showing composite education score by local authority in England and Wales."/>
          <p:cNvSpPr>
            <a:spLocks noGrp="1"/>
          </p:cNvSpPr>
          <p:nvPr>
            <p:ph type="body" sz="half" idx="2"/>
          </p:nvPr>
        </p:nvSpPr>
        <p:spPr>
          <a:xfrm>
            <a:off x="59735" y="697672"/>
            <a:ext cx="6479613" cy="6247413"/>
          </a:xfrm>
          <a:solidFill>
            <a:schemeClr val="bg1"/>
          </a:solidFill>
          <a:ln w="38100">
            <a:solidFill>
              <a:srgbClr val="FFC000"/>
            </a:solidFill>
          </a:ln>
        </p:spPr>
        <p:txBody>
          <a:bodyPr>
            <a:noAutofit/>
          </a:bodyPr>
          <a:lstStyle/>
          <a:p>
            <a:pPr>
              <a:lnSpc>
                <a:spcPct val="110000"/>
              </a:lnSpc>
            </a:pPr>
            <a:r>
              <a:rPr lang="en-GB" sz="1200" dirty="0"/>
              <a:t>Nationally, over 200,000 16-year-olds leave school without GCSEs in English and maths every year and an estimated nine million working-age adults in England have low literacy and numeracy skills. Lacking these gateway qualifications locks people out of many opportunities for education and employment and is associated with many adverse outcomes for earnings potential, health, and wellbeing (</a:t>
            </a:r>
            <a:r>
              <a:rPr lang="en-GB" sz="1200" dirty="0">
                <a:hlinkClick r:id="rId2"/>
              </a:rPr>
              <a:t>Get Further</a:t>
            </a:r>
            <a:r>
              <a:rPr lang="en-GB" sz="1200" dirty="0"/>
              <a:t>).  Qualification levels vary markedly by socio-economic group and age </a:t>
            </a:r>
            <a:r>
              <a:rPr lang="en-GB" sz="1200" dirty="0">
                <a:hlinkClick r:id="rId3"/>
              </a:rPr>
              <a:t>(IFS, 2022</a:t>
            </a:r>
            <a:r>
              <a:rPr lang="en-GB" sz="1200" dirty="0"/>
              <a:t>).</a:t>
            </a:r>
            <a:endParaRPr lang="en-GB" sz="1200" dirty="0">
              <a:hlinkClick r:id="rId4"/>
            </a:endParaRPr>
          </a:p>
          <a:p>
            <a:pPr>
              <a:lnSpc>
                <a:spcPct val="110000"/>
              </a:lnSpc>
            </a:pPr>
            <a:r>
              <a:rPr lang="en-GB" sz="1200" dirty="0">
                <a:hlinkClick r:id="rId4"/>
              </a:rPr>
              <a:t>Census 2021 </a:t>
            </a:r>
            <a:r>
              <a:rPr lang="en-GB" sz="1200" dirty="0"/>
              <a:t>data also show that education 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  Meanwhile, areas with a less-qualified workforce might have fewer job opportunities for highly qualified people, struggle to train or attract and keep qualified workers, and have a poorer local economy.  All of this has cost-of-living implications.</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Using ONS’s composite education score methodology, Herefordshire is ranked 201 out of 331 English and Welsh local authorities.  This puts it in the bottom 40% of areas.</a:t>
            </a:r>
          </a:p>
          <a:p>
            <a:pPr marL="285750" indent="-285750">
              <a:lnSpc>
                <a:spcPct val="110000"/>
              </a:lnSpc>
              <a:buFont typeface="Arial" panose="020B0604020202020204" pitchFamily="34" charset="0"/>
              <a:buChar char="•"/>
            </a:pPr>
            <a:r>
              <a:rPr lang="en-GB" sz="1200" dirty="0"/>
              <a:t>The five most similar areas to Herefordshire in terms of qualification profile are: 1.  Gateshead 2.  Ryedale 3.  Kirklees 4.  Powys 5.  Calderdale.  The most similar area, Gateshead, was ranked eight places higher than Herefordshire.</a:t>
            </a:r>
          </a:p>
          <a:p>
            <a:pPr marL="285750" indent="-285750">
              <a:lnSpc>
                <a:spcPct val="110000"/>
              </a:lnSpc>
              <a:buFont typeface="Arial" panose="020B0604020202020204" pitchFamily="34" charset="0"/>
              <a:buChar char="•"/>
            </a:pPr>
            <a:r>
              <a:rPr lang="en-GB" sz="1200" dirty="0">
                <a:hlinkClick r:id="rId5"/>
              </a:rPr>
              <a:t>ONS Annual Population Survey data</a:t>
            </a:r>
            <a:r>
              <a:rPr lang="en-GB" sz="1200" dirty="0"/>
              <a:t> for the period January to December 2024 show that 44.0% (+/-5.0) of the working-age population in Herefordshire were qualified to RQF level 4 or above, compared to 46.8% (+/- 0.4) for England and 42.9% (+/-1.2) for the West Midlands.  3.4% (+/-1.8) had no qualifications, compared to 6.6% (+/-0.2) in England and 8.3% (+/-0.7) in the West Midlands.  Herefordshire was not therefore statistically significantly different from either England or the West Midlands region in respect of RFQ4+ but was significantly lower in the proportion of the working-age population with no qualifications.</a:t>
            </a:r>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629399" y="944089"/>
            <a:ext cx="5515565" cy="3472761"/>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a:t>Source:  </a:t>
            </a:r>
            <a:r>
              <a:rPr lang="en-GB" sz="1200" dirty="0">
                <a:hlinkClick r:id="rId4"/>
              </a:rPr>
              <a:t>ONS</a:t>
            </a:r>
            <a:endParaRPr lang="en-GB" sz="1200" dirty="0"/>
          </a:p>
          <a:p>
            <a:r>
              <a:rPr lang="en-GB" sz="1200" dirty="0"/>
              <a:t>Frequency: Decennially</a:t>
            </a:r>
          </a:p>
          <a:p>
            <a:r>
              <a:rPr lang="en-GB" sz="1200" dirty="0"/>
              <a:t>Last Updated: 17 February 2023</a:t>
            </a:r>
          </a:p>
          <a:p>
            <a:r>
              <a:rPr lang="en-GB" sz="1200" dirty="0"/>
              <a:t>Next update: 2033</a:t>
            </a:r>
          </a:p>
        </p:txBody>
      </p:sp>
      <p:sp>
        <p:nvSpPr>
          <p:cNvPr id="6" name="TextBox 5"/>
          <p:cNvSpPr txBox="1"/>
          <p:nvPr/>
        </p:nvSpPr>
        <p:spPr>
          <a:xfrm>
            <a:off x="6629399" y="5082246"/>
            <a:ext cx="5474107"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For information on how the composite education score was derived see  ONS: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How workforce qualification levels differ across England and Wales, technical annex: Census</a:t>
            </a:r>
            <a:r>
              <a:rPr lang="en-GB" sz="1200" dirty="0">
                <a:solidFill>
                  <a:schemeClr val="bg2">
                    <a:lumMod val="50000"/>
                  </a:schemeClr>
                </a:solidFill>
              </a:rPr>
              <a:t>.</a:t>
            </a:r>
          </a:p>
          <a:p>
            <a:r>
              <a:rPr lang="en-GB" sz="1200" dirty="0">
                <a:solidFill>
                  <a:schemeClr val="bg2">
                    <a:lumMod val="50000"/>
                  </a:schemeClr>
                </a:solidFill>
              </a:rPr>
              <a:t>RQF = Registered Qualifications Framework</a:t>
            </a:r>
          </a:p>
        </p:txBody>
      </p:sp>
    </p:spTree>
    <p:extLst>
      <p:ext uri="{BB962C8B-B14F-4D97-AF65-F5344CB8AC3E}">
        <p14:creationId xmlns:p14="http://schemas.microsoft.com/office/powerpoint/2010/main" val="20078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a:t>Young people not in Education, Employment or Training (NEET)</a:t>
            </a:r>
          </a:p>
        </p:txBody>
      </p:sp>
      <p:sp>
        <p:nvSpPr>
          <p:cNvPr id="3" name="Content Placeholder 2"/>
          <p:cNvSpPr>
            <a:spLocks noGrp="1"/>
          </p:cNvSpPr>
          <p:nvPr>
            <p:ph idx="1"/>
          </p:nvPr>
        </p:nvSpPr>
        <p:spPr>
          <a:xfrm>
            <a:off x="13431" y="959157"/>
            <a:ext cx="7064263" cy="5898843"/>
          </a:xfrm>
          <a:solidFill>
            <a:schemeClr val="bg1"/>
          </a:solidFill>
          <a:ln w="38100">
            <a:solidFill>
              <a:srgbClr val="FFC000"/>
            </a:solidFill>
          </a:ln>
        </p:spPr>
        <p:txBody>
          <a:bodyPr numCol="2">
            <a:noAutofit/>
          </a:bodyPr>
          <a:lstStyle/>
          <a:p>
            <a:pPr marL="0" indent="0">
              <a:lnSpc>
                <a:spcPct val="120000"/>
              </a:lnSpc>
              <a:buNone/>
            </a:pPr>
            <a:r>
              <a:rPr lang="en-GB" sz="1100" dirty="0">
                <a:hlinkClick r:id="rId2"/>
              </a:rPr>
              <a:t>The Scottish Longitudinal NEET Study </a:t>
            </a:r>
            <a:r>
              <a:rPr lang="en-GB" sz="1100" dirty="0"/>
              <a:t>(2015) found that young people who are NEET suffer long-lasting and cumulative detrimental effects: </a:t>
            </a:r>
          </a:p>
          <a:p>
            <a:pPr>
              <a:lnSpc>
                <a:spcPct val="120000"/>
              </a:lnSpc>
            </a:pPr>
            <a:r>
              <a:rPr lang="en-GB" sz="1100" dirty="0"/>
              <a:t>NEETs remained disadvantaged in their level of educational attainment 10 and 20 years later. More than one in five of NEET young people in 2001 had no qualifications in 2011, compared with only one in twenty-five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  The 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  NEET experiences are also associated with a higher risk of poor mental health after 10 and 20 years. The risk of depression and anxiety prescription for the NEET group is over 50% higher than that for the non-NEET group.</a:t>
            </a:r>
            <a:r>
              <a:rPr lang="en-GB" sz="1200" b="1" dirty="0"/>
              <a:t> </a:t>
            </a:r>
          </a:p>
          <a:p>
            <a:pPr>
              <a:lnSpc>
                <a:spcPct val="100000"/>
              </a:lnSpc>
            </a:pPr>
            <a:r>
              <a:rPr lang="en-GB" sz="1100" dirty="0"/>
              <a:t>According to </a:t>
            </a:r>
            <a:r>
              <a:rPr lang="en-GB" sz="1100" dirty="0">
                <a:hlinkClick r:id="rId3"/>
              </a:rPr>
              <a:t>ONS data</a:t>
            </a:r>
            <a:r>
              <a:rPr lang="en-GB" sz="1100" dirty="0"/>
              <a:t>, an estimated 12.7% of all </a:t>
            </a:r>
            <a:r>
              <a:rPr lang="en-GB" sz="1100" b="1" dirty="0"/>
              <a:t>people aged 16 to 24 </a:t>
            </a:r>
            <a:r>
              <a:rPr lang="en-GB" sz="1100" dirty="0"/>
              <a:t>years in the UK were not in education, employment or training (NEET) in July to September 2025. This was down 0.1 percentage points compared with April to June 2025, and down 0.3 percentage points on the year. There were 946,000 young people who were NEET in total, a decrease of 1,000 on the quarter. </a:t>
            </a:r>
            <a:r>
              <a:rPr lang="en-GB" sz="1100" dirty="0">
                <a:hlinkClick r:id="rId4"/>
              </a:rPr>
              <a:t>A House of Commons report</a:t>
            </a:r>
            <a:r>
              <a:rPr lang="en-GB" sz="1100" dirty="0"/>
              <a:t> in November 2025 found that the NEET rate has been rising since 2021 with the current level close to the highest since 2014.  61% of young people who were NEET in April to June 2025 were economically inactive while only 39% were unemployed. Contrary to the historical picture, since 2016 there have generally been more young men who are NEET than young women.</a:t>
            </a:r>
          </a:p>
          <a:p>
            <a:pPr>
              <a:lnSpc>
                <a:spcPct val="100000"/>
              </a:lnSpc>
            </a:pPr>
            <a:r>
              <a:rPr lang="en-GB" sz="1400" b="1" dirty="0"/>
              <a:t>Key points</a:t>
            </a:r>
          </a:p>
          <a:p>
            <a:pPr marL="171450" indent="-171450">
              <a:lnSpc>
                <a:spcPct val="100000"/>
              </a:lnSpc>
              <a:buFont typeface="Arial" panose="020B0604020202020204" pitchFamily="34" charset="0"/>
              <a:buChar char="•"/>
            </a:pPr>
            <a:r>
              <a:rPr lang="en-GB" sz="1100" dirty="0"/>
              <a:t>In 2023-24, Herefordshire’s NEET/not known rate for </a:t>
            </a:r>
            <a:r>
              <a:rPr lang="en-GB" sz="1100" b="1" dirty="0"/>
              <a:t>16-17-year-olds</a:t>
            </a:r>
            <a:r>
              <a:rPr lang="en-GB" sz="1100" dirty="0"/>
              <a:t> was 6.5%, significantly higher than in 2022-23 (4.3%) and was significantly higher than in England (5.4%).  It was also higher than  in the West Midlands (6.1%)  but not significantly so (see chart).</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had fallen recently from a peak of 9.2% in 2019-20.</a:t>
            </a:r>
          </a:p>
        </p:txBody>
      </p:sp>
      <p:sp>
        <p:nvSpPr>
          <p:cNvPr id="11" name="TextBox 10">
            <a:extLst>
              <a:ext uri="{FF2B5EF4-FFF2-40B4-BE49-F238E27FC236}">
                <a16:creationId xmlns:a16="http://schemas.microsoft.com/office/drawing/2014/main" id="{E6F83DBB-1610-34E3-EF85-756CD5F0405E}"/>
              </a:ext>
            </a:extLst>
          </p:cNvPr>
          <p:cNvSpPr txBox="1"/>
          <p:nvPr/>
        </p:nvSpPr>
        <p:spPr>
          <a:xfrm>
            <a:off x="7118201" y="1557508"/>
            <a:ext cx="4953554" cy="646331"/>
          </a:xfrm>
          <a:prstGeom prst="rect">
            <a:avLst/>
          </a:prstGeom>
          <a:noFill/>
        </p:spPr>
        <p:txBody>
          <a:bodyPr wrap="square" rtlCol="0">
            <a:spAutoFit/>
          </a:bodyPr>
          <a:lstStyle/>
          <a:p>
            <a:r>
              <a:rPr lang="en-GB" sz="1200" b="1" dirty="0"/>
              <a:t>The rate of 16 to 17-year-olds who were NEET or whose status was not known increased significantly in 2023-24 and was higher than nationally.</a:t>
            </a:r>
          </a:p>
        </p:txBody>
      </p:sp>
      <p:pic>
        <p:nvPicPr>
          <p:cNvPr id="10" name="Picture 9" descr="Line chart showing the proportion of 16-17 year olds not in education, employment or training, or whose activity is not known in Herefordshire and England 2016/17 to 2023/24.">
            <a:extLst>
              <a:ext uri="{FF2B5EF4-FFF2-40B4-BE49-F238E27FC236}">
                <a16:creationId xmlns:a16="http://schemas.microsoft.com/office/drawing/2014/main" id="{B92137AC-EA6F-DF0A-D467-CD6D814B65F5}"/>
              </a:ext>
            </a:extLst>
          </p:cNvPr>
          <p:cNvPicPr>
            <a:picLocks noChangeAspect="1"/>
          </p:cNvPicPr>
          <p:nvPr/>
        </p:nvPicPr>
        <p:blipFill>
          <a:blip r:embed="rId5"/>
          <a:stretch>
            <a:fillRect/>
          </a:stretch>
        </p:blipFill>
        <p:spPr>
          <a:xfrm>
            <a:off x="7158708" y="2203839"/>
            <a:ext cx="4953554" cy="2847552"/>
          </a:xfrm>
          <a:prstGeom prst="rect">
            <a:avLst/>
          </a:prstGeom>
          <a:ln>
            <a:solidFill>
              <a:schemeClr val="tx1"/>
            </a:solidFill>
          </a:ln>
        </p:spPr>
      </p:pic>
      <p:sp>
        <p:nvSpPr>
          <p:cNvPr id="4" name="TextBox 3"/>
          <p:cNvSpPr txBox="1"/>
          <p:nvPr/>
        </p:nvSpPr>
        <p:spPr>
          <a:xfrm>
            <a:off x="7158708" y="5151563"/>
            <a:ext cx="4953554" cy="1015663"/>
          </a:xfrm>
          <a:prstGeom prst="rect">
            <a:avLst/>
          </a:prstGeom>
          <a:solidFill>
            <a:schemeClr val="bg1"/>
          </a:solidFill>
          <a:ln>
            <a:solidFill>
              <a:schemeClr val="tx1"/>
            </a:solidFill>
          </a:ln>
        </p:spPr>
        <p:txBody>
          <a:bodyPr wrap="square" rtlCol="0">
            <a:spAutoFit/>
          </a:bodyPr>
          <a:lstStyle/>
          <a:p>
            <a:r>
              <a:rPr lang="en-GB" sz="1000" dirty="0"/>
              <a:t>Chart 1 image copyright: Office for Health Improvement &amp; Disparities. Public Health Profiles. [Date accessed: 20 November 2023] https://fingertips.phe.org.uk © Crown copyright [2023].  Source (chart 1):  .</a:t>
            </a:r>
            <a:r>
              <a:rPr lang="en-GB" sz="1000" dirty="0">
                <a:hlinkClick r:id="rId6"/>
              </a:rPr>
              <a:t>Department of Health &amp; Social Care - Fingertips</a:t>
            </a:r>
            <a:r>
              <a:rPr lang="en-GB" sz="1000" dirty="0"/>
              <a:t>,  Last updated: November 2023, Next update:  T.b.c..  Data source (chart 2):  Herefordshire Council Children and Young People Directorate, Frequency: Annually, Last updated: May 2025, Next update: May 2026.</a:t>
            </a:r>
          </a:p>
        </p:txBody>
      </p:sp>
    </p:spTree>
    <p:extLst>
      <p:ext uri="{BB962C8B-B14F-4D97-AF65-F5344CB8AC3E}">
        <p14:creationId xmlns:p14="http://schemas.microsoft.com/office/powerpoint/2010/main" val="112701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a:t>Jobs density</a:t>
            </a:r>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a:t>Job density is a measure of labour demand in an area.  It shows the supply of jobs relative to 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2023 (the latest available year), jobs density in Herefordshire (0.96) was similar to 2022 (0.95) and higher than in England (0.87) and the West Midlands (0.82).  Since 2011 Herefordshire’s jobs density has consistently been higher than nationally and regionally..  </a:t>
            </a:r>
            <a:endParaRPr lang="en-US" sz="1200" dirty="0"/>
          </a:p>
        </p:txBody>
      </p:sp>
      <p:pic>
        <p:nvPicPr>
          <p:cNvPr id="7" name="Content Placeholder 6" descr="Line graph showing change in jobs density in Herefordshire, the West Midlands and England between 2011 and 2023.  Since 2011 Herefordshire's jobs density has been higher than nationally and regionally."/>
          <p:cNvPicPr>
            <a:picLocks noGrp="1" noChangeAspect="1"/>
          </p:cNvPicPr>
          <p:nvPr>
            <p:ph idx="1"/>
          </p:nvPr>
        </p:nvPicPr>
        <p:blipFill>
          <a:blip r:embed="rId3"/>
          <a:stretch>
            <a:fillRect/>
          </a:stretch>
        </p:blipFill>
        <p:spPr>
          <a:xfrm>
            <a:off x="4877948" y="970386"/>
            <a:ext cx="7171855" cy="4310743"/>
          </a:xfrm>
          <a:prstGeom prst="rect">
            <a:avLst/>
          </a:prstGeom>
          <a:ln>
            <a:solidFill>
              <a:schemeClr val="tx1"/>
            </a:solidFill>
          </a:ln>
        </p:spPr>
      </p:pic>
      <p:sp>
        <p:nvSpPr>
          <p:cNvPr id="5" name="TextBox 4"/>
          <p:cNvSpPr txBox="1"/>
          <p:nvPr/>
        </p:nvSpPr>
        <p:spPr>
          <a:xfrm>
            <a:off x="9612906" y="5367646"/>
            <a:ext cx="2436897" cy="830997"/>
          </a:xfrm>
          <a:prstGeom prst="rect">
            <a:avLst/>
          </a:prstGeom>
          <a:solidFill>
            <a:schemeClr val="bg1"/>
          </a:solidFill>
          <a:ln>
            <a:solidFill>
              <a:schemeClr val="tx1"/>
            </a:solidFill>
          </a:ln>
        </p:spPr>
        <p:txBody>
          <a:bodyPr wrap="square" rtlCol="0">
            <a:spAutoFit/>
          </a:bodyPr>
          <a:lstStyle/>
          <a:p>
            <a:r>
              <a:rPr lang="en-US" sz="1200" dirty="0"/>
              <a:t>Data Source ONS -: </a:t>
            </a:r>
            <a:r>
              <a:rPr lang="en-US" sz="1200" dirty="0">
                <a:hlinkClick r:id="rId4"/>
              </a:rPr>
              <a:t>NOMIS</a:t>
            </a:r>
            <a:endParaRPr lang="en-GB" sz="1200" dirty="0"/>
          </a:p>
          <a:p>
            <a:r>
              <a:rPr lang="en-GB" sz="1200" dirty="0"/>
              <a:t>Frequency:  Annually</a:t>
            </a:r>
          </a:p>
          <a:p>
            <a:r>
              <a:rPr lang="en-GB" sz="1200" dirty="0"/>
              <a:t>Last updated:  25 March 2025</a:t>
            </a:r>
          </a:p>
          <a:p>
            <a:r>
              <a:rPr lang="en-GB" sz="1200" dirty="0"/>
              <a:t>Next update:  March 2026</a:t>
            </a:r>
          </a:p>
        </p:txBody>
      </p:sp>
      <p:sp>
        <p:nvSpPr>
          <p:cNvPr id="8" name="TextBox 7" descr="Line graph showing change in jobs density in Herefordshire, the West Midlands and England between 2011 and 2022."/>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Jobs density is the number of jobs in an area divided by the resident population aged 16-64. For example, a job density of 1.0 would mean that there is one job for every resident aged 16-64.  Jobs density is based on a workplace-based measure of jobs that comprises employee jobs, self-employed, government-supported trainees and HM Forces. In areas with high jobs densities the demand exceeds the supply, and the imbalance may be satisfied by workers who live outside the area (inward commuting). In areas with a low jobs density, the supply exceeds the demand and often residents will have to work in other areas (outward commuting) or become unemployed or economically inactive..</a:t>
            </a:r>
          </a:p>
        </p:txBody>
      </p:sp>
    </p:spTree>
    <p:extLst>
      <p:ext uri="{BB962C8B-B14F-4D97-AF65-F5344CB8AC3E}">
        <p14:creationId xmlns:p14="http://schemas.microsoft.com/office/powerpoint/2010/main" val="238021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a:t>Introduction </a:t>
            </a:r>
          </a:p>
        </p:txBody>
      </p:sp>
      <p:sp>
        <p:nvSpPr>
          <p:cNvPr id="3" name="Content Placeholder 2"/>
          <p:cNvSpPr>
            <a:spLocks noGrp="1"/>
          </p:cNvSpPr>
          <p:nvPr>
            <p:ph idx="1"/>
          </p:nvPr>
        </p:nvSpPr>
        <p:spPr>
          <a:xfrm>
            <a:off x="111760" y="1001961"/>
            <a:ext cx="11972086" cy="5787616"/>
          </a:xfrm>
          <a:solidFill>
            <a:schemeClr val="bg1"/>
          </a:solidFill>
        </p:spPr>
        <p:txBody>
          <a:bodyPr>
            <a:noAutofit/>
          </a:bodyPr>
          <a:lstStyle/>
          <a:p>
            <a:pPr marL="0" indent="0">
              <a:lnSpc>
                <a:spcPct val="120000"/>
              </a:lnSpc>
              <a:spcBef>
                <a:spcPts val="1200"/>
              </a:spcBef>
              <a:buNone/>
            </a:pPr>
            <a:r>
              <a:rPr lang="en-GB" sz="1400" dirty="0"/>
              <a:t>The cost of living increased across the UK during 2021 then escalated rapidly following Russia’s invasion of Ukraine in February 2022, affecting the affordability of goods and services bought by households. The annual rate of inflation peaked at 11.1% in October 2022, a 41-year high, before subsequently easing. Accompanying interest rate rises increased the cost of loans, including mortgages, and credit   The cost-of-living crisis caused real hardship to millions of people across the country and </a:t>
            </a:r>
            <a:r>
              <a:rPr lang="en-GB" sz="1400" dirty="0">
                <a:hlinkClick r:id="rId2"/>
              </a:rPr>
              <a:t>widened existing inequalities</a:t>
            </a:r>
            <a:r>
              <a:rPr lang="en-GB" sz="1400" dirty="0"/>
              <a:t>, with the biggest impacts often being felt by </a:t>
            </a:r>
            <a:r>
              <a:rPr lang="en-GB" sz="1400" dirty="0">
                <a:hlinkClick r:id="rId3"/>
              </a:rPr>
              <a:t>the poorest</a:t>
            </a:r>
            <a:r>
              <a:rPr lang="en-GB" sz="1400" dirty="0"/>
              <a:t>, </a:t>
            </a:r>
            <a:r>
              <a:rPr lang="en-GB" sz="1400" dirty="0">
                <a:hlinkClick r:id="rId4"/>
              </a:rPr>
              <a:t>disabled people </a:t>
            </a:r>
            <a:r>
              <a:rPr lang="en-GB" sz="1400" dirty="0"/>
              <a:t>and </a:t>
            </a:r>
            <a:r>
              <a:rPr lang="en-GB" sz="1400" dirty="0">
                <a:hlinkClick r:id="rId5"/>
              </a:rPr>
              <a:t>the young</a:t>
            </a:r>
            <a:r>
              <a:rPr lang="en-GB" sz="1400" dirty="0"/>
              <a:t>. The impact of price rises is still being widely felt and has left a legacy of financial insecurity and debt. In December 2025, the </a:t>
            </a:r>
            <a:r>
              <a:rPr lang="en-GB" sz="1400" dirty="0">
                <a:hlinkClick r:id="rId6"/>
              </a:rPr>
              <a:t>Joseph Rowntree Foundation reported </a:t>
            </a:r>
            <a:r>
              <a:rPr lang="en-GB" sz="1400" dirty="0"/>
              <a:t>that nationally in the period between 17 October and 7 November 2025, more than half of low-income households reported having had to go without heating to reduce their energy bills, over 5 million households had cut back on or skipped meals because they cannot afford food and almost 4 million households had borrowed to pay for life’s essentials, and the large majority of these (70%) were currently arrears.  In November 2025, when asked about the important issues facing the UK today, the most common issue reported by adults in Great Britain was still the cost of living (88%), with the economy the third most common issue (71%). (</a:t>
            </a:r>
            <a:r>
              <a:rPr lang="en-GB" sz="1400" dirty="0">
                <a:hlinkClick r:id="rId7"/>
              </a:rPr>
              <a:t>ONS</a:t>
            </a:r>
            <a:r>
              <a:rPr lang="en-GB" sz="1400" dirty="0"/>
              <a:t>). The Resolution Foundation </a:t>
            </a:r>
            <a:r>
              <a:rPr lang="en-GB" sz="1400" dirty="0">
                <a:hlinkClick r:id="rId8"/>
              </a:rPr>
              <a:t>forecast </a:t>
            </a:r>
            <a:r>
              <a:rPr lang="en-GB" sz="1400" dirty="0"/>
              <a:t>in June 2025 that the 2020s could be the worst decade for living standards growth since the 1970s. </a:t>
            </a:r>
            <a:r>
              <a:rPr lang="en-GB" sz="1400" b="1" dirty="0"/>
              <a:t>Herefordshire</a:t>
            </a:r>
            <a:r>
              <a:rPr lang="en-GB" sz="1400" dirty="0"/>
              <a:t>, whilst overall being a relatively affluent area overall, has some long-standing underlying vulnerabilities, which are mostly linked to its rurality and feed into the cost-of-living pressures many people are continuing to feel.  These include:</a:t>
            </a:r>
          </a:p>
          <a:p>
            <a:pPr marL="285750" indent="-285750">
              <a:lnSpc>
                <a:spcPct val="120000"/>
              </a:lnSpc>
              <a:buFont typeface="Arial" panose="020B0604020202020204" pitchFamily="34" charset="0"/>
              <a:buChar char="•"/>
            </a:pPr>
            <a:r>
              <a:rPr lang="en-GB" sz="1400" dirty="0"/>
              <a:t>One of the lowest levels of productivity amongst comparable areas of the UK contributing to a low-wage economy.</a:t>
            </a:r>
          </a:p>
          <a:p>
            <a:pPr marL="285750" indent="-285750">
              <a:lnSpc>
                <a:spcPct val="120000"/>
              </a:lnSpc>
              <a:buFont typeface="Arial" panose="020B0604020202020204" pitchFamily="34" charset="0"/>
              <a:buChar char="•"/>
            </a:pPr>
            <a:r>
              <a:rPr lang="en-GB" sz="1400" dirty="0"/>
              <a:t>One of the worst levels of housing affordability in the West Midlands 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below average proportion of homes with mains gas supply.</a:t>
            </a:r>
          </a:p>
          <a:p>
            <a:pPr marL="285750" indent="-285750">
              <a:lnSpc>
                <a:spcPct val="120000"/>
              </a:lnSpc>
              <a:buFont typeface="Arial" panose="020B0604020202020204" pitchFamily="34" charset="0"/>
              <a:buChar char="•"/>
            </a:pPr>
            <a:r>
              <a:rPr lang="en-GB" sz="1400" dirty="0"/>
              <a:t>Limited public transport infrastructure across much of the county and a reliance on private motor transport to 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p>
          <a:p>
            <a:pPr marL="0" indent="0">
              <a:lnSpc>
                <a:spcPct val="120000"/>
              </a:lnSpc>
              <a:buNone/>
            </a:pPr>
            <a:endParaRPr lang="en-GB" sz="1400" dirty="0"/>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a:t>Model-based estimates of unemployment</a:t>
            </a:r>
          </a:p>
        </p:txBody>
      </p:sp>
      <p:sp>
        <p:nvSpPr>
          <p:cNvPr id="4" name="Text Placeholder 3"/>
          <p:cNvSpPr>
            <a:spLocks noGrp="1"/>
          </p:cNvSpPr>
          <p:nvPr>
            <p:ph type="body" sz="half" idx="2"/>
          </p:nvPr>
        </p:nvSpPr>
        <p:spPr>
          <a:xfrm>
            <a:off x="45423" y="799128"/>
            <a:ext cx="6020082" cy="5259743"/>
          </a:xfrm>
          <a:solidFill>
            <a:schemeClr val="bg1"/>
          </a:solidFill>
          <a:ln w="38100">
            <a:solidFill>
              <a:srgbClr val="FFC000"/>
            </a:solidFill>
          </a:ln>
        </p:spPr>
        <p:txBody>
          <a:bodyPr>
            <a:noAutofit/>
          </a:bodyPr>
          <a:lstStyle/>
          <a:p>
            <a:pPr lvl="0">
              <a:lnSpc>
                <a:spcPct val="12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3"/>
              </a:rPr>
              <a:t>Research published in the journal </a:t>
            </a:r>
            <a:r>
              <a:rPr lang="en-US" sz="1200" i="1" dirty="0">
                <a:solidFill>
                  <a:srgbClr val="282E2B"/>
                </a:solidFill>
                <a:cs typeface="Arial" panose="020B0604020202020204" pitchFamily="34" charset="0"/>
                <a:hlinkClick r:id="rId3"/>
              </a:rPr>
              <a:t>Socio-Economic Review</a:t>
            </a:r>
            <a:r>
              <a:rPr lang="en-GB" sz="1200" i="1" dirty="0">
                <a:solidFill>
                  <a:srgbClr val="282E2B"/>
                </a:solidFill>
                <a:cs typeface="Arial" panose="020B0604020202020204" pitchFamily="34" charset="0"/>
                <a:hlinkClick r:id="rId3"/>
              </a:rPr>
              <a:t> </a:t>
            </a:r>
            <a:r>
              <a:rPr lang="en-GB" sz="1200" dirty="0">
                <a:solidFill>
                  <a:srgbClr val="282E2B"/>
                </a:solidFill>
                <a:cs typeface="Arial" panose="020B0604020202020204" pitchFamily="34" charset="0"/>
              </a:rPr>
              <a:t>has found</a:t>
            </a:r>
            <a:r>
              <a:rPr lang="en-US" sz="1200" dirty="0">
                <a:solidFill>
                  <a:srgbClr val="282E2B"/>
                </a:solidFill>
                <a:cs typeface="Arial" panose="020B0604020202020204" pitchFamily="34" charset="0"/>
              </a:rPr>
              <a:t> </a:t>
            </a:r>
            <a:r>
              <a:rPr lang="en-GB" sz="1200" dirty="0">
                <a:solidFill>
                  <a:srgbClr val="282E2B"/>
                </a:solidFill>
                <a:cs typeface="Arial" panose="020B0604020202020204" pitchFamily="34" charset="0"/>
              </a:rPr>
              <a:t>that in the first year after job loss, UK families lose nearly a fifth (17%) of their income, compared with just 5-6% in Denmark, Finland or Germany and that although most Britons find new work within a year, they typically return to jobs paying 40% less than before, nearly double the income drop seen elsewhere.  Similarly, </a:t>
            </a:r>
            <a:r>
              <a:rPr lang="en-GB" sz="1200" dirty="0">
                <a:solidFill>
                  <a:srgbClr val="282E2B"/>
                </a:solidFill>
                <a:cs typeface="Arial" panose="020B0604020202020204" pitchFamily="34" charset="0"/>
                <a:hlinkClick r:id="rId4"/>
              </a:rPr>
              <a:t>research by the IFS </a:t>
            </a:r>
            <a:r>
              <a:rPr lang="en-GB" sz="1200" dirty="0">
                <a:solidFill>
                  <a:srgbClr val="282E2B"/>
                </a:solidFill>
                <a:cs typeface="Arial" panose="020B0604020202020204" pitchFamily="34" charset="0"/>
              </a:rPr>
              <a:t>has found that the risk of a worker falling into unemployment represents ‘one of the most important threats to the stability of households’ finances’, with workers who lose their job and receive unemployment benefits see their spending decline by around 20% in the first few months following job loss. On average, only a third of lost earnings is made up for by higher benefits. </a:t>
            </a:r>
            <a:endParaRPr lang="en-US" sz="1200" dirty="0">
              <a:solidFill>
                <a:srgbClr val="282E2B"/>
              </a:solidFill>
              <a:cs typeface="Arial" panose="020B0604020202020204" pitchFamily="34" charset="0"/>
              <a:hlinkClick r:id="rId5"/>
            </a:endParaRP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5"/>
              </a:rPr>
              <a:t>ONS reports </a:t>
            </a:r>
            <a:r>
              <a:rPr lang="en-US" sz="1200" dirty="0">
                <a:solidFill>
                  <a:srgbClr val="282E2B"/>
                </a:solidFill>
                <a:cs typeface="Arial" panose="020B0604020202020204" pitchFamily="34" charset="0"/>
              </a:rPr>
              <a:t>that </a:t>
            </a:r>
            <a:r>
              <a:rPr lang="en-GB" sz="1200" dirty="0">
                <a:solidFill>
                  <a:srgbClr val="282E2B"/>
                </a:solidFill>
                <a:cs typeface="Arial" panose="020B0604020202020204" pitchFamily="34" charset="0"/>
              </a:rPr>
              <a:t>the UK unemployment rate for people aged 16 years and over was estimated at 5.1% in August to October 2025, up in the latest quarter and above estimates of a year ago.</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The model-based estimate of unemployment is ONS’s recommended measure of unemployment at local authority level. In the period October 2024 to September 2025 the unemployment rate as a proportion of economically active adults aged 16+  in Herefordshire was 4.1% (CI+-1.3), equating to c.4,100 people (+-1,300) lower than the 4.3% (CI+-0.2) in England as a whole and 5.4% (CI+-0.6) in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Compared to the previous period (June 2024 to July 2025), the Herefordshire rate was higher (4.1% vs 2.9%), a bigger increase than seen nationally and regionally.</a:t>
            </a:r>
          </a:p>
        </p:txBody>
      </p:sp>
      <p:pic>
        <p:nvPicPr>
          <p:cNvPr id="9" name="Content Placeholder 8" descr="Line graph showing the unemployment rate for Herefordshire, England and the West Midlands in the period April 2019 - March 2020 to October 2024 - September 2025.  The unemployment rate in Herefordshire is significantly lower than nationally and regionally.&#10;&#10;">
            <a:extLst>
              <a:ext uri="{FF2B5EF4-FFF2-40B4-BE49-F238E27FC236}">
                <a16:creationId xmlns:a16="http://schemas.microsoft.com/office/drawing/2014/main" id="{EE2ACA7C-4C46-3C48-CC81-7C649D494C6A}"/>
              </a:ext>
            </a:extLst>
          </p:cNvPr>
          <p:cNvPicPr>
            <a:picLocks noGrp="1" noChangeAspect="1"/>
          </p:cNvPicPr>
          <p:nvPr>
            <p:ph idx="1"/>
          </p:nvPr>
        </p:nvPicPr>
        <p:blipFill>
          <a:blip r:embed="rId6"/>
          <a:stretch>
            <a:fillRect/>
          </a:stretch>
        </p:blipFill>
        <p:spPr>
          <a:xfrm>
            <a:off x="6126497" y="900970"/>
            <a:ext cx="5987141" cy="3233656"/>
          </a:xfrm>
          <a:prstGeom prst="rect">
            <a:avLst/>
          </a:prstGeom>
          <a:ln>
            <a:solidFill>
              <a:schemeClr val="tx1"/>
            </a:solidFill>
          </a:ln>
        </p:spPr>
      </p:pic>
      <p:sp>
        <p:nvSpPr>
          <p:cNvPr id="5" name="TextBox 4"/>
          <p:cNvSpPr txBox="1"/>
          <p:nvPr/>
        </p:nvSpPr>
        <p:spPr>
          <a:xfrm>
            <a:off x="3592066" y="6031660"/>
            <a:ext cx="2502744" cy="769441"/>
          </a:xfrm>
          <a:prstGeom prst="rect">
            <a:avLst/>
          </a:prstGeom>
          <a:solidFill>
            <a:schemeClr val="bg1"/>
          </a:solidFill>
          <a:ln>
            <a:solidFill>
              <a:schemeClr val="tx1"/>
            </a:solidFill>
          </a:ln>
        </p:spPr>
        <p:txBody>
          <a:bodyPr wrap="square" rtlCol="0">
            <a:spAutoFit/>
          </a:bodyPr>
          <a:lstStyle/>
          <a:p>
            <a:r>
              <a:rPr lang="en-GB" sz="1100" dirty="0"/>
              <a:t>Data source: ONS -</a:t>
            </a:r>
            <a:r>
              <a:rPr lang="en-US" sz="1100" dirty="0">
                <a:hlinkClick r:id="rId7"/>
              </a:rPr>
              <a:t>NOMIS</a:t>
            </a:r>
            <a:r>
              <a:rPr lang="en-US" sz="1100" dirty="0">
                <a:hlinkClick r:id="rId8"/>
              </a:rPr>
              <a:t> </a:t>
            </a:r>
            <a:endParaRPr lang="en-US" sz="1100" dirty="0"/>
          </a:p>
          <a:p>
            <a:r>
              <a:rPr lang="en-GB" sz="1100" dirty="0"/>
              <a:t>Date last updated: 20 January 2026</a:t>
            </a:r>
          </a:p>
          <a:p>
            <a:r>
              <a:rPr lang="en-GB" sz="1100" dirty="0"/>
              <a:t>Frequency: Quarterly</a:t>
            </a:r>
          </a:p>
          <a:p>
            <a:r>
              <a:rPr lang="en-GB" sz="1100" dirty="0"/>
              <a:t>Next update: April 2026</a:t>
            </a:r>
          </a:p>
        </p:txBody>
      </p:sp>
      <p:sp>
        <p:nvSpPr>
          <p:cNvPr id="3" name="TextBox 2"/>
          <p:cNvSpPr txBox="1"/>
          <p:nvPr/>
        </p:nvSpPr>
        <p:spPr>
          <a:xfrm>
            <a:off x="6126497" y="4134626"/>
            <a:ext cx="5987141" cy="2734403"/>
          </a:xfrm>
          <a:prstGeom prst="rect">
            <a:avLst/>
          </a:prstGeom>
          <a:solidFill>
            <a:schemeClr val="bg1"/>
          </a:solidFill>
          <a:ln>
            <a:solidFill>
              <a:schemeClr val="bg1">
                <a:lumMod val="75000"/>
              </a:schemeClr>
            </a:solidFill>
          </a:ln>
        </p:spPr>
        <p:txBody>
          <a:bodyPr wrap="square" rtlCol="0">
            <a:spAutoFit/>
          </a:bodyPr>
          <a:lstStyle/>
          <a:p>
            <a:r>
              <a:rPr lang="en-GB" sz="1200" b="1" dirty="0">
                <a:solidFill>
                  <a:schemeClr val="bg2">
                    <a:lumMod val="50000"/>
                  </a:schemeClr>
                </a:solidFill>
              </a:rPr>
              <a:t>Need to know</a:t>
            </a:r>
          </a:p>
          <a:p>
            <a:pPr lvl="0">
              <a:lnSpc>
                <a:spcPct val="120000"/>
              </a:lnSpc>
              <a:spcBef>
                <a:spcPts val="300"/>
              </a:spcBef>
              <a:spcAft>
                <a:spcPts val="300"/>
              </a:spcAft>
              <a:defRPr/>
            </a:pPr>
            <a:r>
              <a:rPr lang="en-GB" sz="1100" dirty="0">
                <a:solidFill>
                  <a:schemeClr val="bg2">
                    <a:lumMod val="50000"/>
                  </a:schemeClr>
                </a:solidFill>
              </a:rPr>
              <a:t>This dataset gives the </a:t>
            </a:r>
            <a:r>
              <a:rPr lang="en-GB" sz="1100" b="1" dirty="0">
                <a:solidFill>
                  <a:schemeClr val="bg2">
                    <a:lumMod val="50000"/>
                  </a:schemeClr>
                </a:solidFill>
              </a:rPr>
              <a:t>official unemployment figures for local authorities</a:t>
            </a:r>
            <a:r>
              <a:rPr lang="en-GB" sz="1100" dirty="0">
                <a:solidFill>
                  <a:schemeClr val="bg2">
                    <a:lumMod val="50000"/>
                  </a:schemeClr>
                </a:solidFill>
              </a:rPr>
              <a:t>. </a:t>
            </a:r>
            <a:r>
              <a:rPr lang="en-US" sz="1100" dirty="0">
                <a:solidFill>
                  <a:schemeClr val="bg2">
                    <a:lumMod val="50000"/>
                  </a:schemeClr>
                </a:solidFill>
                <a:cs typeface="Arial" panose="020B0604020202020204" pitchFamily="34" charset="0"/>
              </a:rPr>
              <a:t>Percentages are of the </a:t>
            </a:r>
            <a:r>
              <a:rPr lang="en-US" sz="1100" i="1" dirty="0">
                <a:solidFill>
                  <a:schemeClr val="bg2">
                    <a:lumMod val="50000"/>
                  </a:schemeClr>
                </a:solidFill>
                <a:cs typeface="Arial" panose="020B0604020202020204" pitchFamily="34" charset="0"/>
              </a:rPr>
              <a:t>economically active </a:t>
            </a:r>
            <a:r>
              <a:rPr lang="en-US" sz="1100" dirty="0">
                <a:solidFill>
                  <a:schemeClr val="bg2">
                    <a:lumMod val="50000"/>
                  </a:schemeClr>
                </a:solidFill>
                <a:cs typeface="Arial" panose="020B0604020202020204" pitchFamily="34" charset="0"/>
              </a:rPr>
              <a:t>population aged 16 and over. </a:t>
            </a:r>
            <a:r>
              <a:rPr lang="en-US" sz="1100" dirty="0">
                <a:solidFill>
                  <a:schemeClr val="bg2">
                    <a:lumMod val="50000"/>
                  </a:schemeClr>
                </a:solidFill>
              </a:rPr>
              <a:t>Model-based estimates are produced for local authority areas.  Estimates of unemployment for nations and regions are not model-based and have been taken directly from the Annual Population Survey dataset. </a:t>
            </a:r>
            <a:r>
              <a:rPr lang="en-GB" sz="1100" dirty="0">
                <a:solidFill>
                  <a:schemeClr val="bg2">
                    <a:lumMod val="50000"/>
                  </a:schemeClr>
                </a:solidFill>
                <a:cs typeface="Arial" panose="020B0604020202020204" pitchFamily="34" charset="0"/>
              </a:rPr>
              <a:t>No further breakdown is available below the all-age county rate. </a:t>
            </a:r>
            <a:r>
              <a:rPr lang="en-US" sz="1100" dirty="0">
                <a:solidFill>
                  <a:schemeClr val="bg2">
                    <a:lumMod val="50000"/>
                  </a:schemeClr>
                </a:solidFill>
              </a:rPr>
              <a:t>More information can be found in the </a:t>
            </a:r>
            <a:r>
              <a:rPr lang="en-US" sz="1100" dirty="0">
                <a:solidFill>
                  <a:schemeClr val="bg2">
                    <a:lumMod val="50000"/>
                  </a:schemeClr>
                </a:solidFill>
                <a:hlinkClick r:id="rId9">
                  <a:extLst>
                    <a:ext uri="{A12FA001-AC4F-418D-AE19-62706E023703}">
                      <ahyp:hlinkClr xmlns:ahyp="http://schemas.microsoft.com/office/drawing/2018/hyperlinkcolor" val="tx"/>
                    </a:ext>
                  </a:extLst>
                </a:hlinkClick>
              </a:rPr>
              <a:t>User Guide</a:t>
            </a:r>
            <a:r>
              <a:rPr lang="en-US" sz="1100" dirty="0">
                <a:solidFill>
                  <a:schemeClr val="bg2">
                    <a:lumMod val="50000"/>
                  </a:schemeClr>
                </a:solidFill>
              </a:rPr>
              <a:t>. </a:t>
            </a:r>
            <a:r>
              <a:rPr lang="en-GB" sz="1100" dirty="0">
                <a:solidFill>
                  <a:schemeClr val="bg2">
                    <a:lumMod val="50000"/>
                  </a:schemeClr>
                </a:solidFill>
              </a:rPr>
              <a:t>Estimates are modelled to improve their precision compared to those based only on responses provided via the Annual Population Survey. These estimates are calculated from a model based on the Annual Population Survey with Jobseeker's Allowance as an auxiliary. The disadvantage is that because it is based partly on a sample survey, the confidence intervals are still quite wide making it difficult to observe any statistically significant variation.</a:t>
            </a:r>
            <a:r>
              <a:rPr lang="en-US" sz="1100" dirty="0">
                <a:solidFill>
                  <a:schemeClr val="bg2">
                    <a:lumMod val="50000"/>
                  </a:schemeClr>
                </a:solidFill>
              </a:rPr>
              <a:t>For more information on the difference between the unemployment and claimant count rates see this </a:t>
            </a:r>
            <a:r>
              <a:rPr lang="en-US" sz="1100" dirty="0">
                <a:solidFill>
                  <a:schemeClr val="bg2">
                    <a:lumMod val="50000"/>
                  </a:schemeClr>
                </a:solidFill>
                <a:hlinkClick r:id="rId10">
                  <a:extLst>
                    <a:ext uri="{A12FA001-AC4F-418D-AE19-62706E023703}">
                      <ahyp:hlinkClr xmlns:ahyp="http://schemas.microsoft.com/office/drawing/2018/hyperlinkcolor" val="tx"/>
                    </a:ext>
                  </a:extLst>
                </a:hlinkClick>
              </a:rPr>
              <a:t>article</a:t>
            </a:r>
            <a:r>
              <a:rPr lang="en-US" sz="1100" dirty="0">
                <a:solidFill>
                  <a:schemeClr val="bg2">
                    <a:lumMod val="50000"/>
                  </a:schemeClr>
                </a:solidFill>
              </a:rPr>
              <a:t>. </a:t>
            </a:r>
            <a:endParaRPr lang="en-GB" sz="11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Employment gaps </a:t>
            </a:r>
            <a:r>
              <a:rPr lang="en-GB" sz="1600" dirty="0"/>
              <a:t>(compared to CIPFA* nearest neighbours)</a:t>
            </a:r>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831588" cy="707886"/>
          </a:xfrm>
          <a:prstGeom prst="rect">
            <a:avLst/>
          </a:prstGeom>
          <a:noFill/>
          <a:ln>
            <a:solidFill>
              <a:schemeClr val="tx1"/>
            </a:solidFill>
          </a:ln>
        </p:spPr>
        <p:txBody>
          <a:bodyPr wrap="square" rtlCol="0">
            <a:spAutoFit/>
          </a:bodyPr>
          <a:lstStyle/>
          <a:p>
            <a:r>
              <a:rPr lang="en-GB" sz="1000" dirty="0"/>
              <a:t>Source: </a:t>
            </a:r>
            <a:r>
              <a:rPr lang="en-GB" sz="1000" dirty="0">
                <a:hlinkClick r:id="rId3"/>
              </a:rPr>
              <a:t>Department of Health &amp; Social Care – Fingertips Public Health Profiles</a:t>
            </a:r>
            <a:endParaRPr lang="en-GB" sz="1000" dirty="0"/>
          </a:p>
          <a:p>
            <a:r>
              <a:rPr lang="en-GB" sz="1000" dirty="0"/>
              <a:t>image copyright: https://fingertips.phe.org.uk © Crown copyright [2023].  </a:t>
            </a:r>
          </a:p>
        </p:txBody>
      </p:sp>
      <p:sp>
        <p:nvSpPr>
          <p:cNvPr id="3" name="TextBox 2">
            <a:extLst>
              <a:ext uri="{FF2B5EF4-FFF2-40B4-BE49-F238E27FC236}">
                <a16:creationId xmlns:a16="http://schemas.microsoft.com/office/drawing/2014/main" id="{449E55CB-62B6-4592-9178-0E43F257088D}"/>
              </a:ext>
            </a:extLst>
          </p:cNvPr>
          <p:cNvSpPr txBox="1"/>
          <p:nvPr/>
        </p:nvSpPr>
        <p:spPr>
          <a:xfrm>
            <a:off x="7445829" y="1690689"/>
            <a:ext cx="4623774"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4">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712243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a:t>Unemployment and mental wellbeing</a:t>
            </a:r>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0"/>
            <a:ext cx="5209872" cy="4465579"/>
          </a:xfrm>
          <a:ln w="38100">
            <a:solidFill>
              <a:srgbClr val="FFC000"/>
            </a:solidFill>
          </a:ln>
        </p:spPr>
        <p:txBody>
          <a:bodyPr>
            <a:normAutofit/>
          </a:bodyPr>
          <a:lstStyle/>
          <a:p>
            <a:pPr marL="0" indent="0">
              <a:lnSpc>
                <a:spcPct val="100000"/>
              </a:lnSpc>
              <a:buNone/>
            </a:pPr>
            <a:r>
              <a:rPr lang="en-GB" sz="1400" b="1" dirty="0"/>
              <a:t>Key points</a:t>
            </a:r>
          </a:p>
          <a:p>
            <a:pPr>
              <a:lnSpc>
                <a:spcPct val="110000"/>
              </a:lnSpc>
            </a:pPr>
            <a:r>
              <a:rPr lang="en-GB" sz="1200" dirty="0"/>
              <a:t>The relationship between mental health and unemployment complex and bi-directional.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 (</a:t>
            </a:r>
            <a:r>
              <a:rPr lang="en-GB" sz="1200" dirty="0">
                <a:hlinkClick r:id="rId3"/>
              </a:rPr>
              <a:t>Wilson &amp; Finch, 2021</a:t>
            </a:r>
            <a:r>
              <a:rPr lang="en-GB" sz="1200" dirty="0"/>
              <a:t>). Those in unemployment tend to have lower levels of wellbeing than those in employment and conversely those with greater job security tend to have higher levels of wellbeing (</a:t>
            </a:r>
            <a:r>
              <a:rPr lang="en-GB" sz="1200" dirty="0">
                <a:hlinkClick r:id="rId4"/>
              </a:rPr>
              <a:t>Department of Health, 2014</a:t>
            </a:r>
            <a:r>
              <a:rPr lang="en-GB" sz="1200" dirty="0"/>
              <a:t>).  Research conducted in 2022, in the wake of the covid-19 pandemic, found that mental health disabled workers were concentrated in those jobs and sectors that were most affected by the pandemic and associated response, pointing to the importance 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p>
          <a:p>
            <a:pPr>
              <a:lnSpc>
                <a:spcPct val="110000"/>
              </a:lnSpc>
            </a:pPr>
            <a:r>
              <a:rPr lang="en-GB" sz="1200" dirty="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07322" y="4790798"/>
            <a:ext cx="4206834" cy="1169551"/>
          </a:xfrm>
          <a:prstGeom prst="rect">
            <a:avLst/>
          </a:prstGeom>
          <a:solidFill>
            <a:schemeClr val="bg1"/>
          </a:solidFill>
          <a:ln>
            <a:solidFill>
              <a:schemeClr val="accent1"/>
            </a:solidFill>
          </a:ln>
        </p:spPr>
        <p:txBody>
          <a:bodyPr wrap="square" rtlCol="0">
            <a:spAutoFit/>
          </a:bodyPr>
          <a:lstStyle/>
          <a:p>
            <a:r>
              <a:rPr lang="en-GB" sz="1000" dirty="0"/>
              <a:t>Data source:  </a:t>
            </a:r>
            <a:r>
              <a:rPr lang="en-GB" sz="1000" dirty="0">
                <a:hlinkClick r:id="rId7"/>
              </a:rPr>
              <a:t>Department of Health &amp; Social Care – Fingertips Public Health Outcomes Framewoek</a:t>
            </a:r>
            <a:endParaRPr lang="en-GB" sz="1000" dirty="0"/>
          </a:p>
          <a:p>
            <a:r>
              <a:rPr lang="en-GB" sz="1000" dirty="0"/>
              <a:t>Last updated: 3 May 2023</a:t>
            </a:r>
          </a:p>
          <a:p>
            <a:r>
              <a:rPr lang="en-GB" sz="1000" dirty="0"/>
              <a:t>Frequency:  Annual</a:t>
            </a:r>
          </a:p>
          <a:p>
            <a:r>
              <a:rPr lang="en-GB" sz="1000" dirty="0"/>
              <a:t>Next update: t.b.c.</a:t>
            </a:r>
          </a:p>
          <a:p>
            <a:r>
              <a:rPr lang="en-GB" sz="1000" dirty="0"/>
              <a:t>Image copyright: https://fingertips.phe.org.uk © Crown copyright [2024]</a:t>
            </a:r>
          </a:p>
          <a:p>
            <a:endParaRPr lang="en-GB" sz="1000" dirty="0"/>
          </a:p>
        </p:txBody>
      </p:sp>
      <p:sp>
        <p:nvSpPr>
          <p:cNvPr id="6" name="TextBox 5"/>
          <p:cNvSpPr txBox="1"/>
          <p:nvPr/>
        </p:nvSpPr>
        <p:spPr>
          <a:xfrm>
            <a:off x="42414" y="5534561"/>
            <a:ext cx="7802414" cy="1169551"/>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Indicator definition </a:t>
            </a:r>
            <a:r>
              <a:rPr lang="en-GB" sz="1000" dirty="0">
                <a:solidFill>
                  <a:schemeClr val="bg2">
                    <a:lumMod val="50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a:solidFill>
                  <a:schemeClr val="bg2">
                    <a:lumMod val="50000"/>
                  </a:schemeClr>
                </a:solidFill>
              </a:rPr>
              <a:t>The 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p>
        </p:txBody>
      </p:sp>
    </p:spTree>
    <p:extLst>
      <p:ext uri="{BB962C8B-B14F-4D97-AF65-F5344CB8AC3E}">
        <p14:creationId xmlns:p14="http://schemas.microsoft.com/office/powerpoint/2010/main" val="81216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a:t>Out-of-work related claimant count: all ages</a:t>
            </a:r>
          </a:p>
        </p:txBody>
      </p:sp>
      <p:sp>
        <p:nvSpPr>
          <p:cNvPr id="8" name="TextBox 7" descr="Column chart showing claimant counts in Herefordshire since January 2020."/>
          <p:cNvSpPr txBox="1"/>
          <p:nvPr/>
        </p:nvSpPr>
        <p:spPr>
          <a:xfrm>
            <a:off x="105123" y="898049"/>
            <a:ext cx="5400032" cy="3162404"/>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There were 2,690 people aged 16+ in Herefordshire claiming out-of-work</a:t>
            </a:r>
            <a:r>
              <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December 2025, down from 2,730 in November (revised) but well </a:t>
            </a:r>
            <a:r>
              <a:rPr kumimoji="0" lang="en-GB" sz="1400" b="0" i="0" u="none" strike="noStrike" kern="1200" cap="none" spc="0" normalizeH="0" noProof="0" dirty="0">
                <a:ln>
                  <a:noFill/>
                </a:ln>
                <a:effectLst/>
                <a:uLnTx/>
                <a:uFillTx/>
                <a:latin typeface="Arial" panose="020B0604020202020204" pitchFamily="34" charset="0"/>
                <a:cs typeface="Arial" panose="020B0604020202020204" pitchFamily="34" charset="0"/>
              </a:rPr>
              <a:t>below the pandemic peak of 5,035 in May 2020.</a:t>
            </a:r>
            <a:endParaRPr lang="en-GB" sz="1400"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remain significantly higher than pre-pandemic levels, being 32% higher than in February 2020; lower than the increase in England as a whole (38%).</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are currently higher than the peak in aftermath of the Great Recession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t>The claimant count rate </a:t>
            </a:r>
            <a:r>
              <a:rPr lang="en-GB" sz="1400" dirty="0"/>
              <a:t>as a proportion of residents aged 16-64** </a:t>
            </a:r>
            <a:r>
              <a:rPr lang="en-US" sz="1400" dirty="0"/>
              <a:t>was 2.5% in December 2025, compared to 3.9% for England and 5.2% for the West Midlands region.***</a:t>
            </a:r>
          </a:p>
        </p:txBody>
      </p:sp>
      <p:pic>
        <p:nvPicPr>
          <p:cNvPr id="3" name="Picture 2" descr="Chart showing the number of people aged 16 and over claiming out-of-work benefits in Herefordshire since February 2020.  The number of people claiming out-of-work benefits has fallen significantly from the pandemic peak in May 2020.">
            <a:extLst>
              <a:ext uri="{FF2B5EF4-FFF2-40B4-BE49-F238E27FC236}">
                <a16:creationId xmlns:a16="http://schemas.microsoft.com/office/drawing/2014/main" id="{73BB9ED0-7B3A-93AE-DAE8-8BD38FD0A096}"/>
              </a:ext>
            </a:extLst>
          </p:cNvPr>
          <p:cNvPicPr>
            <a:picLocks noChangeAspect="1"/>
          </p:cNvPicPr>
          <p:nvPr/>
        </p:nvPicPr>
        <p:blipFill>
          <a:blip r:embed="rId2"/>
          <a:stretch>
            <a:fillRect/>
          </a:stretch>
        </p:blipFill>
        <p:spPr>
          <a:xfrm>
            <a:off x="5602433" y="1073069"/>
            <a:ext cx="6539873" cy="3867094"/>
          </a:xfrm>
          <a:prstGeom prst="rect">
            <a:avLst/>
          </a:prstGeom>
          <a:ln>
            <a:solidFill>
              <a:schemeClr val="tx1"/>
            </a:solidFill>
          </a:ln>
        </p:spPr>
      </p:pic>
      <p:sp>
        <p:nvSpPr>
          <p:cNvPr id="6" name="TextBox 5" descr="Column chart showing the claimant count in Herefordshire since January 2020."/>
          <p:cNvSpPr txBox="1"/>
          <p:nvPr/>
        </p:nvSpPr>
        <p:spPr>
          <a:xfrm>
            <a:off x="9532620" y="5014798"/>
            <a:ext cx="2609686"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20 January 2026</a:t>
            </a:r>
          </a:p>
          <a:p>
            <a:r>
              <a:rPr lang="en-GB" sz="1100" dirty="0"/>
              <a:t>Frequency of update: Monthly</a:t>
            </a:r>
          </a:p>
          <a:p>
            <a:r>
              <a:rPr lang="en-GB" sz="1100" dirty="0"/>
              <a:t>Next update: February 2026</a:t>
            </a:r>
          </a:p>
        </p:txBody>
      </p:sp>
      <p:sp>
        <p:nvSpPr>
          <p:cNvPr id="9" name="TextBox 8"/>
          <p:cNvSpPr txBox="1"/>
          <p:nvPr/>
        </p:nvSpPr>
        <p:spPr>
          <a:xfrm>
            <a:off x="79617" y="4037610"/>
            <a:ext cx="5425538"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a:solidFill>
                  <a:schemeClr val="bg2">
                    <a:lumMod val="50000"/>
                  </a:schemeClr>
                </a:solidFill>
              </a:rPr>
              <a:t>Need to know</a:t>
            </a:r>
          </a:p>
          <a:p>
            <a:r>
              <a:rPr lang="en-US" sz="1100" dirty="0">
                <a:solidFill>
                  <a:schemeClr val="bg2">
                    <a:lumMod val="50000"/>
                  </a:schemeClr>
                </a:solidFill>
              </a:rPr>
              <a:t>*</a:t>
            </a:r>
            <a:r>
              <a:rPr lang="en-GB" sz="1100" dirty="0">
                <a:solidFill>
                  <a:schemeClr val="bg2">
                    <a:lumMod val="50000"/>
                  </a:schemeClr>
                </a:solidFill>
              </a:rPr>
              <a:t>The Claimant Count is an experimental statistic that measures the number of people who are claiming unemployment-related benefits.  It does not meet the internationally agreed definition of unemployment specified by the International Labour Organisation (ILO).  Claimant Count includes people claiming 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 The </a:t>
            </a:r>
            <a:r>
              <a:rPr lang="en-GB" sz="11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model-based estimates of unemployment</a:t>
            </a:r>
            <a:r>
              <a:rPr lang="en-GB" sz="1100" dirty="0">
                <a:solidFill>
                  <a:schemeClr val="bg2">
                    <a:lumMod val="50000"/>
                  </a:schemeClr>
                </a:solidFill>
              </a:rPr>
              <a:t>, which are derived from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 Annual Population/Labour Force Survey</a:t>
            </a:r>
            <a:r>
              <a:rPr lang="en-GB" sz="1100" dirty="0">
                <a:solidFill>
                  <a:schemeClr val="bg2">
                    <a:lumMod val="50000"/>
                  </a:schemeClr>
                </a:solidFill>
              </a:rPr>
              <a:t> are the official measure of unemployment.  For more information on this topic see the </a:t>
            </a:r>
            <a:r>
              <a:rPr lang="en-GB" sz="1100" dirty="0">
                <a:solidFill>
                  <a:schemeClr val="bg2">
                    <a:lumMod val="50000"/>
                  </a:schemeClr>
                </a:solidFill>
                <a:hlinkClick r:id="rId6">
                  <a:extLst>
                    <a:ext uri="{A12FA001-AC4F-418D-AE19-62706E023703}">
                      <ahyp:hlinkClr xmlns:ahyp="http://schemas.microsoft.com/office/drawing/2018/hyperlinkcolor" val="tx"/>
                    </a:ext>
                  </a:extLst>
                </a:hlinkClick>
              </a:rPr>
              <a:t>Economics Help</a:t>
            </a:r>
            <a:r>
              <a:rPr lang="en-GB" sz="1100" dirty="0">
                <a:solidFill>
                  <a:schemeClr val="bg2">
                    <a:lumMod val="50000"/>
                  </a:schemeClr>
                </a:solidFill>
              </a:rPr>
              <a:t> website.</a:t>
            </a:r>
          </a:p>
          <a:p>
            <a:r>
              <a:rPr lang="en-GB" sz="1100" dirty="0">
                <a:solidFill>
                  <a:schemeClr val="bg2">
                    <a:lumMod val="50000"/>
                  </a:schemeClr>
                </a:solidFill>
              </a:rPr>
              <a:t>** IMPORTANT: Note this rate is not comparable to the official UK unemployment rate which is expressed as a proportion of the </a:t>
            </a:r>
            <a:r>
              <a:rPr lang="en-GB" sz="1100" i="1" dirty="0">
                <a:solidFill>
                  <a:schemeClr val="bg2">
                    <a:lumMod val="50000"/>
                  </a:schemeClr>
                </a:solidFill>
              </a:rPr>
              <a:t>economically active population aged 16+</a:t>
            </a:r>
            <a:r>
              <a:rPr lang="en-GB" sz="1100" dirty="0">
                <a:solidFill>
                  <a:schemeClr val="bg2">
                    <a:lumMod val="50000"/>
                  </a:schemeClr>
                </a:solidFill>
              </a:rPr>
              <a:t>.</a:t>
            </a:r>
          </a:p>
        </p:txBody>
      </p:sp>
      <p:sp>
        <p:nvSpPr>
          <p:cNvPr id="5" name="TextBox 4">
            <a:extLst>
              <a:ext uri="{FF2B5EF4-FFF2-40B4-BE49-F238E27FC236}">
                <a16:creationId xmlns:a16="http://schemas.microsoft.com/office/drawing/2014/main" id="{0BD78ABA-6E95-D469-FC08-6DABCFF4ADF9}"/>
              </a:ext>
            </a:extLst>
          </p:cNvPr>
          <p:cNvSpPr txBox="1"/>
          <p:nvPr/>
        </p:nvSpPr>
        <p:spPr>
          <a:xfrm>
            <a:off x="5585128" y="5014798"/>
            <a:ext cx="3867482" cy="1200329"/>
          </a:xfrm>
          <a:prstGeom prst="rect">
            <a:avLst/>
          </a:prstGeom>
          <a:solidFill>
            <a:schemeClr val="bg1"/>
          </a:solidFill>
          <a:ln>
            <a:solidFill>
              <a:schemeClr val="tx1"/>
            </a:solidFill>
          </a:ln>
        </p:spPr>
        <p:txBody>
          <a:bodyPr wrap="square" rtlCol="0">
            <a:spAutoFit/>
          </a:bodyPr>
          <a:lstStyle/>
          <a:p>
            <a:r>
              <a:rPr lang="en-GB" sz="1200" dirty="0">
                <a:solidFill>
                  <a:schemeClr val="bg2">
                    <a:lumMod val="50000"/>
                  </a:schemeClr>
                </a:solidFill>
              </a:rPr>
              <a:t>***Note: In March 2025, ONS advised that the local authority, regional and national population estimates, used to calculate rates, had been updated to use the latest estimates compatible with the 2021 Census. These include the most recent 2023 estimates and the rebased series from 2011 to 2022.</a:t>
            </a:r>
          </a:p>
        </p:txBody>
      </p:sp>
    </p:spTree>
    <p:extLst>
      <p:ext uri="{BB962C8B-B14F-4D97-AF65-F5344CB8AC3E}">
        <p14:creationId xmlns:p14="http://schemas.microsoft.com/office/powerpoint/2010/main" val="59737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679079"/>
          </a:xfrm>
        </p:spPr>
        <p:txBody>
          <a:bodyPr>
            <a:noAutofit/>
          </a:bodyPr>
          <a:lstStyle/>
          <a:p>
            <a:r>
              <a:rPr lang="en-GB" dirty="0"/>
              <a:t>Out-of-work claimant count by ward </a:t>
            </a:r>
          </a:p>
        </p:txBody>
      </p:sp>
      <p:pic>
        <p:nvPicPr>
          <p:cNvPr id="3" name="Picture 2" descr="Bar chart showing the current number of claimants in each Herefordshire ward as of December 2025.">
            <a:extLst>
              <a:ext uri="{FF2B5EF4-FFF2-40B4-BE49-F238E27FC236}">
                <a16:creationId xmlns:a16="http://schemas.microsoft.com/office/drawing/2014/main" id="{711BD066-A322-1C18-BFB1-62080B2E41F0}"/>
              </a:ext>
            </a:extLst>
          </p:cNvPr>
          <p:cNvPicPr>
            <a:picLocks noChangeAspect="1"/>
          </p:cNvPicPr>
          <p:nvPr/>
        </p:nvPicPr>
        <p:blipFill>
          <a:blip r:embed="rId3"/>
          <a:stretch>
            <a:fillRect/>
          </a:stretch>
        </p:blipFill>
        <p:spPr>
          <a:xfrm>
            <a:off x="6624589" y="968070"/>
            <a:ext cx="5478114" cy="5719924"/>
          </a:xfrm>
          <a:prstGeom prst="rect">
            <a:avLst/>
          </a:prstGeom>
          <a:ln>
            <a:solidFill>
              <a:schemeClr val="tx1"/>
            </a:solidFill>
          </a:ln>
        </p:spPr>
      </p:pic>
      <p:sp>
        <p:nvSpPr>
          <p:cNvPr id="4" name="Text Placeholder 3"/>
          <p:cNvSpPr>
            <a:spLocks noGrp="1"/>
          </p:cNvSpPr>
          <p:nvPr>
            <p:ph type="body" sz="half" idx="2"/>
          </p:nvPr>
        </p:nvSpPr>
        <p:spPr>
          <a:xfrm>
            <a:off x="194687" y="1376044"/>
            <a:ext cx="6297553" cy="3663618"/>
          </a:xfrm>
          <a:ln w="38100">
            <a:solidFill>
              <a:srgbClr val="FFC000"/>
            </a:solidFill>
          </a:ln>
        </p:spPr>
        <p:txBody>
          <a:bodyPr>
            <a:noAutofit/>
          </a:bodyPr>
          <a:lstStyle/>
          <a:p>
            <a:pPr>
              <a:lnSpc>
                <a:spcPct val="120000"/>
              </a:lnSpc>
            </a:pPr>
            <a:r>
              <a:rPr lang="en-US" sz="1400" b="1" dirty="0"/>
              <a:t>Key points</a:t>
            </a:r>
          </a:p>
          <a:p>
            <a:pPr>
              <a:lnSpc>
                <a:spcPct val="120000"/>
              </a:lnSpc>
            </a:pPr>
            <a:r>
              <a:rPr lang="en-US" sz="1400" dirty="0"/>
              <a:t>Generally, those wards with the highest numbers of claimants before the COVID-19 pandemic still have the highest numbers now.</a:t>
            </a:r>
          </a:p>
          <a:p>
            <a:pPr marL="285750" indent="-285750">
              <a:lnSpc>
                <a:spcPct val="120000"/>
              </a:lnSpc>
              <a:buFont typeface="Arial" panose="020B0604020202020204" pitchFamily="34" charset="0"/>
              <a:buChar char="•"/>
            </a:pPr>
            <a:r>
              <a:rPr lang="en-US" sz="1400" dirty="0"/>
              <a:t>In December 2025, the wards with the highest numbers of claimants were Hinton &amp; Hunderton (135), Leominster East (125), Widemarsh (125), and Newton Farm (105). </a:t>
            </a:r>
          </a:p>
          <a:p>
            <a:pPr marL="285750" indent="-285750">
              <a:lnSpc>
                <a:spcPct val="120000"/>
              </a:lnSpc>
              <a:buFont typeface="Arial" panose="020B0604020202020204" pitchFamily="34" charset="0"/>
              <a:buChar char="•"/>
            </a:pPr>
            <a:r>
              <a:rPr lang="en-US" sz="1400" dirty="0"/>
              <a:t>The largest proportional increases in the claimant count since before the pandemic (February 2020) have occurred in Mortimer (+125%), Three Crosses (+125%) and Ledbury South (+120%).</a:t>
            </a:r>
          </a:p>
          <a:p>
            <a:pPr marL="285750" indent="-285750">
              <a:lnSpc>
                <a:spcPct val="120000"/>
              </a:lnSpc>
              <a:buFont typeface="Arial" panose="020B0604020202020204" pitchFamily="34" charset="0"/>
              <a:buChar char="•"/>
            </a:pPr>
            <a:r>
              <a:rPr lang="en-US" sz="1400" dirty="0"/>
              <a:t>In terms of numerical increases, the largest have been in Widemarsh (45), Leominster North &amp; Rural (45) and Leominster East (35). </a:t>
            </a:r>
          </a:p>
        </p:txBody>
      </p:sp>
      <p:sp>
        <p:nvSpPr>
          <p:cNvPr id="10" name="TextBox 9"/>
          <p:cNvSpPr txBox="1"/>
          <p:nvPr/>
        </p:nvSpPr>
        <p:spPr>
          <a:xfrm>
            <a:off x="3906983" y="5097235"/>
            <a:ext cx="2585258"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4"/>
              </a:rPr>
              <a:t>NOMIS</a:t>
            </a:r>
            <a:br>
              <a:rPr lang="en-GB" sz="1100" dirty="0"/>
            </a:br>
            <a:r>
              <a:rPr lang="en-GB" sz="1100" dirty="0"/>
              <a:t>Date last updated: 20 January 2026</a:t>
            </a:r>
          </a:p>
          <a:p>
            <a:r>
              <a:rPr lang="en-GB" sz="1100" dirty="0"/>
              <a:t>Frequency of update: Monthly</a:t>
            </a:r>
          </a:p>
          <a:p>
            <a:r>
              <a:rPr lang="en-GB" sz="1100" dirty="0"/>
              <a:t>Next update: February 2026</a:t>
            </a:r>
          </a:p>
        </p:txBody>
      </p:sp>
    </p:spTree>
    <p:extLst>
      <p:ext uri="{BB962C8B-B14F-4D97-AF65-F5344CB8AC3E}">
        <p14:creationId xmlns:p14="http://schemas.microsoft.com/office/powerpoint/2010/main" val="20136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457201"/>
            <a:ext cx="9678389" cy="499558"/>
          </a:xfrm>
        </p:spPr>
        <p:txBody>
          <a:bodyPr>
            <a:noAutofit/>
          </a:bodyPr>
          <a:lstStyle/>
          <a:p>
            <a:r>
              <a:rPr lang="en-GB" dirty="0"/>
              <a:t>Out of work claimant count rate by ward</a:t>
            </a:r>
          </a:p>
        </p:txBody>
      </p:sp>
      <p:sp>
        <p:nvSpPr>
          <p:cNvPr id="4" name="Text Placeholder 3"/>
          <p:cNvSpPr>
            <a:spLocks noGrp="1"/>
          </p:cNvSpPr>
          <p:nvPr>
            <p:ph type="body" sz="half" idx="2"/>
          </p:nvPr>
        </p:nvSpPr>
        <p:spPr>
          <a:xfrm>
            <a:off x="228599" y="992187"/>
            <a:ext cx="5867401" cy="5081567"/>
          </a:xfrm>
          <a:solidFill>
            <a:schemeClr val="bg1"/>
          </a:solidFill>
          <a:ln w="38100">
            <a:solidFill>
              <a:srgbClr val="FFC000"/>
            </a:solidFill>
          </a:ln>
        </p:spPr>
        <p:txBody>
          <a:bodyPr>
            <a:normAutofit/>
          </a:bodyPr>
          <a:lstStyle/>
          <a:p>
            <a:pPr>
              <a:lnSpc>
                <a:spcPct val="110000"/>
              </a:lnSpc>
            </a:pPr>
            <a:r>
              <a:rPr lang="en-GB" b="1" dirty="0"/>
              <a:t>Key points</a:t>
            </a:r>
          </a:p>
          <a:p>
            <a:pPr marL="285750" indent="-285750">
              <a:lnSpc>
                <a:spcPct val="110000"/>
              </a:lnSpc>
              <a:buFont typeface="Arial" panose="020B0604020202020204" pitchFamily="34" charset="0"/>
              <a:buChar char="•"/>
            </a:pPr>
            <a:r>
              <a:rPr lang="en-GB" dirty="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a:t>As of December 2025, the wards with the highest claimant count rates were Leominster East (4.8%), Widemarsh (4.8%), Hinton &amp; </a:t>
            </a:r>
            <a:r>
              <a:rPr lang="en-GB" dirty="0" err="1"/>
              <a:t>Hunderton</a:t>
            </a:r>
            <a:r>
              <a:rPr lang="en-GB" dirty="0"/>
              <a:t> (4.5%) and Red Hil (4.1%).  </a:t>
            </a:r>
          </a:p>
          <a:p>
            <a:pPr marL="285750" indent="-285750">
              <a:lnSpc>
                <a:spcPct val="110000"/>
              </a:lnSpc>
              <a:buFont typeface="Arial" panose="020B0604020202020204" pitchFamily="34" charset="0"/>
              <a:buChar char="•"/>
            </a:pPr>
            <a:r>
              <a:rPr lang="en-GB" dirty="0"/>
              <a:t>The lowest rates were in </a:t>
            </a:r>
            <a:r>
              <a:rPr lang="en-GB" dirty="0" err="1"/>
              <a:t>Eign</a:t>
            </a:r>
            <a:r>
              <a:rPr lang="en-GB" dirty="0"/>
              <a:t> Hill (1.0%), </a:t>
            </a:r>
            <a:r>
              <a:rPr lang="en-GB" dirty="0" err="1"/>
              <a:t>Credenhill</a:t>
            </a:r>
            <a:r>
              <a:rPr lang="en-GB" dirty="0"/>
              <a:t> (1.1%), and Kerne Bridge (1.1%).</a:t>
            </a:r>
          </a:p>
          <a:p>
            <a:pPr marL="285750" indent="-285750">
              <a:lnSpc>
                <a:spcPct val="110000"/>
              </a:lnSpc>
              <a:buFont typeface="Arial" panose="020B0604020202020204" pitchFamily="34" charset="0"/>
              <a:buChar char="•"/>
            </a:pPr>
            <a:r>
              <a:rPr lang="en-GB" dirty="0"/>
              <a:t>The rate for Herefordshire as a whole was 2.5%.</a:t>
            </a:r>
          </a:p>
        </p:txBody>
      </p:sp>
      <p:pic>
        <p:nvPicPr>
          <p:cNvPr id="7" name="Content Placeholder 6" descr="Bar chart showing the current claimant count rate as a proportion of the working-age population for each Herefordshire ward as at December 2025.">
            <a:extLst>
              <a:ext uri="{FF2B5EF4-FFF2-40B4-BE49-F238E27FC236}">
                <a16:creationId xmlns:a16="http://schemas.microsoft.com/office/drawing/2014/main" id="{060B2192-C9A7-ECC0-8F2A-8177B4219DDF}"/>
              </a:ext>
            </a:extLst>
          </p:cNvPr>
          <p:cNvPicPr>
            <a:picLocks noGrp="1" noChangeAspect="1"/>
          </p:cNvPicPr>
          <p:nvPr>
            <p:ph idx="1"/>
          </p:nvPr>
        </p:nvPicPr>
        <p:blipFill>
          <a:blip r:embed="rId2"/>
          <a:stretch>
            <a:fillRect/>
          </a:stretch>
        </p:blipFill>
        <p:spPr>
          <a:xfrm>
            <a:off x="6223261" y="992187"/>
            <a:ext cx="5880779" cy="5697371"/>
          </a:xfrm>
          <a:prstGeom prst="rect">
            <a:avLst/>
          </a:prstGeom>
          <a:ln>
            <a:solidFill>
              <a:schemeClr val="tx1"/>
            </a:solidFill>
          </a:ln>
        </p:spPr>
      </p:pic>
      <p:sp>
        <p:nvSpPr>
          <p:cNvPr id="6" name="TextBox 5"/>
          <p:cNvSpPr txBox="1"/>
          <p:nvPr/>
        </p:nvSpPr>
        <p:spPr>
          <a:xfrm>
            <a:off x="3380875" y="6109182"/>
            <a:ext cx="270201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20 December 2025</a:t>
            </a:r>
          </a:p>
          <a:p>
            <a:r>
              <a:rPr lang="en-GB" sz="1100" dirty="0"/>
              <a:t>Frequency of update: Monthly</a:t>
            </a:r>
          </a:p>
          <a:p>
            <a:r>
              <a:rPr lang="en-GB" sz="1100" dirty="0"/>
              <a:t>Next update: February 2026</a:t>
            </a:r>
          </a:p>
        </p:txBody>
      </p:sp>
    </p:spTree>
    <p:extLst>
      <p:ext uri="{BB962C8B-B14F-4D97-AF65-F5344CB8AC3E}">
        <p14:creationId xmlns:p14="http://schemas.microsoft.com/office/powerpoint/2010/main" val="2657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a:t>Age distribution of out-of-work claimants</a:t>
            </a:r>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302393" cy="5870574"/>
          </a:xfrm>
          <a:solidFill>
            <a:schemeClr val="bg1"/>
          </a:solidFill>
          <a:ln w="38100">
            <a:solidFill>
              <a:srgbClr val="FFC000"/>
            </a:solidFill>
          </a:ln>
        </p:spPr>
        <p:txBody>
          <a:bodyPr>
            <a:normAutofit fontScale="40000" lnSpcReduction="20000"/>
          </a:bodyPr>
          <a:lstStyle/>
          <a:p>
            <a:r>
              <a:rPr lang="en-GB" sz="3500" b="1" dirty="0"/>
              <a:t>Key points</a:t>
            </a:r>
          </a:p>
          <a:p>
            <a:pPr marL="285750" indent="-285750">
              <a:lnSpc>
                <a:spcPct val="120000"/>
              </a:lnSpc>
              <a:buFont typeface="Arial" panose="020B0604020202020204" pitchFamily="34" charset="0"/>
              <a:buChar char="•"/>
            </a:pPr>
            <a:r>
              <a:rPr lang="en-GB" sz="2800" dirty="0"/>
              <a:t>Nationally, </a:t>
            </a:r>
            <a:r>
              <a:rPr lang="en-GB" sz="2800" dirty="0">
                <a:hlinkClick r:id="rId3"/>
              </a:rPr>
              <a:t>it has been reported </a:t>
            </a:r>
            <a:r>
              <a:rPr lang="en-GB" sz="2800" dirty="0"/>
              <a:t>that in the period November 2022 to January 2023, 3.5 million people aged 50 to 64 were out of work and not looking for work, compared to 3.3 million people of that age in January to March 2020: a rise of 280,000 people. The inactivity rate for those aged 50 to 64 rose by 1.7 percentage points, from 25.5% at the start of the pandemic to 27.2% in November to January 2023.  This rise came after years of falling economic inactivity among this age group before the pandemic.  Ill-health and/or early retirement have been identified as the primary drivers for the increase.  </a:t>
            </a:r>
          </a:p>
          <a:p>
            <a:pPr marL="285750" indent="-285750">
              <a:lnSpc>
                <a:spcPct val="120000"/>
              </a:lnSpc>
              <a:buFont typeface="Arial" panose="020B0604020202020204" pitchFamily="34" charset="0"/>
              <a:buChar char="•"/>
            </a:pPr>
            <a:r>
              <a:rPr lang="en-GB" sz="2800" dirty="0"/>
              <a:t>However, barriers to accessing employment may also be a factor and this is supported by the changing age profile of those who are out of work and claiming out-of-work benefits (the </a:t>
            </a:r>
            <a:r>
              <a:rPr lang="en-GB" sz="2800" dirty="0">
                <a:hlinkClick r:id="rId4"/>
              </a:rPr>
              <a:t>eligibility criteria </a:t>
            </a:r>
            <a:r>
              <a:rPr lang="en-GB" sz="2800" dirty="0"/>
              <a:t>for which include an expectation to be looking for work). </a:t>
            </a:r>
          </a:p>
          <a:p>
            <a:pPr marL="285750" indent="-285750">
              <a:lnSpc>
                <a:spcPct val="120000"/>
              </a:lnSpc>
              <a:buFont typeface="Arial" panose="020B0604020202020204" pitchFamily="34" charset="0"/>
              <a:buChar char="•"/>
            </a:pPr>
            <a:r>
              <a:rPr lang="en-GB" sz="2800" dirty="0">
                <a:hlinkClick r:id="rId5"/>
              </a:rPr>
              <a:t>IFS research </a:t>
            </a:r>
            <a:r>
              <a:rPr lang="en-GB" sz="28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p>
          <a:p>
            <a:pPr marL="285750" indent="-285750">
              <a:lnSpc>
                <a:spcPct val="120000"/>
              </a:lnSpc>
              <a:buFont typeface="Arial" panose="020B0604020202020204" pitchFamily="34" charset="0"/>
              <a:buChar char="•"/>
            </a:pPr>
            <a:r>
              <a:rPr lang="en-GB" sz="2800" dirty="0"/>
              <a:t>Looking at the age distribution of Herefordshire’s out-of-work benefit claimants now compared to January 2008 (before the Financial Crisis and the Great Recession) this has changed significantly. </a:t>
            </a:r>
          </a:p>
          <a:p>
            <a:pPr marL="285750" indent="-285750">
              <a:lnSpc>
                <a:spcPct val="120000"/>
              </a:lnSpc>
              <a:buFont typeface="Arial" panose="020B0604020202020204" pitchFamily="34" charset="0"/>
              <a:buChar char="•"/>
            </a:pPr>
            <a:r>
              <a:rPr lang="en-GB" sz="2800" dirty="0"/>
              <a:t>In January 2008, 16 to 24-year-olds accounted for 28% of claimants and over 50s accounted for 19% of claimants in Herefordshire.  In December 2025 16 to 24-year-olds accounted for 20% of claimants and over 50s 28% of claimants, completely reversing the distribution at the start of the period.  </a:t>
            </a:r>
          </a:p>
          <a:p>
            <a:pPr marL="285750" indent="-285750">
              <a:lnSpc>
                <a:spcPct val="120000"/>
              </a:lnSpc>
              <a:buFont typeface="Arial" panose="020B0604020202020204" pitchFamily="34" charset="0"/>
              <a:buChar char="•"/>
            </a:pPr>
            <a:r>
              <a:rPr lang="en-GB" sz="2800" dirty="0"/>
              <a:t>This change is partly a reflection of our ageing workforce but may also indicate that older workers who want to work are finding it harder to get another job than they did in the past. The </a:t>
            </a:r>
            <a:r>
              <a:rPr lang="en-GB" sz="2800" dirty="0">
                <a:hlinkClick r:id="rId6"/>
              </a:rPr>
              <a:t>Institute for Fiscal Studies has recently warned</a:t>
            </a:r>
            <a:r>
              <a:rPr lang="en-GB" sz="2800" dirty="0"/>
              <a:t> that increases in employers’ National Insurance contributions and the minimum wage for 18 to 20-year-olds changes may reduce job opportunities for young adults, which may have an impact on this trend. </a:t>
            </a:r>
          </a:p>
        </p:txBody>
      </p:sp>
      <p:pic>
        <p:nvPicPr>
          <p:cNvPr id="3" name="Picture 2" descr="Area graph showing that since before the start of the Financial Crisis in January 2008, the age distribution of claimants has changed significantly.">
            <a:extLst>
              <a:ext uri="{FF2B5EF4-FFF2-40B4-BE49-F238E27FC236}">
                <a16:creationId xmlns:a16="http://schemas.microsoft.com/office/drawing/2014/main" id="{DB249DD1-A202-C108-98F9-9EAECE41FB21}"/>
              </a:ext>
            </a:extLst>
          </p:cNvPr>
          <p:cNvPicPr>
            <a:picLocks noChangeAspect="1"/>
          </p:cNvPicPr>
          <p:nvPr/>
        </p:nvPicPr>
        <p:blipFill>
          <a:blip r:embed="rId7"/>
          <a:stretch>
            <a:fillRect/>
          </a:stretch>
        </p:blipFill>
        <p:spPr>
          <a:xfrm>
            <a:off x="5498432" y="1056340"/>
            <a:ext cx="6618212" cy="3527979"/>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76273" y="4728698"/>
            <a:ext cx="273518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8"/>
              </a:rPr>
              <a:t>NOMIS</a:t>
            </a:r>
            <a:br>
              <a:rPr lang="en-GB" sz="1100" dirty="0"/>
            </a:br>
            <a:r>
              <a:rPr lang="en-GB" sz="1100" dirty="0"/>
              <a:t>Date last updated:  20 January 2026</a:t>
            </a:r>
          </a:p>
          <a:p>
            <a:r>
              <a:rPr lang="en-GB" sz="1100" dirty="0"/>
              <a:t>Frequency of update: Monthly</a:t>
            </a:r>
          </a:p>
          <a:p>
            <a:r>
              <a:rPr lang="en-GB" sz="1100" dirty="0"/>
              <a:t>Next update: February 2026</a:t>
            </a:r>
          </a:p>
        </p:txBody>
      </p:sp>
    </p:spTree>
    <p:extLst>
      <p:ext uri="{BB962C8B-B14F-4D97-AF65-F5344CB8AC3E}">
        <p14:creationId xmlns:p14="http://schemas.microsoft.com/office/powerpoint/2010/main" val="95521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688379"/>
          </a:xfrm>
        </p:spPr>
        <p:txBody>
          <a:bodyPr>
            <a:normAutofit/>
          </a:bodyPr>
          <a:lstStyle/>
          <a:p>
            <a:r>
              <a:rPr lang="en-GB" dirty="0"/>
              <a:t>Long-term sickness</a:t>
            </a:r>
          </a:p>
        </p:txBody>
      </p:sp>
      <p:sp>
        <p:nvSpPr>
          <p:cNvPr id="9" name="Text Placeholder 8"/>
          <p:cNvSpPr>
            <a:spLocks noGrp="1"/>
          </p:cNvSpPr>
          <p:nvPr>
            <p:ph type="body" sz="half" idx="2"/>
          </p:nvPr>
        </p:nvSpPr>
        <p:spPr>
          <a:xfrm>
            <a:off x="78068" y="688379"/>
            <a:ext cx="7193589" cy="6149284"/>
          </a:xfrm>
          <a:solidFill>
            <a:schemeClr val="bg1"/>
          </a:solidFill>
          <a:ln w="38100">
            <a:solidFill>
              <a:srgbClr val="FFC000"/>
            </a:solidFill>
          </a:ln>
        </p:spPr>
        <p:txBody>
          <a:bodyPr>
            <a:noAutofit/>
          </a:bodyPr>
          <a:lstStyle/>
          <a:p>
            <a:pPr>
              <a:lnSpc>
                <a:spcPct val="120000"/>
              </a:lnSpc>
            </a:pPr>
            <a:r>
              <a:rPr lang="en-GB" sz="1100" dirty="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a:hlinkClick r:id="rId3"/>
              </a:rPr>
              <a:t>NICE</a:t>
            </a:r>
            <a:r>
              <a:rPr lang="en-GB" sz="1100" dirty="0"/>
              <a:t>, 2019). An ageing workforce, increasing mental ill health, and obesity are all contributing to an increase in long-term sickness. (</a:t>
            </a:r>
            <a:r>
              <a:rPr lang="en-GB" sz="1100" dirty="0">
                <a:hlinkClick r:id="rId4"/>
              </a:rPr>
              <a:t>SOM)</a:t>
            </a:r>
            <a:r>
              <a:rPr lang="en-GB" sz="1100" dirty="0"/>
              <a:t>  </a:t>
            </a:r>
            <a:r>
              <a:rPr lang="en-GB" sz="1100" dirty="0">
                <a:hlinkClick r:id="rId5"/>
              </a:rPr>
              <a:t>According to ONS, </a:t>
            </a:r>
            <a:r>
              <a:rPr lang="en-GB" sz="1100" dirty="0"/>
              <a:t>in Q1 2023, nationally the number of people economically inactive because of long-term sickness had risen to over 2.5 million people, an increase of over 400,000 since the start of the coronavirus (COVID-19) pandemic. </a:t>
            </a:r>
            <a:r>
              <a:rPr lang="en-GB" sz="1100" dirty="0">
                <a:hlinkClick r:id="rId6"/>
              </a:rPr>
              <a:t>Nearly two-fifths (38%) report having five or more health conditions </a:t>
            </a:r>
            <a:r>
              <a:rPr lang="en-GB" sz="1100" dirty="0"/>
              <a:t>(up from 34% in 2019), suggesting that many have interlinked and complex health issues.  In June 2023, </a:t>
            </a:r>
            <a:r>
              <a:rPr lang="en-GB" sz="1100" dirty="0">
                <a:hlinkClick r:id="rId7"/>
              </a:rPr>
              <a:t>research by the Resolution Foundation </a:t>
            </a:r>
            <a:r>
              <a:rPr lang="en-GB" sz="1100" dirty="0"/>
              <a:t> found that nationally economic inactivity due to ill health among 18 to 24-year-olds</a:t>
            </a:r>
            <a:r>
              <a:rPr lang="en-GB" sz="1100" b="1" dirty="0"/>
              <a:t> </a:t>
            </a:r>
            <a:r>
              <a:rPr lang="en-GB" sz="1100" dirty="0"/>
              <a:t>had nearly doubled over the past decade and was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  People with disabilities, in insecure employment, and in lower socio-economic groups, who are already at higher risk of financial insecurity and poverty, are also more likely to experience long-term sickness absence </a:t>
            </a:r>
            <a:r>
              <a:rPr lang="en-GB" sz="1100" dirty="0">
                <a:hlinkClick r:id="rId8"/>
              </a:rPr>
              <a:t>(IPPR, 2017</a:t>
            </a:r>
            <a:r>
              <a:rPr lang="en-GB" sz="1100" dirty="0"/>
              <a:t>).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hlinkClick r:id="rId9"/>
              </a:rPr>
              <a:t>2021 Census data </a:t>
            </a:r>
            <a:r>
              <a:rPr lang="en-GB" sz="1100" dirty="0"/>
              <a:t>show that 3.6% of usual residents of Herefordshire aged 16 years and 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a:t>In January 2026, </a:t>
            </a:r>
            <a:r>
              <a:rPr lang="en-GB" sz="1100" dirty="0">
                <a:hlinkClick r:id="rId10"/>
              </a:rPr>
              <a:t>ONS reported </a:t>
            </a:r>
            <a:r>
              <a:rPr lang="en-GB" sz="1100" dirty="0"/>
              <a:t>the </a:t>
            </a:r>
            <a:r>
              <a:rPr lang="en-GB" sz="1100" b="1" dirty="0"/>
              <a:t>overall </a:t>
            </a:r>
            <a:r>
              <a:rPr lang="en-GB" sz="1100" dirty="0"/>
              <a:t>UK economic inactivity rate (all reasons) of 20.8% represented a decrease in the latest quarter (September to November 2025) and over the year since September to November 2024.</a:t>
            </a:r>
          </a:p>
          <a:p>
            <a:pPr marL="285750" indent="-285750">
              <a:lnSpc>
                <a:spcPct val="120000"/>
              </a:lnSpc>
              <a:buFont typeface="Arial" panose="020B0604020202020204" pitchFamily="34" charset="0"/>
              <a:buChar char="•"/>
            </a:pPr>
            <a:r>
              <a:rPr lang="en-GB" sz="1100" dirty="0"/>
              <a:t>According to the ONS </a:t>
            </a:r>
            <a:r>
              <a:rPr lang="en-GB" sz="1100" dirty="0">
                <a:hlinkClick r:id="rId11"/>
              </a:rPr>
              <a:t>Annual Population Survey</a:t>
            </a:r>
            <a:r>
              <a:rPr lang="en-GB" sz="1100" dirty="0"/>
              <a:t>, in the period October 2024 to September 2025 in the region of 6,000 </a:t>
            </a:r>
            <a:r>
              <a:rPr lang="en-GB" sz="1100" i="1" dirty="0"/>
              <a:t>people aged 16-64 </a:t>
            </a:r>
            <a:r>
              <a:rPr lang="en-GB" sz="1100" dirty="0"/>
              <a:t>in Herefordshire were economically inactive due to long-term sickness.  However, as these data are based on a national survey the confidence intervals are very wide.  </a:t>
            </a:r>
            <a:r>
              <a:rPr lang="en-GB" sz="1100" dirty="0">
                <a:hlinkClick r:id="rId12"/>
              </a:rPr>
              <a:t>These data </a:t>
            </a:r>
            <a:r>
              <a:rPr lang="en-GB" sz="1100" dirty="0"/>
              <a:t>show that long-term sickness rates </a:t>
            </a:r>
            <a:r>
              <a:rPr lang="en-GB" sz="1100" i="1" dirty="0"/>
              <a:t>as a proportion of those economically inactive </a:t>
            </a:r>
            <a:r>
              <a:rPr lang="en-GB" sz="1100" dirty="0"/>
              <a:t>in Herefordshire have fluctuated very significantly in the past two decades but are currently higher than for Great Britain and the West Midlands but not significantly so (31.8% in Herefordshire vs 28.8% in the West Midlands and 27.8% in Great Britain).</a:t>
            </a:r>
          </a:p>
        </p:txBody>
      </p:sp>
      <p:pic>
        <p:nvPicPr>
          <p:cNvPr id="6" name="Content Placeholder 5" descr="Pie chart showing economic inactivity by reason in Herefordshire for working-age adults (aged 16-64) in the period October 2024 to September 2025.  Long-term sickness accounts for nearly a third of all economically inactive working-age adults in Herefordshire.">
            <a:extLst>
              <a:ext uri="{FF2B5EF4-FFF2-40B4-BE49-F238E27FC236}">
                <a16:creationId xmlns:a16="http://schemas.microsoft.com/office/drawing/2014/main" id="{1FB505BD-8F24-480B-D573-2E5A50C36FFB}"/>
              </a:ext>
            </a:extLst>
          </p:cNvPr>
          <p:cNvPicPr>
            <a:picLocks noGrp="1" noChangeAspect="1"/>
          </p:cNvPicPr>
          <p:nvPr>
            <p:ph idx="1"/>
          </p:nvPr>
        </p:nvPicPr>
        <p:blipFill>
          <a:blip r:embed="rId13"/>
          <a:stretch>
            <a:fillRect/>
          </a:stretch>
        </p:blipFill>
        <p:spPr>
          <a:xfrm>
            <a:off x="7349842" y="983003"/>
            <a:ext cx="4764088" cy="2564845"/>
          </a:xfrm>
          <a:prstGeom prst="rect">
            <a:avLst/>
          </a:prstGeom>
          <a:ln>
            <a:solidFill>
              <a:schemeClr val="tx1"/>
            </a:solidFill>
          </a:ln>
        </p:spPr>
      </p:pic>
      <p:sp>
        <p:nvSpPr>
          <p:cNvPr id="11" name="TextBox 10"/>
          <p:cNvSpPr txBox="1"/>
          <p:nvPr/>
        </p:nvSpPr>
        <p:spPr>
          <a:xfrm>
            <a:off x="10005144" y="3654573"/>
            <a:ext cx="2108786" cy="769441"/>
          </a:xfrm>
          <a:prstGeom prst="rect">
            <a:avLst/>
          </a:prstGeom>
          <a:noFill/>
          <a:ln>
            <a:solidFill>
              <a:schemeClr val="tx1"/>
            </a:solidFill>
          </a:ln>
        </p:spPr>
        <p:txBody>
          <a:bodyPr wrap="square" rtlCol="0">
            <a:spAutoFit/>
          </a:bodyPr>
          <a:lstStyle/>
          <a:p>
            <a:r>
              <a:rPr lang="en-GB" sz="1100" dirty="0"/>
              <a:t>Data source:  ONS - </a:t>
            </a:r>
            <a:r>
              <a:rPr lang="en-GB" sz="1100" dirty="0">
                <a:hlinkClick r:id="rId14"/>
              </a:rPr>
              <a:t>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3" name="TextBox 2"/>
          <p:cNvSpPr txBox="1"/>
          <p:nvPr/>
        </p:nvSpPr>
        <p:spPr>
          <a:xfrm>
            <a:off x="7413529" y="5052559"/>
            <a:ext cx="47004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a:t>
            </a:r>
          </a:p>
          <a:p>
            <a:r>
              <a:rPr lang="en-GB" sz="1100" b="1" dirty="0">
                <a:solidFill>
                  <a:schemeClr val="bg2">
                    <a:lumMod val="50000"/>
                  </a:schemeClr>
                </a:solidFill>
              </a:rPr>
              <a:t>Long-term sickness </a:t>
            </a:r>
            <a:r>
              <a:rPr lang="en-GB" sz="1100" dirty="0">
                <a:solidFill>
                  <a:schemeClr val="bg2">
                    <a:lumMod val="50000"/>
                  </a:schemeClr>
                </a:solidFill>
              </a:rPr>
              <a:t>is defined by the </a:t>
            </a:r>
            <a:r>
              <a:rPr lang="en-GB" sz="1100" dirty="0">
                <a:solidFill>
                  <a:schemeClr val="bg2">
                    <a:lumMod val="50000"/>
                  </a:schemeClr>
                </a:solidFill>
                <a:hlinkClick r:id="rId15">
                  <a:extLst>
                    <a:ext uri="{A12FA001-AC4F-418D-AE19-62706E023703}">
                      <ahyp:hlinkClr xmlns:ahyp="http://schemas.microsoft.com/office/drawing/2018/hyperlinkcolor" val="tx"/>
                    </a:ext>
                  </a:extLst>
                </a:hlinkClick>
              </a:rPr>
              <a:t>DWP</a:t>
            </a:r>
            <a:r>
              <a:rPr lang="en-GB" sz="1100" dirty="0">
                <a:solidFill>
                  <a:schemeClr val="bg2">
                    <a:lumMod val="50000"/>
                  </a:schemeClr>
                </a:solidFill>
              </a:rPr>
              <a:t> as ‘an instance of sickness absence from work lasting 4 or more weeks.’</a:t>
            </a:r>
          </a:p>
          <a:p>
            <a:r>
              <a:rPr lang="en-GB" sz="1100" b="1" dirty="0">
                <a:solidFill>
                  <a:schemeClr val="bg2">
                    <a:lumMod val="50000"/>
                  </a:schemeClr>
                </a:solidFill>
              </a:rPr>
              <a:t>Economic activity </a:t>
            </a:r>
            <a:r>
              <a:rPr lang="en-GB" sz="1100" dirty="0">
                <a:solidFill>
                  <a:schemeClr val="bg2">
                    <a:lumMod val="50000"/>
                  </a:schemeClr>
                </a:solidFill>
              </a:rPr>
              <a:t>is defined by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a:t>
            </a:r>
            <a:r>
              <a:rPr lang="en-GB" sz="1100" dirty="0">
                <a:solidFill>
                  <a:schemeClr val="bg2">
                    <a:lumMod val="50000"/>
                  </a:schemeClr>
                </a:solidFill>
              </a:rPr>
              <a:t> as ‘people not in employment who have not been seeking work within the last four weeks and/or are unable to start work within the next two weeks.’</a:t>
            </a:r>
          </a:p>
          <a:p>
            <a:r>
              <a:rPr lang="en-GB" sz="1100" dirty="0">
                <a:solidFill>
                  <a:schemeClr val="bg2">
                    <a:lumMod val="50000"/>
                  </a:schemeClr>
                </a:solidFill>
              </a:rPr>
              <a:t>Note the wide </a:t>
            </a:r>
            <a:r>
              <a:rPr lang="en-GB" sz="1100" b="1" dirty="0">
                <a:solidFill>
                  <a:schemeClr val="bg2">
                    <a:lumMod val="50000"/>
                  </a:schemeClr>
                </a:solidFill>
              </a:rPr>
              <a:t>confidence intervals </a:t>
            </a:r>
            <a:r>
              <a:rPr lang="en-GB" sz="1100" dirty="0">
                <a:solidFill>
                  <a:schemeClr val="bg2">
                    <a:lumMod val="50000"/>
                  </a:schemeClr>
                </a:solidFill>
              </a:rPr>
              <a:t>associated with the Annual Population Survey at local authority level in the chart above.</a:t>
            </a:r>
          </a:p>
          <a:p>
            <a:r>
              <a:rPr lang="en-GB" sz="1100" dirty="0">
                <a:solidFill>
                  <a:schemeClr val="bg2">
                    <a:lumMod val="50000"/>
                  </a:schemeClr>
                </a:solidFill>
              </a:rPr>
              <a:t>Note chart percentages do not total 100% as percentages for temporary sick and discouraged could not be calculated. Due to survey sample size</a:t>
            </a:r>
          </a:p>
        </p:txBody>
      </p:sp>
    </p:spTree>
    <p:extLst>
      <p:ext uri="{BB962C8B-B14F-4D97-AF65-F5344CB8AC3E}">
        <p14:creationId xmlns:p14="http://schemas.microsoft.com/office/powerpoint/2010/main" val="81380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a:t>Long-term sickness by Herefordshire deprivation quintile</a:t>
            </a:r>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a:t>Key points</a:t>
            </a:r>
          </a:p>
          <a:p>
            <a:pPr marL="285750" indent="-285750">
              <a:lnSpc>
                <a:spcPct val="120000"/>
              </a:lnSpc>
              <a:buFont typeface="Arial" panose="020B0604020202020204" pitchFamily="34" charset="0"/>
              <a:buChar char="•"/>
            </a:pPr>
            <a:r>
              <a:rPr lang="en-GB" sz="1400" dirty="0"/>
              <a:t>According to </a:t>
            </a:r>
            <a:r>
              <a:rPr lang="en-GB" sz="1400" dirty="0">
                <a:hlinkClick r:id="rId2"/>
              </a:rPr>
              <a:t>The Health Foundation </a:t>
            </a:r>
            <a:r>
              <a:rPr lang="en-GB" sz="1400" dirty="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a:hlinkClick r:id="rId3"/>
              </a:rPr>
              <a:t>The King’s Fund</a:t>
            </a:r>
            <a:r>
              <a:rPr lang="en-GB" sz="1400" dirty="0"/>
              <a:t> has found that  people in the poorest social class have a 60% cent higher prevalence of long-term health conditions than those in the richest social class.</a:t>
            </a:r>
          </a:p>
          <a:p>
            <a:pPr marL="285750" indent="-285750">
              <a:lnSpc>
                <a:spcPct val="120000"/>
              </a:lnSpc>
              <a:buFont typeface="Arial" panose="020B0604020202020204" pitchFamily="34" charset="0"/>
              <a:buChar char="•"/>
            </a:pPr>
            <a:r>
              <a:rPr lang="en-GB" sz="1400" dirty="0">
                <a:hlinkClick r:id="rId4"/>
              </a:rPr>
              <a:t>2021 Census data </a:t>
            </a:r>
            <a:r>
              <a:rPr lang="en-GB" sz="1400" dirty="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Frequency:  Decennially</a:t>
            </a:r>
          </a:p>
          <a:p>
            <a:r>
              <a:rPr lang="en-GB" sz="1100" dirty="0"/>
              <a:t>Last updated: 8 December 2022</a:t>
            </a:r>
          </a:p>
          <a:p>
            <a:r>
              <a:rPr lang="en-GB" sz="1100" dirty="0"/>
              <a:t>Next update:  2031</a:t>
            </a:r>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2021 Census took place at the time of significant disruption to the labour market as a result of the covid-19 pandemic.  ONS advises ‘as Census 2021 was during a unique period of rapid change, take care when using this data for planning purposes.’  For this reason, it is inappropriate to compare these data to 2011 Census data.</a:t>
            </a:r>
          </a:p>
        </p:txBody>
      </p:sp>
    </p:spTree>
    <p:extLst>
      <p:ext uri="{BB962C8B-B14F-4D97-AF65-F5344CB8AC3E}">
        <p14:creationId xmlns:p14="http://schemas.microsoft.com/office/powerpoint/2010/main" val="341034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a:t>Long-term conditions and employment</a:t>
            </a:r>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a:t>Key points:</a:t>
            </a:r>
          </a:p>
          <a:p>
            <a:endParaRPr lang="en-GB" sz="1200" dirty="0"/>
          </a:p>
          <a:p>
            <a:pPr marL="171450" indent="-171450">
              <a:buFont typeface="Arial" panose="020B0604020202020204" pitchFamily="34" charset="0"/>
              <a:buChar char="•"/>
            </a:pPr>
            <a:r>
              <a:rPr lang="en-GB" sz="1200" dirty="0">
                <a:hlinkClick r:id="rId3"/>
              </a:rPr>
              <a:t>Data from ONS’s Annual Population Survey </a:t>
            </a:r>
            <a:r>
              <a:rPr lang="en-GB" sz="1200" dirty="0"/>
              <a:t>suggest that in 2022-23 72.9% (CI 65.4% - 80.3%) of working-age people (16-64) with a physical or mental long term health condition in Herefordshire were in employment, higher than in England (65.3% CI 64.6% - 66.0%) and the West Midlands ((63.7% CI 61.6% - 65.8%) but not significantly so. In 2022-23, Herefordshire had the 2</a:t>
            </a:r>
            <a:r>
              <a:rPr lang="en-GB" sz="1200" baseline="30000" dirty="0"/>
              <a:t>nd</a:t>
            </a:r>
            <a:r>
              <a:rPr lang="en-GB" sz="1200" dirty="0"/>
              <a:t> highest employment rate out of 14 comparable West Midlands local authority areas.  </a:t>
            </a:r>
            <a:endParaRPr lang="en-GB" sz="1200" dirty="0">
              <a:hlinkClick r:id="rId4"/>
            </a:endParaRPr>
          </a:p>
          <a:p>
            <a:endParaRPr lang="en-GB" sz="1200" dirty="0">
              <a:hlinkClick r:id="rId4"/>
            </a:endParaRPr>
          </a:p>
          <a:p>
            <a:pPr marL="171450" indent="-171450">
              <a:buFont typeface="Arial" panose="020B0604020202020204" pitchFamily="34" charset="0"/>
              <a:buChar char="•"/>
            </a:pPr>
            <a:r>
              <a:rPr lang="en-GB" sz="1200" dirty="0"/>
              <a:t>In Herefordshire, in 2022-23, the </a:t>
            </a:r>
            <a:r>
              <a:rPr lang="en-GB" sz="1200" dirty="0">
                <a:hlinkClick r:id="rId5"/>
              </a:rPr>
              <a:t>gap in the employment rate </a:t>
            </a:r>
            <a:r>
              <a:rPr lang="en-GB" sz="1200" dirty="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a:p>
          <a:p>
            <a:pPr marL="171450" indent="-171450">
              <a:buFont typeface="Arial" panose="020B0604020202020204" pitchFamily="34" charset="0"/>
              <a:buChar char="•"/>
            </a:pPr>
            <a:r>
              <a:rPr lang="en-GB" sz="1200" dirty="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a:hlinkClick r:id="rId6"/>
              </a:rPr>
              <a:t>Research by IFS</a:t>
            </a:r>
            <a:r>
              <a:rPr lang="en-GB" sz="1100" dirty="0"/>
              <a:t> published in April 2024 found that 4.2 million working-age individuals (10.2% of the working-age population) were receiving at least one health-related benefit. This was up from 3.2 million in 2019 (7.9%),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169551"/>
          </a:xfrm>
          <a:prstGeom prst="rect">
            <a:avLst/>
          </a:prstGeom>
          <a:solidFill>
            <a:schemeClr val="bg1"/>
          </a:solidFill>
          <a:ln>
            <a:solidFill>
              <a:schemeClr val="accent1"/>
            </a:solidFill>
          </a:ln>
        </p:spPr>
        <p:txBody>
          <a:bodyPr wrap="square" rtlCol="0">
            <a:spAutoFit/>
          </a:bodyPr>
          <a:lstStyle/>
          <a:p>
            <a:r>
              <a:rPr lang="en-GB" sz="1000" dirty="0"/>
              <a:t>Source:  </a:t>
            </a:r>
            <a:r>
              <a:rPr lang="en-GB" sz="1000" dirty="0">
                <a:hlinkClick r:id="rId8"/>
              </a:rPr>
              <a:t>Department of Health &amp; Social Care – Fingertips Public Health Outcomes Framework</a:t>
            </a:r>
            <a:endParaRPr lang="en-GB" sz="1000" dirty="0"/>
          </a:p>
          <a:p>
            <a:r>
              <a:rPr lang="en-GB" sz="1000" dirty="0"/>
              <a:t>Last updated: 7 November 2023</a:t>
            </a:r>
          </a:p>
          <a:p>
            <a:r>
              <a:rPr lang="en-GB" sz="1000" dirty="0"/>
              <a:t>Frequency:  Annual</a:t>
            </a:r>
          </a:p>
          <a:p>
            <a:r>
              <a:rPr lang="en-GB" sz="1000" dirty="0"/>
              <a:t>Next update: t.b.c.</a:t>
            </a:r>
          </a:p>
          <a:p>
            <a:r>
              <a:rPr lang="en-GB" sz="1000" dirty="0"/>
              <a:t>image copyright: https://fingertips.phe.org.uk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Indicator definition- the percentage point gap between the percentage of respondents in the Labour Force Survey who have a long-term condition who are classified as employed (aged 16 to 64) and the percentage of all respondents in the Labour Force Survey classed as employed (aged 16 to 64) .</a:t>
            </a:r>
          </a:p>
          <a:p>
            <a:r>
              <a:rPr lang="en-GB" sz="1100" dirty="0">
                <a:solidFill>
                  <a:schemeClr val="bg2">
                    <a:lumMod val="50000"/>
                  </a:schemeClr>
                </a:solidFill>
              </a:rPr>
              <a:t>A long-term condition is defined as a physical or mental health condition or illness lasting or expected to last more than a year.</a:t>
            </a:r>
          </a:p>
        </p:txBody>
      </p:sp>
    </p:spTree>
    <p:extLst>
      <p:ext uri="{BB962C8B-B14F-4D97-AF65-F5344CB8AC3E}">
        <p14:creationId xmlns:p14="http://schemas.microsoft.com/office/powerpoint/2010/main" val="6936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1 &amp; 2)</a:t>
            </a:r>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2023, Herefordshire’s </a:t>
            </a:r>
            <a:r>
              <a:rPr lang="en-GB" sz="1400" b="1" dirty="0"/>
              <a:t>Gross Domestic Product</a:t>
            </a:r>
            <a:r>
              <a:rPr lang="en-GB" sz="1400" dirty="0"/>
              <a:t> (GDP) at current prices was £5,645 million.  Adjusting for inflation (chained volume measure), this represented a fall of 0.1% from the previous year, compared to growth of 4.7% the year before. Over the past two decades </a:t>
            </a:r>
            <a:r>
              <a:rPr lang="en-GB" sz="1400" b="1" dirty="0"/>
              <a:t>per capita GDP </a:t>
            </a:r>
            <a:r>
              <a:rPr lang="en-GB" sz="1400" dirty="0"/>
              <a:t>has consistently lagged behind England and the West Midlands region.  In real terms, the </a:t>
            </a:r>
            <a:r>
              <a:rPr lang="en-GB" sz="1400" b="1" dirty="0"/>
              <a:t>value of goods and services produced </a:t>
            </a:r>
            <a:r>
              <a:rPr lang="en-GB" sz="1400" dirty="0"/>
              <a:t>(GVA) shrank to pre-2014 levels during the pandemic but has now recovered.  Herefordshire has one of the lowest levels of </a:t>
            </a:r>
            <a:r>
              <a:rPr lang="en-GB" sz="1400" b="1" dirty="0"/>
              <a:t>labour productivity </a:t>
            </a:r>
            <a:r>
              <a:rPr lang="en-GB" sz="1400" dirty="0"/>
              <a:t>amongst ITL3 areas of the UK.</a:t>
            </a:r>
          </a:p>
          <a:p>
            <a:pPr>
              <a:lnSpc>
                <a:spcPct val="120000"/>
              </a:lnSpc>
            </a:pPr>
            <a:r>
              <a:rPr lang="en-GB" sz="1400" dirty="0"/>
              <a:t>Since February 2025 the number of unique </a:t>
            </a:r>
            <a:r>
              <a:rPr lang="en-GB" sz="1400" b="1" dirty="0"/>
              <a:t>job postings</a:t>
            </a:r>
            <a:r>
              <a:rPr lang="en-GB" sz="1400" dirty="0"/>
              <a:t> has been falling, excepting an increase September.  In December 2025, postings were similar to the same month last year and well below the 5-year peak seen in June 2023. </a:t>
            </a:r>
          </a:p>
          <a:p>
            <a:pPr>
              <a:lnSpc>
                <a:spcPct val="120000"/>
              </a:lnSpc>
            </a:pPr>
            <a:r>
              <a:rPr lang="en-GB" sz="1400" dirty="0"/>
              <a:t>The Office for National Statistics (ONS) composite education score methodology places Herefordshire in the bottom 40% of areas </a:t>
            </a:r>
            <a:r>
              <a:rPr lang="en-GB" sz="1400" b="1" dirty="0"/>
              <a:t>for workforce qualification levels</a:t>
            </a:r>
            <a:r>
              <a:rPr lang="en-GB" sz="1400" dirty="0"/>
              <a:t>.  </a:t>
            </a:r>
          </a:p>
          <a:p>
            <a:pPr>
              <a:lnSpc>
                <a:spcPct val="120000"/>
              </a:lnSpc>
            </a:pPr>
            <a:r>
              <a:rPr lang="en-GB" sz="1400" dirty="0"/>
              <a:t>The proportion of </a:t>
            </a:r>
            <a:r>
              <a:rPr lang="en-GB" sz="1400" b="1" dirty="0"/>
              <a:t>young people not in education, employment or training </a:t>
            </a:r>
            <a:r>
              <a:rPr lang="en-GB" sz="1400" dirty="0"/>
              <a:t>(NEET) increased significantly on 2023-24 and is higher than nationally.</a:t>
            </a:r>
          </a:p>
          <a:p>
            <a:pPr>
              <a:lnSpc>
                <a:spcPct val="120000"/>
              </a:lnSpc>
            </a:pPr>
            <a:r>
              <a:rPr lang="en-GB" sz="1400" dirty="0"/>
              <a:t>The latest estimate of </a:t>
            </a:r>
            <a:r>
              <a:rPr lang="en-GB" sz="1400" b="1" dirty="0"/>
              <a:t>unemployment</a:t>
            </a:r>
            <a:r>
              <a:rPr lang="en-GB" sz="1400" dirty="0"/>
              <a:t> (for the period October 2024 to September 2025) was 4.1% of adults aged 16+ (c.4,100 people); similar to nationally and regionally.  The number of </a:t>
            </a:r>
            <a:r>
              <a:rPr lang="en-GB" sz="1400" b="1" dirty="0"/>
              <a:t>people claiming out-of-work related benefits </a:t>
            </a:r>
            <a:r>
              <a:rPr lang="en-GB" sz="1400" dirty="0"/>
              <a:t>fell slightly in December 2025 to 2,690 (2.5% of working-age adults).  Numbers remain significantly below the pandemic peak in May 2020 (5,035) .  </a:t>
            </a:r>
          </a:p>
          <a:p>
            <a:pPr>
              <a:lnSpc>
                <a:spcPct val="120000"/>
              </a:lnSpc>
            </a:pPr>
            <a:r>
              <a:rPr lang="en-GB" sz="1400" dirty="0"/>
              <a:t>Latest data suggest c.6,000 people in Herefordshire aged 16-64 are </a:t>
            </a:r>
            <a:r>
              <a:rPr lang="en-GB" sz="1400" b="1" dirty="0"/>
              <a:t>economically inactive due to long-term sickness</a:t>
            </a:r>
            <a:r>
              <a:rPr lang="en-GB" sz="1400" dirty="0"/>
              <a:t>.</a:t>
            </a:r>
          </a:p>
          <a:p>
            <a:pPr>
              <a:lnSpc>
                <a:spcPct val="120000"/>
              </a:lnSpc>
            </a:pPr>
            <a:r>
              <a:rPr lang="en-GB" sz="1400" dirty="0"/>
              <a:t>In 2024 the estimated proportion of </a:t>
            </a:r>
            <a:r>
              <a:rPr lang="en-GB" sz="1400" b="1" dirty="0"/>
              <a:t>workless households </a:t>
            </a:r>
            <a:r>
              <a:rPr lang="en-GB" sz="1400" dirty="0"/>
              <a:t>(10.1%) was lower than in England (13.9%) and the West Midlands region (15.9%).</a:t>
            </a:r>
          </a:p>
          <a:p>
            <a:pPr>
              <a:lnSpc>
                <a:spcPct val="120000"/>
              </a:lnSpc>
            </a:pPr>
            <a:r>
              <a:rPr lang="en-GB" sz="1400" dirty="0"/>
              <a:t>The rate of </a:t>
            </a:r>
            <a:r>
              <a:rPr lang="en-GB" sz="1400" b="1" dirty="0"/>
              <a:t>inflation</a:t>
            </a:r>
            <a:r>
              <a:rPr lang="en-GB" sz="1400" dirty="0"/>
              <a:t> rose in December 2025: the Consumer Prices Index (CPI) rose by 3.4% in the 12 months to December 2025, up from 3.2% in November and above the government target of 2%, although well below the recent peak of 11.1% in October 2022. </a:t>
            </a:r>
          </a:p>
          <a:p>
            <a:pPr>
              <a:lnSpc>
                <a:spcPct val="120000"/>
              </a:lnSpc>
            </a:pPr>
            <a:endParaRPr lang="en-GB" sz="1400" dirty="0"/>
          </a:p>
        </p:txBody>
      </p:sp>
    </p:spTree>
    <p:extLst>
      <p:ext uri="{BB962C8B-B14F-4D97-AF65-F5344CB8AC3E}">
        <p14:creationId xmlns:p14="http://schemas.microsoft.com/office/powerpoint/2010/main" val="273854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a:t>Employment and Support Allowance (ESA) claimants</a:t>
            </a:r>
          </a:p>
        </p:txBody>
      </p:sp>
      <p:sp>
        <p:nvSpPr>
          <p:cNvPr id="4" name="Text Placeholder 3"/>
          <p:cNvSpPr>
            <a:spLocks noGrp="1"/>
          </p:cNvSpPr>
          <p:nvPr>
            <p:ph type="body" sz="half" idx="2"/>
          </p:nvPr>
        </p:nvSpPr>
        <p:spPr>
          <a:xfrm>
            <a:off x="109330" y="1193782"/>
            <a:ext cx="5640387" cy="5491223"/>
          </a:xfrm>
          <a:solidFill>
            <a:schemeClr val="bg1"/>
          </a:solidFill>
          <a:ln w="38100">
            <a:solidFill>
              <a:srgbClr val="FFC000"/>
            </a:solidFill>
          </a:ln>
        </p:spPr>
        <p:txBody>
          <a:bodyPr>
            <a:noAutofit/>
          </a:bodyPr>
          <a:lstStyle/>
          <a:p>
            <a:pPr>
              <a:lnSpc>
                <a:spcPct val="120000"/>
              </a:lnSpc>
            </a:pPr>
            <a:r>
              <a:rPr lang="en-GB" sz="1100" dirty="0"/>
              <a:t>In March 2025, the </a:t>
            </a:r>
            <a:r>
              <a:rPr lang="en-GB" sz="1100" dirty="0">
                <a:hlinkClick r:id="rId3"/>
              </a:rPr>
              <a:t>Department for Work and Pensions reported </a:t>
            </a:r>
            <a:r>
              <a:rPr lang="en-GB" sz="1100" dirty="0"/>
              <a:t>that 2.8 million people in the UK were economically inactive due to long term sickness – one of the highest rates in the G7.</a:t>
            </a:r>
            <a:r>
              <a:rPr lang="en-GB" sz="1100" dirty="0">
                <a:hlinkClick r:id="rId4"/>
              </a:rPr>
              <a:t> </a:t>
            </a:r>
          </a:p>
          <a:p>
            <a:pPr>
              <a:lnSpc>
                <a:spcPct val="120000"/>
              </a:lnSpc>
            </a:pPr>
            <a:r>
              <a:rPr lang="en-GB" sz="1100" dirty="0">
                <a:hlinkClick r:id="rId4"/>
              </a:rPr>
              <a:t>Employment and Support Allowance (ESA) </a:t>
            </a:r>
            <a:r>
              <a:rPr lang="en-GB" sz="1100" dirty="0"/>
              <a:t>can be claimed by adults under state pension age who have a disability or health condition that affects how much they can work.  ESA replaced Incapacity Benefit and Severe Disablement Allowance for new claimants from October 2008.</a:t>
            </a:r>
          </a:p>
          <a:p>
            <a:pPr>
              <a:lnSpc>
                <a:spcPct val="120000"/>
              </a:lnSpc>
            </a:pPr>
            <a:r>
              <a:rPr lang="en-GB" sz="1100" dirty="0"/>
              <a:t>ESA provides:</a:t>
            </a:r>
          </a:p>
          <a:p>
            <a:pPr marL="285750" indent="-285750">
              <a:lnSpc>
                <a:spcPct val="120000"/>
              </a:lnSpc>
              <a:buFont typeface="Arial" panose="020B0604020202020204" pitchFamily="34" charset="0"/>
              <a:buChar char="•"/>
            </a:pPr>
            <a:r>
              <a:rPr lang="en-GB" sz="1100" dirty="0"/>
              <a:t>Money to help with living costs for those unable to work.</a:t>
            </a:r>
          </a:p>
          <a:p>
            <a:pPr marL="285750" indent="-285750">
              <a:lnSpc>
                <a:spcPct val="120000"/>
              </a:lnSpc>
              <a:buFont typeface="Arial" panose="020B0604020202020204" pitchFamily="34" charset="0"/>
              <a:buChar char="•"/>
            </a:pPr>
            <a:r>
              <a:rPr lang="en-GB" sz="1100" dirty="0"/>
              <a:t>Support to get back into work for those able to do so.</a:t>
            </a:r>
          </a:p>
          <a:p>
            <a:pPr>
              <a:lnSpc>
                <a:spcPct val="120000"/>
              </a:lnSpc>
            </a:pPr>
            <a:r>
              <a:rPr lang="en-GB" sz="1100" dirty="0"/>
              <a:t>People can apply if they are employed, self-employed or unemployed. How much they get depends on what stage their application is at, as well other criteria such as age and whether they are able to get back into work. Claimants can get new style or contribution-based ESA on its own or at the same time as Universal Credit. If they get both at the same time, the ESA payment is deducted from the Universal Credit payment.  Income-related ESA has also been replaced by Universal Credit.</a:t>
            </a:r>
          </a:p>
          <a:p>
            <a:pPr>
              <a:lnSpc>
                <a:spcPct val="120000"/>
              </a:lnSpc>
            </a:pPr>
            <a:r>
              <a:rPr lang="en-GB" sz="1100" b="1" dirty="0"/>
              <a:t>Key points</a:t>
            </a:r>
          </a:p>
          <a:p>
            <a:pPr marL="342900" indent="-342900">
              <a:lnSpc>
                <a:spcPct val="120000"/>
              </a:lnSpc>
              <a:buFont typeface="Arial" panose="020B0604020202020204" pitchFamily="34" charset="0"/>
              <a:buChar char="•"/>
            </a:pPr>
            <a:r>
              <a:rPr lang="en-GB" sz="1100" dirty="0"/>
              <a:t>Since 2021, the number of ESA claimants in Herefordshire has been on a gradual but consistent downward trajectory, falling from 4,403 in November 2020 to 3,146 in May 2025.  In addition, a small number of claimants (65 in May 2025) whose claims were made prior to October 2008 are still in receipt of Incapacity Benefit and Severe Disablement Allowance. </a:t>
            </a:r>
          </a:p>
        </p:txBody>
      </p:sp>
      <p:pic>
        <p:nvPicPr>
          <p:cNvPr id="8" name="Content Placeholder 7" descr="Line chart showing the number of people claiming Employment and Support Allowance (ESA) in Herefordshire since February 2020.  Since 2021, the number of claimants has been slowly but steadily declining.">
            <a:extLst>
              <a:ext uri="{FF2B5EF4-FFF2-40B4-BE49-F238E27FC236}">
                <a16:creationId xmlns:a16="http://schemas.microsoft.com/office/drawing/2014/main" id="{2704834B-975A-E9AD-0535-09F0EF81BBEA}"/>
              </a:ext>
            </a:extLst>
          </p:cNvPr>
          <p:cNvPicPr>
            <a:picLocks noGrp="1" noChangeAspect="1"/>
          </p:cNvPicPr>
          <p:nvPr>
            <p:ph idx="1"/>
          </p:nvPr>
        </p:nvPicPr>
        <p:blipFill>
          <a:blip r:embed="rId5"/>
          <a:stretch>
            <a:fillRect/>
          </a:stretch>
        </p:blipFill>
        <p:spPr>
          <a:xfrm>
            <a:off x="5893238" y="1193782"/>
            <a:ext cx="6220911" cy="3739165"/>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a:t>Frequency:  Quarterly in arrears</a:t>
            </a:r>
          </a:p>
          <a:p>
            <a:r>
              <a:rPr lang="en-GB" sz="1100" dirty="0"/>
              <a:t>Last updated: 12 November 2025</a:t>
            </a:r>
          </a:p>
          <a:p>
            <a:r>
              <a:rPr lang="en-GB" sz="1100" dirty="0"/>
              <a:t>Next update:  February 2026</a:t>
            </a:r>
          </a:p>
        </p:txBody>
      </p:sp>
    </p:spTree>
    <p:extLst>
      <p:ext uri="{BB962C8B-B14F-4D97-AF65-F5344CB8AC3E}">
        <p14:creationId xmlns:p14="http://schemas.microsoft.com/office/powerpoint/2010/main" val="255059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a:t>Workless households</a:t>
            </a:r>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a:t>Some forms of worklessness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a:t>Even before the current cost-of-living crisis, </a:t>
            </a:r>
            <a:r>
              <a:rPr lang="en-US" sz="1200" dirty="0">
                <a:hlinkClick r:id="rId2"/>
              </a:rPr>
              <a:t>Department for Work &amp; Pensions (DWP) analysis </a:t>
            </a:r>
            <a:r>
              <a:rPr lang="en-US" sz="1200" dirty="0"/>
              <a:t>(2017) found that that problem debt was around twice as prevalent in workless households. Around 60% of housing benefit claimants in temporary accommodation are workless or on out-of-work benefits. In couple-parent families, relationship distress is around three times as prevalent if both parents are workless, as when both parents are working.  The vast majority of parents reporting treatment for drug/alcohol use/dependency had been out of work for at least a month. Around half of children in workless families are living with parents who have at least three potential barriers to work, such as ill health, low qualifications or lone parenthood.  Children in workless families are almost twice as likely to live with at least one parent with poor mental health.  Children growing up in workless families are almost twice as likely as children in working families to fail to reach the expected levels at all stages of their 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a:t>In 2024 (the latest data available), the estimated proportion of workless households in Herefordshire (10.1%) had fallen slightly from 11.8% in 2023 and was lower than in England (13.9%) and the West Midlands (15.9%). </a:t>
            </a:r>
          </a:p>
          <a:p>
            <a:pPr marL="171450" indent="-171450">
              <a:lnSpc>
                <a:spcPct val="120000"/>
              </a:lnSpc>
              <a:buFont typeface="Arial" panose="020B0604020202020204" pitchFamily="34" charset="0"/>
              <a:buChar char="•"/>
            </a:pPr>
            <a:r>
              <a:rPr lang="en-GB" sz="1200" dirty="0"/>
              <a:t>2021 Census data indicated that around 9,700 </a:t>
            </a:r>
            <a:r>
              <a:rPr lang="en-GB" sz="1200" i="1" dirty="0"/>
              <a:t>usual residents </a:t>
            </a:r>
            <a:r>
              <a:rPr lang="en-GB" sz="1200" dirty="0"/>
              <a:t>aged 16 and over in Herefordshire (6%) had never worked or were long-term unemployed and therefore classified as ‘workless’.  This was higher than in 2011 (4%), but was lower than nationally (9% in 2021, up from 6% in 2011).  </a:t>
            </a:r>
          </a:p>
        </p:txBody>
      </p:sp>
      <p:pic>
        <p:nvPicPr>
          <p:cNvPr id="9" name="Content Placeholder 8" descr="Line chart showing the proportion of households in Herefordshire, the West Midlands and England where no one aged 16 or over is in employment for the period 2010 to 2024.  The proportion of Herefordshire households that are workless is currently lower than nationally and regionally.">
            <a:extLst>
              <a:ext uri="{FF2B5EF4-FFF2-40B4-BE49-F238E27FC236}">
                <a16:creationId xmlns:a16="http://schemas.microsoft.com/office/drawing/2014/main" id="{18E3B3A4-77AA-7C87-5B4A-37570C5B3189}"/>
              </a:ext>
            </a:extLst>
          </p:cNvPr>
          <p:cNvPicPr>
            <a:picLocks noGrp="1" noChangeAspect="1"/>
          </p:cNvPicPr>
          <p:nvPr>
            <p:ph idx="1"/>
          </p:nvPr>
        </p:nvPicPr>
        <p:blipFill>
          <a:blip r:embed="rId4"/>
          <a:stretch>
            <a:fillRect/>
          </a:stretch>
        </p:blipFill>
        <p:spPr>
          <a:xfrm>
            <a:off x="6214071" y="988389"/>
            <a:ext cx="5936468" cy="3223340"/>
          </a:xfrm>
          <a:prstGeom prst="rect">
            <a:avLst/>
          </a:prstGeom>
          <a:ln>
            <a:solidFill>
              <a:schemeClr val="tx1"/>
            </a:solidFill>
          </a:ln>
        </p:spPr>
      </p:pic>
      <p:sp>
        <p:nvSpPr>
          <p:cNvPr id="7" name="TextBox 6"/>
          <p:cNvSpPr txBox="1"/>
          <p:nvPr/>
        </p:nvSpPr>
        <p:spPr>
          <a:xfrm>
            <a:off x="10189029" y="4352089"/>
            <a:ext cx="1961509" cy="769441"/>
          </a:xfrm>
          <a:prstGeom prst="rect">
            <a:avLst/>
          </a:prstGeom>
          <a:solidFill>
            <a:schemeClr val="bg1"/>
          </a:solidFill>
          <a:ln>
            <a:solidFill>
              <a:schemeClr val="accent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Last updated:  30 July 2025</a:t>
            </a:r>
          </a:p>
          <a:p>
            <a:r>
              <a:rPr lang="en-GB" sz="1100" dirty="0"/>
              <a:t>Frequency:  Annually</a:t>
            </a:r>
          </a:p>
          <a:p>
            <a:r>
              <a:rPr lang="en-GB" sz="1100" dirty="0"/>
              <a:t>Next update:  29 July 2026</a:t>
            </a:r>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Workless households are households where no one aged 16 years or over is in employment. These members may be unemployed or economically inactive. Economically inactive members may be unavailable to work because of family commitments, retirement or study, or sickness or disability.  Percentages are of working age households i.e. where at least one household member is aged 16-64.  ONS advises that </a:t>
            </a:r>
            <a:r>
              <a:rPr lang="en-GB" sz="1000" dirty="0">
                <a:solidFill>
                  <a:schemeClr val="bg2">
                    <a:lumMod val="50000"/>
                  </a:schemeClr>
                </a:solidFill>
              </a:rPr>
              <a:t>the 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2">
                    <a:lumMod val="50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3:   Household finances</a:t>
            </a:r>
          </a:p>
        </p:txBody>
      </p:sp>
    </p:spTree>
    <p:extLst>
      <p:ext uri="{BB962C8B-B14F-4D97-AF65-F5344CB8AC3E}">
        <p14:creationId xmlns:p14="http://schemas.microsoft.com/office/powerpoint/2010/main" val="2386257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a:t>Inflation</a:t>
            </a:r>
          </a:p>
        </p:txBody>
      </p:sp>
      <p:sp>
        <p:nvSpPr>
          <p:cNvPr id="5" name="Text Placeholder 4"/>
          <p:cNvSpPr>
            <a:spLocks noGrp="1"/>
          </p:cNvSpPr>
          <p:nvPr>
            <p:ph type="body" sz="half" idx="2"/>
          </p:nvPr>
        </p:nvSpPr>
        <p:spPr>
          <a:xfrm>
            <a:off x="97476" y="923257"/>
            <a:ext cx="5947086" cy="4480016"/>
          </a:xfrm>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hlinkClick r:id="rId2"/>
              </a:rPr>
              <a:t>ONS reports </a:t>
            </a:r>
            <a:r>
              <a:rPr lang="en-GB" sz="4800" dirty="0"/>
              <a:t>that the </a:t>
            </a:r>
            <a:r>
              <a:rPr lang="en-GB" sz="4800" b="1" dirty="0"/>
              <a:t>Consumer Prices Index including owner occupiers' housing costs (CPIH) </a:t>
            </a:r>
            <a:r>
              <a:rPr lang="en-GB" sz="4800" dirty="0"/>
              <a:t>rose by rose by 3.6% in the 12 months to December 2025, up from 3.5% in the 12 months to November.  On a monthly basis, CPIH rose by 0.4% in December 2025, compared with a rise of 0.3% in December 2024..</a:t>
            </a:r>
          </a:p>
          <a:p>
            <a:pPr marL="285750" indent="-285750">
              <a:lnSpc>
                <a:spcPct val="120000"/>
              </a:lnSpc>
              <a:buFont typeface="Arial" panose="020B0604020202020204" pitchFamily="34" charset="0"/>
              <a:buChar char="•"/>
            </a:pPr>
            <a:r>
              <a:rPr lang="en-GB" sz="4800" dirty="0"/>
              <a:t>The </a:t>
            </a:r>
            <a:r>
              <a:rPr lang="en-GB" sz="4800" b="1" dirty="0"/>
              <a:t>Consumer Prices Index (CPI) </a:t>
            </a:r>
            <a:r>
              <a:rPr lang="en-GB" sz="4800" dirty="0"/>
              <a:t>rose by 3.4% in the 12 months to December 2025, up from 3.2% in the 12 months to November.  On a monthly basis, CPI rose by 0.4% in December 2025, compared with a rise of 0.3% in December 2024.</a:t>
            </a:r>
          </a:p>
          <a:p>
            <a:pPr marL="285750" indent="-285750">
              <a:lnSpc>
                <a:spcPct val="120000"/>
              </a:lnSpc>
              <a:buFont typeface="Arial" panose="020B0604020202020204" pitchFamily="34" charset="0"/>
              <a:buChar char="•"/>
            </a:pPr>
            <a:r>
              <a:rPr lang="en-GB" sz="4800" dirty="0"/>
              <a:t>Alcohol and tobacco, and transport made the largest upward contributions to the monthly change in both CPIH and CPI annual rates.</a:t>
            </a:r>
          </a:p>
          <a:p>
            <a:pPr marL="285750" indent="-285750">
              <a:lnSpc>
                <a:spcPct val="120000"/>
              </a:lnSpc>
              <a:buFont typeface="Arial" panose="020B0604020202020204" pitchFamily="34" charset="0"/>
              <a:buChar char="•"/>
            </a:pPr>
            <a:r>
              <a:rPr lang="en-GB" sz="4800" b="1" dirty="0"/>
              <a:t>Core CPIH </a:t>
            </a:r>
            <a:r>
              <a:rPr lang="en-GB" sz="4800" dirty="0"/>
              <a:t>(excluding energy, food, alcohol and tobacco) rose by 3.5% in the 12 months to December 2025, the same rate as the 12 months to November; the CPIH goods annual rate rose from 2.1% to 2.2%, while the CPIH services annual rate remained at 4.5%.</a:t>
            </a:r>
          </a:p>
          <a:p>
            <a:pPr marL="285750" indent="-285750">
              <a:lnSpc>
                <a:spcPct val="120000"/>
              </a:lnSpc>
              <a:buFont typeface="Arial" panose="020B0604020202020204" pitchFamily="34" charset="0"/>
              <a:buChar char="•"/>
            </a:pPr>
            <a:r>
              <a:rPr lang="en-GB" sz="4800" b="1" dirty="0"/>
              <a:t>Core CPI </a:t>
            </a:r>
            <a:r>
              <a:rPr lang="en-GB" sz="4800" dirty="0"/>
              <a:t>(excluding energy, food, alcohol and tobacco) rose by 3.2% in the 12 months to December 2025, the same rate as the 12 months to November; the CPI goods annual rate rose from 2.1% to 2.2%, while the CPI services annual rate rose from 4.4% to 4.5%.</a:t>
            </a:r>
          </a:p>
        </p:txBody>
      </p:sp>
      <p:pic>
        <p:nvPicPr>
          <p:cNvPr id="20" name="Picture Placeholder 19" descr="Chart showing annual CPIH and CPI inflation rates since December 2015.">
            <a:extLst>
              <a:ext uri="{FF2B5EF4-FFF2-40B4-BE49-F238E27FC236}">
                <a16:creationId xmlns:a16="http://schemas.microsoft.com/office/drawing/2014/main" id="{0F84CC74-440D-B659-28BB-EEE0C8E96096}"/>
              </a:ext>
            </a:extLst>
          </p:cNvPr>
          <p:cNvPicPr>
            <a:picLocks noGrp="1" noChangeAspect="1"/>
          </p:cNvPicPr>
          <p:nvPr>
            <p:ph type="pic" idx="1"/>
          </p:nvPr>
        </p:nvPicPr>
        <p:blipFill>
          <a:blip r:embed="rId3"/>
          <a:srcRect t="5698" b="5698"/>
          <a:stretch>
            <a:fillRect/>
          </a:stretch>
        </p:blipFill>
        <p:spPr>
          <a:xfrm>
            <a:off x="6157352" y="1066526"/>
            <a:ext cx="5937171" cy="4688043"/>
          </a:xfrm>
          <a:ln>
            <a:solidFill>
              <a:schemeClr val="tx1"/>
            </a:solidFill>
          </a:ln>
        </p:spPr>
      </p:pic>
      <p:sp>
        <p:nvSpPr>
          <p:cNvPr id="7" name="TextBox 6" descr="Chart showing annual CPIH and CPI inflation rates between April 2014 and April 2024."/>
          <p:cNvSpPr txBox="1"/>
          <p:nvPr/>
        </p:nvSpPr>
        <p:spPr>
          <a:xfrm>
            <a:off x="6153543" y="5809113"/>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a:solidFill>
                  <a:prstClr val="black"/>
                </a:solidFill>
              </a:rPr>
              <a:t>Source: </a:t>
            </a:r>
            <a:r>
              <a:rPr lang="en-GB" sz="1100" dirty="0">
                <a:solidFill>
                  <a:prstClr val="black"/>
                </a:solidFill>
                <a:hlinkClick r:id="rId2"/>
              </a:rPr>
              <a:t>ONS</a:t>
            </a:r>
            <a:r>
              <a:rPr lang="en-GB" sz="1100" dirty="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21 January 2026</a:t>
            </a:r>
          </a:p>
          <a:p>
            <a:pPr lvl="0">
              <a:defRPr/>
            </a:pPr>
            <a:r>
              <a:rPr lang="en-GB" sz="1100" dirty="0">
                <a:solidFill>
                  <a:prstClr val="black"/>
                </a:solidFill>
              </a:rPr>
              <a:t>Frequency of update: Monthly</a:t>
            </a:r>
          </a:p>
          <a:p>
            <a:pPr lvl="0">
              <a:defRPr/>
            </a:pPr>
            <a:r>
              <a:rPr lang="en-GB" sz="1100" dirty="0">
                <a:solidFill>
                  <a:prstClr val="black"/>
                </a:solidFill>
              </a:rPr>
              <a:t>Next update:  18 February 2026</a:t>
            </a:r>
            <a:endParaRPr lang="en-GB" sz="1100" dirty="0"/>
          </a:p>
        </p:txBody>
      </p:sp>
      <p:sp>
        <p:nvSpPr>
          <p:cNvPr id="3" name="TextBox 2"/>
          <p:cNvSpPr txBox="1"/>
          <p:nvPr/>
        </p:nvSpPr>
        <p:spPr>
          <a:xfrm>
            <a:off x="109331" y="5555198"/>
            <a:ext cx="5947086" cy="1277273"/>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T</a:t>
            </a:r>
            <a:r>
              <a:rPr lang="en-GB" sz="1100" dirty="0">
                <a:solidFill>
                  <a:schemeClr val="bg2">
                    <a:lumMod val="50000"/>
                  </a:schemeClr>
                </a:solidFill>
              </a:rPr>
              <a:t>he Consumer Prices Index including owner occupiers' housing costs (CPIH) is the lead and most comprehensive measure of consumer price inflation  CPIH includes a measure of the costs associated with owning, maintaining and living in one's own home, known as owner occupiers' housing costs (OOH), along with Council Tax. Both are significant expenses for many households and are not included in the CPI.  However, the 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12491"/>
            <a:ext cx="8706548" cy="645881"/>
          </a:xfrm>
        </p:spPr>
        <p:txBody>
          <a:bodyPr>
            <a:normAutofit/>
          </a:bodyPr>
          <a:lstStyle/>
          <a:p>
            <a:r>
              <a:rPr lang="en-GB" dirty="0"/>
              <a:t>Earnings</a:t>
            </a:r>
          </a:p>
        </p:txBody>
      </p:sp>
      <p:sp>
        <p:nvSpPr>
          <p:cNvPr id="4" name="Text Placeholder 3"/>
          <p:cNvSpPr>
            <a:spLocks noGrp="1"/>
          </p:cNvSpPr>
          <p:nvPr>
            <p:ph type="body" sz="half" idx="2"/>
          </p:nvPr>
        </p:nvSpPr>
        <p:spPr>
          <a:xfrm>
            <a:off x="56971" y="1066800"/>
            <a:ext cx="6166663" cy="5704114"/>
          </a:xfrm>
          <a:solidFill>
            <a:schemeClr val="bg1"/>
          </a:solidFill>
          <a:ln w="38100">
            <a:solidFill>
              <a:srgbClr val="FFC000"/>
            </a:solidFill>
          </a:ln>
        </p:spPr>
        <p:txBody>
          <a:bodyPr>
            <a:noAutofit/>
          </a:bodyPr>
          <a:lstStyle/>
          <a:p>
            <a:pPr>
              <a:lnSpc>
                <a:spcPct val="120000"/>
              </a:lnSpc>
            </a:pPr>
            <a:r>
              <a:rPr lang="en-US" sz="1400" b="1" dirty="0"/>
              <a:t>Key points</a:t>
            </a:r>
          </a:p>
          <a:p>
            <a:pPr marL="285750" indent="-285750">
              <a:lnSpc>
                <a:spcPct val="120000"/>
              </a:lnSpc>
              <a:buFont typeface="Arial" panose="020B0604020202020204" pitchFamily="34" charset="0"/>
              <a:buChar char="•"/>
            </a:pPr>
            <a:r>
              <a:rPr lang="en-GB" sz="1100" dirty="0">
                <a:hlinkClick r:id="rId2"/>
              </a:rPr>
              <a:t>ONS reports </a:t>
            </a:r>
            <a:r>
              <a:rPr lang="en-GB" sz="1100" dirty="0"/>
              <a:t>that in the UK as a whole for the period from September to November 2025, annual growth in employees' average earnings was 4.5% for regular earnings (excluding bonuses) and 4.7% for total earnings (including bonuses).  Annual growth in real terms, adjusted for inflation using the CPIH measure was 0.6% for regular pay and 0.8% for total pay.  Using the CPI measure to adjust for inflation, annual growth in real terms was 0.9% for regular pay and 1.1% for total pay.  Annual average regular earnings growth was 7.9% for the public sector and 3.6% for the private sector; however, the public sector annual growth rate is affected by some public sector pay rises being paid earlier in 2025 than in 2024, causing a base effect which has now reached its peak and will phase out over the next three months.  After the public sector, the wholesaling, retailing, hotels and restaurants sector showed the strongest regular annual growth rate.  In May 2024, </a:t>
            </a:r>
            <a:r>
              <a:rPr lang="en-US" sz="1100" dirty="0">
                <a:hlinkClick r:id="rId3"/>
              </a:rPr>
              <a:t>IFS reported </a:t>
            </a:r>
            <a:r>
              <a:rPr lang="en-US" sz="1100" dirty="0"/>
              <a:t>that t</a:t>
            </a:r>
            <a:r>
              <a:rPr lang="en-GB" sz="1100" dirty="0"/>
              <a:t>he UK went from one of the fastest growers for working-age incomes among developed countries pre-2007, to one of the slower performers. While growth slowed across the board, the UK’s growth from 2007 to 2019 (6%) was well below that of the US (12%) and Germany (16%).  </a:t>
            </a:r>
            <a:r>
              <a:rPr lang="en-US" sz="1100" dirty="0">
                <a:hlinkClick r:id="rId4"/>
              </a:rPr>
              <a:t>IFS research </a:t>
            </a:r>
            <a:r>
              <a:rPr lang="en-US" sz="1100" dirty="0"/>
              <a:t>has also pointed to widening geographical inequalities in earnings across the country.</a:t>
            </a:r>
          </a:p>
          <a:p>
            <a:pPr marL="285750" indent="-285750">
              <a:lnSpc>
                <a:spcPct val="120000"/>
              </a:lnSpc>
              <a:buFont typeface="Arial" panose="020B0604020202020204" pitchFamily="34" charset="0"/>
              <a:buChar char="•"/>
            </a:pPr>
            <a:r>
              <a:rPr lang="en-US" sz="1100" b="1" dirty="0"/>
              <a:t>Workplace-based </a:t>
            </a:r>
            <a:r>
              <a:rPr lang="en-US" sz="1100" dirty="0"/>
              <a:t>median weekly earnings for all employees (full and part-time) who work in Herefordshire in 2025* were £592.6 +/-£26.7: a 9.8% increase from the amount recorded for 2024 (£539.8) and a larger percentage increase than in the West Midlands (6.6%) and England (4.8%). Herefordshire earnings remain significantly lower than the average for England (£649.8 +/-£1.3) and the West Midlands (£620.9 +/- £5.0).</a:t>
            </a:r>
          </a:p>
          <a:p>
            <a:pPr marL="285750" indent="-285750">
              <a:lnSpc>
                <a:spcPct val="120000"/>
              </a:lnSpc>
              <a:buFont typeface="Arial" panose="020B0604020202020204" pitchFamily="34" charset="0"/>
              <a:buChar char="•"/>
            </a:pPr>
            <a:r>
              <a:rPr lang="en-US" sz="1100" dirty="0"/>
              <a:t>In 2025, the largest gap between Herefordshire and the England average was amongst full-time male workers (£100.1).  The gap was smallest for male part--time workers (£13.8). </a:t>
            </a:r>
          </a:p>
          <a:p>
            <a:pPr marL="285750" indent="-285750">
              <a:lnSpc>
                <a:spcPct val="120000"/>
              </a:lnSpc>
              <a:buFont typeface="Arial" panose="020B0604020202020204" pitchFamily="34" charset="0"/>
              <a:buChar char="•"/>
            </a:pPr>
            <a:r>
              <a:rPr lang="en-US" sz="1100" dirty="0"/>
              <a:t>In 2025, Herefordshire ranked 9</a:t>
            </a:r>
            <a:r>
              <a:rPr lang="en-US" sz="1100" baseline="30000" dirty="0"/>
              <a:t>th</a:t>
            </a:r>
            <a:r>
              <a:rPr lang="en-US" sz="1100" dirty="0"/>
              <a:t> of the 14 comparator West Midlands authorities.</a:t>
            </a:r>
            <a:endParaRPr lang="en-GB" sz="1100" dirty="0"/>
          </a:p>
        </p:txBody>
      </p:sp>
      <p:pic>
        <p:nvPicPr>
          <p:cNvPr id="6" name="Picture 5" descr="Line chart showing that median workplace-based weekly earnings in Herefordshire have been increasing each year since 2020 but remain significantly lower than regionally and for England as a whole.">
            <a:extLst>
              <a:ext uri="{FF2B5EF4-FFF2-40B4-BE49-F238E27FC236}">
                <a16:creationId xmlns:a16="http://schemas.microsoft.com/office/drawing/2014/main" id="{FA3CB62D-8E4E-5065-9465-3D12F9BFC286}"/>
              </a:ext>
            </a:extLst>
          </p:cNvPr>
          <p:cNvPicPr>
            <a:picLocks noChangeAspect="1"/>
          </p:cNvPicPr>
          <p:nvPr/>
        </p:nvPicPr>
        <p:blipFill>
          <a:blip r:embed="rId5"/>
          <a:stretch>
            <a:fillRect/>
          </a:stretch>
        </p:blipFill>
        <p:spPr>
          <a:xfrm>
            <a:off x="6321904" y="1066801"/>
            <a:ext cx="5801324" cy="4330648"/>
          </a:xfrm>
          <a:prstGeom prst="rect">
            <a:avLst/>
          </a:prstGeom>
          <a:ln>
            <a:solidFill>
              <a:schemeClr val="tx1"/>
            </a:solidFill>
          </a:ln>
        </p:spPr>
      </p:pic>
      <p:sp>
        <p:nvSpPr>
          <p:cNvPr id="7" name="TextBox 6"/>
          <p:cNvSpPr txBox="1"/>
          <p:nvPr/>
        </p:nvSpPr>
        <p:spPr>
          <a:xfrm>
            <a:off x="6992255" y="4230053"/>
            <a:ext cx="491325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 – NOMIS (Annual Survey of Hours and Earnings (ASHE</a:t>
            </a:r>
            <a:r>
              <a:rPr lang="en-GB" sz="1100" dirty="0"/>
              <a:t>)</a:t>
            </a:r>
          </a:p>
          <a:p>
            <a:r>
              <a:rPr lang="en-GB" sz="1100" dirty="0"/>
              <a:t>Frequency:  Annually</a:t>
            </a:r>
          </a:p>
          <a:p>
            <a:r>
              <a:rPr lang="en-GB" sz="1100" dirty="0"/>
              <a:t>Last updated:  12 November 2024</a:t>
            </a:r>
          </a:p>
          <a:p>
            <a:r>
              <a:rPr lang="en-GB" sz="1100" dirty="0"/>
              <a:t>Next update: November 2026</a:t>
            </a:r>
            <a:endParaRPr lang="en-GB" sz="900" dirty="0"/>
          </a:p>
        </p:txBody>
      </p:sp>
      <p:sp>
        <p:nvSpPr>
          <p:cNvPr id="5" name="TextBox 4"/>
          <p:cNvSpPr txBox="1"/>
          <p:nvPr/>
        </p:nvSpPr>
        <p:spPr>
          <a:xfrm>
            <a:off x="6253132" y="5537512"/>
            <a:ext cx="5870096" cy="1107996"/>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Workplace-based earnings includes </a:t>
            </a:r>
            <a:r>
              <a:rPr lang="en-US" sz="1100" dirty="0">
                <a:solidFill>
                  <a:schemeClr val="bg2">
                    <a:lumMod val="50000"/>
                  </a:schemeClr>
                </a:solidFill>
              </a:rPr>
              <a:t>all people who work in Herefordshire regardless of which county they live in..  This gives a better sense of earnings from local employment than the residence-based measure.  </a:t>
            </a:r>
          </a:p>
          <a:p>
            <a:r>
              <a:rPr lang="en-US" sz="1100" dirty="0">
                <a:solidFill>
                  <a:schemeClr val="bg2">
                    <a:lumMod val="50000"/>
                  </a:schemeClr>
                </a:solidFill>
              </a:rPr>
              <a:t>Earnings figures are for full and part-time employees – Herefordshire has a higher proportion of part-time employees than both England and the West Midlands region. </a:t>
            </a:r>
          </a:p>
          <a:p>
            <a:r>
              <a:rPr lang="en-US" sz="1100" dirty="0">
                <a:solidFill>
                  <a:schemeClr val="bg2">
                    <a:lumMod val="50000"/>
                  </a:schemeClr>
                </a:solidFill>
              </a:rPr>
              <a:t>*2024 data are provisional.</a:t>
            </a:r>
            <a:endParaRPr lang="en-GB" sz="1100" dirty="0">
              <a:solidFill>
                <a:schemeClr val="bg2">
                  <a:lumMod val="50000"/>
                </a:schemeClr>
              </a:solidFill>
            </a:endParaRPr>
          </a:p>
        </p:txBody>
      </p:sp>
    </p:spTree>
    <p:extLst>
      <p:ext uri="{BB962C8B-B14F-4D97-AF65-F5344CB8AC3E}">
        <p14:creationId xmlns:p14="http://schemas.microsoft.com/office/powerpoint/2010/main" val="1416831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a:t>Gender pay gap</a:t>
            </a:r>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a:t>Key points</a:t>
            </a:r>
          </a:p>
          <a:p>
            <a:pPr marL="285750" indent="-285750">
              <a:lnSpc>
                <a:spcPct val="110000"/>
              </a:lnSpc>
              <a:buFont typeface="Arial" panose="020B0604020202020204" pitchFamily="34" charset="0"/>
              <a:buChar char="•"/>
            </a:pPr>
            <a:r>
              <a:rPr lang="en-US" sz="1200" dirty="0"/>
              <a:t>The gender pay gap is a persistent source of inequality.  </a:t>
            </a:r>
            <a:r>
              <a:rPr lang="en-US" sz="1200" dirty="0">
                <a:hlinkClick r:id="rId2"/>
              </a:rPr>
              <a:t>According to ONS</a:t>
            </a:r>
            <a:r>
              <a:rPr lang="en-US" sz="1200" dirty="0"/>
              <a:t>, in the UK t</a:t>
            </a:r>
            <a:r>
              <a:rPr lang="en-GB" sz="1200" dirty="0"/>
              <a:t>he gender pay gap has been decreasing slowly over time; over the last decade it has fallen by more than a quarter among full-time employees, and in April 2025, it stood at 6.9%, down from 7.1% in April 2024.  However, men in full-time employment earned more than women in full-time employment in all major occupation groups in April 2025.  The gender pay gap is larger for employees aged 40 years and over than for those aged under 40 years.  The gender pay gap is larger among high-paid employees than among lower-paid employees, and women employees’ share in high-paying occupations decreases with age..</a:t>
            </a:r>
          </a:p>
          <a:p>
            <a:pPr marL="285750" indent="-285750">
              <a:lnSpc>
                <a:spcPct val="110000"/>
              </a:lnSpc>
              <a:buFont typeface="Arial" panose="020B0604020202020204" pitchFamily="34" charset="0"/>
              <a:buChar char="•"/>
            </a:pPr>
            <a:r>
              <a:rPr lang="en-GB" sz="1200" dirty="0"/>
              <a:t>The 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jobs have lower hourly median pay.</a:t>
            </a:r>
            <a:endParaRPr lang="en-US" sz="1200" dirty="0"/>
          </a:p>
          <a:p>
            <a:pPr marL="285750" indent="-285750">
              <a:lnSpc>
                <a:spcPct val="110000"/>
              </a:lnSpc>
              <a:buFont typeface="Arial" panose="020B0604020202020204" pitchFamily="34" charset="0"/>
              <a:buChar char="•"/>
            </a:pPr>
            <a:r>
              <a:rPr lang="en-US" sz="1200" dirty="0"/>
              <a:t>In 2021, </a:t>
            </a:r>
            <a:r>
              <a:rPr lang="en-US" sz="1200" dirty="0">
                <a:hlinkClick r:id="rId4"/>
              </a:rPr>
              <a:t>research by IFS </a:t>
            </a:r>
            <a:r>
              <a:rPr lang="en-US" sz="1200" dirty="0"/>
              <a:t>found that </a:t>
            </a:r>
            <a:r>
              <a:rPr lang="en-GB" sz="1200" dirty="0"/>
              <a:t>over three-quarters of the reduction in the earnings gap over the past 25 years can be explained by the rapid increase in women’s educational attainment.</a:t>
            </a:r>
            <a:r>
              <a:rPr lang="en-US" sz="1200" dirty="0"/>
              <a:t> It also found that the divergence in earnings occurs with parenthood, when the gendered roles that mothers and fathers take on appear to be largely unrelated to their relative earnings potential.   IFS suggests that persistent social norms around parenting are reinforced by a policy environment that sustains and incentivises a traditionally gendered division of labour, even when policies are ostensibly gender-neutral. </a:t>
            </a:r>
          </a:p>
          <a:p>
            <a:pPr marL="285750" indent="-285750">
              <a:lnSpc>
                <a:spcPct val="110000"/>
              </a:lnSpc>
              <a:buFont typeface="Arial" panose="020B0604020202020204" pitchFamily="34" charset="0"/>
              <a:buChar char="•"/>
            </a:pPr>
            <a:r>
              <a:rPr lang="en-US" sz="1200" dirty="0"/>
              <a:t>Provisional data suggest that in Herefordshire in 2025, the median gender pay gap for all employees was 10.2% slightly up from 9.8% in 2024, but still smaller than in both the West Midlands region (15.3%) and England (13.5%).  For full-time employees only, the gap in Herefordshire was 9.8% compared to the West Midlands (10.1%) and England (7.7%).</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993923" y="939113"/>
            <a:ext cx="5025825" cy="2915451"/>
          </a:xfrm>
          <a:ln>
            <a:solidFill>
              <a:schemeClr val="tx1"/>
            </a:solidFill>
          </a:ln>
        </p:spPr>
        <p:txBody>
          <a:bodyPr>
            <a:normAutofit/>
          </a:bodyPr>
          <a:lstStyle/>
          <a:p>
            <a:pPr marL="0" indent="0">
              <a:buNone/>
            </a:pPr>
            <a:r>
              <a:rPr lang="en-US" sz="1400" dirty="0"/>
              <a:t>In 2024*, the median gender pay gap (all employees) in Herefordshire was 9.9% but for full-time workers it was 0.1%</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724714" y="3903035"/>
            <a:ext cx="4313009" cy="769441"/>
          </a:xfrm>
          <a:prstGeom prst="rect">
            <a:avLst/>
          </a:prstGeom>
          <a:solidFill>
            <a:schemeClr val="bg1"/>
          </a:solidFill>
          <a:ln>
            <a:solidFill>
              <a:schemeClr val="tx1"/>
            </a:solidFill>
          </a:ln>
        </p:spPr>
        <p:txBody>
          <a:bodyPr wrap="square" rtlCol="0">
            <a:spAutoFit/>
          </a:bodyPr>
          <a:lstStyle/>
          <a:p>
            <a:r>
              <a:rPr lang="en-GB" sz="1100" dirty="0"/>
              <a:t>Source: ONS – </a:t>
            </a:r>
            <a:r>
              <a:rPr lang="en-GB" sz="1100" dirty="0">
                <a:hlinkClick r:id="rId6"/>
              </a:rPr>
              <a:t>Annual Survey of Hours and Earnings</a:t>
            </a:r>
            <a:r>
              <a:rPr lang="en-GB" sz="1100" dirty="0"/>
              <a:t> (ASHE)</a:t>
            </a:r>
          </a:p>
          <a:p>
            <a:r>
              <a:rPr lang="en-GB" sz="1100" dirty="0"/>
              <a:t>Frequency:  Annually</a:t>
            </a:r>
          </a:p>
          <a:p>
            <a:r>
              <a:rPr lang="en-GB" sz="1100" dirty="0"/>
              <a:t>Last updated:  14 November 2025</a:t>
            </a:r>
          </a:p>
          <a:p>
            <a:r>
              <a:rPr lang="en-GB" sz="1100" dirty="0"/>
              <a:t>Next update: November 2026</a:t>
            </a:r>
          </a:p>
        </p:txBody>
      </p:sp>
      <p:sp>
        <p:nvSpPr>
          <p:cNvPr id="12" name="TextBox 11"/>
          <p:cNvSpPr txBox="1"/>
          <p:nvPr/>
        </p:nvSpPr>
        <p:spPr>
          <a:xfrm>
            <a:off x="6825673" y="4720946"/>
            <a:ext cx="5212050" cy="2123658"/>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a:t>
            </a:r>
            <a:endParaRPr lang="en-US" sz="1100" dirty="0">
              <a:solidFill>
                <a:schemeClr val="bg2">
                  <a:lumMod val="50000"/>
                </a:schemeClr>
              </a:solidFill>
            </a:endParaRPr>
          </a:p>
          <a:p>
            <a:r>
              <a:rPr lang="en-US" sz="1100" dirty="0">
                <a:solidFill>
                  <a:schemeClr val="bg2">
                    <a:lumMod val="50000"/>
                  </a:schemeClr>
                </a:solidFill>
              </a:rPr>
              <a:t>Source table = </a:t>
            </a:r>
            <a:r>
              <a:rPr lang="en-GB" sz="1100" dirty="0">
                <a:solidFill>
                  <a:schemeClr val="bg2">
                    <a:lumMod val="50000"/>
                  </a:schemeClr>
                </a:solidFill>
              </a:rPr>
              <a:t>PROV - Work Geography Table 7.12  Gender pay gap 2023.xls</a:t>
            </a:r>
            <a:endParaRPr lang="en-US" sz="1100" dirty="0">
              <a:solidFill>
                <a:schemeClr val="bg2">
                  <a:lumMod val="50000"/>
                </a:schemeClr>
              </a:solidFill>
            </a:endParaRPr>
          </a:p>
          <a:p>
            <a:r>
              <a:rPr lang="en-US" sz="1100" dirty="0">
                <a:solidFill>
                  <a:schemeClr val="bg2">
                    <a:lumMod val="50000"/>
                  </a:schemeClr>
                </a:solidFill>
              </a:rPr>
              <a:t>Herefordshire has a higher proportion of part-time employees than both England and the West Midlands region. </a:t>
            </a:r>
            <a:r>
              <a:rPr lang="en-GB" sz="1100" dirty="0">
                <a:solidFill>
                  <a:schemeClr val="bg2">
                    <a:lumMod val="50000"/>
                  </a:schemeClr>
                </a:solidFill>
              </a:rPr>
              <a:t>Figures for part-time earnings only are not available for Herefordshire.</a:t>
            </a:r>
          </a:p>
          <a:p>
            <a:r>
              <a:rPr lang="en-GB" sz="1100" dirty="0">
                <a:solidFill>
                  <a:schemeClr val="bg2">
                    <a:lumMod val="50000"/>
                  </a:schemeClr>
                </a:solidFill>
              </a:rPr>
              <a:t>* ONS advise that over 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so users are being encouraged to focus on long-term trends rather than year-on-year changes.</a:t>
            </a: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a:t>Income from self-employment</a:t>
            </a:r>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a:t>Key points</a:t>
            </a:r>
          </a:p>
          <a:p>
            <a:pPr marL="285750" indent="-285750">
              <a:lnSpc>
                <a:spcPct val="120000"/>
              </a:lnSpc>
              <a:buFont typeface="Arial" panose="020B0604020202020204" pitchFamily="34" charset="0"/>
              <a:buChar char="•"/>
            </a:pPr>
            <a:r>
              <a:rPr lang="en-GB" sz="1400" dirty="0"/>
              <a:t>In the period October 2024 to September 2025, there were estimated to be around 18,500 people aged 16+ in Herefordshire who were self-employed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The proportion of the working-age population (16-64) in Herefordshire who were self-employed (12.4%) was higher than in both Great Britain as a whole (9.5%) and the West Midlands region (8.1%)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2021 Census data showed the rate of self-employment in Herefordshire to be 12% of adults aged 16+, which meant Herefordshire sat just outside the highest 10% of local authorities across England and Wales (the national rate was 10%). The rate remained relatively stable since 2011, both locally and nationally.</a:t>
            </a:r>
          </a:p>
          <a:p>
            <a:pPr marL="285750" indent="-285750">
              <a:lnSpc>
                <a:spcPct val="120000"/>
              </a:lnSpc>
              <a:buFont typeface="Arial" panose="020B0604020202020204" pitchFamily="34" charset="0"/>
              <a:buChar char="•"/>
            </a:pPr>
            <a:r>
              <a:rPr lang="en-GB" sz="1400" dirty="0"/>
              <a:t>In the tax year 2022-23, median income from self-employment in Herefordshire was £15,700; slightly higher than for the West Midlands region as a whole (£16,100).  Median income was sixth highest of the 14 upper-tier West Midlands local authorities but due to the small sample sizes involved any apparent differences should be treated with caution (see note below).</a:t>
            </a:r>
          </a:p>
        </p:txBody>
      </p:sp>
      <p:graphicFrame>
        <p:nvGraphicFramePr>
          <p:cNvPr id="3" name="Table 2"/>
          <p:cNvGraphicFramePr>
            <a:graphicFrameLocks noGrp="1"/>
          </p:cNvGraphicFramePr>
          <p:nvPr>
            <p:extLst>
              <p:ext uri="{D42A27DB-BD31-4B8C-83A1-F6EECF244321}">
                <p14:modId xmlns:p14="http://schemas.microsoft.com/office/powerpoint/2010/main" val="1782635450"/>
              </p:ext>
            </p:extLst>
          </p:nvPr>
        </p:nvGraphicFramePr>
        <p:xfrm>
          <a:off x="7422078" y="1118214"/>
          <a:ext cx="4678877" cy="4492460"/>
        </p:xfrm>
        <a:graphic>
          <a:graphicData uri="http://schemas.openxmlformats.org/drawingml/2006/table">
            <a:tbl>
              <a:tblPr firstRow="1"/>
              <a:tblGrid>
                <a:gridCol w="2155002">
                  <a:extLst>
                    <a:ext uri="{9D8B030D-6E8A-4147-A177-3AD203B41FA5}">
                      <a16:colId xmlns:a16="http://schemas.microsoft.com/office/drawing/2014/main" val="3779191947"/>
                    </a:ext>
                  </a:extLst>
                </a:gridCol>
                <a:gridCol w="2523875">
                  <a:extLst>
                    <a:ext uri="{9D8B030D-6E8A-4147-A177-3AD203B41FA5}">
                      <a16:colId xmlns:a16="http://schemas.microsoft.com/office/drawing/2014/main" val="794739184"/>
                    </a:ext>
                  </a:extLst>
                </a:gridCol>
              </a:tblGrid>
              <a:tr h="613598">
                <a:tc>
                  <a:txBody>
                    <a:bodyPr/>
                    <a:lstStyle/>
                    <a:p>
                      <a:pPr algn="l" fontAlgn="b"/>
                      <a:r>
                        <a:rPr lang="en-GB" sz="1600" b="1" i="0" u="none" strike="noStrike" dirty="0">
                          <a:solidFill>
                            <a:srgbClr val="000000"/>
                          </a:solidFill>
                          <a:effectLst/>
                          <a:latin typeface="Calibri" panose="020F0502020204030204" pitchFamily="34" charset="0"/>
                        </a:rPr>
                        <a:t>West Midlands Unitary, County, or Metropolitan Borough area</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Calibri" panose="020F0502020204030204" pitchFamily="34" charset="0"/>
                        </a:rPr>
                        <a:t>Self-employment income 2021-22: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355484"/>
                  </a:ext>
                </a:extLst>
              </a:tr>
              <a:tr h="268185">
                <a:tc>
                  <a:txBody>
                    <a:bodyPr/>
                    <a:lstStyle/>
                    <a:p>
                      <a:pPr algn="l" fontAlgn="b"/>
                      <a:r>
                        <a:rPr lang="en-GB" sz="1600" b="0" i="0" u="none" strike="noStrike" dirty="0">
                          <a:solidFill>
                            <a:srgbClr val="000000"/>
                          </a:solidFill>
                          <a:effectLst/>
                          <a:latin typeface="Calibri" panose="020F0502020204030204" pitchFamily="34" charset="0"/>
                        </a:rPr>
                        <a:t>Dudley</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17,700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4744271"/>
                  </a:ext>
                </a:extLst>
              </a:tr>
              <a:tr h="268185">
                <a:tc>
                  <a:txBody>
                    <a:bodyPr/>
                    <a:lstStyle/>
                    <a:p>
                      <a:pPr algn="l" fontAlgn="b"/>
                      <a:r>
                        <a:rPr lang="en-GB" sz="1600" b="0" i="0" u="none" strike="noStrike" dirty="0">
                          <a:solidFill>
                            <a:srgbClr val="000000"/>
                          </a:solidFill>
                          <a:effectLst/>
                          <a:latin typeface="Calibri" panose="020F0502020204030204" pitchFamily="34" charset="0"/>
                        </a:rPr>
                        <a:t>Walsall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17,000</a:t>
                      </a:r>
                    </a:p>
                  </a:txBody>
                  <a:tcPr marL="6350" marR="6350" marT="6350" marB="0" anchor="b">
                    <a:lnL>
                      <a:noFill/>
                    </a:lnL>
                    <a:lnR>
                      <a:noFill/>
                    </a:lnR>
                    <a:lnT>
                      <a:noFill/>
                    </a:lnT>
                    <a:lnB>
                      <a:noFill/>
                    </a:lnB>
                  </a:tcPr>
                </a:tc>
                <a:extLst>
                  <a:ext uri="{0D108BD9-81ED-4DB2-BD59-A6C34878D82A}">
                    <a16:rowId xmlns:a16="http://schemas.microsoft.com/office/drawing/2014/main" val="2945964396"/>
                  </a:ext>
                </a:extLst>
              </a:tr>
              <a:tr h="268185">
                <a:tc>
                  <a:txBody>
                    <a:bodyPr/>
                    <a:lstStyle/>
                    <a:p>
                      <a:pPr algn="l" fontAlgn="b"/>
                      <a:r>
                        <a:rPr lang="en-GB" sz="1600" b="0" i="0" u="none" strike="noStrike" dirty="0">
                          <a:solidFill>
                            <a:srgbClr val="000000"/>
                          </a:solidFill>
                          <a:effectLst/>
                          <a:latin typeface="Calibri" panose="020F0502020204030204" pitchFamily="34" charset="0"/>
                        </a:rPr>
                        <a:t>Sandwell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16,600</a:t>
                      </a:r>
                    </a:p>
                  </a:txBody>
                  <a:tcPr marL="6350" marR="6350" marT="6350" marB="0" anchor="b">
                    <a:lnL>
                      <a:noFill/>
                    </a:lnL>
                    <a:lnR>
                      <a:noFill/>
                    </a:lnR>
                    <a:lnT>
                      <a:noFill/>
                    </a:lnT>
                    <a:lnB>
                      <a:noFill/>
                    </a:lnB>
                  </a:tcPr>
                </a:tc>
                <a:extLst>
                  <a:ext uri="{0D108BD9-81ED-4DB2-BD59-A6C34878D82A}">
                    <a16:rowId xmlns:a16="http://schemas.microsoft.com/office/drawing/2014/main" val="3134139586"/>
                  </a:ext>
                </a:extLst>
              </a:tr>
              <a:tr h="268185">
                <a:tc>
                  <a:txBody>
                    <a:bodyPr/>
                    <a:lstStyle/>
                    <a:p>
                      <a:pPr algn="l" fontAlgn="b"/>
                      <a:r>
                        <a:rPr lang="en-GB" sz="1600" b="0" i="0" u="none" strike="noStrike" dirty="0">
                          <a:solidFill>
                            <a:srgbClr val="000000"/>
                          </a:solidFill>
                          <a:effectLst/>
                          <a:latin typeface="Calibri" panose="020F0502020204030204" pitchFamily="34" charset="0"/>
                        </a:rPr>
                        <a:t>Wolverhampton</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16,500</a:t>
                      </a:r>
                    </a:p>
                  </a:txBody>
                  <a:tcPr marL="6350" marR="6350" marT="6350" marB="0" anchor="b">
                    <a:lnL>
                      <a:noFill/>
                    </a:lnL>
                    <a:lnR>
                      <a:noFill/>
                    </a:lnR>
                    <a:lnT>
                      <a:noFill/>
                    </a:lnT>
                    <a:lnB>
                      <a:noFill/>
                    </a:lnB>
                  </a:tcPr>
                </a:tc>
                <a:extLst>
                  <a:ext uri="{0D108BD9-81ED-4DB2-BD59-A6C34878D82A}">
                    <a16:rowId xmlns:a16="http://schemas.microsoft.com/office/drawing/2014/main" val="2205671309"/>
                  </a:ext>
                </a:extLst>
              </a:tr>
              <a:tr h="268185">
                <a:tc>
                  <a:txBody>
                    <a:bodyPr/>
                    <a:lstStyle/>
                    <a:p>
                      <a:pPr algn="l" fontAlgn="b"/>
                      <a:r>
                        <a:rPr lang="en-GB" sz="1600" b="0" i="0" u="none" strike="noStrike" dirty="0">
                          <a:solidFill>
                            <a:srgbClr val="000000"/>
                          </a:solidFill>
                          <a:effectLst/>
                          <a:latin typeface="Calibri" panose="020F0502020204030204" pitchFamily="34" charset="0"/>
                        </a:rPr>
                        <a:t>Solihull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16,300</a:t>
                      </a:r>
                    </a:p>
                  </a:txBody>
                  <a:tcPr marL="6350" marR="6350" marT="6350" marB="0" anchor="b">
                    <a:lnL>
                      <a:noFill/>
                    </a:lnL>
                    <a:lnR>
                      <a:noFill/>
                    </a:lnR>
                    <a:lnT>
                      <a:noFill/>
                    </a:lnT>
                    <a:lnB>
                      <a:noFill/>
                    </a:lnB>
                  </a:tcPr>
                </a:tc>
                <a:extLst>
                  <a:ext uri="{0D108BD9-81ED-4DB2-BD59-A6C34878D82A}">
                    <a16:rowId xmlns:a16="http://schemas.microsoft.com/office/drawing/2014/main" val="3539674941"/>
                  </a:ext>
                </a:extLst>
              </a:tr>
              <a:tr h="268185">
                <a:tc>
                  <a:txBody>
                    <a:bodyPr/>
                    <a:lstStyle/>
                    <a:p>
                      <a:pPr algn="l" fontAlgn="b"/>
                      <a:r>
                        <a:rPr lang="en-GB" sz="1600" b="0" i="0" u="none" strike="noStrike" dirty="0">
                          <a:solidFill>
                            <a:srgbClr val="FF0000"/>
                          </a:solidFill>
                          <a:effectLst/>
                          <a:latin typeface="Calibri" panose="020F0502020204030204" pitchFamily="34" charset="0"/>
                        </a:rPr>
                        <a:t>Herefordshire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FF0000"/>
                          </a:solidFill>
                          <a:effectLst/>
                          <a:latin typeface="Calibri" panose="020F0502020204030204" pitchFamily="34" charset="0"/>
                        </a:rPr>
                        <a:t>15,700</a:t>
                      </a:r>
                    </a:p>
                  </a:txBody>
                  <a:tcPr marL="6350" marR="6350" marT="6350" marB="0" anchor="b">
                    <a:lnL>
                      <a:noFill/>
                    </a:lnL>
                    <a:lnR>
                      <a:noFill/>
                    </a:lnR>
                    <a:lnT>
                      <a:noFill/>
                    </a:lnT>
                    <a:lnB>
                      <a:noFill/>
                    </a:lnB>
                  </a:tcPr>
                </a:tc>
                <a:extLst>
                  <a:ext uri="{0D108BD9-81ED-4DB2-BD59-A6C34878D82A}">
                    <a16:rowId xmlns:a16="http://schemas.microsoft.com/office/drawing/2014/main" val="2718689666"/>
                  </a:ext>
                </a:extLst>
              </a:tr>
              <a:tr h="268185">
                <a:tc>
                  <a:txBody>
                    <a:bodyPr/>
                    <a:lstStyle/>
                    <a:p>
                      <a:pPr algn="l" fontAlgn="b"/>
                      <a:r>
                        <a:rPr lang="en-GB" sz="1600" b="0" i="0" u="none" strike="noStrike" dirty="0">
                          <a:solidFill>
                            <a:srgbClr val="000000"/>
                          </a:solidFill>
                          <a:effectLst/>
                          <a:latin typeface="Calibri" panose="020F0502020204030204" pitchFamily="34" charset="0"/>
                        </a:rPr>
                        <a:t>Telford and Wrekin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15,600</a:t>
                      </a:r>
                    </a:p>
                  </a:txBody>
                  <a:tcPr marL="6350" marR="6350" marT="6350" marB="0" anchor="b">
                    <a:lnL>
                      <a:noFill/>
                    </a:lnL>
                    <a:lnR>
                      <a:noFill/>
                    </a:lnR>
                    <a:lnT>
                      <a:noFill/>
                    </a:lnT>
                    <a:lnB>
                      <a:noFill/>
                    </a:lnB>
                  </a:tcPr>
                </a:tc>
                <a:extLst>
                  <a:ext uri="{0D108BD9-81ED-4DB2-BD59-A6C34878D82A}">
                    <a16:rowId xmlns:a16="http://schemas.microsoft.com/office/drawing/2014/main" val="1356926425"/>
                  </a:ext>
                </a:extLst>
              </a:tr>
              <a:tr h="268185">
                <a:tc>
                  <a:txBody>
                    <a:bodyPr/>
                    <a:lstStyle/>
                    <a:p>
                      <a:pPr algn="l" fontAlgn="b"/>
                      <a:r>
                        <a:rPr lang="en-GB" sz="1600" b="0" i="0" u="none" strike="noStrike" dirty="0">
                          <a:solidFill>
                            <a:srgbClr val="000000"/>
                          </a:solidFill>
                          <a:effectLst/>
                          <a:latin typeface="Calibri" panose="020F0502020204030204" pitchFamily="34" charset="0"/>
                        </a:rPr>
                        <a:t>Staffordshire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15,500</a:t>
                      </a:r>
                    </a:p>
                  </a:txBody>
                  <a:tcPr marL="6350" marR="6350" marT="6350" marB="0" anchor="b">
                    <a:lnL>
                      <a:noFill/>
                    </a:lnL>
                    <a:lnR>
                      <a:noFill/>
                    </a:lnR>
                    <a:lnT>
                      <a:noFill/>
                    </a:lnT>
                    <a:lnB>
                      <a:noFill/>
                    </a:lnB>
                  </a:tcPr>
                </a:tc>
                <a:extLst>
                  <a:ext uri="{0D108BD9-81ED-4DB2-BD59-A6C34878D82A}">
                    <a16:rowId xmlns:a16="http://schemas.microsoft.com/office/drawing/2014/main" val="866952260"/>
                  </a:ext>
                </a:extLst>
              </a:tr>
              <a:tr h="268185">
                <a:tc>
                  <a:txBody>
                    <a:bodyPr/>
                    <a:lstStyle/>
                    <a:p>
                      <a:pPr algn="l" fontAlgn="b"/>
                      <a:r>
                        <a:rPr lang="en-GB" sz="1600" b="0" i="0" u="none" strike="noStrike" dirty="0">
                          <a:solidFill>
                            <a:srgbClr val="000000"/>
                          </a:solidFill>
                          <a:effectLst/>
                          <a:latin typeface="Calibri" panose="020F0502020204030204" pitchFamily="34" charset="0"/>
                        </a:rPr>
                        <a:t>Worcestershire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15,400</a:t>
                      </a:r>
                    </a:p>
                  </a:txBody>
                  <a:tcPr marL="6350" marR="6350" marT="6350" marB="0" anchor="b">
                    <a:lnL>
                      <a:noFill/>
                    </a:lnL>
                    <a:lnR>
                      <a:noFill/>
                    </a:lnR>
                    <a:lnT>
                      <a:noFill/>
                    </a:lnT>
                    <a:lnB>
                      <a:noFill/>
                    </a:lnB>
                  </a:tcPr>
                </a:tc>
                <a:extLst>
                  <a:ext uri="{0D108BD9-81ED-4DB2-BD59-A6C34878D82A}">
                    <a16:rowId xmlns:a16="http://schemas.microsoft.com/office/drawing/2014/main" val="1217528048"/>
                  </a:ext>
                </a:extLst>
              </a:tr>
              <a:tr h="268185">
                <a:tc>
                  <a:txBody>
                    <a:bodyPr/>
                    <a:lstStyle/>
                    <a:p>
                      <a:pPr algn="l" fontAlgn="b"/>
                      <a:r>
                        <a:rPr lang="en-GB" sz="1600" b="0" i="0" u="none" strike="noStrike" dirty="0">
                          <a:solidFill>
                            <a:srgbClr val="000000"/>
                          </a:solidFill>
                          <a:effectLst/>
                          <a:latin typeface="Calibri" panose="020F0502020204030204" pitchFamily="34" charset="0"/>
                        </a:rPr>
                        <a:t>Coventry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773599326"/>
                  </a:ext>
                </a:extLst>
              </a:tr>
              <a:tr h="268185">
                <a:tc>
                  <a:txBody>
                    <a:bodyPr/>
                    <a:lstStyle/>
                    <a:p>
                      <a:pPr algn="l" fontAlgn="b"/>
                      <a:r>
                        <a:rPr lang="en-GB" sz="1600" b="0" i="0" u="none" strike="noStrike" dirty="0">
                          <a:solidFill>
                            <a:srgbClr val="000000"/>
                          </a:solidFill>
                          <a:effectLst/>
                          <a:latin typeface="Calibri" panose="020F0502020204030204" pitchFamily="34" charset="0"/>
                        </a:rPr>
                        <a:t>Shropshire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2984879032"/>
                  </a:ext>
                </a:extLst>
              </a:tr>
              <a:tr h="268185">
                <a:tc>
                  <a:txBody>
                    <a:bodyPr/>
                    <a:lstStyle/>
                    <a:p>
                      <a:pPr algn="l" fontAlgn="b"/>
                      <a:r>
                        <a:rPr lang="en-GB" sz="1600" b="0" i="0" u="none" strike="noStrike" dirty="0">
                          <a:solidFill>
                            <a:srgbClr val="000000"/>
                          </a:solidFill>
                          <a:effectLst/>
                          <a:latin typeface="Calibri" panose="020F0502020204030204" pitchFamily="34" charset="0"/>
                        </a:rPr>
                        <a:t>Stoke-on-Trent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15,100</a:t>
                      </a:r>
                    </a:p>
                  </a:txBody>
                  <a:tcPr marL="6350" marR="6350" marT="6350" marB="0" anchor="b">
                    <a:lnL>
                      <a:noFill/>
                    </a:lnL>
                    <a:lnR>
                      <a:noFill/>
                    </a:lnR>
                    <a:lnT>
                      <a:noFill/>
                    </a:lnT>
                    <a:lnB>
                      <a:noFill/>
                    </a:lnB>
                  </a:tcPr>
                </a:tc>
                <a:extLst>
                  <a:ext uri="{0D108BD9-81ED-4DB2-BD59-A6C34878D82A}">
                    <a16:rowId xmlns:a16="http://schemas.microsoft.com/office/drawing/2014/main" val="275905631"/>
                  </a:ext>
                </a:extLst>
              </a:tr>
              <a:tr h="268185">
                <a:tc>
                  <a:txBody>
                    <a:bodyPr/>
                    <a:lstStyle/>
                    <a:p>
                      <a:pPr algn="l" fontAlgn="b"/>
                      <a:r>
                        <a:rPr lang="en-GB" sz="1600" b="0" i="0" u="none" strike="noStrike" dirty="0">
                          <a:solidFill>
                            <a:srgbClr val="000000"/>
                          </a:solidFill>
                          <a:effectLst/>
                          <a:latin typeface="Calibri" panose="020F0502020204030204" pitchFamily="34" charset="0"/>
                        </a:rPr>
                        <a:t>Birmingham</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15,000</a:t>
                      </a:r>
                    </a:p>
                  </a:txBody>
                  <a:tcPr marL="6350" marR="6350" marT="6350" marB="0" anchor="b">
                    <a:lnL>
                      <a:noFill/>
                    </a:lnL>
                    <a:lnR>
                      <a:noFill/>
                    </a:lnR>
                    <a:lnT>
                      <a:noFill/>
                    </a:lnT>
                    <a:lnB>
                      <a:noFill/>
                    </a:lnB>
                  </a:tcPr>
                </a:tc>
                <a:extLst>
                  <a:ext uri="{0D108BD9-81ED-4DB2-BD59-A6C34878D82A}">
                    <a16:rowId xmlns:a16="http://schemas.microsoft.com/office/drawing/2014/main" val="3985929342"/>
                  </a:ext>
                </a:extLst>
              </a:tr>
              <a:tr h="268185">
                <a:tc>
                  <a:txBody>
                    <a:bodyPr/>
                    <a:lstStyle/>
                    <a:p>
                      <a:pPr algn="l" fontAlgn="b"/>
                      <a:r>
                        <a:rPr lang="en-GB" sz="1600" b="0" i="0" u="none" strike="noStrike" dirty="0">
                          <a:solidFill>
                            <a:srgbClr val="000000"/>
                          </a:solidFill>
                          <a:effectLst/>
                          <a:latin typeface="Calibri" panose="020F0502020204030204" pitchFamily="34" charset="0"/>
                        </a:rPr>
                        <a:t>Warwickshire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14,800</a:t>
                      </a:r>
                    </a:p>
                  </a:txBody>
                  <a:tcPr marL="6350" marR="6350" marT="6350" marB="0" anchor="b">
                    <a:lnL>
                      <a:noFill/>
                    </a:lnL>
                    <a:lnR>
                      <a:noFill/>
                    </a:lnR>
                    <a:lnT>
                      <a:noFill/>
                    </a:lnT>
                    <a:lnB>
                      <a:noFill/>
                    </a:lnB>
                  </a:tcPr>
                </a:tc>
                <a:extLst>
                  <a:ext uri="{0D108BD9-81ED-4DB2-BD59-A6C34878D82A}">
                    <a16:rowId xmlns:a16="http://schemas.microsoft.com/office/drawing/2014/main" val="3521589543"/>
                  </a:ext>
                </a:extLst>
              </a:tr>
            </a:tbl>
          </a:graphicData>
        </a:graphic>
      </p:graphicFrame>
      <p:sp>
        <p:nvSpPr>
          <p:cNvPr id="7" name="TextBox 6" descr="Table showing median earnings from self-employment (2021-22) for Unitary, County and Metropolitan Borough areas only - Herefordshire was 6th highest out of 14 areas."/>
          <p:cNvSpPr txBox="1"/>
          <p:nvPr/>
        </p:nvSpPr>
        <p:spPr>
          <a:xfrm>
            <a:off x="7422078" y="5705525"/>
            <a:ext cx="4678877"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HM Revenue &amp; Customs - Income and tax by borough and district or unitary authority</a:t>
            </a:r>
            <a:endParaRPr lang="en-GB" sz="1100" dirty="0"/>
          </a:p>
          <a:p>
            <a:r>
              <a:rPr lang="en-GB" sz="1100" dirty="0"/>
              <a:t>Frequency:  Annually</a:t>
            </a:r>
          </a:p>
          <a:p>
            <a:r>
              <a:rPr lang="en-GB" sz="1100" dirty="0"/>
              <a:t>Last updated: 12 March 2025</a:t>
            </a:r>
          </a:p>
          <a:p>
            <a:r>
              <a:rPr lang="en-GB" sz="1100" dirty="0"/>
              <a:t>Next update: March 2026</a:t>
            </a:r>
          </a:p>
        </p:txBody>
      </p:sp>
      <p:sp>
        <p:nvSpPr>
          <p:cNvPr id="8" name="TextBox 7"/>
          <p:cNvSpPr txBox="1"/>
          <p:nvPr/>
        </p:nvSpPr>
        <p:spPr>
          <a:xfrm>
            <a:off x="75899" y="5072896"/>
            <a:ext cx="72393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NOMIS estimates of the numbers and proportions of self-employed are taken from the Annual Population Survey (APS) and thus differ from the 2021 Census figures.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Census data</a:t>
            </a:r>
            <a:r>
              <a:rPr lang="en-GB" sz="1100" dirty="0">
                <a:solidFill>
                  <a:schemeClr val="bg2">
                    <a:lumMod val="50000"/>
                  </a:schemeClr>
                </a:solidFill>
              </a:rPr>
              <a:t> show the rate of self-employment in Herefordshire  to be 12% of all 16+ year-olds – just outside the highest 10% of local authorities across England and Wales (the national rate was 10%).  The number of self-employed (full and part-time including those who are also students) was 19,400 in 2021. </a:t>
            </a:r>
          </a:p>
          <a:p>
            <a:r>
              <a:rPr lang="en-GB" sz="1100" dirty="0">
                <a:solidFill>
                  <a:schemeClr val="bg2">
                    <a:lumMod val="50000"/>
                  </a:schemeClr>
                </a:solidFill>
              </a:rPr>
              <a:t>Self employment income is profit chargeable under the Income Tax (Trading and Other income) Act 2005 less losses brought forward and capital allowances allowed.  Median income data are derived from the Survey of Personal Incomes (SPI).  HMRC advises that due to the small sample sizes estimates of income for sub-UK geographical areas (e.g. by country, region, county etc.) should be treated with particular caution.  Note: These data cannot be meaningfully compared to employees’ annual earnings.</a:t>
            </a:r>
          </a:p>
        </p:txBody>
      </p:sp>
    </p:spTree>
    <p:extLst>
      <p:ext uri="{BB962C8B-B14F-4D97-AF65-F5344CB8AC3E}">
        <p14:creationId xmlns:p14="http://schemas.microsoft.com/office/powerpoint/2010/main" val="336085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4410389" cy="5741046"/>
          </a:xfrm>
          <a:solidFill>
            <a:schemeClr val="bg1"/>
          </a:solidFill>
          <a:ln w="38100">
            <a:solidFill>
              <a:srgbClr val="FFC000"/>
            </a:solidFill>
          </a:ln>
        </p:spPr>
        <p:txBody>
          <a:bodyPr>
            <a:normAutofit fontScale="77500" lnSpcReduction="20000"/>
          </a:bodyPr>
          <a:lstStyle/>
          <a:p>
            <a:pPr>
              <a:lnSpc>
                <a:spcPct val="160000"/>
              </a:lnSpc>
            </a:pPr>
            <a:r>
              <a:rPr lang="en-GB" b="1" dirty="0"/>
              <a:t>Key points</a:t>
            </a:r>
          </a:p>
          <a:p>
            <a:pPr marL="285750" indent="-285750">
              <a:lnSpc>
                <a:spcPct val="160000"/>
              </a:lnSpc>
              <a:buFont typeface="Arial" panose="020B0604020202020204" pitchFamily="34" charset="0"/>
              <a:buChar char="•"/>
            </a:pPr>
            <a:r>
              <a:rPr lang="en-GB" sz="1500" dirty="0">
                <a:hlinkClick r:id="rId3"/>
              </a:rPr>
              <a:t>ONS reports </a:t>
            </a:r>
            <a:r>
              <a:rPr lang="en-GB" sz="1500" dirty="0"/>
              <a:t>that GDHI in the England grew by 9.6% in 2023, London had the highest GDHI per head in 2023 where, on average, each person had £35,361 available to spend or save; the North-East had the lowest at £19,977, compared with a UK average of £24,836.</a:t>
            </a:r>
          </a:p>
          <a:p>
            <a:pPr marL="285750" indent="-285750">
              <a:lnSpc>
                <a:spcPct val="160000"/>
              </a:lnSpc>
              <a:buFont typeface="Arial" panose="020B0604020202020204" pitchFamily="34" charset="0"/>
              <a:buChar char="•"/>
            </a:pPr>
            <a:r>
              <a:rPr lang="en-GB" sz="1500" dirty="0"/>
              <a:t>In 2023, Herefordshire’s GDHI per head at current prices was £24,774, lower than England £25,425 but higher than for the West Midlands (£18,900).</a:t>
            </a:r>
          </a:p>
          <a:p>
            <a:pPr marL="285750" indent="-285750">
              <a:lnSpc>
                <a:spcPct val="160000"/>
              </a:lnSpc>
              <a:buFont typeface="Arial" panose="020B0604020202020204" pitchFamily="34" charset="0"/>
              <a:buChar char="•"/>
            </a:pPr>
            <a:r>
              <a:rPr lang="en-GB" sz="1500" dirty="0"/>
              <a:t>In 2023, GDHI per head of population in Herefordshire increased by 9.0% from 2022, more than England (8.5%) and the West Midlands region (8.4%).</a:t>
            </a:r>
          </a:p>
          <a:p>
            <a:pPr>
              <a:lnSpc>
                <a:spcPct val="160000"/>
              </a:lnSpc>
            </a:pPr>
            <a:r>
              <a:rPr lang="en-GB" sz="1500" dirty="0"/>
              <a:t>The relatively high level of GDHI per head in Herefordshire compared to the West Midlands as a whole is in contrast to the low level of earnings for the county and the low Gross Value Added (GVA) per head. This difference may be partly explained by a </a:t>
            </a:r>
            <a:r>
              <a:rPr lang="en-GB" sz="1500" dirty="0">
                <a:hlinkClick r:id="rId4"/>
              </a:rPr>
              <a:t>relatively large proportion of people of retirement age in Herefordshire</a:t>
            </a:r>
            <a:r>
              <a:rPr lang="en-GB" sz="1500" dirty="0"/>
              <a:t>, who may derive a considerable income from pensions and other financial assets and investments. </a:t>
            </a:r>
          </a:p>
          <a:p>
            <a:pPr>
              <a:lnSpc>
                <a:spcPct val="160000"/>
              </a:lnSpc>
            </a:pPr>
            <a:endParaRPr lang="en-GB" dirty="0"/>
          </a:p>
        </p:txBody>
      </p:sp>
      <p:pic>
        <p:nvPicPr>
          <p:cNvPr id="9" name="Content Placeholder 8" descr="Line chart showing trend in Gross Disposable Household Income per head of population at current prices in Herefordshire, the West Midlands and England since 1997.  In 2023, GDHI per head of population at current prices in Herefordshire was higher than in the West Midlands, but remained lower than in England as a whole.">
            <a:extLst>
              <a:ext uri="{FF2B5EF4-FFF2-40B4-BE49-F238E27FC236}">
                <a16:creationId xmlns:a16="http://schemas.microsoft.com/office/drawing/2014/main" id="{95B76BC0-44A7-1FA0-E68D-E6183FE9CF33}"/>
              </a:ext>
            </a:extLst>
          </p:cNvPr>
          <p:cNvPicPr>
            <a:picLocks noGrp="1" noChangeAspect="1"/>
          </p:cNvPicPr>
          <p:nvPr>
            <p:ph idx="1"/>
          </p:nvPr>
        </p:nvPicPr>
        <p:blipFill>
          <a:blip r:embed="rId5"/>
          <a:stretch>
            <a:fillRect/>
          </a:stretch>
        </p:blipFill>
        <p:spPr>
          <a:xfrm>
            <a:off x="4768276" y="973787"/>
            <a:ext cx="7314548" cy="3645713"/>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548427" y="4760454"/>
            <a:ext cx="2534397" cy="938719"/>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effectLst/>
                <a:uLnTx/>
                <a:uFillTx/>
                <a:latin typeface="Arial" panose="020B0604020202020204"/>
                <a:ea typeface="+mn-ea"/>
                <a:cs typeface="+mn-cs"/>
                <a:hlinkClick r:id="rId6"/>
              </a:rPr>
              <a:t>ONS</a:t>
            </a: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Date last updated: 10</a:t>
            </a:r>
            <a:r>
              <a:rPr kumimoji="0" lang="en-GB" sz="1100" b="0" i="0" u="none" strike="noStrike" kern="1200" cap="none" spc="0" normalizeH="0" noProof="0" dirty="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2025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Next update:  t.b.c.</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p:cNvSpPr txBox="1"/>
          <p:nvPr/>
        </p:nvSpPr>
        <p:spPr>
          <a:xfrm>
            <a:off x="4793016" y="4760454"/>
            <a:ext cx="4654138" cy="1954381"/>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a:ln>
                  <a:noFill/>
                </a:ln>
                <a:solidFill>
                  <a:schemeClr val="bg2">
                    <a:lumMod val="50000"/>
                  </a:schemeClr>
                </a:solidFill>
                <a:effectLst/>
                <a:uLnTx/>
                <a:uFillTx/>
                <a:latin typeface="Arial" panose="020B0604020202020204"/>
              </a:rPr>
              <a:t>Need to know:</a:t>
            </a:r>
            <a:r>
              <a:rPr lang="en-GB" sz="1100" dirty="0">
                <a:solidFill>
                  <a:schemeClr val="bg2">
                    <a:lumMod val="50000"/>
                  </a:schemeClr>
                </a:solidFill>
              </a:rPr>
              <a:t> GDHI is the amount of money that individuals have available for spending or saving and is a concept that is seen to reflect the “material welfare” of the household sector, as such it is preferred to Gross Value Added (GVA) as the measure of economic welfare. </a:t>
            </a:r>
          </a:p>
          <a:p>
            <a:pPr lvl="0">
              <a:defRPr/>
            </a:pPr>
            <a:r>
              <a:rPr lang="en-GB" sz="1100" dirty="0">
                <a:solidFill>
                  <a:schemeClr val="bg2">
                    <a:lumMod val="50000"/>
                  </a:schemeClr>
                </a:solidFill>
              </a:rPr>
              <a:t>The household sector includes residents of traditional households, as well as those living in communal establishments. GDHI also includes the business income of self-employed people.</a:t>
            </a:r>
          </a:p>
          <a:p>
            <a:pPr lvl="0">
              <a:defRPr/>
            </a:pPr>
            <a:r>
              <a:rPr lang="en-GB" sz="1100" dirty="0">
                <a:solidFill>
                  <a:schemeClr val="bg2">
                    <a:lumMod val="50000"/>
                  </a:schemeClr>
                </a:solidFill>
              </a:rPr>
              <a:t>GDHI includes income from wages, salaries, self-employment, property and pensions and is money left after expenditure associated with this income i.e. taxes and social contributions.   To make the measure comparable between areas, per head indices are used.</a:t>
            </a:r>
          </a:p>
        </p:txBody>
      </p:sp>
    </p:spTree>
    <p:extLst>
      <p:ext uri="{BB962C8B-B14F-4D97-AF65-F5344CB8AC3E}">
        <p14:creationId xmlns:p14="http://schemas.microsoft.com/office/powerpoint/2010/main" val="155109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rmAutofit fontScale="90000"/>
          </a:bodyPr>
          <a:lstStyle/>
          <a:p>
            <a:r>
              <a:rPr lang="en-GB" dirty="0"/>
              <a:t>Access to childcare</a:t>
            </a:r>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  A primary challenge for families is whether they can access suitable childcare locally.  </a:t>
            </a:r>
          </a:p>
          <a:p>
            <a:pPr>
              <a:lnSpc>
                <a:spcPct val="120000"/>
              </a:lnSpc>
            </a:pPr>
            <a:r>
              <a:rPr lang="en-GB" sz="3500" b="1" dirty="0"/>
              <a:t>Key points</a:t>
            </a:r>
          </a:p>
          <a:p>
            <a:pPr marL="285750" indent="-285750">
              <a:lnSpc>
                <a:spcPct val="120000"/>
              </a:lnSpc>
              <a:buFont typeface="Arial" panose="020B0604020202020204" pitchFamily="34" charset="0"/>
              <a:buChar char="•"/>
            </a:pPr>
            <a:r>
              <a:rPr lang="en-GB" sz="2800" dirty="0">
                <a:hlinkClick r:id="rId2"/>
              </a:rPr>
              <a:t>ONS reports </a:t>
            </a:r>
            <a:r>
              <a:rPr lang="en-GB" sz="2800" dirty="0"/>
              <a:t>that areas with lower levels of access to childcare were generally more likely to have lower disposable household incomes, on average, and a higher proportion of children living in poverty.  In Herefordshire in 2023 there were an average of 23 childcare places per 100 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  Among women in households with dependent children aged 0 to 4 years, the proportion with higher education qualifications tended to be higher in areas with higher levels of childcare access.  Of 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a:t>By public transport, there was the equivalent of 13 childcare places accessible per 100 children aged 0 to 7 years in the West Midlands in 2023. That was the lowest of England’s nine regions.</a:t>
            </a:r>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a:t>Source:  </a:t>
            </a:r>
            <a:r>
              <a:rPr lang="en-GB" sz="1000" dirty="0">
                <a:hlinkClick r:id="rId2"/>
              </a:rPr>
              <a:t>ONS</a:t>
            </a:r>
            <a:endParaRPr lang="en-GB" sz="1000" dirty="0"/>
          </a:p>
          <a:p>
            <a:r>
              <a:rPr lang="en-GB" sz="1000" dirty="0"/>
              <a:t>Date last updated: 4 June 2024</a:t>
            </a:r>
          </a:p>
          <a:p>
            <a:r>
              <a:rPr lang="en-GB" sz="1000" dirty="0"/>
              <a:t>Frequency: Annually</a:t>
            </a:r>
          </a:p>
          <a:p>
            <a:r>
              <a:rPr lang="en-GB" sz="1000" dirty="0"/>
              <a:t>Next updated: t.b.c.</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71120" y="1029905"/>
            <a:ext cx="5378210" cy="5309112"/>
          </a:xfrm>
          <a:solidFill>
            <a:schemeClr val="bg1"/>
          </a:solidFill>
          <a:ln w="38100">
            <a:solidFill>
              <a:srgbClr val="FFC000"/>
            </a:solidFill>
          </a:ln>
        </p:spPr>
        <p:txBody>
          <a:bodyPr>
            <a:noAutofit/>
          </a:bodyPr>
          <a:lstStyle/>
          <a:p>
            <a:pPr marL="0" indent="0">
              <a:lnSpc>
                <a:spcPct val="100000"/>
              </a:lnSpc>
              <a:spcBef>
                <a:spcPts val="0"/>
              </a:spcBef>
              <a:buNone/>
            </a:pPr>
            <a:r>
              <a:rPr lang="en-GB" sz="1400" b="1" dirty="0"/>
              <a:t>Key points</a:t>
            </a:r>
          </a:p>
          <a:p>
            <a:pPr marL="285750" indent="-285750">
              <a:buFont typeface="Arial" panose="020B0604020202020204" pitchFamily="34" charset="0"/>
              <a:buChar char="•"/>
            </a:pPr>
            <a:r>
              <a:rPr lang="en-GB" sz="1200" dirty="0"/>
              <a:t>The number of people claiming the Universal Credit (UC)  doubled between March 2020 and May 2020, since when claimant numbers have remained at a high level and are currently on an upward trend. </a:t>
            </a:r>
            <a:r>
              <a:rPr lang="en-US" sz="1200" dirty="0"/>
              <a:t>Provisional data suggest there were 17,404 Universal Credit in claimants in Herefordshire in December 2025, 2,204 more than a year ago and 5,011 more than the pandemic peak (April 2021).</a:t>
            </a:r>
          </a:p>
          <a:p>
            <a:pPr marL="285750" indent="-285750">
              <a:buFont typeface="Arial" panose="020B0604020202020204" pitchFamily="34" charset="0"/>
              <a:buChar char="•"/>
            </a:pPr>
            <a:r>
              <a:rPr lang="en-GB" sz="1200" dirty="0"/>
              <a:t>The primary driver for the increase in UC claimants remains the ongoing migration of individuals from older "legacy" benefits into the UC system. Other contributing factors include rising numbers of people claiming benefits for mental health conditions, particularly among the working-age population, and potentially higher overall poverty levels due to increasing living costs and stagnating wages. </a:t>
            </a:r>
            <a:endParaRPr lang="en-US" sz="1200" dirty="0"/>
          </a:p>
          <a:p>
            <a:pPr marL="285750" indent="-285750">
              <a:buFont typeface="Arial" panose="020B0604020202020204" pitchFamily="34" charset="0"/>
              <a:buChar char="•"/>
            </a:pPr>
            <a:r>
              <a:rPr lang="en-US" sz="1200" dirty="0"/>
              <a:t>In Herefordshire, UC claimants currently comprise 16% of the working age population; lower than the West Midlands Region (23%) and England (20%).</a:t>
            </a:r>
          </a:p>
          <a:p>
            <a:pPr marL="285750" indent="-285750">
              <a:buFont typeface="Arial" panose="020B0604020202020204" pitchFamily="34" charset="0"/>
              <a:buChar char="•"/>
            </a:pPr>
            <a:r>
              <a:rPr lang="en-GB" sz="1200" dirty="0"/>
              <a:t>The wards with the highest number of UC claimants were </a:t>
            </a:r>
            <a:r>
              <a:rPr lang="en-US" sz="1200" dirty="0"/>
              <a:t>Hinton &amp; Hunderton (971), Newton Farm (944, Leominster East (674), and Red Hill (617). </a:t>
            </a:r>
          </a:p>
          <a:p>
            <a:pPr marL="285750" indent="-285750">
              <a:buFont typeface="Arial" panose="020B0604020202020204" pitchFamily="34" charset="0"/>
              <a:buChar char="•"/>
            </a:pPr>
            <a:r>
              <a:rPr lang="en-GB" sz="1200" dirty="0"/>
              <a:t>In August 2025, there were 14,028 </a:t>
            </a:r>
            <a:r>
              <a:rPr lang="en-GB" sz="1200" b="1" dirty="0"/>
              <a:t>households </a:t>
            </a:r>
            <a:r>
              <a:rPr lang="en-GB" sz="1200" dirty="0"/>
              <a:t>in Herefordshire on Universal Credit, 1,932 more than in August 2024. Of these households 6,758 (48%) contained at least one child.</a:t>
            </a:r>
          </a:p>
          <a:p>
            <a:pPr marL="285750" indent="-285750">
              <a:buFont typeface="Arial" panose="020B0604020202020204" pitchFamily="34" charset="0"/>
              <a:buChar char="•"/>
            </a:pPr>
            <a:r>
              <a:rPr lang="en-GB" sz="1200" dirty="0"/>
              <a:t>Between 2022 and early 2024, people claiming Universal Credit were among those entitled to additional </a:t>
            </a:r>
            <a:r>
              <a:rPr lang="en-GB" sz="1200" dirty="0">
                <a:hlinkClick r:id="rId3"/>
              </a:rPr>
              <a:t>Cost of Living Payments </a:t>
            </a:r>
            <a:r>
              <a:rPr lang="en-GB" sz="1200" dirty="0"/>
              <a:t>(CoLPs), lump-sum payments intended to support immediate pressures faced by the most vulnerable households.</a:t>
            </a:r>
          </a:p>
        </p:txBody>
      </p:sp>
      <p:pic>
        <p:nvPicPr>
          <p:cNvPr id="3" name="Picture 2" descr="Line graph showing change in the number of people claiming Universal Credit since January 2020 in Herefordshire, England and in the West Midlands expressed as an index value where January 2020 is the base (Index Value = 100)">
            <a:extLst>
              <a:ext uri="{FF2B5EF4-FFF2-40B4-BE49-F238E27FC236}">
                <a16:creationId xmlns:a16="http://schemas.microsoft.com/office/drawing/2014/main" id="{29AA73C5-2674-697C-81F5-907DBAD0E4E2}"/>
              </a:ext>
            </a:extLst>
          </p:cNvPr>
          <p:cNvPicPr>
            <a:picLocks noChangeAspect="1"/>
          </p:cNvPicPr>
          <p:nvPr/>
        </p:nvPicPr>
        <p:blipFill>
          <a:blip r:embed="rId4"/>
          <a:stretch>
            <a:fillRect/>
          </a:stretch>
        </p:blipFill>
        <p:spPr>
          <a:xfrm>
            <a:off x="5527913" y="1029904"/>
            <a:ext cx="6592350" cy="4045015"/>
          </a:xfrm>
          <a:prstGeom prst="rect">
            <a:avLst/>
          </a:prstGeom>
          <a:ln>
            <a:solidFill>
              <a:schemeClr val="tx1"/>
            </a:solidFill>
          </a:ln>
        </p:spPr>
      </p:pic>
      <p:sp useBgFill="1">
        <p:nvSpPr>
          <p:cNvPr id="7" name="TextBox 6" descr="Line graph showing change in the number of people claiming Universal Credit since January 2020 in Herefordshire, England and in the West Midlands expressed as an index value where January 2020 is the base (Index Value = 100)."/>
          <p:cNvSpPr txBox="1"/>
          <p:nvPr/>
        </p:nvSpPr>
        <p:spPr>
          <a:xfrm>
            <a:off x="9786676" y="5780305"/>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Department for Work &amp; Pensions (Stat-Xplore)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Last updated: January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Next update: February 2026</a:t>
            </a:r>
          </a:p>
        </p:txBody>
      </p:sp>
      <p:sp>
        <p:nvSpPr>
          <p:cNvPr id="6" name="TextBox 5"/>
          <p:cNvSpPr txBox="1"/>
          <p:nvPr/>
        </p:nvSpPr>
        <p:spPr>
          <a:xfrm>
            <a:off x="5527913" y="5165229"/>
            <a:ext cx="4258763" cy="1692771"/>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monthly number of people on Universal Credit includes all individuals who have an open claim on the </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count date</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p>
        </p:txBody>
      </p:sp>
    </p:spTree>
    <p:extLst>
      <p:ext uri="{BB962C8B-B14F-4D97-AF65-F5344CB8AC3E}">
        <p14:creationId xmlns:p14="http://schemas.microsoft.com/office/powerpoint/2010/main" val="3075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3 &amp; 4)</a:t>
            </a:r>
          </a:p>
        </p:txBody>
      </p:sp>
      <p:sp>
        <p:nvSpPr>
          <p:cNvPr id="3" name="Content Placeholder 2"/>
          <p:cNvSpPr>
            <a:spLocks noGrp="1"/>
          </p:cNvSpPr>
          <p:nvPr>
            <p:ph idx="1"/>
          </p:nvPr>
        </p:nvSpPr>
        <p:spPr>
          <a:xfrm>
            <a:off x="69926" y="924452"/>
            <a:ext cx="12052147" cy="5933548"/>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grew more than nationally or regionally in 2025 but remain significantly lower than the average for both the West Midlands and England as a whole.  The gap is largest amongst full-time male workers. </a:t>
            </a:r>
          </a:p>
          <a:p>
            <a:pPr>
              <a:lnSpc>
                <a:spcPct val="120000"/>
              </a:lnSpc>
            </a:pPr>
            <a:r>
              <a:rPr lang="en-GB" sz="1400" dirty="0"/>
              <a:t>In 2023, </a:t>
            </a:r>
            <a:r>
              <a:rPr lang="en-GB" sz="1400" b="1" dirty="0"/>
              <a:t>Gross Disposable Household Income </a:t>
            </a:r>
            <a:r>
              <a:rPr lang="en-GB" sz="1400" dirty="0"/>
              <a:t>remained lower than the average for England but was higher than for the West Midlands region.</a:t>
            </a:r>
          </a:p>
          <a:p>
            <a:pPr>
              <a:lnSpc>
                <a:spcPct val="120000"/>
              </a:lnSpc>
            </a:pPr>
            <a:r>
              <a:rPr lang="en-GB" sz="1400" dirty="0"/>
              <a:t>The number of </a:t>
            </a:r>
            <a:r>
              <a:rPr lang="en-GB" sz="1400" b="1" dirty="0"/>
              <a:t>people claiming Universal Credit </a:t>
            </a:r>
            <a:r>
              <a:rPr lang="en-GB" sz="1400" dirty="0"/>
              <a:t>in Herefordshire continues to rise and is now almost 17,500 people, a record high, although this has partly been driven by the ongoing migration of individuals from older legacy benefits.</a:t>
            </a:r>
          </a:p>
          <a:p>
            <a:pPr>
              <a:lnSpc>
                <a:spcPct val="120000"/>
              </a:lnSpc>
            </a:pPr>
            <a:r>
              <a:rPr lang="en-GB" sz="1400" b="1" dirty="0"/>
              <a:t>Average house prices </a:t>
            </a:r>
            <a:r>
              <a:rPr lang="en-GB" sz="1400" dirty="0"/>
              <a:t>in Herefordshire in November 2025 (£294,000) were up 2.9% from a year ago.   </a:t>
            </a:r>
            <a:r>
              <a:rPr lang="en-GB" sz="1400" b="1" dirty="0"/>
              <a:t>Housing affordability </a:t>
            </a:r>
            <a:r>
              <a:rPr lang="en-GB" sz="1400" dirty="0"/>
              <a:t>improved in 2024 but remains significantly worse than nationally and regionally. </a:t>
            </a:r>
          </a:p>
          <a:p>
            <a:pPr>
              <a:lnSpc>
                <a:spcPct val="120000"/>
              </a:lnSpc>
            </a:pPr>
            <a:r>
              <a:rPr lang="en-GB" sz="1400" b="1" dirty="0"/>
              <a:t>Average monthly rent</a:t>
            </a:r>
            <a:r>
              <a:rPr lang="en-GB" sz="1400" dirty="0"/>
              <a:t> (all property types) in Herefordshire was £826 in December 2025, an annual increase of 6.5%. In Q3 2025, the numbers of </a:t>
            </a:r>
            <a:r>
              <a:rPr lang="en-GB" sz="1400" b="1" dirty="0"/>
              <a:t>mortgage possessions </a:t>
            </a:r>
            <a:r>
              <a:rPr lang="en-GB" sz="1400" dirty="0"/>
              <a:t>in Herefordshire increased slightly from the previous quarter but there was a sharp increase in </a:t>
            </a:r>
            <a:r>
              <a:rPr lang="en-GB" sz="1400" b="1" dirty="0"/>
              <a:t>landlord possessions </a:t>
            </a:r>
            <a:r>
              <a:rPr lang="en-GB" sz="1400" dirty="0"/>
              <a:t>to a level not seen since before the pandemic.  </a:t>
            </a:r>
          </a:p>
          <a:p>
            <a:pPr>
              <a:lnSpc>
                <a:spcPct val="120000"/>
              </a:lnSpc>
            </a:pPr>
            <a:r>
              <a:rPr lang="en-GB" sz="1400" dirty="0"/>
              <a:t>Among </a:t>
            </a:r>
            <a:r>
              <a:rPr lang="en-GB" sz="1400" b="1" dirty="0"/>
              <a:t>people supported by Citizens Advice</a:t>
            </a:r>
            <a:r>
              <a:rPr lang="en-GB" sz="1400" dirty="0"/>
              <a:t>, the top debt issue faced by people in Herefordshire in 2024-25 was energy debt. </a:t>
            </a:r>
          </a:p>
          <a:p>
            <a:pPr>
              <a:lnSpc>
                <a:spcPct val="120000"/>
              </a:lnSpc>
            </a:pPr>
            <a:r>
              <a:rPr lang="en-GB" sz="1400" dirty="0"/>
              <a:t>There are now 10,244 people entitled to </a:t>
            </a:r>
            <a:r>
              <a:rPr lang="en-GB" sz="1400" b="1" dirty="0"/>
              <a:t>Personal Independence Payment </a:t>
            </a:r>
            <a:r>
              <a:rPr lang="en-GB" sz="1400" dirty="0"/>
              <a:t>in Herefordshire, an increase of 65% from before the pandemic (January 2020).</a:t>
            </a:r>
          </a:p>
          <a:p>
            <a:pPr>
              <a:lnSpc>
                <a:spcPct val="120000"/>
              </a:lnSpc>
            </a:pPr>
            <a:r>
              <a:rPr lang="en-GB" sz="1400" dirty="0"/>
              <a:t>In 2023/24, 21.3% of </a:t>
            </a:r>
            <a:r>
              <a:rPr lang="en-GB" sz="1400" b="1" dirty="0"/>
              <a:t>children were living in relative poverty</a:t>
            </a:r>
            <a:r>
              <a:rPr lang="en-GB" sz="1400" dirty="0"/>
              <a:t>: a significantly lower proportion than  nationally and regionally, however </a:t>
            </a:r>
            <a:r>
              <a:rPr lang="en-GB" sz="1400" b="1" dirty="0"/>
              <a:t>after housing costs </a:t>
            </a:r>
            <a:r>
              <a:rPr lang="en-GB" sz="1400" dirty="0"/>
              <a:t>the proportion is much higher (30.9%), similar to the average for England as a whole (31%).  </a:t>
            </a:r>
            <a:r>
              <a:rPr lang="en-GB" sz="1400" b="1" dirty="0"/>
              <a:t>Food poverty: </a:t>
            </a:r>
            <a:r>
              <a:rPr lang="en-GB" sz="1400" dirty="0"/>
              <a:t>In 2023, Hereford Food Bank reported ‘another year of exceptionally high demand’, with 2,315 food parcels supplied, supporting 4,737 individuals. </a:t>
            </a:r>
            <a:r>
              <a:rPr lang="en-GB" sz="1400" b="1" dirty="0"/>
              <a:t>Fuel poverty </a:t>
            </a:r>
            <a:r>
              <a:rPr lang="en-GB" sz="1400" dirty="0"/>
              <a:t>decreased</a:t>
            </a:r>
            <a:r>
              <a:rPr lang="en-GB" sz="1400" b="1" dirty="0"/>
              <a:t> </a:t>
            </a:r>
            <a:r>
              <a:rPr lang="en-GB" sz="1400" dirty="0"/>
              <a:t>in 2023 but remained higher than nationally and regionally.  </a:t>
            </a:r>
          </a:p>
          <a:p>
            <a:pPr>
              <a:lnSpc>
                <a:spcPct val="120000"/>
              </a:lnSpc>
            </a:pPr>
            <a:r>
              <a:rPr lang="en-GB" sz="1400" dirty="0"/>
              <a:t>Between 2022-23 and 2023-24, the number of Herefordshire households that were either </a:t>
            </a:r>
            <a:r>
              <a:rPr lang="en-GB" sz="1400" b="1" dirty="0"/>
              <a:t>homeless</a:t>
            </a:r>
            <a:r>
              <a:rPr lang="en-GB" sz="1400" dirty="0"/>
              <a:t> (with a relief duty owed) or threatened with homeless (preventing duty owed) fell significantly from 1,328 to 758.</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a:t>People claiming Pension Credit</a:t>
            </a:r>
          </a:p>
        </p:txBody>
      </p:sp>
      <p:sp>
        <p:nvSpPr>
          <p:cNvPr id="6" name="Text Placeholder 3"/>
          <p:cNvSpPr txBox="1">
            <a:spLocks/>
          </p:cNvSpPr>
          <p:nvPr/>
        </p:nvSpPr>
        <p:spPr>
          <a:xfrm>
            <a:off x="167783" y="971697"/>
            <a:ext cx="4473526" cy="3430990"/>
          </a:xfrm>
          <a:prstGeom prst="rect">
            <a:avLst/>
          </a:prstGeom>
          <a:ln w="38100">
            <a:solidFill>
              <a:srgbClr val="FFC000"/>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2500" b="1" i="0" u="none" strike="noStrike" kern="1200" cap="none" spc="0" normalizeH="0" baseline="0" noProof="0" dirty="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Pension Credit provides help with living costs for people who are over State Pension age and on a low income. Pension Credit can also help with housing costs such as ground rent or service charges.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700" b="0" i="0" u="none" strike="noStrike" kern="1200" cap="none" spc="0" normalizeH="0" baseline="0" noProof="0" dirty="0">
                <a:ln>
                  <a:noFill/>
                </a:ln>
                <a:solidFill>
                  <a:prstClr val="black"/>
                </a:solidFill>
                <a:effectLst/>
                <a:uLnTx/>
                <a:uFillTx/>
                <a:latin typeface="Arial" panose="020B0604020202020204"/>
              </a:rPr>
              <a:t>The number of people claiming Pension Credit (PC)  in Herefordshire has fallen from 5,025 in May 2018 from 5,025 to 3,887 in May 2025. </a:t>
            </a:r>
          </a:p>
          <a:p>
            <a:pPr>
              <a:lnSpc>
                <a:spcPct val="110000"/>
              </a:lnSpc>
              <a:defRPr/>
            </a:pPr>
            <a:r>
              <a:rPr lang="en-GB" sz="2700" dirty="0"/>
              <a:t>In May 2025, the wards with the highest number of pension credit claimants were </a:t>
            </a:r>
            <a:r>
              <a:rPr lang="en-US" sz="2700" dirty="0"/>
              <a:t>Leominster East (187) Hinton &amp; Hunderton (168), Widemarsh (144) and Kington (140). </a:t>
            </a:r>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descr="Bar chart showing the numbers of Pension Credit claimants in Herefordshire each quarter from May 2018 to May 2025. The number of claimants has fallen significantly over this period.">
            <a:extLst>
              <a:ext uri="{FF2B5EF4-FFF2-40B4-BE49-F238E27FC236}">
                <a16:creationId xmlns:a16="http://schemas.microsoft.com/office/drawing/2014/main" id="{0E6FE9AB-83B0-29D3-8D11-8DF8CF38DF9F}"/>
              </a:ext>
            </a:extLst>
          </p:cNvPr>
          <p:cNvPicPr>
            <a:picLocks noChangeAspect="1"/>
          </p:cNvPicPr>
          <p:nvPr/>
        </p:nvPicPr>
        <p:blipFill>
          <a:blip r:embed="rId3"/>
          <a:stretch>
            <a:fillRect/>
          </a:stretch>
        </p:blipFill>
        <p:spPr>
          <a:xfrm>
            <a:off x="4789713" y="961902"/>
            <a:ext cx="7342211" cy="4044438"/>
          </a:xfrm>
          <a:prstGeom prst="rect">
            <a:avLst/>
          </a:prstGeom>
          <a:ln>
            <a:solidFill>
              <a:schemeClr val="tx1"/>
            </a:solidFill>
          </a:ln>
        </p:spPr>
      </p:pic>
      <p:sp>
        <p:nvSpPr>
          <p:cNvPr id="7" name="TextBox 6"/>
          <p:cNvSpPr txBox="1"/>
          <p:nvPr/>
        </p:nvSpPr>
        <p:spPr>
          <a:xfrm>
            <a:off x="8025228" y="512665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Department for Work &amp; Pensions (Stat-Xplore)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Last updated: 12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Next update:  February 2026</a:t>
            </a:r>
          </a:p>
        </p:txBody>
      </p:sp>
      <p:sp>
        <p:nvSpPr>
          <p:cNvPr id="3" name="TextBox 2"/>
          <p:cNvSpPr txBox="1"/>
          <p:nvPr/>
        </p:nvSpPr>
        <p:spPr>
          <a:xfrm>
            <a:off x="167784" y="4542628"/>
            <a:ext cx="4473526" cy="2123658"/>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latin typeface="Arial" panose="020B0604020202020204"/>
                <a:ea typeface="+mn-ea"/>
                <a:cs typeface="+mn-cs"/>
              </a:rPr>
              <a:t>Need to know: </a:t>
            </a: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The age in which you qualify for pension credit has gradually increased from 60 to State Pension Age between April 2010 and November 2018 in line with the female State Pension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To be entitled to Pension Credit, you must be of qualifying age and living in Great Britain. In the case of a couple, either may claim if both are of qualifying age but only one partner can get Pension Credit at any one time.  The second element is the savings credit whereby pensioners 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321092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9042566" cy="349393"/>
          </a:xfrm>
        </p:spPr>
        <p:txBody>
          <a:bodyPr>
            <a:noAutofit/>
          </a:bodyPr>
          <a:lstStyle/>
          <a:p>
            <a:r>
              <a:rPr lang="en-GB" dirty="0"/>
              <a:t>House prices</a:t>
            </a:r>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01180" y="1020076"/>
            <a:ext cx="5559724" cy="5594480"/>
          </a:xfrm>
          <a:solidFill>
            <a:schemeClr val="bg1"/>
          </a:solidFill>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the year ending March 2025, </a:t>
            </a:r>
            <a:r>
              <a:rPr lang="en-GB" sz="1200" dirty="0">
                <a:hlinkClick r:id="rId2"/>
              </a:rPr>
              <a:t>ONS data</a:t>
            </a:r>
            <a:r>
              <a:rPr lang="en-GB" sz="1200" dirty="0"/>
              <a:t> showed that the average (median) house prices for Herefordshire, England and the West Midlands region and England were £295,000, £300,000 and £250,000 respectively.  The median price paid in Herefordshire was unchanged from the year to December 2024.</a:t>
            </a:r>
          </a:p>
          <a:p>
            <a:pPr marL="285750" indent="-285750">
              <a:lnSpc>
                <a:spcPct val="120000"/>
              </a:lnSpc>
              <a:buFont typeface="Arial" panose="020B0604020202020204" pitchFamily="34" charset="0"/>
              <a:buChar char="•"/>
            </a:pPr>
            <a:r>
              <a:rPr lang="en-GB" sz="1200" dirty="0"/>
              <a:t>Looking at how housing prices in England have changed in the last month, </a:t>
            </a:r>
            <a:r>
              <a:rPr lang="en-GB" sz="1200" dirty="0">
                <a:hlinkClick r:id="rId3"/>
              </a:rPr>
              <a:t>HM Land Registry </a:t>
            </a:r>
            <a:r>
              <a:rPr lang="en-GB" sz="1200" dirty="0"/>
              <a:t>data on average in November 2025 house prices rose by 0.4% since October 2025. The annual price rise of 2.2% takes the average property value to £293,000.  In the West Midlands region, the average house price was £249,000, an annual change of +2.1% and + 0.3% from the previous month.</a:t>
            </a:r>
          </a:p>
          <a:p>
            <a:pPr marL="285750" indent="-285750">
              <a:lnSpc>
                <a:spcPct val="120000"/>
              </a:lnSpc>
              <a:buFont typeface="Arial" panose="020B0604020202020204" pitchFamily="34" charset="0"/>
              <a:buChar char="•"/>
            </a:pPr>
            <a:r>
              <a:rPr lang="en-GB" sz="1200" dirty="0"/>
              <a:t>According to </a:t>
            </a:r>
            <a:r>
              <a:rPr lang="en-GB" sz="1200" dirty="0">
                <a:hlinkClick r:id="rId4"/>
              </a:rPr>
              <a:t>ONS data</a:t>
            </a:r>
            <a:r>
              <a:rPr lang="en-GB" sz="1200" dirty="0"/>
              <a:t>, the average house price in Herefordshire was £294,000 in November 2025 (provisional), up 2.9% from November 2024. This was higher than the rise in the West Midlands (2.1%) over the same period.</a:t>
            </a:r>
          </a:p>
          <a:p>
            <a:pPr marL="285750" indent="-285750">
              <a:lnSpc>
                <a:spcPct val="120000"/>
              </a:lnSpc>
              <a:buFont typeface="Arial" panose="020B0604020202020204" pitchFamily="34" charset="0"/>
              <a:buChar char="•"/>
            </a:pPr>
            <a:r>
              <a:rPr lang="en-GB" sz="1200" dirty="0"/>
              <a:t>For each property type, average prices as of November 2025 in Herefordshire were detached properties: £450,000, semi-detached properties: £285,000, terraced properties: £214,000, flats and maisonettes: £130,000.  Since January 2005, the trend in house price inflation in Herefordshire has been broadly similar to nationally and regionally (see chart).</a:t>
            </a:r>
          </a:p>
        </p:txBody>
      </p:sp>
      <p:pic>
        <p:nvPicPr>
          <p:cNvPr id="8" name="Content Placeholder 7" descr="Trend chart showing annual change in house prices in Herefordshire from January 2005 to November 2025, compared to Great Britain, England and the West Midlands region.  The pattern of change is broadly similar to regionally and nationally throughout the period.&#10;Source: UK House Price Index from Office for National Statistics and HM Land Registry.&#10;">
            <a:extLst>
              <a:ext uri="{FF2B5EF4-FFF2-40B4-BE49-F238E27FC236}">
                <a16:creationId xmlns:a16="http://schemas.microsoft.com/office/drawing/2014/main" id="{36000EFB-8EAB-9DB3-25F1-81F4FD97B438}"/>
              </a:ext>
            </a:extLst>
          </p:cNvPr>
          <p:cNvPicPr>
            <a:picLocks noGrp="1" noChangeAspect="1"/>
          </p:cNvPicPr>
          <p:nvPr>
            <p:ph idx="1"/>
          </p:nvPr>
        </p:nvPicPr>
        <p:blipFill>
          <a:blip r:embed="rId5"/>
          <a:stretch>
            <a:fillRect/>
          </a:stretch>
        </p:blipFill>
        <p:spPr>
          <a:xfrm>
            <a:off x="5828638" y="1168692"/>
            <a:ext cx="6262182" cy="3673538"/>
          </a:xfrm>
          <a:ln>
            <a:solidFill>
              <a:schemeClr val="tx1"/>
            </a:solidFill>
          </a:ln>
        </p:spPr>
      </p:pic>
      <p:sp>
        <p:nvSpPr>
          <p:cNvPr id="6" name="TextBox 5"/>
          <p:cNvSpPr txBox="1"/>
          <p:nvPr/>
        </p:nvSpPr>
        <p:spPr>
          <a:xfrm>
            <a:off x="9729053" y="5020029"/>
            <a:ext cx="2361767"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ONS</a:t>
            </a:r>
            <a:endParaRPr lang="en-GB" sz="1100" dirty="0"/>
          </a:p>
          <a:p>
            <a:r>
              <a:rPr lang="en-GB" sz="1100" dirty="0"/>
              <a:t>Frequency:  Monthly</a:t>
            </a:r>
          </a:p>
          <a:p>
            <a:r>
              <a:rPr lang="en-GB" sz="1100" dirty="0"/>
              <a:t>Last update:  21 January 2026</a:t>
            </a:r>
          </a:p>
          <a:p>
            <a:r>
              <a:rPr lang="en-GB" sz="1100" dirty="0"/>
              <a:t>Next update: 18 February 2026</a:t>
            </a:r>
          </a:p>
        </p:txBody>
      </p:sp>
    </p:spTree>
    <p:extLst>
      <p:ext uri="{BB962C8B-B14F-4D97-AF65-F5344CB8AC3E}">
        <p14:creationId xmlns:p14="http://schemas.microsoft.com/office/powerpoint/2010/main" val="2481875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a:t>Housing affordability</a:t>
            </a:r>
          </a:p>
        </p:txBody>
      </p:sp>
      <p:sp>
        <p:nvSpPr>
          <p:cNvPr id="4" name="Text Placeholder 3"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a:spLocks noGrp="1"/>
          </p:cNvSpPr>
          <p:nvPr>
            <p:ph type="body" sz="half" idx="2"/>
          </p:nvPr>
        </p:nvSpPr>
        <p:spPr>
          <a:xfrm>
            <a:off x="158703" y="736547"/>
            <a:ext cx="5085325" cy="5631201"/>
          </a:xfrm>
          <a:solidFill>
            <a:schemeClr val="bg1"/>
          </a:solidFill>
          <a:ln w="38100">
            <a:solidFill>
              <a:srgbClr val="FFC000"/>
            </a:solidFill>
          </a:ln>
        </p:spPr>
        <p:txBody>
          <a:bodyPr>
            <a:noAutofit/>
          </a:bodyPr>
          <a:lstStyle/>
          <a:p>
            <a:pPr>
              <a:lnSpc>
                <a:spcPct val="120000"/>
              </a:lnSpc>
            </a:pPr>
            <a:r>
              <a:rPr lang="en-GB" sz="1100" dirty="0"/>
              <a:t>There has been a long-term trend of worsening housing affordability nationally but with some areas worse affected than others. Housing affordability is linked to house prices and to wages and is indicative of high demand and/or inadequate supply in the housing market of an area. </a:t>
            </a:r>
            <a:r>
              <a:rPr lang="en-GB" sz="1100" dirty="0">
                <a:hlinkClick r:id="rId2"/>
              </a:rPr>
              <a:t>According to one estimate</a:t>
            </a:r>
            <a:r>
              <a:rPr lang="en-GB" sz="1100" dirty="0"/>
              <a:t>, 340,000 new homes need to be supplied in England each year, of which 145,000 should be affordable, in order to meet predicted demand.</a:t>
            </a:r>
          </a:p>
          <a:p>
            <a:pPr>
              <a:lnSpc>
                <a:spcPct val="120000"/>
              </a:lnSpc>
            </a:pPr>
            <a:r>
              <a:rPr lang="en-GB" sz="1100" dirty="0">
                <a:hlinkClick r:id="rId3"/>
              </a:rPr>
              <a:t>ONS reports </a:t>
            </a:r>
            <a:r>
              <a:rPr lang="en-GB" sz="1100" dirty="0"/>
              <a:t>that housing affordability in England and Wales returned to its pre-pandemic levels in 2024 after a sharp increase between 2020 and 2021 (worsening affordability); median house sales prices have increased by 1% since 2021, while average earnings have increased by 20%.</a:t>
            </a:r>
          </a:p>
          <a:p>
            <a:pPr>
              <a:lnSpc>
                <a:spcPct val="120000"/>
              </a:lnSpc>
            </a:pPr>
            <a:r>
              <a:rPr lang="en-GB" sz="1100" dirty="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t>In 2024, the ratio of median house price to median annual workplace-based earnings in Herefordshire was 8.65, down from 9.59 in 2023 but still significantly higher than in England (7.57) and the West Midlands region (6.73).</a:t>
            </a:r>
          </a:p>
          <a:p>
            <a:pPr marL="285750" indent="-285750">
              <a:lnSpc>
                <a:spcPct val="120000"/>
              </a:lnSpc>
              <a:buFont typeface="Arial" panose="020B0604020202020204" pitchFamily="34" charset="0"/>
              <a:buChar char="•"/>
            </a:pPr>
            <a:r>
              <a:rPr lang="en-GB" sz="1100" dirty="0">
                <a:hlinkClick r:id="rId4"/>
              </a:rPr>
              <a:t>ONS reports </a:t>
            </a:r>
            <a:r>
              <a:rPr lang="en-GB" sz="1100" dirty="0"/>
              <a:t>that in 2023, first-time buyer mortgages per 1,000 dwellings in Herefordshire fell to 6.5 from 10,1 in 2021 and was below the UK average of 9.6, which may also point toward a lack of affordable housing for first-time buyers.  </a:t>
            </a:r>
          </a:p>
          <a:p>
            <a:pPr marL="285750" indent="-285750">
              <a:lnSpc>
                <a:spcPct val="120000"/>
              </a:lnSpc>
              <a:buFont typeface="Arial" panose="020B0604020202020204" pitchFamily="34" charset="0"/>
              <a:buChar char="•"/>
            </a:pPr>
            <a:endParaRPr lang="en-GB" sz="1100" dirty="0"/>
          </a:p>
        </p:txBody>
      </p:sp>
      <p:pic>
        <p:nvPicPr>
          <p:cNvPr id="5" name="Picture 4" descr="Line graph showing temporal change in housing affordability in Herefordshire, England and the West Midlands since 1998.  The ratio of median house price to median gross annual workplace-based earnings has remained higher in Herefordshire than in England or the West Midlands as a whole throughout the period."/>
          <p:cNvPicPr>
            <a:picLocks noChangeAspect="1"/>
          </p:cNvPicPr>
          <p:nvPr/>
        </p:nvPicPr>
        <p:blipFill>
          <a:blip r:embed="rId5"/>
          <a:stretch>
            <a:fillRect/>
          </a:stretch>
        </p:blipFill>
        <p:spPr>
          <a:xfrm>
            <a:off x="5313842" y="1015060"/>
            <a:ext cx="6785025" cy="4427274"/>
          </a:xfrm>
          <a:prstGeom prst="rect">
            <a:avLst/>
          </a:prstGeom>
          <a:ln>
            <a:solidFill>
              <a:schemeClr val="tx1"/>
            </a:solidFill>
          </a:ln>
        </p:spPr>
      </p:pic>
      <p:sp>
        <p:nvSpPr>
          <p:cNvPr id="3" name="TextBox 2"/>
          <p:cNvSpPr txBox="1"/>
          <p:nvPr/>
        </p:nvSpPr>
        <p:spPr>
          <a:xfrm>
            <a:off x="9466396" y="4381820"/>
            <a:ext cx="256507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Last updated: 24 March 2025</a:t>
            </a:r>
          </a:p>
          <a:p>
            <a:r>
              <a:rPr lang="en-GB" sz="1100" dirty="0"/>
              <a:t>Frequency:  Annually</a:t>
            </a:r>
          </a:p>
          <a:p>
            <a:r>
              <a:rPr lang="en-GB" sz="1100" dirty="0"/>
              <a:t>Next update:  March 2026</a:t>
            </a:r>
          </a:p>
        </p:txBody>
      </p:sp>
      <p:sp>
        <p:nvSpPr>
          <p:cNvPr id="7" name="TextBox 6"/>
          <p:cNvSpPr txBox="1"/>
          <p:nvPr/>
        </p:nvSpPr>
        <p:spPr>
          <a:xfrm>
            <a:off x="5320122" y="5534561"/>
            <a:ext cx="6854840" cy="1323439"/>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 </a:t>
            </a:r>
            <a:r>
              <a:rPr lang="en-GB" sz="1000" dirty="0">
                <a:solidFill>
                  <a:schemeClr val="bg2">
                    <a:lumMod val="50000"/>
                  </a:schemeClr>
                </a:solidFill>
              </a:rPr>
              <a:t>Housing affordability can be measured based on either residence-based earnings or workplace-based earnings.  The latter is, on balance, a more accurate reflection of the county’s economic status and as such is more influential in planning.  The data above are for the lower quartile (rather than median ratio) as this gives a better representation of conditions at the lower end of the market where most first-time buyers are concentrated.</a:t>
            </a:r>
          </a:p>
          <a:p>
            <a:r>
              <a:rPr lang="en-GB" sz="1000" dirty="0">
                <a:solidFill>
                  <a:schemeClr val="bg2">
                    <a:lumMod val="50000"/>
                  </a:schemeClr>
                </a:solidFill>
              </a:rPr>
              <a:t>*The sharp price increases in 2021 corresponded with increases in the volume of sales and changes in Stamp Duty Land Tax and Land Transaction Tax. The ratios in 2022 are therefore a return to the long-term trend, following a sharp increase in 2021. In March 2024 ONS stated that they were no longer intending to publish lower quartile data hence we are now reporting the median house price. .</a:t>
            </a:r>
          </a:p>
        </p:txBody>
      </p:sp>
    </p:spTree>
    <p:extLst>
      <p:ext uri="{BB962C8B-B14F-4D97-AF65-F5344CB8AC3E}">
        <p14:creationId xmlns:p14="http://schemas.microsoft.com/office/powerpoint/2010/main" val="4290183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278780"/>
            <a:ext cx="3932237" cy="591015"/>
          </a:xfrm>
        </p:spPr>
        <p:txBody>
          <a:bodyPr>
            <a:normAutofit/>
          </a:bodyPr>
          <a:lstStyle/>
          <a:p>
            <a:r>
              <a:rPr lang="en-GB" dirty="0"/>
              <a:t>Private rental costs</a:t>
            </a:r>
          </a:p>
        </p:txBody>
      </p:sp>
      <p:sp>
        <p:nvSpPr>
          <p:cNvPr id="5" name="Text Placeholder 4"/>
          <p:cNvSpPr>
            <a:spLocks noGrp="1"/>
          </p:cNvSpPr>
          <p:nvPr>
            <p:ph type="body" sz="half" idx="2"/>
          </p:nvPr>
        </p:nvSpPr>
        <p:spPr>
          <a:xfrm>
            <a:off x="53493" y="1019070"/>
            <a:ext cx="12032253" cy="4532644"/>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Nationally, a chronic undersupply of private rental accommodation is being exacerbated by rising mortgage costs on buy-to-let properties, tax and regulatory changes that are causing many small landlords to quit the market.  In addition, while the cost of rental homes has increased, the freezing of Local Housing Allowance from 2020 to 2024 (and other reforms since 2010) has meant support for housing costs within the benefits system decreased, causing significant hardship. </a:t>
            </a:r>
            <a:r>
              <a:rPr lang="en-GB" sz="4800" dirty="0">
                <a:hlinkClick r:id="rId3"/>
              </a:rPr>
              <a:t>According to Citizens Advice</a:t>
            </a:r>
            <a:r>
              <a:rPr lang="en-GB" sz="4800" dirty="0"/>
              <a:t>, the single-year uprating in April 2024 has not undone all of the impacts of recent LHA policies, and re-freezing LHA from April 2025 would be expected to cause additional hardship.  </a:t>
            </a:r>
            <a:r>
              <a:rPr lang="en-GB" sz="4800" dirty="0">
                <a:hlinkClick r:id="rId4"/>
              </a:rPr>
              <a:t>Research by the Resolution Foundation </a:t>
            </a:r>
            <a:r>
              <a:rPr lang="en-GB" sz="4800" dirty="0"/>
              <a:t>has found that high rents pushed an additional 670,000 children in private rented homes into poverty in 2022-23.</a:t>
            </a:r>
          </a:p>
          <a:p>
            <a:pPr marL="285750" indent="-285750">
              <a:lnSpc>
                <a:spcPct val="120000"/>
              </a:lnSpc>
              <a:buFont typeface="Arial" panose="020B0604020202020204" pitchFamily="34" charset="0"/>
              <a:buChar char="•"/>
            </a:pPr>
            <a:r>
              <a:rPr lang="en-GB" sz="4800" dirty="0">
                <a:hlinkClick r:id="rId5"/>
              </a:rPr>
              <a:t>Census 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a:t>Median monthly rents (all property types) are lower in Herefordshire than regionally or nationally but are rising in line with the national and regional trend.  Also, </a:t>
            </a:r>
            <a:r>
              <a:rPr lang="en-GB" sz="4800" dirty="0">
                <a:hlinkClick r:id="rId6" action="ppaction://hlinksldjump"/>
              </a:rPr>
              <a:t>earnings</a:t>
            </a:r>
            <a:r>
              <a:rPr lang="en-GB" sz="4800" dirty="0"/>
              <a:t> are significantly lower here than regionally and nationally. </a:t>
            </a:r>
            <a:r>
              <a:rPr lang="en-GB" sz="4800" dirty="0">
                <a:hlinkClick r:id="rId7"/>
              </a:rPr>
              <a:t>ONS data </a:t>
            </a:r>
            <a:r>
              <a:rPr lang="en-GB" sz="4800" dirty="0"/>
              <a:t>indicate that private rents in Herefordshire were £826 in December 2025 up 6.5% from December 2024. This was higher than the rise in the West Midlands (5.2%) and England (3.9%) over the year.  Average private rents remained lower than the West Midlands (£957) and England (£1,424).</a:t>
            </a:r>
          </a:p>
          <a:p>
            <a:pPr marL="285750" indent="-285750">
              <a:lnSpc>
                <a:spcPct val="120000"/>
              </a:lnSpc>
              <a:buFont typeface="Arial" panose="020B0604020202020204" pitchFamily="34" charset="0"/>
              <a:buChar char="•"/>
            </a:pPr>
            <a:r>
              <a:rPr lang="en-GB" sz="4800" dirty="0"/>
              <a:t>In Herefordshire, by how many bedrooms there are in a property, average rents as of December 2025 were: one bedroom: £599, two bedrooms: £777. three bedrooms: £960, four or more bedrooms: £1,359. </a:t>
            </a:r>
          </a:p>
          <a:p>
            <a:pPr marL="285750" indent="-285750">
              <a:lnSpc>
                <a:spcPct val="120000"/>
              </a:lnSpc>
              <a:buFont typeface="Arial" panose="020B0604020202020204" pitchFamily="34" charset="0"/>
              <a:buChar char="•"/>
            </a:pPr>
            <a:r>
              <a:rPr lang="en-GB" sz="4800" dirty="0"/>
              <a:t>ONS deem an area to have private rent that is affordable if it is equivalent to 30% or less of the median income of private renting households.  In financial year ending 31 March 2024, average rent in Herefordshire was 27.5% of a median private-renting household income, compared to 36.3% in England and 29.2% in the West Midlands.  More information from ONS on </a:t>
            </a:r>
            <a:r>
              <a:rPr lang="en-GB" sz="4800" dirty="0">
                <a:hlinkClick r:id="rId8"/>
              </a:rPr>
              <a:t>private rental affordability</a:t>
            </a:r>
            <a:r>
              <a:rPr lang="en-GB" sz="4800" dirty="0"/>
              <a:t>. </a:t>
            </a:r>
          </a:p>
          <a:p>
            <a:pPr marL="285750" indent="-285750">
              <a:lnSpc>
                <a:spcPct val="120000"/>
              </a:lnSpc>
              <a:buFont typeface="Arial" panose="020B0604020202020204" pitchFamily="34" charset="0"/>
              <a:buChar char="•"/>
            </a:pPr>
            <a:r>
              <a:rPr lang="en-GB" sz="4800" dirty="0"/>
              <a:t>ONS has also produced an </a:t>
            </a:r>
            <a:r>
              <a:rPr lang="en-GB" sz="4800" dirty="0">
                <a:hlinkClick r:id="rId9"/>
              </a:rPr>
              <a:t>interactive tool </a:t>
            </a:r>
            <a:r>
              <a:rPr lang="en-GB" sz="4800" dirty="0"/>
              <a:t>exploring the impact of rent and mortgage increases on local areas.  This shows that in 2023 Herefordshire has a medium exposure score for rents, meaning that compared to the average in England and Wales a medium proportion of households were estimated to have seen monthly payments rise in 2023 and affected households saw a slightly lower cost increase.</a:t>
            </a:r>
          </a:p>
          <a:p>
            <a:pPr marL="285750" indent="-285750">
              <a:lnSpc>
                <a:spcPct val="120000"/>
              </a:lnSpc>
              <a:buFont typeface="Arial" panose="020B0604020202020204" pitchFamily="34" charset="0"/>
              <a:buChar char="•"/>
            </a:pPr>
            <a:endParaRPr lang="en-GB" sz="4800" dirty="0"/>
          </a:p>
        </p:txBody>
      </p:sp>
      <p:sp>
        <p:nvSpPr>
          <p:cNvPr id="9" name="TextBox 8"/>
          <p:cNvSpPr txBox="1"/>
          <p:nvPr/>
        </p:nvSpPr>
        <p:spPr>
          <a:xfrm>
            <a:off x="53492" y="5660987"/>
            <a:ext cx="12032253" cy="646331"/>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On 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2">
                  <a:lumMod val="50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a:t>Mortgage and landlord possessions</a:t>
            </a:r>
            <a:endParaRPr lang="en-GB" dirty="0"/>
          </a:p>
        </p:txBody>
      </p:sp>
      <p:sp>
        <p:nvSpPr>
          <p:cNvPr id="5" name="Text Placeholder 4"/>
          <p:cNvSpPr>
            <a:spLocks noGrp="1"/>
          </p:cNvSpPr>
          <p:nvPr>
            <p:ph type="body" sz="half" idx="2"/>
          </p:nvPr>
        </p:nvSpPr>
        <p:spPr>
          <a:xfrm>
            <a:off x="-11430" y="706190"/>
            <a:ext cx="7771473" cy="6151810"/>
          </a:xfrm>
          <a:solidFill>
            <a:schemeClr val="bg1"/>
          </a:solidFill>
          <a:ln w="38100">
            <a:solidFill>
              <a:srgbClr val="FFC000"/>
            </a:solidFill>
          </a:ln>
        </p:spPr>
        <p:txBody>
          <a:bodyPr numCol="2">
            <a:noAutofit/>
          </a:bodyPr>
          <a:lstStyle/>
          <a:p>
            <a:pPr>
              <a:lnSpc>
                <a:spcPct val="100000"/>
              </a:lnSpc>
            </a:pPr>
            <a:r>
              <a:rPr lang="en-GB" sz="1400" b="1" dirty="0"/>
              <a:t>Key points</a:t>
            </a:r>
          </a:p>
          <a:p>
            <a:pPr marL="285750" indent="-285750">
              <a:lnSpc>
                <a:spcPct val="100000"/>
              </a:lnSpc>
              <a:buFont typeface="Arial" panose="020B0604020202020204" pitchFamily="34" charset="0"/>
              <a:buChar char="•"/>
            </a:pPr>
            <a:r>
              <a:rPr lang="en-GB" sz="1200" dirty="0"/>
              <a:t>Nationally. while mortgage possessions have remained relatively stable and are at historically quite low levels, landlord possession claims in England are increasing due to a combination of factors including financial pressure from higher mortgage rates and increased costs for maintenance, insurance, and compliance, forcing some landlords to raise rents or sell properties and in turn leading to more evictions and possessions. Additionally, market pressures and anticipated changes in legislation are contributing to an increase in landlord activity.</a:t>
            </a:r>
          </a:p>
          <a:p>
            <a:pPr marL="285750" indent="-285750">
              <a:lnSpc>
                <a:spcPct val="100000"/>
              </a:lnSpc>
              <a:buFont typeface="Arial" panose="020B0604020202020204" pitchFamily="34" charset="0"/>
              <a:buChar char="•"/>
            </a:pPr>
            <a:r>
              <a:rPr lang="en-US" sz="1200" dirty="0">
                <a:hlinkClick r:id="rId3"/>
              </a:rPr>
              <a:t>Latest (quarter 3 2025) data from UK Finance</a:t>
            </a:r>
            <a:r>
              <a:rPr lang="en-US" sz="1200" dirty="0"/>
              <a:t> showed that nationally t</a:t>
            </a:r>
            <a:r>
              <a:rPr lang="en-GB" sz="1200" dirty="0"/>
              <a:t>here were 84,100 homeowner mortgages in arrears of 2.5% or more of the outstanding balance in the third quarter of 2025, 4% fewer than in the previous quarter.</a:t>
            </a:r>
          </a:p>
          <a:p>
            <a:pPr marL="285750" indent="-285750">
              <a:lnSpc>
                <a:spcPct val="100000"/>
              </a:lnSpc>
              <a:buFont typeface="Arial" panose="020B0604020202020204" pitchFamily="34" charset="0"/>
              <a:buChar char="•"/>
            </a:pPr>
            <a:r>
              <a:rPr lang="en-GB" sz="1200" dirty="0"/>
              <a:t>There were 10,420 buy-to-let mortgages in arrears of 2.5%or more of the outstanding balance in the third quarter of 2025, 8% fewer than in the previous quarter.</a:t>
            </a:r>
          </a:p>
          <a:p>
            <a:pPr>
              <a:lnSpc>
                <a:spcPct val="100000"/>
              </a:lnSpc>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r>
              <a:rPr lang="en-GB" sz="1200" dirty="0"/>
              <a:t>Mortgages in arrears accounted for 0.97% of all homeowner mortgages outstanding, and 0.54%of all buy-to-let mortgages outstanding Although 1,390 homeowner mortgaged properties were taken into possession in the third quarter of 2025, 4% greater than in the previous quarter, this remains significantly below the long-term average.  900 buy-to-let mortgaged properties were taken into possession in the third quarter of 2025, 14% greater than in the previous quarter..</a:t>
            </a:r>
          </a:p>
          <a:p>
            <a:pPr marL="285750" indent="-285750">
              <a:lnSpc>
                <a:spcPct val="100000"/>
              </a:lnSpc>
              <a:buFont typeface="Arial" panose="020B0604020202020204" pitchFamily="34" charset="0"/>
              <a:buChar char="•"/>
            </a:pPr>
            <a:r>
              <a:rPr lang="en-GB" sz="1200" dirty="0"/>
              <a:t>Latest </a:t>
            </a:r>
            <a:r>
              <a:rPr lang="en-GB" sz="1200" dirty="0">
                <a:hlinkClick r:id="rId4"/>
              </a:rPr>
              <a:t>Ministry of Justice data </a:t>
            </a:r>
            <a:r>
              <a:rPr lang="en-GB" sz="1200" dirty="0"/>
              <a:t>(July to September 2025) showed that in England and Wales, compared to the same quarter in 2024, there were decreases in mortgage possession claims from 6,527 to 6,193 (5%) and increases in orders from 4,031 to 4,840 (20%), warrants from 3,159 to 3,876 (23%) and repossessions by county court bailiffs from 876 to 1,228 (40%).  When compared to the same quarter in 2024 there were decreases in landlord possession claims from 25,402 to 23,327 (8%), orders from 19,238 to 18,283 (5%), warrants from 11,826 to 11,405 (4%). Meanwhile repossessions increased from 7,036 to 7,641 (9%).</a:t>
            </a:r>
          </a:p>
          <a:p>
            <a:pPr marL="285750" indent="-285750">
              <a:lnSpc>
                <a:spcPct val="100000"/>
              </a:lnSpc>
              <a:buFont typeface="Arial" panose="020B0604020202020204" pitchFamily="34" charset="0"/>
              <a:buChar char="•"/>
            </a:pPr>
            <a:r>
              <a:rPr lang="en-GB" sz="1200" dirty="0"/>
              <a:t>In Q3 2025, there were 20 mortgage possessions in Herefordshire, an increase from 17 in Q2 2025. The number of landlord possessions increased sharply from 33 to 49 and was the largest number since Q1 2019.  </a:t>
            </a:r>
          </a:p>
          <a:p>
            <a:pPr marL="285750" indent="-285750">
              <a:lnSpc>
                <a:spcPct val="100000"/>
              </a:lnSpc>
              <a:buFont typeface="Arial" panose="020B0604020202020204" pitchFamily="34" charset="0"/>
              <a:buChar char="•"/>
            </a:pPr>
            <a:r>
              <a:rPr lang="en-GB" sz="1200" dirty="0"/>
              <a:t>ONS has produced an </a:t>
            </a:r>
            <a:r>
              <a:rPr lang="en-GB" sz="1200" dirty="0">
                <a:hlinkClick r:id="rId5"/>
              </a:rPr>
              <a:t>interactive tool </a:t>
            </a:r>
            <a:r>
              <a:rPr lang="en-GB" sz="1200" dirty="0"/>
              <a:t>exploring the impact of rent and mortgage increases on local areas.</a:t>
            </a:r>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p:txBody>
      </p:sp>
      <p:pic>
        <p:nvPicPr>
          <p:cNvPr id="9" name="Content Placeholder 8" descr="Line chart showing numbers of landlord and mortgage lender possession claims in Herefordshire each quarter since Q2 2017.">
            <a:extLst>
              <a:ext uri="{FF2B5EF4-FFF2-40B4-BE49-F238E27FC236}">
                <a16:creationId xmlns:a16="http://schemas.microsoft.com/office/drawing/2014/main" id="{CA34379F-ED96-8AB1-62D8-448ADB7CF0D1}"/>
              </a:ext>
            </a:extLst>
          </p:cNvPr>
          <p:cNvPicPr>
            <a:picLocks noGrp="1" noChangeAspect="1"/>
          </p:cNvPicPr>
          <p:nvPr>
            <p:ph idx="1"/>
          </p:nvPr>
        </p:nvPicPr>
        <p:blipFill>
          <a:blip r:embed="rId6"/>
          <a:stretch>
            <a:fillRect/>
          </a:stretch>
        </p:blipFill>
        <p:spPr>
          <a:xfrm>
            <a:off x="7867840" y="1029888"/>
            <a:ext cx="4222439" cy="3801479"/>
          </a:xfrm>
          <a:ln>
            <a:solidFill>
              <a:schemeClr val="tx1"/>
            </a:solidFill>
          </a:ln>
        </p:spPr>
      </p:pic>
      <p:sp>
        <p:nvSpPr>
          <p:cNvPr id="7" name="TextBox 6" descr="Line chart showing numbers of landlord and mortgage lender possession claims in Herefordshire each quarter since Q2 2017."/>
          <p:cNvSpPr txBox="1"/>
          <p:nvPr/>
        </p:nvSpPr>
        <p:spPr>
          <a:xfrm>
            <a:off x="9168714" y="4930221"/>
            <a:ext cx="2933923"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7"/>
              </a:rPr>
              <a:t>LG Inform</a:t>
            </a:r>
            <a:endParaRPr lang="en-GB" sz="1100" dirty="0"/>
          </a:p>
          <a:p>
            <a:r>
              <a:rPr lang="en-GB" sz="1100" dirty="0"/>
              <a:t>Date last updated: 14 November 2025</a:t>
            </a:r>
          </a:p>
          <a:p>
            <a:r>
              <a:rPr lang="en-GB" sz="1100" dirty="0"/>
              <a:t>Frequency: Quarterly</a:t>
            </a:r>
          </a:p>
          <a:p>
            <a:r>
              <a:rPr lang="en-GB" sz="1100" dirty="0"/>
              <a:t>Next update:  February 2026</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a:t>Household heating</a:t>
            </a:r>
          </a:p>
        </p:txBody>
      </p:sp>
      <p:sp>
        <p:nvSpPr>
          <p:cNvPr id="8" name="Text Placeholder 7"/>
          <p:cNvSpPr>
            <a:spLocks noGrp="1"/>
          </p:cNvSpPr>
          <p:nvPr>
            <p:ph type="body" sz="half" idx="2"/>
          </p:nvPr>
        </p:nvSpPr>
        <p:spPr>
          <a:xfrm>
            <a:off x="142504" y="968109"/>
            <a:ext cx="6874522" cy="5325813"/>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5600" dirty="0"/>
              <a:t>Typical household energy bills increased by 54% in April 2022 and 27% in October 2022. Since then, lower wholesale prices have led to falls in prices, but in December 2024 current bills were still 43% above their winter 2021/22 levels.  The quarterly cap from January 2025 is still around £520 or 43% above the summer 2021 level.  The price cap is forecast to increase by 3% in April 2025. (</a:t>
            </a:r>
            <a:r>
              <a:rPr lang="en-GB" sz="5600" dirty="0">
                <a:hlinkClick r:id="rId2"/>
              </a:rPr>
              <a:t>Domestic energy prices</a:t>
            </a:r>
            <a:r>
              <a:rPr lang="en-GB" sz="5600" dirty="0"/>
              <a:t>, P. Bolton &amp; I. Stewart) </a:t>
            </a:r>
            <a:endParaRPr lang="en-GB" sz="5600" dirty="0">
              <a:hlinkClick r:id="rId3"/>
            </a:endParaRPr>
          </a:p>
          <a:p>
            <a:pPr marL="285750" indent="-285750">
              <a:lnSpc>
                <a:spcPct val="120000"/>
              </a:lnSpc>
              <a:buFont typeface="Arial" panose="020B0604020202020204" pitchFamily="34" charset="0"/>
              <a:buChar char="•"/>
            </a:pPr>
            <a:r>
              <a:rPr lang="en-GB" sz="5600" dirty="0">
                <a:hlinkClick r:id="rId4" action="ppaction://hlinksldjump"/>
              </a:rPr>
              <a:t>Cold homes </a:t>
            </a:r>
            <a:r>
              <a:rPr lang="en-GB" sz="5600" dirty="0"/>
              <a:t>are a risk factor across a range of serious health conditions and ultimately contribute to excess winter deaths.  Households with expensive oil-fired or bottled gas central heating are particularly vulnerable to cost-of-living increases. </a:t>
            </a:r>
            <a:r>
              <a:rPr lang="en-GB" sz="5600" dirty="0">
                <a:hlinkClick r:id="rId5"/>
              </a:rPr>
              <a:t>Department for Energy Security and Net Zero data</a:t>
            </a:r>
            <a:r>
              <a:rPr lang="en-GB" sz="5600" dirty="0"/>
              <a:t> show that in 2024, an estimated 38% of Herefordshire properties were not </a:t>
            </a:r>
            <a:r>
              <a:rPr lang="en-GB" sz="5600" b="1" dirty="0"/>
              <a:t>connected to the gas grid</a:t>
            </a:r>
            <a:r>
              <a:rPr lang="en-GB" sz="5600" dirty="0"/>
              <a:t>, compared to 13% in the West Midlands region and 16% in England as a whole. </a:t>
            </a:r>
          </a:p>
          <a:p>
            <a:pPr marL="285750" indent="-285750">
              <a:lnSpc>
                <a:spcPct val="120000"/>
              </a:lnSpc>
              <a:buFont typeface="Arial" panose="020B0604020202020204" pitchFamily="34" charset="0"/>
              <a:buChar char="•"/>
            </a:pPr>
            <a:r>
              <a:rPr lang="en-GB" sz="5600" dirty="0">
                <a:hlinkClick r:id="rId6"/>
              </a:rPr>
              <a:t>2021 Census data </a:t>
            </a:r>
            <a:r>
              <a:rPr lang="en-GB" sz="5600" dirty="0"/>
              <a:t>showed the proportion of households in Herefordshire with oil only central heating was significantly higher than regionally and nationally: 16.2% compared to 3.0% and 3.2% respectively.  The proportion with tank or bottled gas only, although relatively small, was also significantly higher than regionally and nationally (3.5% compared to 1.2% and 1.0% respectively).  Conversely, the proportion of households with mains gas central heating was significantly lower: 53.7% compared to 75.2% in the West Midlands and 74.0% in England. 1.9% of households in Herefordshire (over 1,500 homes) had </a:t>
            </a:r>
            <a:r>
              <a:rPr lang="en-GB" sz="5600" b="1" dirty="0"/>
              <a:t>no central heating </a:t>
            </a:r>
            <a:r>
              <a:rPr lang="en-GB" sz="5600" dirty="0"/>
              <a:t>compared to 1.5% regionally and nationally.  </a:t>
            </a:r>
          </a:p>
          <a:p>
            <a:endParaRPr lang="en-GB" sz="2800" dirty="0"/>
          </a:p>
          <a:p>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7116417" y="968112"/>
            <a:ext cx="4957102" cy="3424977"/>
          </a:xfrm>
          <a:prstGeom prst="rect">
            <a:avLst/>
          </a:prstGeom>
          <a:ln>
            <a:solidFill>
              <a:schemeClr val="tx1"/>
            </a:solidFill>
          </a:ln>
        </p:spPr>
      </p:pic>
      <p:sp>
        <p:nvSpPr>
          <p:cNvPr id="10" name="TextBox 9"/>
          <p:cNvSpPr txBox="1"/>
          <p:nvPr/>
        </p:nvSpPr>
        <p:spPr>
          <a:xfrm>
            <a:off x="9939129" y="4464090"/>
            <a:ext cx="213438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Frequency:  Decennially</a:t>
            </a:r>
          </a:p>
          <a:p>
            <a:r>
              <a:rPr lang="en-GB" sz="1100" dirty="0"/>
              <a:t>Last updated:  5 January 2023</a:t>
            </a:r>
          </a:p>
          <a:p>
            <a:r>
              <a:rPr lang="en-GB" sz="1100" dirty="0"/>
              <a:t>Next update:  2031</a:t>
            </a:r>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a:t>Energy efficiency of homes (1)</a:t>
            </a:r>
          </a:p>
        </p:txBody>
      </p:sp>
      <p:sp>
        <p:nvSpPr>
          <p:cNvPr id="4" name="Text Placeholder 3"/>
          <p:cNvSpPr>
            <a:spLocks noGrp="1"/>
          </p:cNvSpPr>
          <p:nvPr>
            <p:ph type="body" sz="half" idx="2"/>
          </p:nvPr>
        </p:nvSpPr>
        <p:spPr>
          <a:xfrm>
            <a:off x="105316" y="941191"/>
            <a:ext cx="5358782" cy="4980107"/>
          </a:xfrm>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Less energy efficient homes are more difficult and expensive to heat.  </a:t>
            </a:r>
            <a:r>
              <a:rPr lang="en-GB" sz="1100" dirty="0">
                <a:hlinkClick r:id="rId2"/>
              </a:rPr>
              <a:t>National research by ONS </a:t>
            </a:r>
            <a:r>
              <a:rPr lang="en-GB" sz="1100" dirty="0"/>
              <a:t>has found that older adults 65+ and those with multiple generations living in them are disproportionately likely to be living in such homes.</a:t>
            </a:r>
          </a:p>
          <a:p>
            <a:pPr marL="285750" indent="-285750">
              <a:lnSpc>
                <a:spcPct val="120000"/>
              </a:lnSpc>
              <a:buFont typeface="Arial" panose="020B0604020202020204" pitchFamily="34" charset="0"/>
              <a:buChar char="•"/>
            </a:pPr>
            <a:r>
              <a:rPr lang="en-GB" sz="1100" dirty="0">
                <a:hlinkClick r:id="rId3"/>
              </a:rPr>
              <a:t>ONS data </a:t>
            </a:r>
            <a:r>
              <a:rPr lang="en-GB" sz="1100" dirty="0"/>
              <a:t>show that across all property types up to the end of the 2024-25 financial year,  Herefordshire properties had a median energy efficiency rating in band D, with an overall score of 67 across all property types, lower than the West Midlands region (69) and England as a whole (69),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1100" dirty="0"/>
              <a:t>Several factors affect the energy efficiency of housing, including property type, tenure and when it was constructed. Less energy efficient properties are more expensive to keep warm.</a:t>
            </a:r>
          </a:p>
          <a:p>
            <a:pPr marL="285750" indent="-285750">
              <a:lnSpc>
                <a:spcPct val="120000"/>
              </a:lnSpc>
              <a:buFont typeface="Arial" panose="020B0604020202020204" pitchFamily="34" charset="0"/>
              <a:buChar char="•"/>
            </a:pPr>
            <a:r>
              <a:rPr lang="en-GB" sz="1100" dirty="0"/>
              <a:t>Herefordshire has a disproportionately high number of relatively energy inefficient older detached houses compared to regionally and nationally (see fuel poverty slide).  The median energy efficiency score of detached properties in Herefordshire (63) was significantly lower than regionally and nationally (67 and 68 respectively) although still within Band D.</a:t>
            </a:r>
          </a:p>
          <a:p>
            <a:pPr marL="285750" indent="-285750">
              <a:lnSpc>
                <a:spcPct val="120000"/>
              </a:lnSpc>
              <a:buFont typeface="Arial" panose="020B0604020202020204" pitchFamily="34" charset="0"/>
              <a:buChar char="•"/>
            </a:pPr>
            <a:r>
              <a:rPr lang="en-GB" sz="1100" dirty="0"/>
              <a:t>Amongst other types of housing, only terraced housing (69) had a higher rating than regionally (67) and nationally (67).</a:t>
            </a:r>
          </a:p>
        </p:txBody>
      </p:sp>
      <p:pic>
        <p:nvPicPr>
          <p:cNvPr id="12" name="Content Placeholder 11" descr="Column chart showing median energy efficiency score by property type up to financial year ending 2025.  The energy efficiency of detached properties in Herefordshire is significantly lower than nationally and regionally.">
            <a:extLst>
              <a:ext uri="{FF2B5EF4-FFF2-40B4-BE49-F238E27FC236}">
                <a16:creationId xmlns:a16="http://schemas.microsoft.com/office/drawing/2014/main" id="{2D05BBF2-DCE5-415B-DF40-1C8AF67FA282}"/>
              </a:ext>
            </a:extLst>
          </p:cNvPr>
          <p:cNvPicPr>
            <a:picLocks noGrp="1" noChangeAspect="1"/>
          </p:cNvPicPr>
          <p:nvPr>
            <p:ph idx="1"/>
          </p:nvPr>
        </p:nvPicPr>
        <p:blipFill>
          <a:blip r:embed="rId4"/>
          <a:stretch>
            <a:fillRect/>
          </a:stretch>
        </p:blipFill>
        <p:spPr>
          <a:xfrm>
            <a:off x="5543704" y="941190"/>
            <a:ext cx="6542979" cy="4957323"/>
          </a:xfrm>
          <a:prstGeom prst="rect">
            <a:avLst/>
          </a:prstGeom>
          <a:ln>
            <a:solidFill>
              <a:schemeClr val="tx1"/>
            </a:solidFill>
          </a:ln>
        </p:spPr>
      </p:pic>
      <p:sp>
        <p:nvSpPr>
          <p:cNvPr id="7" name="TextBox 6"/>
          <p:cNvSpPr txBox="1"/>
          <p:nvPr/>
        </p:nvSpPr>
        <p:spPr>
          <a:xfrm>
            <a:off x="9252675" y="5958704"/>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2025</a:t>
            </a:r>
          </a:p>
          <a:p>
            <a:r>
              <a:rPr lang="en-GB" sz="1200" dirty="0"/>
              <a:t>Next update:  October 2026.</a:t>
            </a:r>
          </a:p>
        </p:txBody>
      </p:sp>
      <p:sp>
        <p:nvSpPr>
          <p:cNvPr id="6" name="TextBox 5"/>
          <p:cNvSpPr txBox="1"/>
          <p:nvPr/>
        </p:nvSpPr>
        <p:spPr>
          <a:xfrm>
            <a:off x="105316" y="5988117"/>
            <a:ext cx="9147359"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 Just over 69% of all residential dwellings in England, and 66% in Wales, had at least one EPC registration since records began in 2007, as of March 2024.</a:t>
            </a: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homes (2)</a:t>
            </a:r>
          </a:p>
        </p:txBody>
      </p:sp>
      <p:sp>
        <p:nvSpPr>
          <p:cNvPr id="6" name="Text Placeholder 5"/>
          <p:cNvSpPr>
            <a:spLocks noGrp="1"/>
          </p:cNvSpPr>
          <p:nvPr>
            <p:ph type="body" sz="half" idx="2"/>
          </p:nvPr>
        </p:nvSpPr>
        <p:spPr>
          <a:xfrm>
            <a:off x="118753" y="1031733"/>
            <a:ext cx="4999657" cy="3334528"/>
          </a:xfrm>
          <a:ln w="38100">
            <a:solidFill>
              <a:srgbClr val="FFC000"/>
            </a:solidFill>
          </a:ln>
        </p:spPr>
        <p:txBody>
          <a:bodyPr>
            <a:normAutofit/>
          </a:bodyPr>
          <a:lstStyle/>
          <a:p>
            <a:r>
              <a:rPr lang="en-GB" sz="1800" b="1" dirty="0"/>
              <a:t>Key points</a:t>
            </a:r>
          </a:p>
          <a:p>
            <a:pPr>
              <a:lnSpc>
                <a:spcPct val="100000"/>
              </a:lnSpc>
            </a:pPr>
            <a:r>
              <a:rPr lang="en-GB" dirty="0"/>
              <a:t>As already noted, Herefordshire has a disproportionately high number of relatively energy inefficient older detached houses compared to regionally and nationally (see fuel poverty slide).</a:t>
            </a:r>
          </a:p>
          <a:p>
            <a:pPr>
              <a:lnSpc>
                <a:spcPct val="100000"/>
              </a:lnSpc>
            </a:pPr>
            <a:r>
              <a:rPr lang="en-GB" dirty="0"/>
              <a:t>Up to the end of the 2024-25 financial year, the median energy efficiency score of older properties (built before 1929) in Herefordshire was significantly lower that regionally and nationally: 50 compared to 58 and 60 respectively.   This placed them on average in Band E compared to Band D regionally and nationally.</a:t>
            </a:r>
          </a:p>
        </p:txBody>
      </p:sp>
      <p:pic>
        <p:nvPicPr>
          <p:cNvPr id="7" name="Content Placeholder 6" descr="Column chart showing median energy efficiency score by age of property up to financial year ending 2025 for Herefordshire, England and the West Midlands.  The energy efficiency score shows the energy efficiency of a building at the time of its EPC assessment.">
            <a:extLst>
              <a:ext uri="{FF2B5EF4-FFF2-40B4-BE49-F238E27FC236}">
                <a16:creationId xmlns:a16="http://schemas.microsoft.com/office/drawing/2014/main" id="{EB70A9ED-4BDE-619A-108F-829BB16D89A5}"/>
              </a:ext>
            </a:extLst>
          </p:cNvPr>
          <p:cNvPicPr>
            <a:picLocks noGrp="1" noChangeAspect="1"/>
          </p:cNvPicPr>
          <p:nvPr>
            <p:ph idx="1"/>
          </p:nvPr>
        </p:nvPicPr>
        <p:blipFill>
          <a:blip r:embed="rId2"/>
          <a:stretch>
            <a:fillRect/>
          </a:stretch>
        </p:blipFill>
        <p:spPr>
          <a:xfrm>
            <a:off x="5249930" y="1031732"/>
            <a:ext cx="6851167" cy="4274194"/>
          </a:xfrm>
          <a:prstGeom prst="rect">
            <a:avLst/>
          </a:prstGeom>
          <a:ln>
            <a:solidFill>
              <a:schemeClr val="tx1"/>
            </a:solidFill>
          </a:ln>
        </p:spPr>
      </p:pic>
      <p:sp>
        <p:nvSpPr>
          <p:cNvPr id="8" name="TextBox 7"/>
          <p:cNvSpPr txBox="1"/>
          <p:nvPr/>
        </p:nvSpPr>
        <p:spPr>
          <a:xfrm>
            <a:off x="9527837" y="5410769"/>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2024</a:t>
            </a:r>
          </a:p>
          <a:p>
            <a:r>
              <a:rPr lang="en-GB" sz="1200" dirty="0"/>
              <a:t>Next update:  October 2026</a:t>
            </a:r>
          </a:p>
        </p:txBody>
      </p:sp>
      <p:sp>
        <p:nvSpPr>
          <p:cNvPr id="9" name="TextBox 8"/>
          <p:cNvSpPr txBox="1"/>
          <p:nvPr/>
        </p:nvSpPr>
        <p:spPr>
          <a:xfrm>
            <a:off x="118753" y="5450902"/>
            <a:ext cx="8728364" cy="523220"/>
          </a:xfrm>
          <a:prstGeom prst="rect">
            <a:avLst/>
          </a:prstGeom>
          <a:solidFill>
            <a:schemeClr val="bg1"/>
          </a:solidFill>
          <a:ln>
            <a:solidFill>
              <a:schemeClr val="tx1"/>
            </a:solidFill>
          </a:ln>
        </p:spPr>
        <p:txBody>
          <a:bodyPr wrap="square" rtlCol="0">
            <a:spAutoFit/>
          </a:bodyPr>
          <a:lstStyle/>
          <a:p>
            <a:r>
              <a:rPr lang="en-GB" sz="1400" b="1" dirty="0">
                <a:solidFill>
                  <a:schemeClr val="bg2">
                    <a:lumMod val="50000"/>
                  </a:schemeClr>
                </a:solidFill>
              </a:rPr>
              <a:t>Need to know</a:t>
            </a:r>
            <a:r>
              <a:rPr lang="en-GB" sz="1400" dirty="0">
                <a:solidFill>
                  <a:schemeClr val="bg2">
                    <a:lumMod val="50000"/>
                  </a:schemeClr>
                </a:solidFill>
              </a:rPr>
              <a:t>: The energy efficiency score shows the energy efficiency of a building at the time of its EPC assessment.  Energy efficiency rating Band A is the most energy efficient and Band G is the least efficient</a:t>
            </a:r>
            <a:r>
              <a:rPr lang="en-GB" sz="1200" dirty="0">
                <a:solidFill>
                  <a:schemeClr val="bg2">
                    <a:lumMod val="50000"/>
                  </a:schemeClr>
                </a:solidFill>
              </a:rPr>
              <a:t>. </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777875"/>
          </a:xfrm>
        </p:spPr>
        <p:txBody>
          <a:bodyPr>
            <a:noAutofit/>
          </a:bodyPr>
          <a:lstStyle/>
          <a:p>
            <a:r>
              <a:rPr lang="en-GB" sz="3200" dirty="0"/>
              <a:t>Negative budgets and problem debt </a:t>
            </a:r>
          </a:p>
        </p:txBody>
      </p:sp>
      <p:sp>
        <p:nvSpPr>
          <p:cNvPr id="11" name="Content Placeholder 10"/>
          <p:cNvSpPr>
            <a:spLocks noGrp="1" noRot="1" noMove="1" noResize="1" noEditPoints="1" noAdjustHandles="1" noChangeArrowheads="1" noChangeShapeType="1"/>
          </p:cNvSpPr>
          <p:nvPr>
            <p:ph idx="1"/>
          </p:nvPr>
        </p:nvSpPr>
        <p:spPr>
          <a:xfrm>
            <a:off x="287337" y="1462088"/>
            <a:ext cx="11520000" cy="4550092"/>
          </a:xfrm>
          <a:solidFill>
            <a:schemeClr val="bg1"/>
          </a:solidFill>
          <a:ln w="38100">
            <a:solidFill>
              <a:schemeClr val="accent4"/>
            </a:solidFill>
          </a:ln>
        </p:spPr>
        <p:txBody>
          <a:bodyPr>
            <a:normAutofit fontScale="25000" lnSpcReduction="20000"/>
          </a:bodyPr>
          <a:lstStyle/>
          <a:p>
            <a:pPr>
              <a:lnSpc>
                <a:spcPct val="120000"/>
              </a:lnSpc>
            </a:pPr>
            <a:r>
              <a:rPr lang="en-GB" sz="5600" dirty="0"/>
              <a:t>There were an estimated four million people in England and Wales in a negative budget in 2024/25, including 860,000 children. Families with children and private renters were particularly hard hit: 1-in-14 households with children, 1-in-9 private renters, and 1-in-7 single parent households were in a negative budget. </a:t>
            </a:r>
          </a:p>
          <a:p>
            <a:pPr marL="0" indent="0">
              <a:lnSpc>
                <a:spcPct val="120000"/>
              </a:lnSpc>
              <a:buNone/>
            </a:pPr>
            <a:r>
              <a:rPr lang="en-GB" sz="5600" dirty="0"/>
              <a:t>In October 2025, </a:t>
            </a:r>
            <a:r>
              <a:rPr lang="en-GB" sz="5600" dirty="0">
                <a:hlinkClick r:id="rId3"/>
              </a:rPr>
              <a:t>Citizens Advice (CA) reported </a:t>
            </a:r>
            <a:r>
              <a:rPr lang="en-GB" sz="5600" dirty="0"/>
              <a:t>that nationally (England, Scotland, and Wales):</a:t>
            </a:r>
          </a:p>
          <a:p>
            <a:pPr>
              <a:lnSpc>
                <a:spcPct val="120000"/>
              </a:lnSpc>
            </a:pPr>
            <a:r>
              <a:rPr lang="en-GB" sz="5600" dirty="0"/>
              <a:t>A further 320,000 people who were on the cusp of crisis last year, within £50 a month of a negative budget.  CA forecasts suggest this could increase to 580,000 people this year.</a:t>
            </a:r>
          </a:p>
          <a:p>
            <a:pPr>
              <a:lnSpc>
                <a:spcPct val="120000"/>
              </a:lnSpc>
            </a:pPr>
            <a:r>
              <a:rPr lang="en-GB" sz="5600" dirty="0"/>
              <a:t>Of the 80,000 people a year CA provides specialist debt advice to, currently more than half are in a negative budget. For this group, debt levels have been continuing to climb, averaging just under £10,000 per household for 2025 so far, a 24% increase since 2019. This is a much faster rise than for those not in a negative budget whose average debts are up 11% since 2019.  As a result, the gap between the average debt levels of those in a negative budget and those not has more than doubled in the last six years.</a:t>
            </a:r>
          </a:p>
          <a:p>
            <a:pPr marL="0" indent="0">
              <a:lnSpc>
                <a:spcPct val="120000"/>
              </a:lnSpc>
              <a:buNone/>
            </a:pPr>
            <a:r>
              <a:rPr lang="en-GB" sz="5600" dirty="0"/>
              <a:t>CA has developed an </a:t>
            </a:r>
            <a:r>
              <a:rPr lang="en-GB" sz="5600" dirty="0">
                <a:hlinkClick r:id="rId4"/>
              </a:rPr>
              <a:t>interactive dashboard </a:t>
            </a:r>
            <a:r>
              <a:rPr lang="en-GB" sz="5600" dirty="0"/>
              <a:t>that provides indicators around financial insecurity at local authority level. This shows that in Herefordshire, as in much of the rest of the country, the top debt issue faced by people in 2024-25 was energy debts, having been Council Tax arrears in 2023-24.</a:t>
            </a:r>
          </a:p>
          <a:p>
            <a:pPr marL="0" indent="0">
              <a:lnSpc>
                <a:spcPct val="120000"/>
              </a:lnSpc>
              <a:buNone/>
            </a:pPr>
            <a:r>
              <a:rPr lang="en-GB" sz="5600" dirty="0"/>
              <a:t>In January 2024, </a:t>
            </a:r>
            <a:r>
              <a:rPr lang="en-GB" sz="5600" dirty="0">
                <a:hlinkClick r:id="rId5"/>
              </a:rPr>
              <a:t>CA estimated</a:t>
            </a:r>
            <a:r>
              <a:rPr lang="en-GB" sz="5600" dirty="0"/>
              <a:t> that 6.22% of households in Hereford and South Herefordshire constituency were in a negative budget and 5.28% of households in North Herefordshire constituency.  In total this amounted to more than 10,700 households. </a:t>
            </a:r>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a:t>What people have told us</a:t>
            </a:r>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a:t>The second Herefordshire Community Wellbeing Survey ran between January and March 2023 (the first was in early 2021) and asked a representative sample of Herefordshire adults about a range of topics to do with community and wellbeing.</a:t>
            </a:r>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to think about their household’s total monthly or weekly income, 38% of those who expressed a view said it </a:t>
            </a:r>
            <a:r>
              <a:rPr lang="en-GB" sz="1400" b="1" dirty="0">
                <a:solidFill>
                  <a:schemeClr val="tx1"/>
                </a:solidFill>
              </a:rPr>
              <a:t>wasn’t easy to pay usual expenses </a:t>
            </a:r>
            <a:r>
              <a:rPr lang="en-GB" sz="1400" dirty="0">
                <a:solidFill>
                  <a:schemeClr val="tx1"/>
                </a:solidFill>
              </a:rPr>
              <a:t>(e.g. rent/mortgage, food, bills): up from 14% in 2021.  For those living in the most deprived areas it was 65%, for social renters 69%, and private renters 62%.</a:t>
            </a: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in the last 12 months, how often, if at all, they or their household had </a:t>
            </a:r>
            <a:r>
              <a:rPr lang="en-GB" sz="1400" b="1" dirty="0">
                <a:solidFill>
                  <a:schemeClr val="tx1"/>
                </a:solidFill>
              </a:rPr>
              <a:t>cut back on the use of heating </a:t>
            </a:r>
            <a:r>
              <a:rPr lang="en-GB" sz="1400" dirty="0">
                <a:solidFill>
                  <a:schemeClr val="tx1"/>
                </a:solidFill>
              </a:rPr>
              <a:t>21% always or often had, rising to 36% amongst those of an ethnic minority background, 29% amongst those from the most deprived areas, and 29% amongst private renters.  3% of all adults said they always or often </a:t>
            </a:r>
            <a:r>
              <a:rPr lang="en-GB" sz="1400" b="1" dirty="0">
                <a:solidFill>
                  <a:schemeClr val="tx1"/>
                </a:solidFill>
              </a:rPr>
              <a:t>skipped meals or ate less</a:t>
            </a:r>
            <a:r>
              <a:rPr lang="en-GB" sz="1400" dirty="0">
                <a:solidFill>
                  <a:schemeClr val="tx1"/>
                </a:solidFill>
              </a:rPr>
              <a:t>.</a:t>
            </a:r>
            <a:r>
              <a:rPr lang="en-GB" sz="1400" b="1" dirty="0">
                <a:solidFill>
                  <a:schemeClr val="tx1"/>
                </a:solidFill>
              </a:rPr>
              <a:t> </a:t>
            </a: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Asked about measures they might take to reduce outgoings, 75% said they had  started, were already, or were thinking about </a:t>
            </a:r>
            <a:r>
              <a:rPr lang="en-GB" sz="1400" b="1" dirty="0"/>
              <a:t>not turning their heating on when they usually would have </a:t>
            </a:r>
            <a:r>
              <a:rPr lang="en-GB" sz="1400" dirty="0"/>
              <a:t>and 51% said they have either started, are already, or are thinking about </a:t>
            </a:r>
            <a:r>
              <a:rPr lang="en-GB" sz="1400" b="1" dirty="0"/>
              <a:t>socialising less</a:t>
            </a:r>
            <a:r>
              <a:rPr lang="en-GB" sz="1400" dirty="0"/>
              <a:t>.  16% said they had started, were already, or were thinking about </a:t>
            </a:r>
            <a:r>
              <a:rPr lang="en-GB" sz="1400" b="1" dirty="0"/>
              <a:t>skipping meals.</a:t>
            </a:r>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a:t>Source: Herefordshire Council,  Community Wellbeing Survey, 2023.</a:t>
            </a:r>
          </a:p>
          <a:p>
            <a:r>
              <a:rPr lang="en-GB" sz="1200" dirty="0"/>
              <a:t>Frequency: Biennially</a:t>
            </a:r>
          </a:p>
          <a:p>
            <a:r>
              <a:rPr lang="en-GB" sz="1200" dirty="0"/>
              <a:t>Last update: April 2023</a:t>
            </a:r>
          </a:p>
          <a:p>
            <a:r>
              <a:rPr lang="en-GB" sz="1200" dirty="0"/>
              <a:t>Next update: None scheduled</a:t>
            </a:r>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1: Herefordshire’s economy</a:t>
            </a:r>
          </a:p>
        </p:txBody>
      </p:sp>
    </p:spTree>
    <p:extLst>
      <p:ext uri="{BB962C8B-B14F-4D97-AF65-F5344CB8AC3E}">
        <p14:creationId xmlns:p14="http://schemas.microsoft.com/office/powerpoint/2010/main" val="217409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a:t>Impact on wellbeing</a:t>
            </a:r>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a:t>Unsurprisingly, the cost-of-living crisis is having a </a:t>
            </a:r>
            <a:r>
              <a:rPr lang="en-US" sz="1200" dirty="0">
                <a:hlinkClick r:id="rId3"/>
              </a:rPr>
              <a:t>detrimental impact on both mental and physical wellbeing</a:t>
            </a:r>
            <a:r>
              <a:rPr lang="en-US" sz="1200" dirty="0"/>
              <a:t> and is </a:t>
            </a:r>
            <a:r>
              <a:rPr lang="en-US" sz="1200" dirty="0">
                <a:hlinkClick r:id="rId4"/>
              </a:rPr>
              <a:t>widening existing health inequalities</a:t>
            </a:r>
            <a:r>
              <a:rPr lang="en-US" sz="1200" dirty="0"/>
              <a:t>.  According to </a:t>
            </a:r>
            <a:r>
              <a:rPr lang="en-US" sz="1200" dirty="0">
                <a:hlinkClick r:id="rId5"/>
              </a:rPr>
              <a:t>research by mental health charity MIND, </a:t>
            </a:r>
            <a:r>
              <a:rPr lang="en-US" sz="1200" dirty="0"/>
              <a:t>t</a:t>
            </a:r>
            <a:r>
              <a:rPr lang="en-GB" sz="1200" dirty="0"/>
              <a:t>hree in every 50 people in England and Wales say they have considered ending their lives because of cost-of-living pressures, one in five report worsening depression, and one in ten say they’ve developed disordered eating as a result.</a:t>
            </a:r>
          </a:p>
          <a:p>
            <a:pPr>
              <a:lnSpc>
                <a:spcPct val="120000"/>
              </a:lnSpc>
            </a:pPr>
            <a:r>
              <a:rPr lang="en-US" sz="1200" dirty="0"/>
              <a:t>ONS has devised a </a:t>
            </a:r>
            <a:r>
              <a:rPr lang="en-US" sz="1200" dirty="0">
                <a:hlinkClick r:id="rId6"/>
              </a:rPr>
              <a:t>Health Index for England </a:t>
            </a:r>
            <a:r>
              <a:rPr lang="en-US" sz="1200" dirty="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overall Health Index for England was improved in 2021 (the latest year available) compared with 2020, though it remained below 2019 levels. </a:t>
            </a:r>
            <a:endParaRPr lang="en-US" sz="1200" dirty="0"/>
          </a:p>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t>In 2021, before the recent cost-of-living crisis, Herefordshire had an overall Health Index score of 100.0 in 2021: down 1.5 points compared with the previous year. Herefordshire ranked around average among local authority areas in England for health in 2021.</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2021, falling from 107.1 in 2020 to 106.3 in 2021. Consequently, Herefordshire went from being in the top 40% of local authority areas to being close to average across England for this subdomain.  ONS reports that the change was largely because of an increase in unemployment (the index worsened by 1.7 points) and a worsening in job-related training (a decrease of 1.5).</a:t>
            </a:r>
          </a:p>
          <a:p>
            <a:pPr marL="285750" indent="-285750">
              <a:lnSpc>
                <a:spcPct val="120000"/>
              </a:lnSpc>
              <a:buFont typeface="Arial" panose="020B0604020202020204" pitchFamily="34" charset="0"/>
              <a:buChar char="•"/>
            </a:pPr>
            <a:r>
              <a:rPr lang="en-GB" sz="1200" dirty="0"/>
              <a:t>The </a:t>
            </a:r>
            <a:r>
              <a:rPr lang="en-GB" sz="1200" b="1" dirty="0"/>
              <a:t>2023 Community Wellbeing Survey </a:t>
            </a:r>
            <a:r>
              <a:rPr lang="en-GB" sz="1200" dirty="0"/>
              <a:t>of Herefordshire adults found that using the </a:t>
            </a:r>
            <a:r>
              <a:rPr lang="en-GB" sz="1200" dirty="0">
                <a:hlinkClick r:id="rId7"/>
              </a:rPr>
              <a:t>Warwick &amp; Edinburgh Mental Wellbeing Score </a:t>
            </a:r>
            <a:r>
              <a:rPr lang="en-GB" sz="1200" dirty="0"/>
              <a:t>scale, 8% had poor wellbeing, The average (mean) score (25.9) was roughly in line with the 2021 survey (25.7) and the </a:t>
            </a:r>
            <a:r>
              <a:rPr lang="en-GB" sz="1200" dirty="0">
                <a:hlinkClick r:id="rId8"/>
              </a:rPr>
              <a:t>2021 score for England as a whole</a:t>
            </a:r>
            <a:r>
              <a:rPr lang="en-GB" sz="1200" dirty="0"/>
              <a:t> (26.0), but was significantly lower among those living in the most deprived communities (24.3), those renting from a Housing Association/Trust (23.9) and people living with a disability (24.5). </a:t>
            </a:r>
            <a:endParaRPr lang="en-US" sz="1200" dirty="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a:t>ONS also publishes a </a:t>
            </a:r>
            <a:r>
              <a:rPr lang="en-GB" sz="1200" dirty="0">
                <a:hlinkClick r:id="rId9"/>
              </a:rPr>
              <a:t>personal wellbeing interactive map</a:t>
            </a:r>
            <a:r>
              <a:rPr lang="en-GB" sz="1200" dirty="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6"/>
              </a:rPr>
              <a:t>ONS</a:t>
            </a:r>
            <a:endParaRPr lang="en-GB" sz="1100" dirty="0"/>
          </a:p>
          <a:p>
            <a:r>
              <a:rPr lang="en-GB" sz="1100" dirty="0"/>
              <a:t>Last updated:  16 June 2023</a:t>
            </a:r>
          </a:p>
          <a:p>
            <a:r>
              <a:rPr lang="en-GB" sz="1100" dirty="0"/>
              <a:t>Frequency:  Annually</a:t>
            </a:r>
          </a:p>
          <a:p>
            <a:r>
              <a:rPr lang="en-GB" sz="1100" dirty="0"/>
              <a:t>Next update:  t.b.c.</a:t>
            </a:r>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a:t>
            </a:r>
            <a:r>
              <a:rPr lang="en-GB" sz="1200" dirty="0">
                <a:solidFill>
                  <a:schemeClr val="bg2">
                    <a:lumMod val="50000"/>
                  </a:schemeClr>
                </a:solidFill>
              </a:rPr>
              <a:t>"Economic and working conditions" addresses child poverty, job-related training, unemployment, and workplace safety.</a:t>
            </a:r>
          </a:p>
        </p:txBody>
      </p:sp>
    </p:spTree>
    <p:extLst>
      <p:ext uri="{BB962C8B-B14F-4D97-AF65-F5344CB8AC3E}">
        <p14:creationId xmlns:p14="http://schemas.microsoft.com/office/powerpoint/2010/main" val="196618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29396"/>
          </a:xfrm>
        </p:spPr>
        <p:txBody>
          <a:bodyPr>
            <a:normAutofit fontScale="90000"/>
          </a:bodyPr>
          <a:lstStyle/>
          <a:p>
            <a:r>
              <a:rPr lang="en-GB" sz="3200" dirty="0"/>
              <a:t>Impact on disabled people</a:t>
            </a:r>
          </a:p>
        </p:txBody>
      </p:sp>
      <p:sp>
        <p:nvSpPr>
          <p:cNvPr id="6" name="Content Placeholder 5"/>
          <p:cNvSpPr>
            <a:spLocks noGrp="1"/>
          </p:cNvSpPr>
          <p:nvPr>
            <p:ph idx="1"/>
          </p:nvPr>
        </p:nvSpPr>
        <p:spPr>
          <a:xfrm>
            <a:off x="119270" y="995203"/>
            <a:ext cx="11936513" cy="5733588"/>
          </a:xfrm>
          <a:solidFill>
            <a:schemeClr val="bg1"/>
          </a:solidFill>
          <a:ln w="38100">
            <a:solidFill>
              <a:srgbClr val="FFC000"/>
            </a:solidFill>
          </a:ln>
        </p:spPr>
        <p:txBody>
          <a:bodyPr numCol="2">
            <a:normAutofit fontScale="85000" lnSpcReduction="20000"/>
          </a:bodyPr>
          <a:lstStyle/>
          <a:p>
            <a:pPr marL="0" indent="0">
              <a:lnSpc>
                <a:spcPct val="120000"/>
              </a:lnSpc>
              <a:buNone/>
            </a:pPr>
            <a:r>
              <a:rPr lang="en-GB" sz="1600" b="1" dirty="0"/>
              <a:t>Key points</a:t>
            </a:r>
          </a:p>
          <a:p>
            <a:pPr>
              <a:lnSpc>
                <a:spcPct val="120000"/>
              </a:lnSpc>
            </a:pPr>
            <a:r>
              <a:rPr lang="en-GB" sz="1200" dirty="0">
                <a:hlinkClick r:id="rId2"/>
              </a:rPr>
              <a:t>Research suggests</a:t>
            </a:r>
            <a:r>
              <a:rPr lang="en-GB" sz="1200" dirty="0"/>
              <a:t> that disabled people have been disproportionately impacted by the cost of living crisis as a larger proportion of their total spending is on energy and fuel, which saw some of the largest price rises.  Furthermore, disabled people have lower than average incomes and are more likely to rely upon benefits that have not kept pace with inflation.  </a:t>
            </a:r>
          </a:p>
          <a:p>
            <a:pPr>
              <a:lnSpc>
                <a:spcPct val="120000"/>
              </a:lnSpc>
            </a:pPr>
            <a:r>
              <a:rPr lang="en-GB" sz="1200" dirty="0"/>
              <a:t>Research undertaken by the Glasgow Centre for Population Health has found that the crisis has crisis has worsened poverty and financial insecurity, leaving some disabled people unable to afford a healthy life. Being unable to heat their homes over winter and going hungry or eating a nutritionally deficient diet has, the study claims, been ‘utterly corrosive to mental health and wellbeing, particularly stress levels’, and ‘directly compromises the management of… health conditions, disrupting medication routines and worsening symptoms, including pain management.’ (Harkins, Burke &amp; Walsh, August 2023)</a:t>
            </a:r>
          </a:p>
          <a:p>
            <a:pPr>
              <a:lnSpc>
                <a:spcPct val="120000"/>
              </a:lnSpc>
            </a:pPr>
            <a:r>
              <a:rPr lang="en-GB" sz="1200" dirty="0"/>
              <a:t>An estimated 16.1 million people in the UK had a disability in 2022/23, accounting for 24% of the total population. The proportion of the population reporting a disability has risen by 5 percentage points from 19% in 2012/13.  The prevalence of disability rises with age: in 2022/23 around 11% of children in the UK were disabled, compared to 23% of working-age adults and 45% of adults over state pension age. Two thirds (67%) of people aged 85 or over reported a disability. (</a:t>
            </a:r>
            <a:r>
              <a:rPr lang="en-GB" sz="1200" dirty="0">
                <a:hlinkClick r:id="rId3"/>
              </a:rPr>
              <a:t>House of Commons Library</a:t>
            </a:r>
            <a:r>
              <a:rPr lang="en-GB" sz="1200" dirty="0"/>
              <a:t>)</a:t>
            </a:r>
          </a:p>
          <a:p>
            <a:pPr>
              <a:lnSpc>
                <a:spcPct val="120000"/>
              </a:lnSpc>
            </a:pPr>
            <a:r>
              <a:rPr lang="en-GB" sz="1200" dirty="0">
                <a:hlinkClick r:id="rId4"/>
              </a:rPr>
              <a:t>According to the Joseph Rowntree Foundation</a:t>
            </a:r>
            <a:r>
              <a:rPr lang="en-GB" sz="1200" dirty="0"/>
              <a:t>, even before the cost-of-living crisis, disabled people faced a higher risk of poverty and had done so for at least the past 20 years, driven partly by the additional costs associated with disability and ill-health, and partly by the barriers to work that disabled people face. In 2024 JRF found that the poverty rate for disabled people was 31%, 12 percentage points higher than the rate for people who were not disabled. Nearly half of all people who were disabled and living in poverty had a long-term, limiting mental condition – around 2.3 million people.</a:t>
            </a:r>
          </a:p>
          <a:p>
            <a:pPr>
              <a:lnSpc>
                <a:spcPct val="120000"/>
              </a:lnSpc>
            </a:pPr>
            <a:r>
              <a:rPr lang="en-GB" sz="1200" dirty="0">
                <a:hlinkClick r:id="rId5"/>
              </a:rPr>
              <a:t>According to Citizens Advice</a:t>
            </a:r>
            <a:r>
              <a:rPr lang="en-GB" sz="1200" dirty="0"/>
              <a:t> in February 2024, 1 in 10 households containing a disabled person in Britain were in a negative budget compared to 1 in 15 of all households. </a:t>
            </a:r>
          </a:p>
          <a:p>
            <a:pPr>
              <a:lnSpc>
                <a:spcPct val="120000"/>
              </a:lnSpc>
            </a:pPr>
            <a:r>
              <a:rPr lang="en-US" sz="1200" dirty="0">
                <a:solidFill>
                  <a:srgbClr val="282E2B"/>
                </a:solidFill>
                <a:cs typeface="Arial" panose="020B0604020202020204" pitchFamily="34" charset="0"/>
                <a:hlinkClick r:id="rId6"/>
              </a:rPr>
              <a:t>Recent ONS analysis of 2021 Census data</a:t>
            </a:r>
            <a:r>
              <a:rPr lang="en-US" sz="1200" dirty="0">
                <a:solidFill>
                  <a:srgbClr val="282E2B"/>
                </a:solidFill>
                <a:cs typeface="Arial" panose="020B0604020202020204" pitchFamily="34" charset="0"/>
              </a:rPr>
              <a:t> indicates that nationally u</a:t>
            </a:r>
            <a:r>
              <a:rPr lang="en-GB" sz="1200" dirty="0">
                <a:solidFill>
                  <a:srgbClr val="282E2B"/>
                </a:solidFill>
                <a:cs typeface="Arial" panose="020B0604020202020204" pitchFamily="34" charset="0"/>
              </a:rPr>
              <a:t>nemployment varies greatly by disability status (and ethnicity) when other factors were accounted for.</a:t>
            </a:r>
          </a:p>
          <a:p>
            <a:pPr>
              <a:lnSpc>
                <a:spcPct val="120000"/>
              </a:lnSpc>
            </a:pPr>
            <a:r>
              <a:rPr lang="en-GB" sz="1200" dirty="0"/>
              <a:t>In March 2025 the </a:t>
            </a:r>
            <a:r>
              <a:rPr lang="en-GB" sz="1200" dirty="0">
                <a:hlinkClick r:id="rId7"/>
              </a:rPr>
              <a:t>IFS reported</a:t>
            </a:r>
            <a:r>
              <a:rPr lang="en-GB" sz="1200" dirty="0"/>
              <a:t> that nationally since the COVID-19 pandemic, there has been a significant rise in the number of people getting health-related benefits. In England and Wales, 4 million 16- to 64-year-olds (1 in 10) now claim either disability or incapacity benefits, up from 2.8 million in 2019. More than half of the rise in 16- to 64-year-olds claiming disability benefits since the pandemic is due to more claims relating to mental health or behavioural conditions. 1.3 million people claim disability benefits primarily for mental health or behavioural conditions – 44% of all claimants. A recent DWP survey suggests 86% of incapacity and disability benefit claimants report having a mental health condition (even if it is not their primary condition).  A December 2025 </a:t>
            </a:r>
            <a:r>
              <a:rPr lang="en-GB" sz="1200" dirty="0">
                <a:hlinkClick r:id="rId8"/>
              </a:rPr>
              <a:t>IFS report </a:t>
            </a:r>
            <a:r>
              <a:rPr lang="en-GB" sz="1200" dirty="0"/>
              <a:t>found a link between a rise nationally in the numbers of people claiming disability-related benefits and cuts to other types of benefit.</a:t>
            </a:r>
          </a:p>
          <a:p>
            <a:pPr>
              <a:lnSpc>
                <a:spcPct val="120000"/>
              </a:lnSpc>
            </a:pPr>
            <a:r>
              <a:rPr lang="en-GB" sz="1200" dirty="0"/>
              <a:t>Claiming that over the next five years, if no action is taken, the number of working age people claiming PIP is expected to increase from 2 million in 2021 to 4.3 million, costing £34.1 billion annually, in March 2025 the UK Government announced a range of measures designed to help sick and disabled people who can and have the potential to work into jobs and reduce the numbers of people claiming benefits (</a:t>
            </a:r>
            <a:r>
              <a:rPr lang="en-GB" sz="1200" dirty="0">
                <a:hlinkClick r:id="rId9"/>
              </a:rPr>
              <a:t>Department for Work &amp; Pensions</a:t>
            </a:r>
            <a:r>
              <a:rPr lang="en-GB" sz="1200" dirty="0"/>
              <a:t>).  The effects of some of these measures on the living standards of disabled people has yet to be fully established but many disability charities have already raised concerns </a:t>
            </a:r>
            <a:r>
              <a:rPr lang="en-GB" sz="1200" dirty="0">
                <a:hlinkClick r:id="rId10"/>
              </a:rPr>
              <a:t>(Disability Rights UK</a:t>
            </a:r>
            <a:r>
              <a:rPr lang="en-GB" sz="1200" dirty="0"/>
              <a:t>)</a:t>
            </a:r>
          </a:p>
          <a:p>
            <a:pPr>
              <a:lnSpc>
                <a:spcPct val="120000"/>
              </a:lnSpc>
            </a:pPr>
            <a:r>
              <a:rPr lang="en-GB" sz="1200" dirty="0"/>
              <a:t>2021 Census data suggested there were 34,828 disabled people in Herefordshire comprising 18.6% of the population; a higher proportion than in England (17.3%) and the West Midlands (18.1%).  Of these people, 14,001 said their daily activities were limited a lot.</a:t>
            </a:r>
          </a:p>
          <a:p>
            <a:pPr>
              <a:lnSpc>
                <a:spcPct val="120000"/>
              </a:lnSpc>
            </a:pPr>
            <a:r>
              <a:rPr lang="en-GB" sz="1200" dirty="0"/>
              <a:t>In Herefordshire, in October 2025 there were 10,336 people entitled to </a:t>
            </a:r>
            <a:r>
              <a:rPr lang="en-GB" sz="1200" dirty="0">
                <a:hlinkClick r:id="rId11"/>
              </a:rPr>
              <a:t>Personal Independence Payment</a:t>
            </a:r>
            <a:r>
              <a:rPr lang="en-GB" sz="1200" dirty="0"/>
              <a:t> (PIP)*, up from 6,224 in January 2020 (+66%), of whom 3,821 (37%) had some form of psychiatric disorder and are likely especially vulnerable to the cost-of-living-related mental health risks described by the research. In May 2025, a further 3,152 people were entitled to </a:t>
            </a:r>
            <a:r>
              <a:rPr lang="en-GB" sz="1200" dirty="0">
                <a:hlinkClick r:id="rId12"/>
              </a:rPr>
              <a:t>Disability Living Allowance </a:t>
            </a:r>
            <a:r>
              <a:rPr lang="en-GB" sz="1200" dirty="0"/>
              <a:t>and 6,174 people over state pension age were entitled to </a:t>
            </a:r>
            <a:r>
              <a:rPr lang="en-GB" sz="1200" dirty="0">
                <a:hlinkClick r:id="rId13"/>
              </a:rPr>
              <a:t>Attendance Allowance</a:t>
            </a:r>
            <a:r>
              <a:rPr lang="en-GB" sz="1200" dirty="0"/>
              <a:t>.</a:t>
            </a:r>
          </a:p>
          <a:p>
            <a:pPr>
              <a:lnSpc>
                <a:spcPct val="120000"/>
              </a:lnSpc>
            </a:pPr>
            <a:r>
              <a:rPr lang="en-GB" sz="1200" dirty="0"/>
              <a:t>In 2023-24, in Herefordshire as in many other areas of the country, PIP was the most common type of benefit issue Citizens Advice helped clients with.</a:t>
            </a:r>
          </a:p>
          <a:p>
            <a:pPr>
              <a:lnSpc>
                <a:spcPct val="120000"/>
              </a:lnSpc>
            </a:pPr>
            <a:r>
              <a:rPr lang="en-GB" sz="1200" dirty="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200" dirty="0"/>
              <a:t>*</a:t>
            </a:r>
            <a:r>
              <a:rPr lang="en-GB" sz="1200" dirty="0">
                <a:hlinkClick r:id="rId14"/>
              </a:rPr>
              <a:t>Warwick Edinburgh Mental Wellbeing Scale </a:t>
            </a:r>
            <a:r>
              <a:rPr lang="en-GB" sz="1200" dirty="0"/>
              <a:t>(WEMWBS)</a:t>
            </a:r>
          </a:p>
        </p:txBody>
      </p:sp>
    </p:spTree>
    <p:extLst>
      <p:ext uri="{BB962C8B-B14F-4D97-AF65-F5344CB8AC3E}">
        <p14:creationId xmlns:p14="http://schemas.microsoft.com/office/powerpoint/2010/main" val="884210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4:  Income deprivation, poverty and homelessness</a:t>
            </a:r>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with below average income</a:t>
            </a:r>
          </a:p>
        </p:txBody>
      </p:sp>
      <p:sp>
        <p:nvSpPr>
          <p:cNvPr id="3" name="Content Placeholder 2"/>
          <p:cNvSpPr>
            <a:spLocks noGrp="1"/>
          </p:cNvSpPr>
          <p:nvPr>
            <p:ph idx="1"/>
          </p:nvPr>
        </p:nvSpPr>
        <p:spPr>
          <a:xfrm>
            <a:off x="118753" y="1083366"/>
            <a:ext cx="11958188" cy="5262350"/>
          </a:xfrm>
          <a:solidFill>
            <a:schemeClr val="bg1"/>
          </a:solidFill>
          <a:ln w="38100">
            <a:solidFill>
              <a:srgbClr val="FFC000"/>
            </a:solidFill>
          </a:ln>
        </p:spPr>
        <p:txBody>
          <a:bodyPr>
            <a:normAutofit fontScale="55000" lnSpcReduction="20000"/>
          </a:bodyPr>
          <a:lstStyle/>
          <a:p>
            <a:pPr>
              <a:lnSpc>
                <a:spcPct val="120000"/>
              </a:lnSpc>
            </a:pPr>
            <a:r>
              <a:rPr lang="en-GB" dirty="0"/>
              <a:t>The Department for Work and Pensions (DWP) </a:t>
            </a:r>
            <a:r>
              <a:rPr lang="en-GB" dirty="0">
                <a:hlinkClick r:id="rId2"/>
              </a:rPr>
              <a:t>Households Below Average Income (HBAI) report </a:t>
            </a:r>
            <a:r>
              <a:rPr lang="en-GB" dirty="0"/>
              <a:t>presents information on UK living standards based on household income measures for the latest financial year ending (FYE) and is taken from the Family Resources Survey (FRS).  The latest 2024 data show that across the UK as a whole:</a:t>
            </a:r>
          </a:p>
          <a:p>
            <a:pPr lvl="1">
              <a:lnSpc>
                <a:spcPct val="120000"/>
              </a:lnSpc>
            </a:pPr>
            <a:r>
              <a:rPr lang="en-GB" sz="2500" dirty="0"/>
              <a:t>There was a decrease in real terms median household income between FYE 2023 and FYE 2024. The decrease was 2% both before housing costs (BHC) and after housing costs (AHC). Across the income distribution there was a fall in real household incomes (BHC), with larger reductions in the top and especially the bottom 10%.</a:t>
            </a:r>
          </a:p>
          <a:p>
            <a:pPr lvl="1">
              <a:lnSpc>
                <a:spcPct val="120000"/>
              </a:lnSpc>
            </a:pPr>
            <a:r>
              <a:rPr lang="en-GB" sz="2500" dirty="0"/>
              <a:t>Income inequality (measured by the Gini Coefficient) remained at the same levels as FYE 2023, both before and after housing costs. The level has been broadly stable since FYE 2011.</a:t>
            </a:r>
          </a:p>
          <a:p>
            <a:pPr lvl="1">
              <a:lnSpc>
                <a:spcPct val="120000"/>
              </a:lnSpc>
            </a:pPr>
            <a:r>
              <a:rPr lang="en-GB" sz="2500" dirty="0"/>
              <a:t>The percentage of individuals in relative low income BHC and AHC remained unchanged compared to FYE 2023.  The proportion of individuals in absolute low income BHC increased, whereas for AHC the proportion stayed the same.  The largest increases in low-income measures were seen for children, with absolute measures showing the largest increase. Changes in BHC rates were very slightly higher than AHC.  Low-income rates for working-age adults were broadly flat compared with FYE 2023, with a small decrease in rates for relative low income AHC.  Relative low-income rates for pensioners were broadly flat, and both absolute pensioner rates showed increases.</a:t>
            </a:r>
          </a:p>
          <a:p>
            <a:pPr lvl="1">
              <a:lnSpc>
                <a:spcPct val="120000"/>
              </a:lnSpc>
            </a:pPr>
            <a:r>
              <a:rPr lang="en-GB" sz="2500" dirty="0"/>
              <a:t>In FYE 2024, 28% of children in the UK were in material deprivation. The proportion of children in combined relative low income and child material deprivation was 16% and the absolute measure was 15%.</a:t>
            </a:r>
          </a:p>
          <a:p>
            <a:pPr lvl="1">
              <a:lnSpc>
                <a:spcPct val="120000"/>
              </a:lnSpc>
            </a:pPr>
            <a:r>
              <a:rPr lang="en-GB" sz="2500" dirty="0"/>
              <a:t>The percentage of children in food insecure households increased, while for other groups this has remained stable. Increases were greater for those in low-income households.</a:t>
            </a:r>
          </a:p>
          <a:p>
            <a:pPr lvl="1">
              <a:lnSpc>
                <a:spcPct val="120000"/>
              </a:lnSpc>
            </a:pPr>
            <a:r>
              <a:rPr lang="en-GB" sz="2500" dirty="0"/>
              <a:t>The percentage of individuals in households that had accessed a food bank in the 30 days prior to their Family Resources Survey (FRS) interview has increased since FYE 2023. Those in low-income households remain more likely to have used a food bank. The largest increases in household food bank usage were recorded for children.  The percentage of individuals in households that had accessed a food bank in the 12 months prior to interview increased compared with FYE 2023. As with the 30-day measure, the largest increase was for children.</a:t>
            </a:r>
          </a:p>
          <a:p>
            <a:pPr lvl="1">
              <a:lnSpc>
                <a:spcPct val="120000"/>
              </a:lnSpc>
            </a:pPr>
            <a:endParaRPr lang="en-GB" dirty="0"/>
          </a:p>
          <a:p>
            <a:pPr lvl="1">
              <a:lnSpc>
                <a:spcPct val="120000"/>
              </a:lnSpc>
            </a:pPr>
            <a:endParaRPr lang="en-GB" dirty="0"/>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a:t>Income deprivation in Herefordshire</a:t>
            </a:r>
          </a:p>
        </p:txBody>
      </p:sp>
      <p:sp>
        <p:nvSpPr>
          <p:cNvPr id="4" name="Text Placeholder 3"/>
          <p:cNvSpPr>
            <a:spLocks noGrp="1"/>
          </p:cNvSpPr>
          <p:nvPr>
            <p:ph type="body" sz="half" idx="2"/>
          </p:nvPr>
        </p:nvSpPr>
        <p:spPr>
          <a:xfrm>
            <a:off x="118752" y="546267"/>
            <a:ext cx="7459337" cy="5191594"/>
          </a:xfrm>
          <a:solidFill>
            <a:schemeClr val="bg1"/>
          </a:solidFill>
          <a:ln w="38100">
            <a:solidFill>
              <a:srgbClr val="FFC000"/>
            </a:solidFill>
          </a:ln>
        </p:spPr>
        <p:txBody>
          <a:bodyPr>
            <a:noAutofit/>
          </a:bodyPr>
          <a:lstStyle/>
          <a:p>
            <a:pPr>
              <a:lnSpc>
                <a:spcPct val="110000"/>
              </a:lnSpc>
            </a:pPr>
            <a:r>
              <a:rPr lang="en-GB" sz="1200" dirty="0">
                <a:hlinkClick r:id="rId2"/>
              </a:rPr>
              <a:t>IFS reports </a:t>
            </a:r>
            <a:r>
              <a:rPr lang="en-GB" sz="1200" dirty="0"/>
              <a:t>that material deprivation rose substantially between 2019–20 and 2022–23, as more households reported being unable to afford all sorts of essentials.</a:t>
            </a:r>
          </a:p>
          <a:p>
            <a:pPr>
              <a:lnSpc>
                <a:spcPct val="110000"/>
              </a:lnSpc>
            </a:pPr>
            <a:r>
              <a:rPr lang="en-GB" sz="1200" dirty="0"/>
              <a:t>The income domain of the </a:t>
            </a:r>
            <a:r>
              <a:rPr lang="en-GB" sz="1200" dirty="0">
                <a:hlinkClick r:id="rId3"/>
              </a:rPr>
              <a:t>Indices of Multiple Deprivation (IMD) 2019 </a:t>
            </a:r>
            <a:r>
              <a:rPr lang="en-GB" sz="1200" dirty="0"/>
              <a:t>measures the proportion of the population in a Lower Super Output Area (LSOA)*  that live in income deprivation. The definition of low income used includes both people who are out-of-work and those who are in work but have low earnings (and who satisfy the respective means tests).  Unfortunately, these data are now out-of-date but the areas most likely to be affected are unlikely to have changed.</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In 2019, there were 10 LSOAs in Herefordshire amongst the 25% most deprived nationally in this domain, all having at least one in five people who live in income deprived households. Half of these areas were 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a:t>In nine out of ten of these areas the proportion of the population estimated as living in income deprived households had 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were within the 10% most deprived LSOAs in England.</a:t>
            </a:r>
          </a:p>
          <a:p>
            <a:pPr marL="285750" indent="-285750">
              <a:lnSpc>
                <a:spcPct val="110000"/>
              </a:lnSpc>
              <a:buFont typeface="Arial" panose="020B0604020202020204" pitchFamily="34" charset="0"/>
              <a:buChar char="•"/>
            </a:pPr>
            <a:r>
              <a:rPr lang="en-GB" sz="1200" dirty="0"/>
              <a:t>There were 22 LSOAs across Herefordshire amongst the 25% least deprived nationally, with between 4% and 6% of their population living in income deprived households. These LSOAs were spread across the county with some in Hereford city and the market towns of Ledbury and Ross-on-Wye as well as a number in rural areas, although two thirds were within urban areas.</a:t>
            </a:r>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a:t>Data source: Department for Levelling Up, Housing and Communities and </a:t>
            </a:r>
            <a:r>
              <a:rPr lang="en-GB" sz="1100" dirty="0">
                <a:hlinkClick r:id="rId3"/>
              </a:rPr>
              <a:t>Ministry of Housing, Communities &amp; Local Government</a:t>
            </a:r>
            <a:endParaRPr lang="en-GB" sz="1100" dirty="0"/>
          </a:p>
          <a:p>
            <a:r>
              <a:rPr lang="en-GB" sz="1100" dirty="0"/>
              <a:t>Frequency:  5-yearly.  Last updated: 2019.  Next update: November 2025.</a:t>
            </a:r>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LSOAs are fixed statistical geographies of about 1,500 people designed by the Office for National Statistics (ONS).  The income domain is divided into two supplementary indices - one for income deprivation affecting children and one for income deprivation affecting older people. Further information, including about Herefordshire’s overall IMD score and the other domains of the IMD can be found on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Herefordshire </a:t>
            </a:r>
            <a:r>
              <a:rPr lang="en-GB" sz="1100" dirty="0">
                <a:solidFill>
                  <a:schemeClr val="bg2">
                    <a:lumMod val="50000"/>
                  </a:schemeClr>
                </a:solidFill>
              </a:rPr>
              <a:t>website.</a:t>
            </a: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3880"/>
          </a:xfrm>
        </p:spPr>
        <p:txBody>
          <a:bodyPr>
            <a:normAutofit/>
          </a:bodyPr>
          <a:lstStyle/>
          <a:p>
            <a:r>
              <a:rPr lang="en-GB" sz="3200" dirty="0"/>
              <a:t>Income deprivation by ward</a:t>
            </a:r>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95" y="959006"/>
            <a:ext cx="9313350" cy="4972438"/>
          </a:xfrm>
          <a:ln>
            <a:solidFill>
              <a:schemeClr val="tx1"/>
            </a:solidFill>
          </a:ln>
        </p:spPr>
      </p:pic>
      <p:sp>
        <p:nvSpPr>
          <p:cNvPr id="5" name="TextBox 4"/>
          <p:cNvSpPr txBox="1"/>
          <p:nvPr/>
        </p:nvSpPr>
        <p:spPr>
          <a:xfrm>
            <a:off x="9474056" y="3977063"/>
            <a:ext cx="2593080" cy="1954381"/>
          </a:xfrm>
          <a:prstGeom prst="rect">
            <a:avLst/>
          </a:prstGeom>
          <a:solidFill>
            <a:schemeClr val="bg1"/>
          </a:solidFill>
          <a:ln>
            <a:solidFill>
              <a:schemeClr val="tx1"/>
            </a:solidFill>
          </a:ln>
        </p:spPr>
        <p:txBody>
          <a:bodyPr wrap="square" rtlCol="0">
            <a:spAutoFit/>
          </a:bodyPr>
          <a:lstStyle/>
          <a:p>
            <a:r>
              <a:rPr lang="en-GB" sz="1100" dirty="0"/>
              <a:t>Source:  Office for Health Improvement &amp; Disparities – </a:t>
            </a:r>
            <a:r>
              <a:rPr lang="en-GB" sz="1100" dirty="0">
                <a:hlinkClick r:id="rId3"/>
              </a:rPr>
              <a:t>Local Inequalities Explorer Tool </a:t>
            </a:r>
            <a:r>
              <a:rPr lang="en-GB" sz="1100" dirty="0"/>
              <a:t>  Crown Copyright [date accessed 4 October 2023]</a:t>
            </a:r>
          </a:p>
          <a:p>
            <a:r>
              <a:rPr lang="en-GB" sz="1100" dirty="0"/>
              <a:t>Data source: Department for Levelling Up, Housing and Communities and </a:t>
            </a:r>
            <a:r>
              <a:rPr lang="en-GB" sz="1100" dirty="0">
                <a:hlinkClick r:id="rId4"/>
              </a:rPr>
              <a:t>Ministry of Housing, Communities &amp; Local Government</a:t>
            </a:r>
            <a:endParaRPr lang="en-GB" sz="1100" dirty="0"/>
          </a:p>
          <a:p>
            <a:r>
              <a:rPr lang="en-GB" sz="1100" dirty="0"/>
              <a:t>Frequency:  5-yearly.  Last updated: 2019.  Next update: T.b.c.</a:t>
            </a:r>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a:t>Children living in low-income families</a:t>
            </a:r>
          </a:p>
        </p:txBody>
      </p:sp>
      <p:sp>
        <p:nvSpPr>
          <p:cNvPr id="4" name="Content Placeholder 3"/>
          <p:cNvSpPr>
            <a:spLocks noGrp="1"/>
          </p:cNvSpPr>
          <p:nvPr>
            <p:ph sz="half" idx="2"/>
          </p:nvPr>
        </p:nvSpPr>
        <p:spPr>
          <a:xfrm>
            <a:off x="83753" y="565870"/>
            <a:ext cx="7209676" cy="4270535"/>
          </a:xfrm>
          <a:noFill/>
          <a:ln w="38100">
            <a:solidFill>
              <a:srgbClr val="FFC000"/>
            </a:solidFill>
          </a:ln>
        </p:spPr>
        <p:txBody>
          <a:bodyPr>
            <a:normAutofit fontScale="92500" lnSpcReduction="20000"/>
          </a:bodyPr>
          <a:lstStyle/>
          <a:p>
            <a:pPr marL="0" indent="0">
              <a:lnSpc>
                <a:spcPct val="120000"/>
              </a:lnSpc>
              <a:buNone/>
            </a:pPr>
            <a:r>
              <a:rPr lang="en-GB" sz="1500" b="1" dirty="0"/>
              <a:t>Key points</a:t>
            </a:r>
          </a:p>
          <a:p>
            <a:pPr>
              <a:lnSpc>
                <a:spcPct val="120000"/>
              </a:lnSpc>
            </a:pPr>
            <a:r>
              <a:rPr lang="en-GB" sz="1400" dirty="0"/>
              <a:t>Low income is often used as a proxy for poverty but they are not quite the same thing.  Whether someone is in poverty or not is also determined by their fixed costs (see Full Fact - </a:t>
            </a:r>
            <a:r>
              <a:rPr lang="en-GB" sz="1400" dirty="0">
                <a:hlinkClick r:id="rId2"/>
              </a:rPr>
              <a:t>Poverty in the UK: a guide to the facts and figures.)</a:t>
            </a:r>
            <a:r>
              <a:rPr lang="en-GB" sz="1400" dirty="0"/>
              <a:t>.  </a:t>
            </a:r>
            <a:r>
              <a:rPr lang="en-GB" sz="1400" dirty="0">
                <a:hlinkClick r:id="rId3"/>
              </a:rPr>
              <a:t>According to the Department for Work and Pensions</a:t>
            </a:r>
            <a:r>
              <a:rPr lang="en-GB" sz="1400" dirty="0"/>
              <a:t>, in the financial year ending 2024, there were 2.72 million children aged 0 to 15 (22%) in families in relative low-income and 2.34 million children aged 0 to 15 (19%) in absolute low-income families across the United Kingdom. Over the last year, the proportion of children in low-income families rose across all regions within the UK, with the exception of Scotland.  In July 2025, the </a:t>
            </a:r>
            <a:r>
              <a:rPr lang="en-GB" sz="1400" dirty="0">
                <a:hlinkClick r:id="rId4"/>
              </a:rPr>
              <a:t>Joseph Rowntree Foundation reported</a:t>
            </a:r>
            <a:r>
              <a:rPr lang="en-GB" sz="1400" dirty="0"/>
              <a:t> that nationally of low-income families with 3 or more children, almost 9 in 10 were going without the essentials, and the number of families in arrears or holding a loan for essentials was the highest since they began tracking. In the 6 months to May 2025, 7.1 million low-income households (60%) were going without essentials. </a:t>
            </a:r>
          </a:p>
          <a:p>
            <a:pPr>
              <a:lnSpc>
                <a:spcPct val="120000"/>
              </a:lnSpc>
            </a:pPr>
            <a:r>
              <a:rPr lang="en-GB" sz="1400" dirty="0"/>
              <a:t>In 2023-24, 21.3% of children under 16 in Herefordshire (6,423 children) were living in </a:t>
            </a:r>
            <a:r>
              <a:rPr lang="en-GB" sz="1400" i="1" dirty="0"/>
              <a:t>relative</a:t>
            </a:r>
            <a:r>
              <a:rPr lang="en-GB" sz="1400" dirty="0"/>
              <a:t> low-income families; a lower proportion to England (22.1%) and the West Midlands as a whole (29.2%). However, this proportion has increased from 19.8% in 2022-23.</a:t>
            </a:r>
          </a:p>
          <a:p>
            <a:pPr>
              <a:lnSpc>
                <a:spcPct val="120000"/>
              </a:lnSpc>
            </a:pPr>
            <a:r>
              <a:rPr lang="en-GB" sz="1400" dirty="0"/>
              <a:t>18.1% of children (5,448 children) were living in </a:t>
            </a:r>
            <a:r>
              <a:rPr lang="en-GB" sz="1400" i="1" dirty="0"/>
              <a:t>absolute</a:t>
            </a:r>
            <a:r>
              <a:rPr lang="en-GB" sz="1400" dirty="0"/>
              <a:t> low-income families, lower than in England (19.1%) and the West Midlands (25.5%).  However, this proportion has increased from 16.1% in 2022-23.</a:t>
            </a:r>
          </a:p>
          <a:p>
            <a:pPr>
              <a:lnSpc>
                <a:spcPct val="120000"/>
              </a:lnSpc>
            </a:pPr>
            <a:endParaRPr lang="en-GB" sz="1400" dirty="0"/>
          </a:p>
          <a:p>
            <a:pPr>
              <a:lnSpc>
                <a:spcPct val="120000"/>
              </a:lnSpc>
            </a:pPr>
            <a:endParaRPr lang="en-GB" sz="1400" dirty="0"/>
          </a:p>
          <a:p>
            <a:pPr>
              <a:lnSpc>
                <a:spcPct val="120000"/>
              </a:lnSpc>
            </a:pPr>
            <a:endParaRPr lang="en-GB" sz="1400" dirty="0"/>
          </a:p>
        </p:txBody>
      </p:sp>
      <p:sp>
        <p:nvSpPr>
          <p:cNvPr id="7" name="TextBox 6"/>
          <p:cNvSpPr txBox="1"/>
          <p:nvPr/>
        </p:nvSpPr>
        <p:spPr>
          <a:xfrm>
            <a:off x="7377182" y="1004397"/>
            <a:ext cx="4724705" cy="646331"/>
          </a:xfrm>
          <a:prstGeom prst="rect">
            <a:avLst/>
          </a:prstGeom>
          <a:noFill/>
        </p:spPr>
        <p:txBody>
          <a:bodyPr wrap="square" rtlCol="0">
            <a:spAutoFit/>
          </a:bodyPr>
          <a:lstStyle/>
          <a:p>
            <a:r>
              <a:rPr lang="en-GB" sz="1200" dirty="0"/>
              <a:t>In 2023/24, the proportion of children in Herefordshire living in relative low-income families was lower than nationally and regionally</a:t>
            </a:r>
          </a:p>
        </p:txBody>
      </p:sp>
      <p:pic>
        <p:nvPicPr>
          <p:cNvPr id="8" name="Picture 7" descr="Chart showing the proportion of children living in relative low income families in 2023-24 in Herefordshire compared to other upper-tier West Midlands local authorities, the West Midlands region, and England.">
            <a:extLst>
              <a:ext uri="{FF2B5EF4-FFF2-40B4-BE49-F238E27FC236}">
                <a16:creationId xmlns:a16="http://schemas.microsoft.com/office/drawing/2014/main" id="{735D092D-8FB9-B759-0244-B683DF1F144D}"/>
              </a:ext>
            </a:extLst>
          </p:cNvPr>
          <p:cNvPicPr>
            <a:picLocks noChangeAspect="1"/>
          </p:cNvPicPr>
          <p:nvPr/>
        </p:nvPicPr>
        <p:blipFill>
          <a:blip r:embed="rId5"/>
          <a:stretch>
            <a:fillRect/>
          </a:stretch>
        </p:blipFill>
        <p:spPr>
          <a:xfrm>
            <a:off x="7377182" y="1694796"/>
            <a:ext cx="4773938" cy="2515300"/>
          </a:xfrm>
          <a:prstGeom prst="rect">
            <a:avLst/>
          </a:prstGeom>
          <a:ln>
            <a:solidFill>
              <a:schemeClr val="tx1"/>
            </a:solidFill>
          </a:ln>
        </p:spPr>
      </p:pic>
      <p:sp>
        <p:nvSpPr>
          <p:cNvPr id="3" name="TextBox 2"/>
          <p:cNvSpPr txBox="1"/>
          <p:nvPr/>
        </p:nvSpPr>
        <p:spPr>
          <a:xfrm>
            <a:off x="9187681" y="4316680"/>
            <a:ext cx="2943246" cy="1277273"/>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Department of Health &amp; Social Care - Fingertips</a:t>
            </a:r>
            <a:endParaRPr lang="en-GB" sz="1100" dirty="0"/>
          </a:p>
          <a:p>
            <a:r>
              <a:rPr lang="en-GB" sz="1100" dirty="0"/>
              <a:t>Frequency: Annually</a:t>
            </a:r>
          </a:p>
          <a:p>
            <a:r>
              <a:rPr lang="en-GB" sz="1100" dirty="0"/>
              <a:t>Last updated: 5 August 2025</a:t>
            </a:r>
          </a:p>
          <a:p>
            <a:r>
              <a:rPr lang="en-GB" sz="1100" dirty="0"/>
              <a:t>Next update: </a:t>
            </a:r>
            <a:r>
              <a:rPr lang="en-GB" sz="1100" dirty="0" err="1"/>
              <a:t>t..b.c</a:t>
            </a:r>
            <a:r>
              <a:rPr lang="en-GB" sz="1100" dirty="0"/>
              <a:t>.</a:t>
            </a:r>
          </a:p>
          <a:p>
            <a:r>
              <a:rPr lang="en-GB" sz="1100" dirty="0"/>
              <a:t>Image copyright: https://fingertips.phe.org.uk © Crown copyright [2024].</a:t>
            </a:r>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pPr marL="171450" indent="-171450">
              <a:buFont typeface="Arial" panose="020B0604020202020204" pitchFamily="34" charset="0"/>
              <a:buChar char="•"/>
            </a:pPr>
            <a:r>
              <a:rPr lang="en-GB" sz="1200" i="1" dirty="0">
                <a:solidFill>
                  <a:schemeClr val="bg2">
                    <a:lumMod val="50000"/>
                  </a:schemeClr>
                </a:solidFill>
              </a:rPr>
              <a:t>Relative low income </a:t>
            </a:r>
            <a:r>
              <a:rPr lang="en-GB" sz="1200" dirty="0">
                <a:solidFill>
                  <a:schemeClr val="bg2">
                    <a:lumMod val="50000"/>
                  </a:schemeClr>
                </a:solidFill>
              </a:rPr>
              <a:t>refers to children living in households with income below 60% of the median in that year. A family must have claimed one or more of Universal Credit, Tax Credits or Housing Benefit at any point in the year to be classed as low income in these statistics.</a:t>
            </a:r>
          </a:p>
          <a:p>
            <a:pPr marL="171450" indent="-171450">
              <a:buFont typeface="Arial" panose="020B0604020202020204" pitchFamily="34" charset="0"/>
              <a:buChar char="•"/>
            </a:pPr>
            <a:r>
              <a:rPr lang="en-GB" sz="1200" i="1" dirty="0">
                <a:solidFill>
                  <a:schemeClr val="bg2">
                    <a:lumMod val="50000"/>
                  </a:schemeClr>
                </a:solidFill>
              </a:rPr>
              <a:t>Absolute low income </a:t>
            </a:r>
            <a:r>
              <a:rPr lang="en-GB" sz="1200" dirty="0">
                <a:solidFill>
                  <a:schemeClr val="bg2">
                    <a:lumMod val="50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  Absolute low income takes the 60% of median income threshold from 2010 to 2011 and then fixes this in real terms (i.e. the line moves with inflation). This is designed to assess how low incomes are faring with reference to inflation. Source:  Department of Health &amp; Social Care.  </a:t>
            </a:r>
          </a:p>
          <a:p>
            <a:pPr marL="171450" indent="-171450">
              <a:buFont typeface="Arial" panose="020B0604020202020204" pitchFamily="34" charset="0"/>
              <a:buChar char="•"/>
            </a:pPr>
            <a:r>
              <a:rPr lang="en-GB" sz="1200" dirty="0">
                <a:solidFill>
                  <a:schemeClr val="bg2">
                    <a:lumMod val="50000"/>
                  </a:schemeClr>
                </a:solidFill>
              </a:rPr>
              <a:t>More information about measures of poverty in the UK can be found in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Poverty in the UK: Statistics</a:t>
            </a:r>
            <a:endParaRPr lang="en-GB" sz="1200" dirty="0">
              <a:solidFill>
                <a:schemeClr val="bg2">
                  <a:lumMod val="50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10214760" cy="961901"/>
          </a:xfrm>
        </p:spPr>
        <p:txBody>
          <a:bodyPr>
            <a:noAutofit/>
          </a:bodyPr>
          <a:lstStyle/>
          <a:p>
            <a:r>
              <a:rPr lang="en-GB" dirty="0"/>
              <a:t>Children living in relative low-income families by ward</a:t>
            </a:r>
          </a:p>
        </p:txBody>
      </p:sp>
      <p:sp>
        <p:nvSpPr>
          <p:cNvPr id="4" name="Text Placeholder 3"/>
          <p:cNvSpPr>
            <a:spLocks noGrp="1"/>
          </p:cNvSpPr>
          <p:nvPr>
            <p:ph type="body" sz="half" idx="2"/>
          </p:nvPr>
        </p:nvSpPr>
        <p:spPr>
          <a:xfrm>
            <a:off x="83126" y="935840"/>
            <a:ext cx="6149509" cy="3790396"/>
          </a:xfrm>
          <a:solidFill>
            <a:schemeClr val="bg1"/>
          </a:solidFill>
          <a:ln w="38100">
            <a:solidFill>
              <a:srgbClr val="FFC000"/>
            </a:solidFill>
          </a:ln>
        </p:spPr>
        <p:txBody>
          <a:bodyPr>
            <a:normAutofit lnSpcReduction="10000"/>
          </a:bodyPr>
          <a:lstStyle/>
          <a:p>
            <a:pPr>
              <a:lnSpc>
                <a:spcPct val="120000"/>
              </a:lnSpc>
            </a:pPr>
            <a:r>
              <a:rPr lang="en-GB" sz="1500" b="1" dirty="0"/>
              <a:t>Key points</a:t>
            </a:r>
          </a:p>
          <a:p>
            <a:pPr marL="285750" indent="-285750">
              <a:lnSpc>
                <a:spcPct val="120000"/>
              </a:lnSpc>
              <a:buFont typeface="Arial" panose="020B0604020202020204" pitchFamily="34" charset="0"/>
              <a:buChar char="•"/>
            </a:pPr>
            <a:r>
              <a:rPr lang="en-GB" sz="1400" dirty="0"/>
              <a:t>The number of children in each ward living in relative low-income families is obviously influenced by the number of children living in that ward. However, these data are not available as a rate at ward level.</a:t>
            </a:r>
          </a:p>
          <a:p>
            <a:pPr marL="285750" indent="-285750">
              <a:lnSpc>
                <a:spcPct val="120000"/>
              </a:lnSpc>
              <a:buFont typeface="Arial" panose="020B0604020202020204" pitchFamily="34" charset="0"/>
              <a:buChar char="•"/>
            </a:pPr>
            <a:r>
              <a:rPr lang="en-GB" sz="1400" dirty="0"/>
              <a:t>Provisional Department for Work and Pensions (DWP) data for 2023/24 show that the wards with the highest numbers of children living in relative low-income households were Newton Farm (418), Hinton &amp; Hunderton (411), Red Hill (323) and Saxon Gate (286).</a:t>
            </a:r>
          </a:p>
          <a:p>
            <a:pPr marL="285750" indent="-285750">
              <a:lnSpc>
                <a:spcPct val="120000"/>
              </a:lnSpc>
              <a:buFont typeface="Arial" panose="020B0604020202020204" pitchFamily="34" charset="0"/>
              <a:buChar char="•"/>
            </a:pPr>
            <a:r>
              <a:rPr lang="en-GB" sz="1400" dirty="0"/>
              <a:t>The wards with the lowest numbers were Tupsley (52), Eign Hill (62) Kerne Bridge (63) and Old Gore (66).</a:t>
            </a:r>
          </a:p>
          <a:p>
            <a:pPr marL="285750" indent="-285750">
              <a:lnSpc>
                <a:spcPct val="120000"/>
              </a:lnSpc>
              <a:buFont typeface="Arial" panose="020B0604020202020204" pitchFamily="34" charset="0"/>
              <a:buChar char="•"/>
            </a:pPr>
            <a:r>
              <a:rPr lang="en-GB" sz="1400" dirty="0"/>
              <a:t>The median number of children per ward living in relative low-income families for the county as a whole in 2023/24 was 133 up from 124 in 2022/23.  </a:t>
            </a:r>
          </a:p>
        </p:txBody>
      </p:sp>
      <p:pic>
        <p:nvPicPr>
          <p:cNvPr id="12" name="Content Placeholder 11" descr="Bar chart showing number of children living in low-income families by Herefordshire Ward for 2023/24 (provisional data).">
            <a:extLst>
              <a:ext uri="{FF2B5EF4-FFF2-40B4-BE49-F238E27FC236}">
                <a16:creationId xmlns:a16="http://schemas.microsoft.com/office/drawing/2014/main" id="{8279BFE6-CE63-B636-1526-069C07609B47}"/>
              </a:ext>
            </a:extLst>
          </p:cNvPr>
          <p:cNvPicPr>
            <a:picLocks noGrp="1" noChangeAspect="1"/>
          </p:cNvPicPr>
          <p:nvPr>
            <p:ph idx="1"/>
          </p:nvPr>
        </p:nvPicPr>
        <p:blipFill>
          <a:blip r:embed="rId3"/>
          <a:stretch>
            <a:fillRect/>
          </a:stretch>
        </p:blipFill>
        <p:spPr>
          <a:xfrm>
            <a:off x="6410809" y="935840"/>
            <a:ext cx="5488747" cy="5838174"/>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Department for Work &amp; Pensions – Stat-Xplore</a:t>
            </a:r>
            <a:endParaRPr lang="en-GB" sz="1100" dirty="0"/>
          </a:p>
          <a:p>
            <a:r>
              <a:rPr lang="en-GB" sz="1100" dirty="0"/>
              <a:t>Frequency:  Annually</a:t>
            </a:r>
          </a:p>
          <a:p>
            <a:r>
              <a:rPr lang="en-GB" sz="1100" dirty="0"/>
              <a:t>Last updated:  27 March  2025</a:t>
            </a:r>
          </a:p>
          <a:p>
            <a:r>
              <a:rPr lang="en-GB" sz="1100" dirty="0"/>
              <a:t>Next update:  March 2026</a:t>
            </a:r>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r>
              <a:rPr lang="en-GB" sz="1200" dirty="0">
                <a:solidFill>
                  <a:schemeClr val="bg2">
                    <a:lumMod val="50000"/>
                  </a:schemeClr>
                </a:solidFill>
              </a:rPr>
              <a:t>Relative low-income is defined as a family whose equivalised income is below 60 per cent of contemporary median income, however only families that have claimed Child Benefit and at least one other household benefit (Universal Credit, Tax Credit or Housing Benefit) are be included in the statistics.</a:t>
            </a:r>
          </a:p>
        </p:txBody>
      </p:sp>
    </p:spTree>
    <p:extLst>
      <p:ext uri="{BB962C8B-B14F-4D97-AF65-F5344CB8AC3E}">
        <p14:creationId xmlns:p14="http://schemas.microsoft.com/office/powerpoint/2010/main" val="369186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after housing costs</a:t>
            </a:r>
          </a:p>
        </p:txBody>
      </p:sp>
      <p:sp>
        <p:nvSpPr>
          <p:cNvPr id="4" name="Text Placeholder 3"/>
          <p:cNvSpPr>
            <a:spLocks noGrp="1"/>
          </p:cNvSpPr>
          <p:nvPr>
            <p:ph type="body" sz="half" idx="2"/>
          </p:nvPr>
        </p:nvSpPr>
        <p:spPr>
          <a:xfrm>
            <a:off x="83126" y="1098544"/>
            <a:ext cx="6196488" cy="5759455"/>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According to </a:t>
            </a:r>
            <a:r>
              <a:rPr lang="en-GB" sz="4800" dirty="0">
                <a:hlinkClick r:id="rId3"/>
              </a:rPr>
              <a:t>recent research by the Resolution Foundation</a:t>
            </a:r>
            <a:r>
              <a:rPr lang="en-GB" sz="4800" dirty="0"/>
              <a:t>, on current policies, the child poverty rate is projected to rise from 31% in 2023-24 to 34% in 2029-30. </a:t>
            </a:r>
          </a:p>
          <a:p>
            <a:pPr marL="285750" indent="-285750">
              <a:lnSpc>
                <a:spcPct val="120000"/>
              </a:lnSpc>
              <a:buFont typeface="Arial" panose="020B0604020202020204" pitchFamily="34" charset="0"/>
              <a:buChar char="•"/>
            </a:pPr>
            <a:r>
              <a:rPr lang="en-GB" sz="4800" dirty="0"/>
              <a:t>The Joseph Rowntree Foundation’s 2025 </a:t>
            </a:r>
            <a:r>
              <a:rPr lang="en-GB" sz="4800" dirty="0">
                <a:hlinkClick r:id="rId4"/>
              </a:rPr>
              <a:t>UK poverty report </a:t>
            </a:r>
            <a:r>
              <a:rPr lang="en-GB" sz="4800" dirty="0"/>
              <a:t>found more than 1 in 5 people in the UK (21%) were in poverty in 2022/23 – 14.3 million people. Of these, 8.1 million were working-age adults, 4.3 million were children and 1.9 million were pensioners. Around 2 in every 10 adults are in poverty in the UK, with about 3 in every 10 children being in poverty. The picture compared to 2021/22 is one of stability: child poverty rose slightly, pensioner poverty fell slightly, and working-age adult poverty stayed the same. Poverty for all three groups has returned to around pre-pandemic levels, rising after average incomes recovered after the pandemic, at the same time as a range of temporary coronavirus-related support was withdrawn. The poorest families – those living in very deep poverty – had an average income that was 57% below the poverty line, with this gap increasing by almost two-thirds over the past 25 years.</a:t>
            </a:r>
          </a:p>
          <a:p>
            <a:pPr marL="285750" indent="-285750">
              <a:lnSpc>
                <a:spcPct val="120000"/>
              </a:lnSpc>
              <a:buFont typeface="Arial" panose="020B0604020202020204" pitchFamily="34" charset="0"/>
              <a:buChar char="•"/>
            </a:pPr>
            <a:r>
              <a:rPr lang="en-GB" sz="4800" dirty="0"/>
              <a:t>JRF found that poverty rates are higher amongst certain groups including people in the social rented and private rented sectors, workless households, people claiming income-related benefits, and households including a disabled person or an informal carer.  In addition, larger families (3 or more children) and certain minority ethnic families (e.g. Bangladeshi, Pakistani &amp; Black ethnicities) are more likely to experience child poverty.</a:t>
            </a:r>
          </a:p>
          <a:p>
            <a:pPr marL="285750" indent="-285750">
              <a:lnSpc>
                <a:spcPct val="120000"/>
              </a:lnSpc>
              <a:buFont typeface="Arial" panose="020B0604020202020204" pitchFamily="34" charset="0"/>
              <a:buChar char="•"/>
            </a:pPr>
            <a:r>
              <a:rPr lang="en-GB" sz="4800" dirty="0"/>
              <a:t>When housing costs are factored in, poverty rates in the UK are actually much higher than suggested by income measures alone.</a:t>
            </a:r>
            <a:r>
              <a:rPr lang="en-GB" sz="4800" dirty="0">
                <a:hlinkClick r:id="rId5"/>
              </a:rPr>
              <a:t> </a:t>
            </a:r>
            <a:r>
              <a:rPr lang="en-GB" sz="4800" dirty="0">
                <a:hlinkClick r:id="rId6"/>
              </a:rPr>
              <a:t>Data published by End Child Poverty</a:t>
            </a:r>
            <a:r>
              <a:rPr lang="en-GB" sz="4800" dirty="0">
                <a:hlinkClick r:id="rId5"/>
              </a:rPr>
              <a:t> </a:t>
            </a:r>
            <a:r>
              <a:rPr lang="en-GB" sz="4800" dirty="0"/>
              <a:t>suggest that after taking account of housing costs, in 2023-24, 30.9% of children in Herefordshire were living in poverty; down from 33.8% in 2022-23, similar to England (31%) but less than the West Midlands region (36%).  This equated to around 10,700 children in Herefordshire living in poverty.</a:t>
            </a:r>
          </a:p>
        </p:txBody>
      </p:sp>
      <p:pic>
        <p:nvPicPr>
          <p:cNvPr id="6" name="Content Placeholder 5" descr="Combo chart showing the number and proportion of children in Herefordshire living in poverty (after housing costs) since 2014/15.">
            <a:extLst>
              <a:ext uri="{FF2B5EF4-FFF2-40B4-BE49-F238E27FC236}">
                <a16:creationId xmlns:a16="http://schemas.microsoft.com/office/drawing/2014/main" id="{5C996808-FC5D-F25A-5111-55C23E7611FC}"/>
              </a:ext>
            </a:extLst>
          </p:cNvPr>
          <p:cNvPicPr>
            <a:picLocks noGrp="1" noChangeAspect="1"/>
          </p:cNvPicPr>
          <p:nvPr>
            <p:ph idx="1"/>
          </p:nvPr>
        </p:nvPicPr>
        <p:blipFill>
          <a:blip r:embed="rId7"/>
          <a:stretch>
            <a:fillRect/>
          </a:stretch>
        </p:blipFill>
        <p:spPr>
          <a:xfrm>
            <a:off x="6381559" y="1098545"/>
            <a:ext cx="5727316" cy="3869489"/>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a:t>Data source:  End Child Poverty – </a:t>
            </a:r>
            <a:r>
              <a:rPr lang="en-GB" sz="1100" dirty="0">
                <a:hlinkClick r:id="rId6"/>
              </a:rPr>
              <a:t>Local child  poverty statistics</a:t>
            </a:r>
            <a:endParaRPr lang="en-GB" sz="1100" dirty="0"/>
          </a:p>
          <a:p>
            <a:r>
              <a:rPr lang="en-GB" sz="1100" dirty="0"/>
              <a:t>Frequency:  Annually</a:t>
            </a:r>
          </a:p>
          <a:p>
            <a:r>
              <a:rPr lang="en-GB" sz="1100" dirty="0"/>
              <a:t>Last updated:  June 2025</a:t>
            </a:r>
          </a:p>
          <a:p>
            <a:r>
              <a:rPr lang="en-GB" sz="1100" dirty="0"/>
              <a:t>Next update:  June 2026</a:t>
            </a:r>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118-6FB9-6CFD-DAA2-2C6919026831}"/>
              </a:ext>
            </a:extLst>
          </p:cNvPr>
          <p:cNvSpPr>
            <a:spLocks noGrp="1"/>
          </p:cNvSpPr>
          <p:nvPr>
            <p:ph type="title"/>
          </p:nvPr>
        </p:nvSpPr>
        <p:spPr>
          <a:xfrm>
            <a:off x="287337" y="365126"/>
            <a:ext cx="11520000" cy="791646"/>
          </a:xfrm>
        </p:spPr>
        <p:txBody>
          <a:bodyPr>
            <a:normAutofit/>
          </a:bodyPr>
          <a:lstStyle/>
          <a:p>
            <a:r>
              <a:rPr lang="en-GB" sz="3200" dirty="0"/>
              <a:t>Drivers of child poverty</a:t>
            </a:r>
          </a:p>
        </p:txBody>
      </p:sp>
      <p:sp>
        <p:nvSpPr>
          <p:cNvPr id="5" name="TextBox 4">
            <a:extLst>
              <a:ext uri="{FF2B5EF4-FFF2-40B4-BE49-F238E27FC236}">
                <a16:creationId xmlns:a16="http://schemas.microsoft.com/office/drawing/2014/main" id="{1798CF05-87A6-CC6B-5688-3076740FB2CC}"/>
              </a:ext>
            </a:extLst>
          </p:cNvPr>
          <p:cNvSpPr txBox="1"/>
          <p:nvPr/>
        </p:nvSpPr>
        <p:spPr>
          <a:xfrm>
            <a:off x="298766" y="1034143"/>
            <a:ext cx="11719062" cy="1169551"/>
          </a:xfrm>
          <a:prstGeom prst="rect">
            <a:avLst/>
          </a:prstGeom>
          <a:noFill/>
          <a:ln w="38100">
            <a:solidFill>
              <a:srgbClr val="FFC000"/>
            </a:solidFill>
          </a:ln>
        </p:spPr>
        <p:txBody>
          <a:bodyPr wrap="square" rtlCol="0">
            <a:spAutoFit/>
          </a:bodyPr>
          <a:lstStyle/>
          <a:p>
            <a:r>
              <a:rPr lang="en-GB" sz="1400" b="1" dirty="0"/>
              <a:t>Key points</a:t>
            </a:r>
          </a:p>
          <a:p>
            <a:pPr marL="171450" indent="-171450">
              <a:buFont typeface="Arial" panose="020B0604020202020204" pitchFamily="34" charset="0"/>
              <a:buChar char="•"/>
            </a:pPr>
            <a:r>
              <a:rPr lang="en-GB" sz="1400" dirty="0"/>
              <a:t>Compared to its nearest statistical neighbours (CIPFA*), Herefordshire has higher than average rates of child poverty both before (BHC) and after (AHC) housing costs and these rates increased between 2021 and 2023.</a:t>
            </a:r>
          </a:p>
          <a:p>
            <a:pPr marL="171450" indent="-171450">
              <a:buFont typeface="Arial" panose="020B0604020202020204" pitchFamily="34" charset="0"/>
              <a:buChar char="•"/>
            </a:pPr>
            <a:r>
              <a:rPr lang="en-GB" sz="1400" dirty="0"/>
              <a:t>Herefordshire has above average exposure to all but one of the drivers of child poverty and is in the worst 25% of comparable authorities for both the percentage of people in lower paid occupations and median weekly earnings.</a:t>
            </a:r>
            <a:endParaRPr lang="en-GB" dirty="0"/>
          </a:p>
        </p:txBody>
      </p:sp>
      <p:graphicFrame>
        <p:nvGraphicFramePr>
          <p:cNvPr id="15" name="Content Placeholder 14" descr="Table showing child poverty rates before and after housing costs, drivers of child poverty, population characteristics and contextual information for Herefordshire compared to its CIPFA nearest statistical neighbours.">
            <a:extLst>
              <a:ext uri="{FF2B5EF4-FFF2-40B4-BE49-F238E27FC236}">
                <a16:creationId xmlns:a16="http://schemas.microsoft.com/office/drawing/2014/main" id="{80CBD2AC-D2C6-6040-2E8F-F470166D1EFE}"/>
              </a:ext>
            </a:extLst>
          </p:cNvPr>
          <p:cNvGraphicFramePr>
            <a:graphicFrameLocks noGrp="1"/>
          </p:cNvGraphicFramePr>
          <p:nvPr>
            <p:ph idx="1"/>
            <p:extLst>
              <p:ext uri="{D42A27DB-BD31-4B8C-83A1-F6EECF244321}">
                <p14:modId xmlns:p14="http://schemas.microsoft.com/office/powerpoint/2010/main" val="393299531"/>
              </p:ext>
            </p:extLst>
          </p:nvPr>
        </p:nvGraphicFramePr>
        <p:xfrm>
          <a:off x="298765" y="2331448"/>
          <a:ext cx="11719063" cy="3689335"/>
        </p:xfrm>
        <a:graphic>
          <a:graphicData uri="http://schemas.openxmlformats.org/drawingml/2006/table">
            <a:tbl>
              <a:tblPr firstRow="1"/>
              <a:tblGrid>
                <a:gridCol w="1866292">
                  <a:extLst>
                    <a:ext uri="{9D8B030D-6E8A-4147-A177-3AD203B41FA5}">
                      <a16:colId xmlns:a16="http://schemas.microsoft.com/office/drawing/2014/main" val="876857579"/>
                    </a:ext>
                  </a:extLst>
                </a:gridCol>
                <a:gridCol w="500458">
                  <a:extLst>
                    <a:ext uri="{9D8B030D-6E8A-4147-A177-3AD203B41FA5}">
                      <a16:colId xmlns:a16="http://schemas.microsoft.com/office/drawing/2014/main" val="91010255"/>
                    </a:ext>
                  </a:extLst>
                </a:gridCol>
                <a:gridCol w="500458">
                  <a:extLst>
                    <a:ext uri="{9D8B030D-6E8A-4147-A177-3AD203B41FA5}">
                      <a16:colId xmlns:a16="http://schemas.microsoft.com/office/drawing/2014/main" val="1711112382"/>
                    </a:ext>
                  </a:extLst>
                </a:gridCol>
                <a:gridCol w="500458">
                  <a:extLst>
                    <a:ext uri="{9D8B030D-6E8A-4147-A177-3AD203B41FA5}">
                      <a16:colId xmlns:a16="http://schemas.microsoft.com/office/drawing/2014/main" val="1962799777"/>
                    </a:ext>
                  </a:extLst>
                </a:gridCol>
                <a:gridCol w="500458">
                  <a:extLst>
                    <a:ext uri="{9D8B030D-6E8A-4147-A177-3AD203B41FA5}">
                      <a16:colId xmlns:a16="http://schemas.microsoft.com/office/drawing/2014/main" val="2460855162"/>
                    </a:ext>
                  </a:extLst>
                </a:gridCol>
                <a:gridCol w="583868">
                  <a:extLst>
                    <a:ext uri="{9D8B030D-6E8A-4147-A177-3AD203B41FA5}">
                      <a16:colId xmlns:a16="http://schemas.microsoft.com/office/drawing/2014/main" val="3115257304"/>
                    </a:ext>
                  </a:extLst>
                </a:gridCol>
                <a:gridCol w="625573">
                  <a:extLst>
                    <a:ext uri="{9D8B030D-6E8A-4147-A177-3AD203B41FA5}">
                      <a16:colId xmlns:a16="http://schemas.microsoft.com/office/drawing/2014/main" val="3595083583"/>
                    </a:ext>
                  </a:extLst>
                </a:gridCol>
                <a:gridCol w="750687">
                  <a:extLst>
                    <a:ext uri="{9D8B030D-6E8A-4147-A177-3AD203B41FA5}">
                      <a16:colId xmlns:a16="http://schemas.microsoft.com/office/drawing/2014/main" val="3519245946"/>
                    </a:ext>
                  </a:extLst>
                </a:gridCol>
                <a:gridCol w="656851">
                  <a:extLst>
                    <a:ext uri="{9D8B030D-6E8A-4147-A177-3AD203B41FA5}">
                      <a16:colId xmlns:a16="http://schemas.microsoft.com/office/drawing/2014/main" val="1591198969"/>
                    </a:ext>
                  </a:extLst>
                </a:gridCol>
                <a:gridCol w="500458">
                  <a:extLst>
                    <a:ext uri="{9D8B030D-6E8A-4147-A177-3AD203B41FA5}">
                      <a16:colId xmlns:a16="http://schemas.microsoft.com/office/drawing/2014/main" val="4193783722"/>
                    </a:ext>
                  </a:extLst>
                </a:gridCol>
                <a:gridCol w="500458">
                  <a:extLst>
                    <a:ext uri="{9D8B030D-6E8A-4147-A177-3AD203B41FA5}">
                      <a16:colId xmlns:a16="http://schemas.microsoft.com/office/drawing/2014/main" val="790987894"/>
                    </a:ext>
                  </a:extLst>
                </a:gridCol>
                <a:gridCol w="615147">
                  <a:extLst>
                    <a:ext uri="{9D8B030D-6E8A-4147-A177-3AD203B41FA5}">
                      <a16:colId xmlns:a16="http://schemas.microsoft.com/office/drawing/2014/main" val="4276341847"/>
                    </a:ext>
                  </a:extLst>
                </a:gridCol>
                <a:gridCol w="688130">
                  <a:extLst>
                    <a:ext uri="{9D8B030D-6E8A-4147-A177-3AD203B41FA5}">
                      <a16:colId xmlns:a16="http://schemas.microsoft.com/office/drawing/2014/main" val="891092878"/>
                    </a:ext>
                  </a:extLst>
                </a:gridCol>
                <a:gridCol w="667278">
                  <a:extLst>
                    <a:ext uri="{9D8B030D-6E8A-4147-A177-3AD203B41FA5}">
                      <a16:colId xmlns:a16="http://schemas.microsoft.com/office/drawing/2014/main" val="148955963"/>
                    </a:ext>
                  </a:extLst>
                </a:gridCol>
                <a:gridCol w="615147">
                  <a:extLst>
                    <a:ext uri="{9D8B030D-6E8A-4147-A177-3AD203B41FA5}">
                      <a16:colId xmlns:a16="http://schemas.microsoft.com/office/drawing/2014/main" val="1900145178"/>
                    </a:ext>
                  </a:extLst>
                </a:gridCol>
                <a:gridCol w="604721">
                  <a:extLst>
                    <a:ext uri="{9D8B030D-6E8A-4147-A177-3AD203B41FA5}">
                      <a16:colId xmlns:a16="http://schemas.microsoft.com/office/drawing/2014/main" val="1016814269"/>
                    </a:ext>
                  </a:extLst>
                </a:gridCol>
                <a:gridCol w="500458">
                  <a:extLst>
                    <a:ext uri="{9D8B030D-6E8A-4147-A177-3AD203B41FA5}">
                      <a16:colId xmlns:a16="http://schemas.microsoft.com/office/drawing/2014/main" val="4000802834"/>
                    </a:ext>
                  </a:extLst>
                </a:gridCol>
                <a:gridCol w="542163">
                  <a:extLst>
                    <a:ext uri="{9D8B030D-6E8A-4147-A177-3AD203B41FA5}">
                      <a16:colId xmlns:a16="http://schemas.microsoft.com/office/drawing/2014/main" val="1264957387"/>
                    </a:ext>
                  </a:extLst>
                </a:gridCol>
              </a:tblGrid>
              <a:tr h="327401">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Child poverty measures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GB" sz="1000" b="1" i="0" u="none" strike="noStrike" dirty="0">
                          <a:solidFill>
                            <a:srgbClr val="000000"/>
                          </a:solidFill>
                          <a:effectLst/>
                          <a:latin typeface="Arial" panose="020B0604020202020204" pitchFamily="34" charset="0"/>
                        </a:rPr>
                        <a:t>Drivers of child poverty (including imputations)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Population characteristics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r>
                        <a:rPr lang="en-GB" sz="1000" b="1" i="0" u="none" strike="noStrike" dirty="0">
                          <a:solidFill>
                            <a:srgbClr val="000000"/>
                          </a:solidFill>
                          <a:effectLst/>
                          <a:latin typeface="Arial" panose="020B0604020202020204" pitchFamily="34" charset="0"/>
                        </a:rPr>
                        <a:t>Contextual information</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80872939"/>
                  </a:ext>
                </a:extLst>
              </a:tr>
              <a:tr h="676718">
                <a:tc>
                  <a:txBody>
                    <a:bodyPr/>
                    <a:lstStyle/>
                    <a:p>
                      <a:pPr algn="l" fontAlgn="t"/>
                      <a:r>
                        <a:rPr lang="en-GB" sz="1000" b="1" i="0" u="none" strike="noStrike" dirty="0">
                          <a:solidFill>
                            <a:srgbClr val="000000"/>
                          </a:solidFill>
                          <a:effectLst/>
                          <a:latin typeface="Arial" panose="020B0604020202020204" pitchFamily="34" charset="0"/>
                        </a:rPr>
                        <a:t>Local Authority</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children in working households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earning less than Living Wage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Underemployed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in Lower Paid Occupation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Median weekly earnings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Jobs density (ratio) (2022)</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disabled adults with children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births to mothers under 25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single parent households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population under 16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minority ethnic population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IMD Local Share (%) (2019)</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Population Density (Persons/sq.km)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87296"/>
                  </a:ext>
                </a:extLst>
              </a:tr>
              <a:tr h="167826">
                <a:tc>
                  <a:txBody>
                    <a:bodyPr/>
                    <a:lstStyle/>
                    <a:p>
                      <a:pPr algn="l" fontAlgn="b"/>
                      <a:r>
                        <a:rPr lang="en-GB" sz="1000" b="0" i="0" u="none" strike="noStrike" dirty="0">
                          <a:solidFill>
                            <a:srgbClr val="000000"/>
                          </a:solidFill>
                          <a:effectLst/>
                          <a:latin typeface="Arial" panose="020B0604020202020204" pitchFamily="34" charset="0"/>
                        </a:rPr>
                        <a:t>Herefordshire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33.8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70.8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616.2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0.95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r>
                        <a:rPr lang="en-GB" sz="1000" b="0" i="0" u="none" strike="noStrike" dirty="0">
                          <a:solidFill>
                            <a:srgbClr val="000000"/>
                          </a:solidFill>
                          <a:effectLst/>
                          <a:latin typeface="Arial" panose="020B0604020202020204" pitchFamily="34" charset="0"/>
                        </a:rPr>
                        <a:t>14.0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212125"/>
                  </a:ext>
                </a:extLst>
              </a:tr>
              <a:tr h="167826">
                <a:tc>
                  <a:txBody>
                    <a:bodyPr/>
                    <a:lstStyle/>
                    <a:p>
                      <a:pPr algn="l" fontAlgn="b"/>
                      <a:r>
                        <a:rPr lang="en-GB" sz="1000" b="0" i="0" u="none" strike="noStrike" dirty="0">
                          <a:solidFill>
                            <a:srgbClr val="000000"/>
                          </a:solidFill>
                          <a:effectLst/>
                          <a:latin typeface="Arial" panose="020B0604020202020204" pitchFamily="34" charset="0"/>
                        </a:rPr>
                        <a:t>Shropshire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208832"/>
                  </a:ext>
                </a:extLst>
              </a:tr>
              <a:tr h="167826">
                <a:tc>
                  <a:txBody>
                    <a:bodyPr/>
                    <a:lstStyle/>
                    <a:p>
                      <a:pPr algn="l" fontAlgn="b"/>
                      <a:r>
                        <a:rPr lang="en-GB" sz="1000" b="0" i="0" u="none" strike="noStrike" dirty="0">
                          <a:solidFill>
                            <a:srgbClr val="000000"/>
                          </a:solidFill>
                          <a:effectLst/>
                          <a:latin typeface="Arial" panose="020B0604020202020204" pitchFamily="34" charset="0"/>
                        </a:rPr>
                        <a:t>North Lincolnshire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745399"/>
                  </a:ext>
                </a:extLst>
              </a:tr>
              <a:tr h="167826">
                <a:tc>
                  <a:txBody>
                    <a:bodyPr/>
                    <a:lstStyle/>
                    <a:p>
                      <a:pPr algn="l" fontAlgn="b"/>
                      <a:r>
                        <a:rPr lang="en-GB" sz="1000" b="0" i="0" u="none" strike="noStrike" dirty="0">
                          <a:solidFill>
                            <a:srgbClr val="000000"/>
                          </a:solidFill>
                          <a:effectLst/>
                          <a:latin typeface="Arial" panose="020B0604020202020204" pitchFamily="34" charset="0"/>
                        </a:rPr>
                        <a:t>Cornwall</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966055"/>
                  </a:ext>
                </a:extLst>
              </a:tr>
              <a:tr h="167826">
                <a:tc>
                  <a:txBody>
                    <a:bodyPr/>
                    <a:lstStyle/>
                    <a:p>
                      <a:pPr algn="l" fontAlgn="b"/>
                      <a:r>
                        <a:rPr lang="en-GB" sz="1000" b="0" i="0" u="none" strike="noStrike" dirty="0">
                          <a:solidFill>
                            <a:srgbClr val="000000"/>
                          </a:solidFill>
                          <a:effectLst/>
                          <a:latin typeface="Arial" panose="020B0604020202020204" pitchFamily="34" charset="0"/>
                        </a:rPr>
                        <a:t>Bath and North East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827276"/>
                  </a:ext>
                </a:extLst>
              </a:tr>
              <a:tr h="167826">
                <a:tc>
                  <a:txBody>
                    <a:bodyPr/>
                    <a:lstStyle/>
                    <a:p>
                      <a:pPr algn="l" fontAlgn="b"/>
                      <a:r>
                        <a:rPr lang="en-GB" sz="1000" b="0" i="0" u="none" strike="noStrike" dirty="0">
                          <a:solidFill>
                            <a:srgbClr val="000000"/>
                          </a:solidFill>
                          <a:effectLst/>
                          <a:latin typeface="Arial" panose="020B0604020202020204" pitchFamily="34" charset="0"/>
                        </a:rPr>
                        <a:t>North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978605"/>
                  </a:ext>
                </a:extLst>
              </a:tr>
              <a:tr h="167826">
                <a:tc>
                  <a:txBody>
                    <a:bodyPr/>
                    <a:lstStyle/>
                    <a:p>
                      <a:pPr algn="l" fontAlgn="b"/>
                      <a:r>
                        <a:rPr lang="en-GB" sz="1000" b="0" i="0" u="none" strike="noStrike" dirty="0">
                          <a:solidFill>
                            <a:srgbClr val="000000"/>
                          </a:solidFill>
                          <a:effectLst/>
                          <a:latin typeface="Arial" panose="020B0604020202020204" pitchFamily="34" charset="0"/>
                        </a:rPr>
                        <a:t>Northumberland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22820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West and Chester</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875867"/>
                  </a:ext>
                </a:extLst>
              </a:tr>
              <a:tr h="167826">
                <a:tc>
                  <a:txBody>
                    <a:bodyPr/>
                    <a:lstStyle/>
                    <a:p>
                      <a:pPr algn="l" fontAlgn="b"/>
                      <a:r>
                        <a:rPr lang="en-GB" sz="1000" b="0" i="0" u="none" strike="noStrike" dirty="0">
                          <a:solidFill>
                            <a:srgbClr val="000000"/>
                          </a:solidFill>
                          <a:effectLst/>
                          <a:latin typeface="Arial" panose="020B0604020202020204" pitchFamily="34" charset="0"/>
                        </a:rPr>
                        <a:t>Isle of Wight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371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476657"/>
                  </a:ext>
                </a:extLst>
              </a:tr>
              <a:tr h="167826">
                <a:tc>
                  <a:txBody>
                    <a:bodyPr/>
                    <a:lstStyle/>
                    <a:p>
                      <a:pPr algn="l" fontAlgn="b"/>
                      <a:r>
                        <a:rPr lang="en-GB" sz="1000" b="0" i="0" u="none" strike="noStrike" dirty="0">
                          <a:solidFill>
                            <a:srgbClr val="000000"/>
                          </a:solidFill>
                          <a:effectLst/>
                          <a:latin typeface="Arial" panose="020B0604020202020204" pitchFamily="34" charset="0"/>
                        </a:rPr>
                        <a:t>Wiltshire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257006"/>
                  </a:ext>
                </a:extLst>
              </a:tr>
              <a:tr h="167826">
                <a:tc>
                  <a:txBody>
                    <a:bodyPr/>
                    <a:lstStyle/>
                    <a:p>
                      <a:pPr algn="l" fontAlgn="b"/>
                      <a:r>
                        <a:rPr lang="en-GB" sz="1000" b="0" i="0" u="none" strike="noStrike" dirty="0">
                          <a:solidFill>
                            <a:srgbClr val="000000"/>
                          </a:solidFill>
                          <a:effectLst/>
                          <a:latin typeface="Arial" panose="020B0604020202020204" pitchFamily="34" charset="0"/>
                        </a:rPr>
                        <a:t>Dorset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222317"/>
                  </a:ext>
                </a:extLst>
              </a:tr>
              <a:tr h="167826">
                <a:tc>
                  <a:txBody>
                    <a:bodyPr/>
                    <a:lstStyle/>
                    <a:p>
                      <a:pPr algn="l" fontAlgn="b"/>
                      <a:r>
                        <a:rPr lang="en-GB" sz="1000" b="0" i="0" u="none" strike="noStrike" dirty="0">
                          <a:solidFill>
                            <a:srgbClr val="000000"/>
                          </a:solidFill>
                          <a:effectLst/>
                          <a:latin typeface="Arial" panose="020B0604020202020204" pitchFamily="34" charset="0"/>
                        </a:rPr>
                        <a:t>Central Bedfordshire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891978"/>
                  </a:ext>
                </a:extLst>
              </a:tr>
              <a:tr h="167826">
                <a:tc>
                  <a:txBody>
                    <a:bodyPr/>
                    <a:lstStyle/>
                    <a:p>
                      <a:pPr algn="l" fontAlgn="b"/>
                      <a:r>
                        <a:rPr lang="en-GB" sz="1000" b="0" i="0" u="none" strike="noStrike" dirty="0">
                          <a:solidFill>
                            <a:srgbClr val="000000"/>
                          </a:solidFill>
                          <a:effectLst/>
                          <a:latin typeface="Arial" panose="020B0604020202020204" pitchFamily="34" charset="0"/>
                        </a:rPr>
                        <a:t>East Riding of Yorkshire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538420"/>
                  </a:ext>
                </a:extLst>
              </a:tr>
              <a:tr h="167826">
                <a:tc>
                  <a:txBody>
                    <a:bodyPr/>
                    <a:lstStyle/>
                    <a:p>
                      <a:pPr algn="l" fontAlgn="b"/>
                      <a:r>
                        <a:rPr lang="en-GB" sz="1000" b="0" i="0" u="none" strike="noStrike" dirty="0">
                          <a:solidFill>
                            <a:srgbClr val="000000"/>
                          </a:solidFill>
                          <a:effectLst/>
                          <a:latin typeface="Arial" panose="020B0604020202020204" pitchFamily="34" charset="0"/>
                        </a:rPr>
                        <a:t>Warrington</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07827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East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137866"/>
                  </a:ext>
                </a:extLst>
              </a:tr>
              <a:tr h="167826">
                <a:tc>
                  <a:txBody>
                    <a:bodyPr/>
                    <a:lstStyle/>
                    <a:p>
                      <a:pPr algn="l" fontAlgn="b"/>
                      <a:r>
                        <a:rPr lang="en-GB" sz="1000" b="0" i="0" u="none" strike="noStrike" dirty="0">
                          <a:solidFill>
                            <a:srgbClr val="000000"/>
                          </a:solidFill>
                          <a:effectLst/>
                          <a:latin typeface="Arial" panose="020B0604020202020204" pitchFamily="34" charset="0"/>
                        </a:rPr>
                        <a:t>Rutland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729.9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0293152"/>
                  </a:ext>
                </a:extLst>
              </a:tr>
            </a:tbl>
          </a:graphicData>
        </a:graphic>
      </p:graphicFrame>
      <p:sp>
        <p:nvSpPr>
          <p:cNvPr id="7" name="TextBox 6">
            <a:extLst>
              <a:ext uri="{FF2B5EF4-FFF2-40B4-BE49-F238E27FC236}">
                <a16:creationId xmlns:a16="http://schemas.microsoft.com/office/drawing/2014/main" id="{DEDFCE09-8572-8BA3-A2BD-ED13BAFB6E2D}"/>
              </a:ext>
            </a:extLst>
          </p:cNvPr>
          <p:cNvSpPr txBox="1"/>
          <p:nvPr/>
        </p:nvSpPr>
        <p:spPr>
          <a:xfrm>
            <a:off x="6114753" y="6088559"/>
            <a:ext cx="2121725"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2"/>
              </a:rPr>
              <a:t>ONS </a:t>
            </a:r>
            <a:endParaRPr lang="en-GB" sz="1100" dirty="0"/>
          </a:p>
          <a:p>
            <a:r>
              <a:rPr lang="en-GB" sz="1100" dirty="0"/>
              <a:t>Frequency:  Ad hoc</a:t>
            </a:r>
          </a:p>
          <a:p>
            <a:r>
              <a:rPr lang="en-GB" sz="1100" dirty="0"/>
              <a:t>Last updated: 10 March 2025</a:t>
            </a:r>
          </a:p>
          <a:p>
            <a:r>
              <a:rPr lang="en-GB" sz="1100" dirty="0"/>
              <a:t>Next update: None scheduled</a:t>
            </a:r>
          </a:p>
        </p:txBody>
      </p:sp>
      <p:sp>
        <p:nvSpPr>
          <p:cNvPr id="3" name="TextBox 2">
            <a:extLst>
              <a:ext uri="{FF2B5EF4-FFF2-40B4-BE49-F238E27FC236}">
                <a16:creationId xmlns:a16="http://schemas.microsoft.com/office/drawing/2014/main" id="{840B8C56-93CB-0E11-340B-D1719F42CE51}"/>
              </a:ext>
            </a:extLst>
          </p:cNvPr>
          <p:cNvSpPr txBox="1"/>
          <p:nvPr/>
        </p:nvSpPr>
        <p:spPr>
          <a:xfrm>
            <a:off x="317518" y="6156335"/>
            <a:ext cx="5778482"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3">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206542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a:t>Economic prosperity</a:t>
            </a:r>
          </a:p>
        </p:txBody>
      </p:sp>
      <p:sp>
        <p:nvSpPr>
          <p:cNvPr id="8" name="Text Placeholder 7"/>
          <p:cNvSpPr>
            <a:spLocks noGrp="1"/>
          </p:cNvSpPr>
          <p:nvPr>
            <p:ph type="body" sz="half" idx="2"/>
          </p:nvPr>
        </p:nvSpPr>
        <p:spPr>
          <a:xfrm>
            <a:off x="0" y="987424"/>
            <a:ext cx="6711011" cy="5870576"/>
          </a:xfrm>
          <a:solidFill>
            <a:schemeClr val="bg1"/>
          </a:solidFill>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Gross Domestic Product (GDP) is calculated by adding up the total value of goods and services produced, income, or spending and is a key indicator of economic well-being, whereas Gross Value Added (GVA) helps in inter-sectoral economic comparison by comparing the economic standing of sectors like agriculture, manufacturing, and services, GDP facilitates international economic comparison, which compares income levels, living conditions, and the overall financial status of different countries or areas.  Using GDP as a measure, the United Kingdom is currently the world’s 6</a:t>
            </a:r>
            <a:r>
              <a:rPr lang="en-GB" sz="1100" baseline="30000" dirty="0"/>
              <a:t>th</a:t>
            </a:r>
            <a:r>
              <a:rPr lang="en-GB" sz="1100" dirty="0"/>
              <a:t> largest economy, however growth has, by historical and comparative standards, been anaemic since the Financial Crisis of 2008, with population growth (driven primarily by inward net migration) being its biggest contributor. According to Goldman Sachs (briefing 23/02/24), since 2007, the increase in average annual productivity has been just 0.2%, compared to an average of 3.6% in the three decades following World War II.  Meanwhile growth in GDP per capita, which is what really matters for living standards, has been particularly poor and here the UK is not amongst the 20 richest countries.  </a:t>
            </a:r>
            <a:r>
              <a:rPr lang="en-GB" sz="1100" dirty="0">
                <a:hlinkClick r:id="rId3"/>
              </a:rPr>
              <a:t>ONS estimates </a:t>
            </a:r>
            <a:r>
              <a:rPr lang="en-GB" sz="1100" dirty="0"/>
              <a:t>that in the three months to November 2025, compared with the three months to August 2025, real GDP grew by 0.1%, after showing no growth in the three months to October and 0.1% in the three months to September 2025.  </a:t>
            </a:r>
          </a:p>
          <a:p>
            <a:pPr marL="285750" indent="-285750">
              <a:lnSpc>
                <a:spcPct val="120000"/>
              </a:lnSpc>
              <a:buFont typeface="Arial" panose="020B0604020202020204" pitchFamily="34" charset="0"/>
              <a:buChar char="•"/>
            </a:pPr>
            <a:r>
              <a:rPr lang="en-GB" sz="1100" dirty="0"/>
              <a:t>Latest data show that in 2023, Herefordshire’s GDP at current prices was £5,645 million.  Adjusting for inflation (chained volume measure), this represented a fall of 0.1 1.3% from the previous year compared to growth of 4.7 % the year before. </a:t>
            </a:r>
          </a:p>
          <a:p>
            <a:pPr marL="285750" indent="-285750">
              <a:lnSpc>
                <a:spcPct val="120000"/>
              </a:lnSpc>
              <a:buFont typeface="Arial" panose="020B0604020202020204" pitchFamily="34" charset="0"/>
              <a:buChar char="•"/>
            </a:pPr>
            <a:r>
              <a:rPr lang="en-GB" sz="1100" dirty="0"/>
              <a:t>In real terms, in 2020 Herefordshire’s economy shrank to its smallest level since 2013 as a result of the pandemic but has now recovered to its largest recorded level.  In 2023, per capita GDP at current prices in Herefordshire was £29.729 compared to £40,383 in England and £32,077 in the West Midlands: 26% lower than England and 7% lower than the West Midlands. </a:t>
            </a:r>
          </a:p>
          <a:p>
            <a:pPr marL="285750" indent="-285750">
              <a:lnSpc>
                <a:spcPct val="120000"/>
              </a:lnSpc>
              <a:buFont typeface="Arial" panose="020B0604020202020204" pitchFamily="34" charset="0"/>
              <a:buChar char="•"/>
            </a:pPr>
            <a:r>
              <a:rPr lang="en-GB" sz="1100" dirty="0"/>
              <a:t>Looking at the change over time in real terms, i.e. adjusting for inflation (chained volume measures in 2022 value), per capita GDP in Herefordshire has consistently lagged behind that of both England and the West Midlands region and the gap is currently wider than it was in 1998 (see chart).</a:t>
            </a:r>
          </a:p>
        </p:txBody>
      </p:sp>
      <p:pic>
        <p:nvPicPr>
          <p:cNvPr id="3" name="Picture 2" descr="Line chart showing GDP per head of population in Herefordshire compared to England and the West Midlands since 1998 - chained volume measure in 2022 money value (£).&#10;">
            <a:extLst>
              <a:ext uri="{FF2B5EF4-FFF2-40B4-BE49-F238E27FC236}">
                <a16:creationId xmlns:a16="http://schemas.microsoft.com/office/drawing/2014/main" id="{A30D8799-51C2-62AA-C836-98C01AEDBD98}"/>
              </a:ext>
            </a:extLst>
          </p:cNvPr>
          <p:cNvPicPr>
            <a:picLocks noChangeAspect="1"/>
          </p:cNvPicPr>
          <p:nvPr/>
        </p:nvPicPr>
        <p:blipFill>
          <a:blip r:embed="rId4"/>
          <a:stretch>
            <a:fillRect/>
          </a:stretch>
        </p:blipFill>
        <p:spPr>
          <a:xfrm>
            <a:off x="6711011" y="987426"/>
            <a:ext cx="5480989" cy="3731514"/>
          </a:xfrm>
          <a:prstGeom prst="rect">
            <a:avLst/>
          </a:prstGeom>
          <a:ln>
            <a:solidFill>
              <a:schemeClr val="tx1"/>
            </a:solidFill>
          </a:ln>
        </p:spPr>
      </p:pic>
      <p:sp>
        <p:nvSpPr>
          <p:cNvPr id="10" name="TextBox 9"/>
          <p:cNvSpPr txBox="1"/>
          <p:nvPr/>
        </p:nvSpPr>
        <p:spPr>
          <a:xfrm>
            <a:off x="10059390" y="5870575"/>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ONS</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Last updated: 17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Next update:  t.b.c.</a:t>
            </a:r>
          </a:p>
        </p:txBody>
      </p:sp>
      <p:sp>
        <p:nvSpPr>
          <p:cNvPr id="9" name="TextBox 8"/>
          <p:cNvSpPr txBox="1"/>
          <p:nvPr/>
        </p:nvSpPr>
        <p:spPr>
          <a:xfrm>
            <a:off x="6711011" y="4916468"/>
            <a:ext cx="3348379"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5050"/>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GDP per capita measures economic output per person and is calculated by dividing the GDP of an area by its population.  It is a global measure for gauging the prosperity of nations and is used by economists, along with GDP, to analyse the prosperity of a country based on its economic growth.  It allows economists to monitor the productivity of an area with other comparable geographies.  This </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article</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explains the difference between GDP and GVA.</a:t>
            </a: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433A-3B97-22E6-FFAD-CBC1D3CB4512}"/>
              </a:ext>
            </a:extLst>
          </p:cNvPr>
          <p:cNvSpPr>
            <a:spLocks noGrp="1"/>
          </p:cNvSpPr>
          <p:nvPr>
            <p:ph type="title"/>
          </p:nvPr>
        </p:nvSpPr>
        <p:spPr>
          <a:xfrm>
            <a:off x="287337" y="365125"/>
            <a:ext cx="11520000" cy="758595"/>
          </a:xfrm>
        </p:spPr>
        <p:txBody>
          <a:bodyPr>
            <a:normAutofit/>
          </a:bodyPr>
          <a:lstStyle/>
          <a:p>
            <a:r>
              <a:rPr lang="en-GB" sz="3200" dirty="0"/>
              <a:t>Food poverty</a:t>
            </a:r>
          </a:p>
        </p:txBody>
      </p:sp>
      <p:sp>
        <p:nvSpPr>
          <p:cNvPr id="3" name="Content Placeholder 2">
            <a:extLst>
              <a:ext uri="{FF2B5EF4-FFF2-40B4-BE49-F238E27FC236}">
                <a16:creationId xmlns:a16="http://schemas.microsoft.com/office/drawing/2014/main" id="{46981557-392B-3270-E8CB-9ED4326F3049}"/>
              </a:ext>
            </a:extLst>
          </p:cNvPr>
          <p:cNvSpPr>
            <a:spLocks noGrp="1"/>
          </p:cNvSpPr>
          <p:nvPr>
            <p:ph idx="1"/>
          </p:nvPr>
        </p:nvSpPr>
        <p:spPr>
          <a:xfrm>
            <a:off x="336000" y="1123719"/>
            <a:ext cx="11520000" cy="5625424"/>
          </a:xfrm>
          <a:solidFill>
            <a:schemeClr val="bg1"/>
          </a:solidFill>
          <a:ln w="38100">
            <a:solidFill>
              <a:srgbClr val="FFC000"/>
            </a:solidFill>
          </a:ln>
        </p:spPr>
        <p:txBody>
          <a:bodyPr>
            <a:normAutofit fontScale="47500" lnSpcReduction="20000"/>
          </a:bodyPr>
          <a:lstStyle/>
          <a:p>
            <a:pPr>
              <a:lnSpc>
                <a:spcPct val="120000"/>
              </a:lnSpc>
            </a:pPr>
            <a:r>
              <a:rPr lang="en-GB" dirty="0"/>
              <a:t>In April 2024, the </a:t>
            </a:r>
            <a:r>
              <a:rPr lang="en-GB" dirty="0">
                <a:hlinkClick r:id="rId3"/>
              </a:rPr>
              <a:t>Food Standards Agency reported </a:t>
            </a:r>
            <a:r>
              <a:rPr lang="en-GB" dirty="0"/>
              <a:t>that a quarter of UK households were food insecure.  80% reported that they had made a change to their eating habits for financial reasons in the previous 12 months, with the most common changes being eating out less (49%), eating at home more (45%), eating fewer takeaways (44%) and buying items on special offer more (44%). 4% reported that they had used a food bank or other emergency food provider in the last 12 months and 5% reported that they had used a social supermarket in the last 12 months. </a:t>
            </a:r>
          </a:p>
          <a:p>
            <a:pPr>
              <a:lnSpc>
                <a:spcPct val="120000"/>
              </a:lnSpc>
            </a:pPr>
            <a:r>
              <a:rPr lang="en-GB" dirty="0">
                <a:hlinkClick r:id="rId4"/>
              </a:rPr>
              <a:t>The Resolution Foundation reports </a:t>
            </a:r>
            <a:r>
              <a:rPr lang="en-GB" dirty="0"/>
              <a:t>that nationally the prevalence of food insecurity in January 2025 was twice as high as it was in 2021. </a:t>
            </a:r>
          </a:p>
          <a:p>
            <a:pPr>
              <a:lnSpc>
                <a:spcPct val="120000"/>
              </a:lnSpc>
            </a:pPr>
            <a:r>
              <a:rPr lang="en-GB" dirty="0"/>
              <a:t>In January 2025, the </a:t>
            </a:r>
            <a:r>
              <a:rPr lang="en-GB" dirty="0">
                <a:hlinkClick r:id="rId5"/>
              </a:rPr>
              <a:t>Food Foundation reported </a:t>
            </a:r>
            <a:r>
              <a:rPr lang="en-GB" dirty="0"/>
              <a:t>that in the UK 14% of households, an estimated 7.3 million adults, were affected by food insecurity with 5% of households reporting not eating for a whole day because they could not afford or get access to food.   Households with children, single-parent families, those in receipt of Universal Credit, or living with a disability, continued to be much more likely experience food insecurity.  Food insecure families were more likely to cut back on healthy foods like fruit and vegetables.  The Food Foundation also found that Free School Meals were not currently reaching all who need them: for households with children not on Free School Meals, 1 in 9 reported having smaller meals or skipping meals because they couldn’t afford or access enough food.</a:t>
            </a:r>
          </a:p>
          <a:p>
            <a:pPr>
              <a:lnSpc>
                <a:spcPct val="120000"/>
              </a:lnSpc>
            </a:pPr>
            <a:r>
              <a:rPr lang="en-GB" dirty="0"/>
              <a:t>The Trussell Trust is the UK’s leading food bank provider, distributing parcels from 1,699 locations across the UK in 2023/24.  In addition, there are at least 1,172 additional independent food banks. (</a:t>
            </a:r>
            <a:r>
              <a:rPr lang="en-GB" dirty="0">
                <a:hlinkClick r:id="rId6"/>
              </a:rPr>
              <a:t>House of Commons Library</a:t>
            </a:r>
            <a:r>
              <a:rPr lang="en-GB" dirty="0"/>
              <a:t>).  The </a:t>
            </a:r>
            <a:r>
              <a:rPr lang="en-GB" dirty="0">
                <a:hlinkClick r:id="rId7"/>
              </a:rPr>
              <a:t>Trussell Trust has reported </a:t>
            </a:r>
            <a:r>
              <a:rPr lang="en-GB" dirty="0"/>
              <a:t>that nationally In the 2024/25 financial year, it distributed 2.9 million emergency food parcels across the UK, with over 1 million going to children. This figure was slightly lower than the previous year's record high of 3.1 million parcels, but it still represented a significant increase compared to five years ago, with a 46% rise in parcels for families with children.  </a:t>
            </a:r>
          </a:p>
          <a:p>
            <a:pPr>
              <a:lnSpc>
                <a:spcPct val="120000"/>
              </a:lnSpc>
            </a:pPr>
            <a:r>
              <a:rPr lang="en-GB" dirty="0">
                <a:hlinkClick r:id="rId8"/>
              </a:rPr>
              <a:t>According to the Trussell Trust</a:t>
            </a:r>
            <a:r>
              <a:rPr lang="en-GB" dirty="0"/>
              <a:t>, In 2024 14.1 million people across the UK, including 3.8 million children, lived in food insecure households, compared with 11.6 million people in 2022 (including 3.2 million children). This represented 16% of UK households (an increase from 14% in 2022). It found that hunger was experienced disproportionally by particular people across the UK, including people facing structural inequalities, working-age families with children, and people who do not own their home.</a:t>
            </a:r>
          </a:p>
          <a:p>
            <a:pPr>
              <a:lnSpc>
                <a:spcPct val="120000"/>
              </a:lnSpc>
            </a:pPr>
            <a:r>
              <a:rPr lang="en-GB" dirty="0"/>
              <a:t>In Herefordshire, there are food banks or community larders in each of the county’s market towns and Hereford city.  In 2024, </a:t>
            </a:r>
            <a:r>
              <a:rPr lang="en-GB" dirty="0">
                <a:hlinkClick r:id="rId9"/>
              </a:rPr>
              <a:t>Hereford Food Bank reported</a:t>
            </a:r>
            <a:r>
              <a:rPr lang="en-GB" dirty="0">
                <a:hlinkClick r:id="rId10"/>
              </a:rPr>
              <a:t> </a:t>
            </a:r>
            <a:r>
              <a:rPr lang="en-GB" dirty="0"/>
              <a:t> providing nearly100,000 meals for people in Herefordshire with 2,055 7-day emergency food parcels supplied, supporting 3,112 adults and 1,537 children, and issued 249 vouchers for supermarket food. The highest numbers of referrals occurred in May and December.</a:t>
            </a:r>
          </a:p>
        </p:txBody>
      </p:sp>
    </p:spTree>
    <p:extLst>
      <p:ext uri="{BB962C8B-B14F-4D97-AF65-F5344CB8AC3E}">
        <p14:creationId xmlns:p14="http://schemas.microsoft.com/office/powerpoint/2010/main" val="898742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a:t>Fuel poverty and excess cold</a:t>
            </a:r>
          </a:p>
        </p:txBody>
      </p:sp>
      <p:sp>
        <p:nvSpPr>
          <p:cNvPr id="4" name="Text Placeholder 3"/>
          <p:cNvSpPr>
            <a:spLocks noGrp="1"/>
          </p:cNvSpPr>
          <p:nvPr>
            <p:ph type="body" sz="half" idx="2"/>
          </p:nvPr>
        </p:nvSpPr>
        <p:spPr>
          <a:xfrm>
            <a:off x="23898" y="741986"/>
            <a:ext cx="7639136" cy="6116014"/>
          </a:xfrm>
          <a:solidFill>
            <a:schemeClr val="bg1"/>
          </a:solidFill>
          <a:ln w="38100">
            <a:solidFill>
              <a:srgbClr val="FFC000"/>
            </a:solidFill>
          </a:ln>
        </p:spPr>
        <p:txBody>
          <a:bodyPr>
            <a:noAutofit/>
          </a:bodyPr>
          <a:lstStyle/>
          <a:p>
            <a:pPr>
              <a:lnSpc>
                <a:spcPct val="120000"/>
              </a:lnSpc>
            </a:pPr>
            <a:r>
              <a:rPr lang="en-GB" sz="1400" b="1" dirty="0"/>
              <a:t>Key points</a:t>
            </a:r>
          </a:p>
          <a:p>
            <a:pPr>
              <a:lnSpc>
                <a:spcPct val="120000"/>
              </a:lnSpc>
            </a:pPr>
            <a:r>
              <a:rPr lang="en-GB" sz="1200" dirty="0">
                <a:hlinkClick r:id="rId3"/>
              </a:rPr>
              <a:t>Research by the National Institute for Health Equity</a:t>
            </a:r>
            <a:r>
              <a:rPr lang="en-GB" sz="1200" dirty="0"/>
              <a:t> has found that cold due to fuel poverty exacerbates health inequalities.  Cold homes can cause and worsen respiratory conditions, cardiovascular diseases, poor mental health, dementia, hypothermia and problems with childhood development, and in extremis result in death. Households living on low incomes, with dependent children, containing people with disabilities, and minority ethnic households, are more likely to be fuel poor. Groups more likely to experience the health impacts of fuel poverty include older adults, children, and households containing people with chronic illness and disability. In March 2025, the </a:t>
            </a:r>
            <a:r>
              <a:rPr lang="en-GB" sz="1200" dirty="0">
                <a:hlinkClick r:id="rId4"/>
              </a:rPr>
              <a:t>Rural Services Network </a:t>
            </a:r>
            <a:r>
              <a:rPr lang="en-GB" sz="1200" dirty="0"/>
              <a:t>highlighted the greater prevalence of fuel poverty in rural areas, which it linked to ‘the energy inefficiency in rural homes, which average a median fuel poverty energy efficiency rating of only 64, considerably below the national average of 70.’  It found that ‘rural homes are not only larger, with a median floor area of 115m^2 compared to the overall median of 85m^2, but also more expensive to heat.’</a:t>
            </a:r>
          </a:p>
          <a:p>
            <a:pPr>
              <a:lnSpc>
                <a:spcPct val="120000"/>
              </a:lnSpc>
            </a:pPr>
            <a:r>
              <a:rPr lang="en-GB" sz="1200" dirty="0"/>
              <a:t>Herefordshire is exposed to several risk factors for fuel poverty and excess cold linked to its </a:t>
            </a:r>
            <a:r>
              <a:rPr lang="en-GB" sz="1200" b="1" dirty="0"/>
              <a:t>rurality</a:t>
            </a:r>
            <a:r>
              <a:rPr lang="en-US" sz="1200" dirty="0"/>
              <a:t>, including below average </a:t>
            </a:r>
            <a:r>
              <a:rPr lang="en-US" sz="1200" b="1" dirty="0">
                <a:hlinkClick r:id="rId5" action="ppaction://hlinksldjump"/>
              </a:rPr>
              <a:t>earnings</a:t>
            </a:r>
            <a:r>
              <a:rPr lang="en-US" sz="1200" dirty="0"/>
              <a:t>; a h</a:t>
            </a:r>
            <a:r>
              <a:rPr lang="en-GB" sz="1200" dirty="0"/>
              <a:t>igher proportion of </a:t>
            </a:r>
            <a:r>
              <a:rPr lang="en-GB" sz="1200" b="1" dirty="0"/>
              <a:t>detached houses </a:t>
            </a:r>
            <a:r>
              <a:rPr lang="en-GB" sz="1200" dirty="0"/>
              <a:t>(40%) compared to England (25%); a higher proportion (37%) of households </a:t>
            </a:r>
            <a:r>
              <a:rPr lang="en-GB" sz="1200" b="1" dirty="0"/>
              <a:t>not on mains gas grid </a:t>
            </a:r>
            <a:r>
              <a:rPr lang="en-GB" sz="1200" dirty="0"/>
              <a:t>compared to nationally (15%); and a higher proportion (26%) of </a:t>
            </a:r>
            <a:r>
              <a:rPr lang="en-GB" sz="1200" b="1" dirty="0"/>
              <a:t>houses built pre-1900</a:t>
            </a:r>
            <a:r>
              <a:rPr lang="en-GB" sz="1200" dirty="0"/>
              <a:t> than nationally (15%) (such homes can be more expensive and inefficient to heat).  </a:t>
            </a:r>
          </a:p>
          <a:p>
            <a:pPr>
              <a:lnSpc>
                <a:spcPct val="120000"/>
              </a:lnSpc>
            </a:pPr>
            <a:r>
              <a:rPr lang="en-GB" sz="1200" dirty="0">
                <a:hlinkClick r:id="rId6"/>
              </a:rPr>
              <a:t>Government data </a:t>
            </a:r>
            <a:r>
              <a:rPr lang="en-GB" sz="1200" dirty="0"/>
              <a:t>show that In </a:t>
            </a:r>
            <a:r>
              <a:rPr lang="en-GB" sz="1200" b="1" dirty="0"/>
              <a:t>2024</a:t>
            </a:r>
            <a:r>
              <a:rPr lang="en-GB" sz="1200" dirty="0"/>
              <a:t>, there were an estimated 11.0% of households (2.73 million) in fuel poverty in England under the ‘Low Income Low Energy Efficiency’ (LILEE) metric, a slight reduction from 11.4%) in 2023.  In </a:t>
            </a:r>
            <a:r>
              <a:rPr lang="en-GB" sz="1200" b="1" dirty="0"/>
              <a:t>2023,</a:t>
            </a:r>
            <a:r>
              <a:rPr lang="en-GB" sz="1200" dirty="0"/>
              <a:t> a</a:t>
            </a:r>
            <a:r>
              <a:rPr lang="en-US" sz="1200" dirty="0"/>
              <a:t>round 18.3% (c.15,400) of households in Herefordshire were in fuel poverty: a higher proportion than in England (11.4%) and the West Midlands (16.7) but a decrease from 19.7% (c.16,900 households) in 2022.  Within Herefordshire, there was a wide variation in the proportions of households in fuel poverty, ranging from 6.6% of households in Belmont-Abbotsmead LSOA to 34.9% in Greater Foxley LSOA.  </a:t>
            </a:r>
            <a:r>
              <a:rPr lang="en-GB" sz="1200" dirty="0"/>
              <a:t>In 2019, a </a:t>
            </a:r>
            <a:r>
              <a:rPr lang="en-GB" sz="1200" dirty="0">
                <a:hlinkClick r:id="rId7"/>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a:p>
        </p:txBody>
      </p:sp>
      <p:pic>
        <p:nvPicPr>
          <p:cNvPr id="9" name="Content Placeholder 8" descr="Column chart showing the proportion of households in fuel poverty in Herefordshire, the West Midlands and England, 2023.">
            <a:extLst>
              <a:ext uri="{FF2B5EF4-FFF2-40B4-BE49-F238E27FC236}">
                <a16:creationId xmlns:a16="http://schemas.microsoft.com/office/drawing/2014/main" id="{B84D1019-816C-9447-A2A9-0039761C7A6A}"/>
              </a:ext>
            </a:extLst>
          </p:cNvPr>
          <p:cNvPicPr>
            <a:picLocks noGrp="1" noChangeAspect="1"/>
          </p:cNvPicPr>
          <p:nvPr>
            <p:ph idx="1"/>
          </p:nvPr>
        </p:nvPicPr>
        <p:blipFill>
          <a:blip r:embed="rId8"/>
          <a:stretch>
            <a:fillRect/>
          </a:stretch>
        </p:blipFill>
        <p:spPr>
          <a:xfrm>
            <a:off x="7758058" y="912013"/>
            <a:ext cx="4396184" cy="2348572"/>
          </a:xfrm>
          <a:prstGeom prst="rect">
            <a:avLst/>
          </a:prstGeom>
          <a:ln>
            <a:solidFill>
              <a:schemeClr val="tx1"/>
            </a:solidFill>
          </a:ln>
        </p:spPr>
      </p:pic>
      <p:sp>
        <p:nvSpPr>
          <p:cNvPr id="3" name="TextBox 2"/>
          <p:cNvSpPr txBox="1"/>
          <p:nvPr/>
        </p:nvSpPr>
        <p:spPr>
          <a:xfrm>
            <a:off x="8138160" y="3415272"/>
            <a:ext cx="4000104"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9"/>
              </a:rPr>
              <a:t>Department for Energy Security and Net Zero</a:t>
            </a:r>
            <a:endParaRPr lang="en-GB" sz="1100" dirty="0"/>
          </a:p>
          <a:p>
            <a:r>
              <a:rPr lang="en-GB" sz="1100" dirty="0"/>
              <a:t>Frequency:  Annually</a:t>
            </a:r>
          </a:p>
          <a:p>
            <a:r>
              <a:rPr lang="en-GB" sz="1100" dirty="0"/>
              <a:t>Last updated:  30 April 2025</a:t>
            </a:r>
          </a:p>
          <a:p>
            <a:r>
              <a:rPr lang="en-GB" sz="1100" dirty="0"/>
              <a:t>Next update:  April 2026.</a:t>
            </a:r>
          </a:p>
        </p:txBody>
      </p:sp>
      <p:sp>
        <p:nvSpPr>
          <p:cNvPr id="7" name="TextBox 6"/>
          <p:cNvSpPr txBox="1"/>
          <p:nvPr/>
        </p:nvSpPr>
        <p:spPr>
          <a:xfrm>
            <a:off x="7758058" y="4511659"/>
            <a:ext cx="4396184" cy="1384995"/>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‘Low Income Low Energy Efficiency’ (LILEE) indicator counts a household as fuel-poor if they are living in a property with an energy efficiency rating in band D, E, F or G and their disposable income (income after housing costs and energy needs) is below the relative poverty line (relative poverty being defined as having an income 60 per cent below the median national household income). </a:t>
            </a:r>
          </a:p>
        </p:txBody>
      </p:sp>
    </p:spTree>
    <p:extLst>
      <p:ext uri="{BB962C8B-B14F-4D97-AF65-F5344CB8AC3E}">
        <p14:creationId xmlns:p14="http://schemas.microsoft.com/office/powerpoint/2010/main" val="216430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a:t>Homelessness</a:t>
            </a:r>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a:t>Key points</a:t>
            </a:r>
          </a:p>
          <a:p>
            <a:pPr marL="285750" indent="-285750">
              <a:lnSpc>
                <a:spcPct val="120000"/>
              </a:lnSpc>
              <a:buFont typeface="Arial" panose="020B0604020202020204" pitchFamily="34" charset="0"/>
              <a:buChar char="•"/>
            </a:pPr>
            <a:r>
              <a:rPr lang="en-GB" sz="1500" dirty="0"/>
              <a:t>Cost-of-living pressures coupled with an under-supply of affordable social housing and the failure of housing benefit to keep pace with inflation, has all increased the risk of  homelessness.  Homelessness is also </a:t>
            </a:r>
            <a:r>
              <a:rPr lang="en-GB" sz="1500" dirty="0">
                <a:hlinkClick r:id="rId3"/>
              </a:rPr>
              <a:t>more prevalent amongst certain groups</a:t>
            </a:r>
            <a:r>
              <a:rPr lang="en-GB" sz="1500" dirty="0"/>
              <a:t>.  </a:t>
            </a:r>
          </a:p>
          <a:p>
            <a:pPr marL="285750" indent="-285750">
              <a:lnSpc>
                <a:spcPct val="120000"/>
              </a:lnSpc>
              <a:buFont typeface="Arial" panose="020B0604020202020204" pitchFamily="34" charset="0"/>
              <a:buChar char="•"/>
            </a:pPr>
            <a:r>
              <a:rPr lang="en-GB" sz="1500" dirty="0"/>
              <a:t>According to </a:t>
            </a:r>
            <a:r>
              <a:rPr lang="en-GB" sz="1500" dirty="0">
                <a:hlinkClick r:id="rId4"/>
              </a:rPr>
              <a:t>Ministry of Housing, Communities and Local Government data,</a:t>
            </a:r>
            <a:r>
              <a:rPr lang="en-GB" sz="1500" dirty="0"/>
              <a:t> initial assessments were made for 360,050 households in England in </a:t>
            </a:r>
            <a:r>
              <a:rPr lang="en-GB" sz="1500" b="1" dirty="0"/>
              <a:t>2024-25</a:t>
            </a:r>
            <a:r>
              <a:rPr lang="en-GB" sz="1500" dirty="0"/>
              <a:t>, down 0.3% from the previous year. Of these, 330,410 households were assessed as owed a homelessness duty, due to being threatened with homelessness or already being homeless in 2024-25. This was very similar to duties owed in 2023-24 (up 0.9%). 147,870 households were assessed as being threatened with homelessness and therefore owed a prevention duty, a 0.3% increase from 2023-24.</a:t>
            </a:r>
          </a:p>
          <a:p>
            <a:pPr marL="285750" indent="-285750">
              <a:lnSpc>
                <a:spcPct val="120000"/>
              </a:lnSpc>
              <a:buFont typeface="Arial" panose="020B0604020202020204" pitchFamily="34" charset="0"/>
              <a:buChar char="•"/>
            </a:pPr>
            <a:r>
              <a:rPr lang="en-GB" sz="1500" dirty="0"/>
              <a:t>In Herefordshire, between </a:t>
            </a:r>
            <a:r>
              <a:rPr lang="en-GB" sz="1500" b="1" dirty="0"/>
              <a:t>2022-23 and 2023-24</a:t>
            </a:r>
            <a:r>
              <a:rPr lang="en-GB" sz="1500" dirty="0"/>
              <a:t>* the number of households that were either homeless (with a relief duty owed) or threatened with being homeless (preventing duty owed) fell from 1,328 to 758.   </a:t>
            </a:r>
          </a:p>
          <a:p>
            <a:pPr marL="285750" indent="-285750">
              <a:lnSpc>
                <a:spcPct val="120000"/>
              </a:lnSpc>
              <a:buFont typeface="Arial" panose="020B0604020202020204" pitchFamily="34" charset="0"/>
              <a:buChar char="•"/>
            </a:pPr>
            <a:r>
              <a:rPr lang="en-GB" sz="1500" dirty="0"/>
              <a:t>Within the total of those threatened with homelessness, the number of households threatened with homelessness due to a valid Section 21 Notice dropped from 88 to 54.</a:t>
            </a:r>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70014" y="5802185"/>
            <a:ext cx="4237699"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Ministry of Housing, Communities and Local Government</a:t>
            </a:r>
            <a:endParaRPr lang="en-GB" sz="1100" dirty="0"/>
          </a:p>
          <a:p>
            <a:r>
              <a:rPr lang="en-GB" sz="1100" dirty="0"/>
              <a:t>Data last updated:  3 October 2024</a:t>
            </a:r>
          </a:p>
          <a:p>
            <a:r>
              <a:rPr lang="en-GB" sz="1100" dirty="0"/>
              <a:t>Frequency:  Annually</a:t>
            </a:r>
          </a:p>
          <a:p>
            <a:r>
              <a:rPr lang="en-GB" sz="1100" dirty="0"/>
              <a:t>Next update:  November 2026*</a:t>
            </a:r>
          </a:p>
        </p:txBody>
      </p:sp>
      <p:sp>
        <p:nvSpPr>
          <p:cNvPr id="3" name="TextBox 2">
            <a:extLst>
              <a:ext uri="{FF2B5EF4-FFF2-40B4-BE49-F238E27FC236}">
                <a16:creationId xmlns:a16="http://schemas.microsoft.com/office/drawing/2014/main" id="{F660EA8D-A674-BDD3-A4F3-3DD97276EAB8}"/>
              </a:ext>
            </a:extLst>
          </p:cNvPr>
          <p:cNvSpPr txBox="1"/>
          <p:nvPr/>
        </p:nvSpPr>
        <p:spPr>
          <a:xfrm>
            <a:off x="4970014" y="5333846"/>
            <a:ext cx="7200592" cy="430887"/>
          </a:xfrm>
          <a:prstGeom prst="rect">
            <a:avLst/>
          </a:prstGeom>
          <a:noFill/>
          <a:ln>
            <a:solidFill>
              <a:schemeClr val="tx1"/>
            </a:solidFill>
          </a:ln>
        </p:spPr>
        <p:txBody>
          <a:bodyPr wrap="square" rtlCol="0">
            <a:spAutoFit/>
          </a:bodyPr>
          <a:lstStyle/>
          <a:p>
            <a:r>
              <a:rPr lang="en-GB" sz="1100" b="1" dirty="0">
                <a:solidFill>
                  <a:schemeClr val="tx1">
                    <a:lumMod val="50000"/>
                    <a:lumOff val="50000"/>
                  </a:schemeClr>
                </a:solidFill>
              </a:rPr>
              <a:t>Need to know</a:t>
            </a:r>
            <a:r>
              <a:rPr lang="en-GB" sz="1100" dirty="0">
                <a:solidFill>
                  <a:schemeClr val="tx1">
                    <a:lumMod val="50000"/>
                    <a:lumOff val="50000"/>
                  </a:schemeClr>
                </a:solidFill>
              </a:rPr>
              <a:t>: *The Ministry of Housing, Communities and Local Government released 2024-25 data in November 2025, however it was reported that Herefordshire had missing data.</a:t>
            </a:r>
          </a:p>
        </p:txBody>
      </p:sp>
    </p:spTree>
    <p:extLst>
      <p:ext uri="{BB962C8B-B14F-4D97-AF65-F5344CB8AC3E}">
        <p14:creationId xmlns:p14="http://schemas.microsoft.com/office/powerpoint/2010/main" val="658154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Appendix:  Useful resources</a:t>
            </a:r>
          </a:p>
        </p:txBody>
      </p:sp>
    </p:spTree>
    <p:extLst>
      <p:ext uri="{BB962C8B-B14F-4D97-AF65-F5344CB8AC3E}">
        <p14:creationId xmlns:p14="http://schemas.microsoft.com/office/powerpoint/2010/main" val="1232011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924124"/>
          </a:xfrm>
          <a:solidFill>
            <a:schemeClr val="bg1"/>
          </a:solidFill>
        </p:spPr>
        <p:txBody>
          <a:bodyPr numCol="1">
            <a:noAutofit/>
          </a:bodyPr>
          <a:lstStyle/>
          <a:p>
            <a:pPr marL="0" indent="0">
              <a:lnSpc>
                <a:spcPct val="120000"/>
              </a:lnSpc>
              <a:buNone/>
            </a:pPr>
            <a:r>
              <a:rPr lang="en-GB" sz="1400" dirty="0"/>
              <a:t>Action for Children - </a:t>
            </a:r>
            <a:r>
              <a:rPr lang="en-GB" sz="1400" dirty="0">
                <a:hlinkClick r:id="rId3"/>
              </a:rPr>
              <a:t>Paying the price of child poverty </a:t>
            </a:r>
            <a:r>
              <a:rPr lang="en-GB" sz="1400" dirty="0"/>
              <a:t>(report)</a:t>
            </a:r>
          </a:p>
          <a:p>
            <a:pPr marL="0" indent="0">
              <a:lnSpc>
                <a:spcPct val="120000"/>
              </a:lnSpc>
              <a:buNone/>
            </a:pPr>
            <a:r>
              <a:rPr lang="en-GB" sz="1400" dirty="0"/>
              <a:t>Age UK - </a:t>
            </a:r>
            <a:r>
              <a:rPr lang="en-GB" sz="1400" dirty="0">
                <a:hlinkClick r:id="rId4"/>
              </a:rPr>
              <a:t>Back to cutbacks: How older people are managing the cost of living in a time of rising energy prices </a:t>
            </a:r>
            <a:r>
              <a:rPr lang="en-GB" sz="1400" dirty="0"/>
              <a:t>(report)</a:t>
            </a:r>
          </a:p>
          <a:p>
            <a:pPr marL="0" indent="0">
              <a:lnSpc>
                <a:spcPct val="120000"/>
              </a:lnSpc>
              <a:buNone/>
            </a:pPr>
            <a:r>
              <a:rPr lang="en-GB" sz="1400" dirty="0"/>
              <a:t>Age UK - </a:t>
            </a:r>
            <a:r>
              <a:rPr lang="en-GB" sz="1400" dirty="0">
                <a:hlinkClick r:id="rId5"/>
              </a:rPr>
              <a:t>Poverty and financial disadvantage in later life </a:t>
            </a:r>
            <a:r>
              <a:rPr lang="en-GB" sz="1400" dirty="0"/>
              <a:t>(briefing)</a:t>
            </a:r>
          </a:p>
          <a:p>
            <a:pPr marL="0" indent="0">
              <a:lnSpc>
                <a:spcPct val="120000"/>
              </a:lnSpc>
              <a:buNone/>
            </a:pPr>
            <a:r>
              <a:rPr lang="en-GB" sz="1400" dirty="0"/>
              <a:t>Bank of England and King’s College London – Martin, J ‘</a:t>
            </a:r>
            <a:r>
              <a:rPr lang="en-GB" sz="1400" dirty="0">
                <a:hlinkClick r:id="rId6"/>
              </a:rPr>
              <a:t>The UK Productivity Slowdown: A Review of Timing, Magnitude, and Drivers</a:t>
            </a:r>
            <a:r>
              <a:rPr lang="en-GB" sz="1400" dirty="0"/>
              <a:t>’ (research paper)</a:t>
            </a:r>
          </a:p>
          <a:p>
            <a:pPr marL="0" indent="0">
              <a:lnSpc>
                <a:spcPct val="120000"/>
              </a:lnSpc>
              <a:buNone/>
            </a:pPr>
            <a:r>
              <a:rPr lang="en-GB" sz="1400" dirty="0"/>
              <a:t>Barnardo’s – </a:t>
            </a:r>
            <a:r>
              <a:rPr lang="en-GB" sz="1400" dirty="0">
                <a:hlinkClick r:id="rId7"/>
              </a:rPr>
              <a:t>‘At What Cost?’ The impact of the cost-of-living crisis on children and young people</a:t>
            </a:r>
            <a:r>
              <a:rPr lang="en-GB" sz="1400" dirty="0"/>
              <a:t> (report)</a:t>
            </a:r>
          </a:p>
          <a:p>
            <a:pPr marL="0" indent="0">
              <a:lnSpc>
                <a:spcPct val="120000"/>
              </a:lnSpc>
              <a:buNone/>
            </a:pPr>
            <a:r>
              <a:rPr lang="en-GB" sz="1400" dirty="0"/>
              <a:t>BIT - </a:t>
            </a:r>
            <a:r>
              <a:rPr lang="en-GB" sz="1400" dirty="0">
                <a:hlinkClick r:id="rId8"/>
              </a:rPr>
              <a:t>How to connect communities to create opportunities </a:t>
            </a:r>
            <a:r>
              <a:rPr lang="en-GB" sz="1400" dirty="0"/>
              <a:t>(report)</a:t>
            </a:r>
          </a:p>
          <a:p>
            <a:pPr marL="0" indent="0">
              <a:lnSpc>
                <a:spcPct val="120000"/>
              </a:lnSpc>
              <a:buNone/>
            </a:pPr>
            <a:r>
              <a:rPr lang="en-GB" sz="1400" dirty="0"/>
              <a:t>BNP Paribas - </a:t>
            </a:r>
            <a:r>
              <a:rPr lang="en-GB" sz="1400" dirty="0">
                <a:hlinkClick r:id="rId9"/>
              </a:rPr>
              <a:t>UK Economic and Real Estate Briefing – December 2025 </a:t>
            </a:r>
            <a:r>
              <a:rPr lang="en-GB" sz="1400" dirty="0"/>
              <a:t>(report)</a:t>
            </a:r>
          </a:p>
          <a:p>
            <a:pPr marL="0" indent="0">
              <a:lnSpc>
                <a:spcPct val="120000"/>
              </a:lnSpc>
              <a:buNone/>
            </a:pPr>
            <a:r>
              <a:rPr lang="en-GB" sz="1400" dirty="0"/>
              <a:t>British Association for Counselling and Psychotherapy (BACP) - </a:t>
            </a:r>
            <a:r>
              <a:rPr lang="en-GB" sz="1400" dirty="0">
                <a:hlinkClick r:id="rId10"/>
              </a:rPr>
              <a:t>Understanding the cost of living crisis </a:t>
            </a:r>
            <a:r>
              <a:rPr lang="en-GB" sz="1400" dirty="0"/>
              <a:t>(report)</a:t>
            </a:r>
          </a:p>
          <a:p>
            <a:pPr marL="0" indent="0">
              <a:lnSpc>
                <a:spcPct val="120000"/>
              </a:lnSpc>
              <a:buNone/>
            </a:pPr>
            <a:r>
              <a:rPr lang="en-GB" sz="1400" dirty="0"/>
              <a:t>British Youth Council - </a:t>
            </a:r>
            <a:r>
              <a:rPr lang="en-GB" sz="1400" dirty="0">
                <a:hlinkClick r:id="rId11"/>
              </a:rPr>
              <a:t>The impact of the cost of living crisis on young people </a:t>
            </a:r>
            <a:r>
              <a:rPr lang="en-GB" sz="1400" dirty="0"/>
              <a:t>(report)</a:t>
            </a:r>
          </a:p>
          <a:p>
            <a:pPr marL="0" indent="0">
              <a:lnSpc>
                <a:spcPct val="120000"/>
              </a:lnSpc>
              <a:buNone/>
            </a:pPr>
            <a:r>
              <a:rPr lang="en-GB" sz="1400" dirty="0"/>
              <a:t>Buttle UK - </a:t>
            </a:r>
            <a:r>
              <a:rPr lang="en-GB" sz="1400" dirty="0">
                <a:hlinkClick r:id="rId12"/>
              </a:rPr>
              <a:t>State of Child Poverty 2024 </a:t>
            </a:r>
            <a:r>
              <a:rPr lang="en-GB" sz="1400" dirty="0"/>
              <a:t>(report)</a:t>
            </a:r>
          </a:p>
          <a:p>
            <a:pPr marL="0" indent="0">
              <a:lnSpc>
                <a:spcPct val="120000"/>
              </a:lnSpc>
              <a:buNone/>
            </a:pPr>
            <a:r>
              <a:rPr lang="en-GB" sz="1400" dirty="0"/>
              <a:t>Buttle UK </a:t>
            </a:r>
            <a:r>
              <a:rPr lang="en-GB" sz="1400" dirty="0">
                <a:hlinkClick r:id="rId13"/>
              </a:rPr>
              <a:t>- Growing Up in Poverty: Exploring the Education Gap</a:t>
            </a:r>
            <a:r>
              <a:rPr lang="en-GB" sz="1400" dirty="0"/>
              <a:t> (report)</a:t>
            </a:r>
          </a:p>
          <a:p>
            <a:pPr marL="0" indent="0">
              <a:lnSpc>
                <a:spcPct val="120000"/>
              </a:lnSpc>
              <a:buNone/>
            </a:pPr>
            <a:r>
              <a:rPr lang="en-GB" sz="1400" dirty="0"/>
              <a:t>Cambridge Centre for Housing and Planning Research – </a:t>
            </a:r>
            <a:r>
              <a:rPr lang="en-GB" sz="1400" dirty="0">
                <a:hlinkClick r:id="rId14"/>
              </a:rPr>
              <a:t>Digital exclusion and the cost of living crisis </a:t>
            </a:r>
            <a:r>
              <a:rPr lang="en-GB" sz="1400" dirty="0"/>
              <a:t>(report)</a:t>
            </a:r>
          </a:p>
          <a:p>
            <a:pPr marL="0" indent="0">
              <a:lnSpc>
                <a:spcPct val="120000"/>
              </a:lnSpc>
              <a:buNone/>
            </a:pPr>
            <a:endParaRPr lang="en-GB" sz="1400" dirty="0"/>
          </a:p>
          <a:p>
            <a:pPr marL="0" indent="0">
              <a:lnSpc>
                <a:spcPct val="120000"/>
              </a:lnSpc>
              <a:buNone/>
            </a:pPr>
            <a:endParaRPr lang="en-GB" sz="1400" dirty="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a:t>
            </a:r>
          </a:p>
        </p:txBody>
      </p:sp>
    </p:spTree>
    <p:extLst>
      <p:ext uri="{BB962C8B-B14F-4D97-AF65-F5344CB8AC3E}">
        <p14:creationId xmlns:p14="http://schemas.microsoft.com/office/powerpoint/2010/main" val="385702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(2)</a:t>
            </a:r>
          </a:p>
        </p:txBody>
      </p:sp>
      <p:sp>
        <p:nvSpPr>
          <p:cNvPr id="3" name="Content Placeholder 2"/>
          <p:cNvSpPr>
            <a:spLocks noGrp="1"/>
          </p:cNvSpPr>
          <p:nvPr>
            <p:ph idx="1"/>
          </p:nvPr>
        </p:nvSpPr>
        <p:spPr>
          <a:xfrm>
            <a:off x="104604" y="993961"/>
            <a:ext cx="10619718" cy="4971409"/>
          </a:xfrm>
          <a:solidFill>
            <a:schemeClr val="bg1"/>
          </a:solidFill>
        </p:spPr>
        <p:txBody>
          <a:bodyPr numCol="1">
            <a:noAutofit/>
          </a:bodyPr>
          <a:lstStyle/>
          <a:p>
            <a:pPr marL="0" indent="0">
              <a:lnSpc>
                <a:spcPct val="120000"/>
              </a:lnSpc>
              <a:buNone/>
            </a:pPr>
            <a:r>
              <a:rPr lang="en-GB" sz="1400" dirty="0"/>
              <a:t>Carers UK - </a:t>
            </a:r>
            <a:r>
              <a:rPr lang="en-GB" sz="1400" dirty="0">
                <a:hlinkClick r:id="rId2"/>
              </a:rPr>
              <a:t>State of Caring 2025: The cost of caring - the impact of caring across carers' lives </a:t>
            </a:r>
            <a:r>
              <a:rPr lang="en-GB" sz="1400" dirty="0"/>
              <a:t>(report)</a:t>
            </a:r>
          </a:p>
          <a:p>
            <a:pPr marL="0" indent="0">
              <a:lnSpc>
                <a:spcPct val="120000"/>
              </a:lnSpc>
              <a:buNone/>
            </a:pPr>
            <a:r>
              <a:rPr lang="en-GB" sz="1400" dirty="0"/>
              <a:t>Centre for Ageing Better - </a:t>
            </a:r>
            <a:r>
              <a:rPr lang="en-GB" sz="1400" dirty="0">
                <a:hlinkClick r:id="rId3"/>
              </a:rPr>
              <a:t>The State of Ageing 2025 </a:t>
            </a:r>
            <a:r>
              <a:rPr lang="en-GB" sz="1400" dirty="0"/>
              <a:t>(report)</a:t>
            </a:r>
          </a:p>
          <a:p>
            <a:pPr marL="0" indent="0">
              <a:lnSpc>
                <a:spcPct val="120000"/>
              </a:lnSpc>
              <a:buNone/>
            </a:pPr>
            <a:r>
              <a:rPr lang="en-GB" sz="1400" dirty="0"/>
              <a:t>Centre for Cities – </a:t>
            </a:r>
            <a:r>
              <a:rPr lang="en-GB" sz="1400" dirty="0">
                <a:hlinkClick r:id="rId4"/>
              </a:rPr>
              <a:t>Cost-of-Living tracker</a:t>
            </a:r>
            <a:endParaRPr lang="en-GB" sz="1400" dirty="0"/>
          </a:p>
          <a:p>
            <a:pPr marL="0" indent="0">
              <a:lnSpc>
                <a:spcPct val="120000"/>
              </a:lnSpc>
              <a:buNone/>
            </a:pPr>
            <a:r>
              <a:rPr lang="en-GB" sz="1400" dirty="0"/>
              <a:t>Centre for Cities - </a:t>
            </a:r>
            <a:r>
              <a:rPr lang="en-GB" sz="1400" dirty="0">
                <a:hlinkClick r:id="rId5"/>
              </a:rPr>
              <a:t>Donation nation: The geography of charitable giving in the UK</a:t>
            </a:r>
            <a:r>
              <a:rPr lang="en-GB" sz="1400" dirty="0"/>
              <a:t> (report)</a:t>
            </a:r>
          </a:p>
          <a:p>
            <a:pPr marL="0" indent="0">
              <a:lnSpc>
                <a:spcPct val="120000"/>
              </a:lnSpc>
              <a:buNone/>
            </a:pPr>
            <a:r>
              <a:rPr lang="en-GB" sz="1400" dirty="0"/>
              <a:t>Centre for Cities - </a:t>
            </a:r>
            <a:r>
              <a:rPr lang="en-GB" sz="1400" dirty="0">
                <a:hlinkClick r:id="rId6"/>
              </a:rPr>
              <a:t>Mission accepted:  How the new Government can revive growth </a:t>
            </a:r>
            <a:r>
              <a:rPr lang="en-GB" sz="1400" dirty="0"/>
              <a:t>(research briefing)</a:t>
            </a:r>
          </a:p>
          <a:p>
            <a:pPr marL="0" indent="0">
              <a:lnSpc>
                <a:spcPct val="120000"/>
              </a:lnSpc>
              <a:buNone/>
            </a:pPr>
            <a:r>
              <a:rPr lang="en-GB" sz="1400" dirty="0"/>
              <a:t>Centre for Cities - </a:t>
            </a:r>
            <a:r>
              <a:rPr lang="en-GB" sz="1400" dirty="0">
                <a:hlinkClick r:id="rId7"/>
              </a:rPr>
              <a:t>Why growth remains the only lasting answer to the cost of living </a:t>
            </a:r>
            <a:r>
              <a:rPr lang="en-GB" sz="1400" dirty="0"/>
              <a:t>(blog)</a:t>
            </a:r>
          </a:p>
          <a:p>
            <a:pPr marL="0" indent="0">
              <a:lnSpc>
                <a:spcPct val="120000"/>
              </a:lnSpc>
              <a:buNone/>
            </a:pPr>
            <a:r>
              <a:rPr lang="en-GB" sz="1400" dirty="0"/>
              <a:t>Centre for Economic Performance - </a:t>
            </a:r>
            <a:r>
              <a:rPr lang="en-GB" sz="1400" dirty="0">
                <a:hlinkClick r:id="rId8"/>
              </a:rPr>
              <a:t>From Covid-19 to collapse? The self-employed and the cost of living crisis </a:t>
            </a:r>
            <a:r>
              <a:rPr lang="en-GB" sz="1400" dirty="0"/>
              <a:t>(report)</a:t>
            </a:r>
          </a:p>
          <a:p>
            <a:pPr marL="0" indent="0">
              <a:lnSpc>
                <a:spcPct val="120000"/>
              </a:lnSpc>
              <a:buNone/>
            </a:pPr>
            <a:r>
              <a:rPr lang="en-GB" sz="1400" dirty="0"/>
              <a:t>Centre for Economic Performance - </a:t>
            </a:r>
            <a:r>
              <a:rPr lang="en-GB" sz="1400" dirty="0">
                <a:hlinkClick r:id="rId9"/>
              </a:rPr>
              <a:t>Pupil absence and the Covid-19 pandemic </a:t>
            </a:r>
            <a:r>
              <a:rPr lang="en-GB" sz="1400" dirty="0"/>
              <a:t>(report)</a:t>
            </a:r>
          </a:p>
          <a:p>
            <a:pPr marL="0" indent="0">
              <a:lnSpc>
                <a:spcPct val="120000"/>
              </a:lnSpc>
              <a:buNone/>
            </a:pPr>
            <a:r>
              <a:rPr lang="en-GB" sz="1400" dirty="0"/>
              <a:t>Centre for Economics and Business Research – </a:t>
            </a:r>
            <a:r>
              <a:rPr lang="en-GB" sz="1400" dirty="0">
                <a:hlinkClick r:id="rId10"/>
              </a:rPr>
              <a:t>UK economic outlook </a:t>
            </a:r>
            <a:r>
              <a:rPr lang="en-GB" sz="1400" dirty="0"/>
              <a:t>(report) </a:t>
            </a:r>
          </a:p>
          <a:p>
            <a:pPr marL="0" indent="0">
              <a:lnSpc>
                <a:spcPct val="120000"/>
              </a:lnSpc>
              <a:buNone/>
            </a:pPr>
            <a:r>
              <a:rPr lang="en-GB" sz="1400" dirty="0"/>
              <a:t>Centre for Social Justice (CSJ) - </a:t>
            </a:r>
            <a:r>
              <a:rPr lang="en-GB" sz="1400" dirty="0">
                <a:hlinkClick r:id="rId11"/>
              </a:rPr>
              <a:t>Left Out: How to tackle digital exclusion and reduce the poverty premium </a:t>
            </a:r>
            <a:r>
              <a:rPr lang="en-GB" sz="1400" dirty="0"/>
              <a:t>(report)</a:t>
            </a:r>
          </a:p>
          <a:p>
            <a:pPr marL="0" indent="0">
              <a:lnSpc>
                <a:spcPct val="120000"/>
              </a:lnSpc>
              <a:buNone/>
            </a:pPr>
            <a:r>
              <a:rPr lang="en-GB" sz="1400" dirty="0"/>
              <a:t>CSJ – </a:t>
            </a:r>
            <a:r>
              <a:rPr lang="en-GB" sz="1400" dirty="0">
                <a:hlinkClick r:id="rId12"/>
              </a:rPr>
              <a:t>Two Nations:  The state of poverty in the UK </a:t>
            </a:r>
            <a:r>
              <a:rPr lang="en-GB" sz="1400" dirty="0"/>
              <a:t>(report)</a:t>
            </a:r>
          </a:p>
          <a:p>
            <a:pPr marL="0" indent="0">
              <a:lnSpc>
                <a:spcPct val="120000"/>
              </a:lnSpc>
              <a:buNone/>
            </a:pPr>
            <a:r>
              <a:rPr lang="en-GB" sz="1400" dirty="0"/>
              <a:t>Centre for Thriving Places – </a:t>
            </a:r>
            <a:r>
              <a:rPr lang="en-GB" sz="1400" dirty="0">
                <a:hlinkClick r:id="rId13"/>
              </a:rPr>
              <a:t>Thriving Places Index:  Herefordshire</a:t>
            </a:r>
            <a:endParaRPr lang="en-GB" sz="1400" dirty="0"/>
          </a:p>
          <a:p>
            <a:pPr marL="0" indent="0">
              <a:lnSpc>
                <a:spcPct val="120000"/>
              </a:lnSpc>
              <a:buNone/>
            </a:pPr>
            <a:r>
              <a:rPr lang="en-GB" sz="1400" dirty="0"/>
              <a:t>Centre for Young Lives – </a:t>
            </a:r>
            <a:r>
              <a:rPr lang="en-GB" sz="1400" dirty="0">
                <a:hlinkClick r:id="rId14"/>
              </a:rPr>
              <a:t>State of the Nation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1092284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(3)</a:t>
            </a:r>
          </a:p>
        </p:txBody>
      </p:sp>
      <p:sp>
        <p:nvSpPr>
          <p:cNvPr id="3" name="Content Placeholder 2"/>
          <p:cNvSpPr>
            <a:spLocks noGrp="1"/>
          </p:cNvSpPr>
          <p:nvPr>
            <p:ph idx="1"/>
          </p:nvPr>
        </p:nvSpPr>
        <p:spPr>
          <a:xfrm>
            <a:off x="294290" y="1051034"/>
            <a:ext cx="11324553" cy="5055852"/>
          </a:xfrm>
          <a:solidFill>
            <a:schemeClr val="bg1"/>
          </a:solidFill>
        </p:spPr>
        <p:txBody>
          <a:bodyPr numCol="1">
            <a:noAutofit/>
          </a:bodyPr>
          <a:lstStyle/>
          <a:p>
            <a:pPr marL="0" indent="0">
              <a:lnSpc>
                <a:spcPct val="120000"/>
              </a:lnSpc>
              <a:buNone/>
            </a:pPr>
            <a:r>
              <a:rPr lang="en-GB" sz="1400" dirty="0"/>
              <a:t>The Chartered Institute of Personnel and Development (CIPD) – </a:t>
            </a:r>
            <a:r>
              <a:rPr lang="en-GB" sz="1400" dirty="0">
                <a:hlinkClick r:id="rId2"/>
              </a:rPr>
              <a:t>Labour Market Outlook</a:t>
            </a:r>
            <a:r>
              <a:rPr lang="en-GB" sz="1400" dirty="0"/>
              <a:t> (report)</a:t>
            </a:r>
          </a:p>
          <a:p>
            <a:pPr marL="0" indent="0">
              <a:lnSpc>
                <a:spcPct val="120000"/>
              </a:lnSpc>
              <a:buNone/>
            </a:pPr>
            <a:r>
              <a:rPr lang="en-GB" sz="1400" dirty="0"/>
              <a:t>Child Poverty Action Group - </a:t>
            </a:r>
            <a:r>
              <a:rPr lang="en-GB" sz="1400" dirty="0">
                <a:hlinkClick r:id="rId3"/>
              </a:rPr>
              <a:t>The Cost of a Child in 2025 </a:t>
            </a:r>
            <a:r>
              <a:rPr lang="en-GB" sz="1400" dirty="0"/>
              <a:t>(report)</a:t>
            </a:r>
          </a:p>
          <a:p>
            <a:pPr marL="0" indent="0">
              <a:lnSpc>
                <a:spcPct val="120000"/>
              </a:lnSpc>
              <a:buNone/>
            </a:pPr>
            <a:r>
              <a:rPr lang="en-GB" sz="1400" dirty="0"/>
              <a:t>Child Poverty Action Group - </a:t>
            </a:r>
            <a:r>
              <a:rPr lang="en-GB" sz="1400" dirty="0">
                <a:hlinkClick r:id="rId4"/>
              </a:rPr>
              <a:t>Poverty: facts and figures</a:t>
            </a:r>
            <a:endParaRPr lang="en-GB" sz="1400" dirty="0"/>
          </a:p>
          <a:p>
            <a:pPr marL="0" indent="0">
              <a:lnSpc>
                <a:spcPct val="120000"/>
              </a:lnSpc>
              <a:buNone/>
            </a:pPr>
            <a:r>
              <a:rPr lang="en-GB" sz="1400" dirty="0"/>
              <a:t>Childhood Trust – </a:t>
            </a:r>
            <a:r>
              <a:rPr lang="en-GB" sz="1400" dirty="0">
                <a:hlinkClick r:id="rId5"/>
              </a:rPr>
              <a:t>“People don't understand“: The impact of the cost-of-living crisis on children and young people with SEND</a:t>
            </a:r>
            <a:r>
              <a:rPr lang="en-GB" sz="1400" dirty="0"/>
              <a:t> (report).</a:t>
            </a:r>
          </a:p>
          <a:p>
            <a:pPr marL="0" indent="0">
              <a:lnSpc>
                <a:spcPct val="120000"/>
              </a:lnSpc>
              <a:buNone/>
            </a:pPr>
            <a:r>
              <a:rPr lang="en-GB" sz="1400" dirty="0"/>
              <a:t>Children’s Commissioner - </a:t>
            </a:r>
            <a:r>
              <a:rPr lang="en-GB" sz="1400" dirty="0">
                <a:hlinkClick r:id="rId6"/>
              </a:rPr>
              <a:t>Growing up in a low-income family: Children’s experiences </a:t>
            </a:r>
            <a:r>
              <a:rPr lang="en-GB" sz="1400" dirty="0"/>
              <a:t>(report)</a:t>
            </a:r>
          </a:p>
          <a:p>
            <a:pPr marL="0" indent="0">
              <a:lnSpc>
                <a:spcPct val="120000"/>
              </a:lnSpc>
              <a:buNone/>
            </a:pPr>
            <a:r>
              <a:rPr lang="en-GB" sz="1400" dirty="0"/>
              <a:t>Christians Against Poverty (CAP) - </a:t>
            </a:r>
            <a:r>
              <a:rPr lang="en-GB" sz="1400" dirty="0">
                <a:hlinkClick r:id="rId7"/>
              </a:rPr>
              <a:t>Client report 2025: No time to lose </a:t>
            </a:r>
            <a:r>
              <a:rPr lang="en-GB" sz="1400" dirty="0"/>
              <a:t>(report)</a:t>
            </a:r>
          </a:p>
          <a:p>
            <a:pPr marL="0" indent="0">
              <a:lnSpc>
                <a:spcPct val="120000"/>
              </a:lnSpc>
              <a:buNone/>
            </a:pPr>
            <a:r>
              <a:rPr lang="en-GB" sz="1400" dirty="0"/>
              <a:t>Citizens Advice – </a:t>
            </a:r>
            <a:r>
              <a:rPr lang="en-GB" sz="1400" dirty="0">
                <a:hlinkClick r:id="rId8"/>
              </a:rPr>
              <a:t>Cost-of-Living data dashboard</a:t>
            </a:r>
            <a:endParaRPr lang="en-GB" sz="1400" dirty="0"/>
          </a:p>
          <a:p>
            <a:pPr marL="0" indent="0">
              <a:lnSpc>
                <a:spcPct val="120000"/>
              </a:lnSpc>
              <a:buNone/>
            </a:pPr>
            <a:r>
              <a:rPr lang="en-GB" sz="1400" dirty="0"/>
              <a:t>Citizens Advice - </a:t>
            </a:r>
            <a:r>
              <a:rPr lang="en-GB" sz="1400" dirty="0">
                <a:hlinkClick r:id="rId9"/>
              </a:rPr>
              <a:t>Frozen in place: Why we need urgent action to address energy affordability</a:t>
            </a:r>
            <a:r>
              <a:rPr lang="en-GB" sz="1400" dirty="0"/>
              <a:t> (report)</a:t>
            </a:r>
          </a:p>
          <a:p>
            <a:pPr marL="0" indent="0">
              <a:lnSpc>
                <a:spcPct val="120000"/>
              </a:lnSpc>
              <a:buNone/>
            </a:pPr>
            <a:r>
              <a:rPr lang="en-GB" sz="1400" dirty="0"/>
              <a:t>Citizens Advice - </a:t>
            </a:r>
            <a:r>
              <a:rPr lang="en-GB" sz="1400" dirty="0">
                <a:hlinkClick r:id="rId10"/>
              </a:rPr>
              <a:t>Living on Empty: a policy report from Citizens Advice</a:t>
            </a:r>
            <a:r>
              <a:rPr lang="en-GB" sz="1400" dirty="0"/>
              <a:t> (report)</a:t>
            </a:r>
          </a:p>
          <a:p>
            <a:pPr marL="0" indent="0">
              <a:lnSpc>
                <a:spcPct val="120000"/>
              </a:lnSpc>
              <a:buNone/>
            </a:pPr>
            <a:r>
              <a:rPr lang="en-GB" sz="1400" dirty="0"/>
              <a:t>Citizens Advice - </a:t>
            </a:r>
            <a:r>
              <a:rPr lang="en-GB" sz="1400" dirty="0">
                <a:hlinkClick r:id="rId11"/>
              </a:rPr>
              <a:t>The National Red Index 2025</a:t>
            </a:r>
            <a:r>
              <a:rPr lang="en-GB" sz="1400" dirty="0"/>
              <a:t> (report)</a:t>
            </a:r>
          </a:p>
          <a:p>
            <a:pPr marL="0" indent="0">
              <a:lnSpc>
                <a:spcPct val="120000"/>
              </a:lnSpc>
              <a:buNone/>
            </a:pPr>
            <a:r>
              <a:rPr lang="en-GB" sz="1400" dirty="0"/>
              <a:t>Climate Change Committee - </a:t>
            </a:r>
            <a:r>
              <a:rPr lang="en-GB" sz="1400" dirty="0">
                <a:hlinkClick r:id="rId12"/>
              </a:rPr>
              <a:t>Progress in adapting to climate change: 2025 report to Parliament </a:t>
            </a:r>
            <a:r>
              <a:rPr lang="en-GB" sz="1400" dirty="0"/>
              <a:t>(report)</a:t>
            </a:r>
          </a:p>
          <a:p>
            <a:pPr marL="0" indent="0">
              <a:lnSpc>
                <a:spcPct val="120000"/>
              </a:lnSpc>
              <a:buNone/>
            </a:pPr>
            <a:r>
              <a:rPr lang="en-GB" sz="1400" dirty="0"/>
              <a:t>Demos / Co-Operative Group Ltd – </a:t>
            </a:r>
            <a:r>
              <a:rPr lang="en-GB" sz="1400" dirty="0">
                <a:hlinkClick r:id="rId13"/>
              </a:rPr>
              <a:t>The Opportunity Effect: How social mobility can help drive business and the economy forward </a:t>
            </a:r>
            <a:r>
              <a:rPr lang="en-GB" sz="1400" dirty="0"/>
              <a:t>(report)</a:t>
            </a:r>
          </a:p>
          <a:p>
            <a:pPr marL="0" indent="0">
              <a:lnSpc>
                <a:spcPct val="120000"/>
              </a:lnSpc>
              <a:buNone/>
            </a:pPr>
            <a:r>
              <a:rPr lang="en-GB" sz="1400" dirty="0"/>
              <a:t>Department for Energy Security and Net Zero - </a:t>
            </a:r>
            <a:r>
              <a:rPr lang="en-GB" sz="1400" dirty="0">
                <a:hlinkClick r:id="rId14"/>
              </a:rPr>
              <a:t>Annual fuel poverty statistics report: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(4)</a:t>
            </a:r>
          </a:p>
        </p:txBody>
      </p:sp>
      <p:sp>
        <p:nvSpPr>
          <p:cNvPr id="3" name="Content Placeholder 2"/>
          <p:cNvSpPr>
            <a:spLocks noGrp="1"/>
          </p:cNvSpPr>
          <p:nvPr>
            <p:ph idx="1"/>
          </p:nvPr>
        </p:nvSpPr>
        <p:spPr>
          <a:xfrm>
            <a:off x="344383" y="967907"/>
            <a:ext cx="11622329" cy="5171635"/>
          </a:xfrm>
          <a:solidFill>
            <a:schemeClr val="bg1"/>
          </a:solidFill>
        </p:spPr>
        <p:txBody>
          <a:bodyPr numCol="1">
            <a:noAutofit/>
          </a:bodyPr>
          <a:lstStyle/>
          <a:p>
            <a:pPr marL="0" indent="0">
              <a:lnSpc>
                <a:spcPct val="120000"/>
              </a:lnSpc>
              <a:buNone/>
            </a:pPr>
            <a:r>
              <a:rPr lang="en-GB" sz="1400" dirty="0"/>
              <a:t>Department for the Environment, Food and Rural Affairs - </a:t>
            </a:r>
            <a:r>
              <a:rPr lang="en-GB" sz="1400" dirty="0">
                <a:hlinkClick r:id="rId2"/>
              </a:rPr>
              <a:t>United Kingdom Food Security Report 2024: Theme 4: Food Security at Household Level</a:t>
            </a:r>
            <a:r>
              <a:rPr lang="en-GB" sz="1400" dirty="0"/>
              <a:t> (report)</a:t>
            </a:r>
          </a:p>
          <a:p>
            <a:pPr marL="0" indent="0">
              <a:lnSpc>
                <a:spcPct val="120000"/>
              </a:lnSpc>
              <a:buNone/>
            </a:pPr>
            <a:r>
              <a:rPr lang="en-GB" sz="1400" dirty="0"/>
              <a:t>Department for Work and Pensions - </a:t>
            </a:r>
            <a:r>
              <a:rPr lang="en-GB" sz="1400" dirty="0">
                <a:hlinkClick r:id="rId3"/>
              </a:rPr>
              <a:t>Problem drug users’  experiences of employment and the benefit system</a:t>
            </a:r>
            <a:r>
              <a:rPr lang="en-GB" sz="1400" dirty="0"/>
              <a:t> (report)</a:t>
            </a:r>
          </a:p>
          <a:p>
            <a:pPr marL="0" indent="0">
              <a:lnSpc>
                <a:spcPct val="120000"/>
              </a:lnSpc>
              <a:buNone/>
            </a:pPr>
            <a:r>
              <a:rPr lang="en-GB" sz="1400" dirty="0"/>
              <a:t>Education Policy Institute - </a:t>
            </a:r>
            <a:r>
              <a:rPr lang="en-GB" sz="1400" dirty="0">
                <a:hlinkClick r:id="rId4"/>
              </a:rPr>
              <a:t>How can we reduce food poverty for under-fives?</a:t>
            </a:r>
            <a:r>
              <a:rPr lang="en-GB" sz="1400" dirty="0"/>
              <a:t> (report)</a:t>
            </a:r>
          </a:p>
          <a:p>
            <a:pPr marL="0" indent="0">
              <a:lnSpc>
                <a:spcPct val="120000"/>
              </a:lnSpc>
              <a:buNone/>
            </a:pPr>
            <a:r>
              <a:rPr lang="en-GB" sz="1400" dirty="0"/>
              <a:t>End Child Poverty – </a:t>
            </a:r>
            <a:r>
              <a:rPr lang="en-GB" sz="1400" dirty="0">
                <a:hlinkClick r:id="rId5"/>
              </a:rPr>
              <a:t>Local child poverty statistics </a:t>
            </a:r>
            <a:r>
              <a:rPr lang="en-GB" sz="1400" dirty="0"/>
              <a:t>(report and data tables)</a:t>
            </a:r>
          </a:p>
          <a:p>
            <a:pPr marL="0" indent="0">
              <a:lnSpc>
                <a:spcPct val="120000"/>
              </a:lnSpc>
              <a:buNone/>
            </a:pPr>
            <a:r>
              <a:rPr lang="en-GB" sz="1400" dirty="0"/>
              <a:t>End Furniture Poverty - </a:t>
            </a:r>
            <a:r>
              <a:rPr lang="en-GB" sz="1400" dirty="0">
                <a:hlinkClick r:id="rId6"/>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7"/>
              </a:rPr>
              <a:t>A Bleak Future for Crisis Support </a:t>
            </a:r>
            <a:r>
              <a:rPr lang="en-GB" sz="1400" dirty="0"/>
              <a:t>(report)</a:t>
            </a:r>
          </a:p>
          <a:p>
            <a:pPr marL="0" indent="0">
              <a:lnSpc>
                <a:spcPct val="120000"/>
              </a:lnSpc>
              <a:buNone/>
            </a:pPr>
            <a:r>
              <a:rPr lang="en-GB" sz="1400" dirty="0"/>
              <a:t>Energy &amp; Climate Intelligence Unit - </a:t>
            </a:r>
            <a:r>
              <a:rPr lang="nl-NL" sz="1400" dirty="0">
                <a:hlinkClick r:id="rId8"/>
              </a:rPr>
              <a:t>The UK’s net zero economy </a:t>
            </a:r>
            <a:r>
              <a:rPr lang="nl-NL" sz="1400" dirty="0"/>
              <a:t>(report and interactive parliamentary constituency-level map)</a:t>
            </a:r>
          </a:p>
          <a:p>
            <a:pPr marL="0" indent="0">
              <a:lnSpc>
                <a:spcPct val="120000"/>
              </a:lnSpc>
              <a:buNone/>
            </a:pPr>
            <a:r>
              <a:rPr lang="nl-NL" sz="1400" dirty="0"/>
              <a:t>Energy &amp; Climate Intelligence Unit - </a:t>
            </a:r>
            <a:r>
              <a:rPr lang="en-GB" sz="1400" dirty="0">
                <a:hlinkClick r:id="rId9"/>
              </a:rPr>
              <a:t>The future is green: The economic opportunities brought by the UK’s net zero economy </a:t>
            </a:r>
            <a:r>
              <a:rPr lang="en-GB" sz="1400" dirty="0"/>
              <a:t>(report)</a:t>
            </a:r>
            <a:endParaRPr lang="nl-NL" sz="1400" dirty="0"/>
          </a:p>
          <a:p>
            <a:pPr marL="0" indent="0">
              <a:lnSpc>
                <a:spcPct val="120000"/>
              </a:lnSpc>
              <a:buNone/>
            </a:pPr>
            <a:r>
              <a:rPr lang="nl-NL" sz="1400" dirty="0"/>
              <a:t>Energy &amp; Climate Intelligence Unit -  </a:t>
            </a:r>
            <a:r>
              <a:rPr lang="en-GB" sz="1400" dirty="0">
                <a:hlinkClick r:id="rId10"/>
              </a:rPr>
              <a:t>The impact of climate change on British farms and farmers’ mental health </a:t>
            </a:r>
            <a:r>
              <a:rPr lang="en-GB" sz="1400" dirty="0"/>
              <a:t>(report)</a:t>
            </a:r>
            <a:endParaRPr lang="nl-NL" sz="1400" dirty="0"/>
          </a:p>
          <a:p>
            <a:pPr marL="0" indent="0">
              <a:lnSpc>
                <a:spcPct val="120000"/>
              </a:lnSpc>
              <a:buNone/>
            </a:pPr>
            <a:r>
              <a:rPr lang="nl-NL" sz="1400" dirty="0"/>
              <a:t>Enterprise Research Centre - </a:t>
            </a:r>
            <a:r>
              <a:rPr lang="en-GB" sz="1400" dirty="0">
                <a:hlinkClick r:id="rId11"/>
              </a:rPr>
              <a:t>The State of Small Business Britain 2024 </a:t>
            </a:r>
            <a:r>
              <a:rPr lang="en-GB" sz="1400" dirty="0"/>
              <a:t>(report)</a:t>
            </a:r>
          </a:p>
          <a:p>
            <a:pPr marL="0" indent="0">
              <a:lnSpc>
                <a:spcPct val="120000"/>
              </a:lnSpc>
              <a:buNone/>
            </a:pPr>
            <a:r>
              <a:rPr lang="en-GB" sz="1400" dirty="0"/>
              <a:t>Financial Conduct Authority – </a:t>
            </a:r>
            <a:r>
              <a:rPr lang="en-GB" sz="1400" dirty="0">
                <a:hlinkClick r:id="rId12"/>
              </a:rPr>
              <a:t>Financial Lives cost of living (Jan 2024) re-contact survey </a:t>
            </a:r>
            <a:r>
              <a:rPr lang="en-GB" sz="1400" dirty="0"/>
              <a:t>(report)</a:t>
            </a:r>
          </a:p>
          <a:p>
            <a:pPr marL="0" indent="0">
              <a:lnSpc>
                <a:spcPct val="120000"/>
              </a:lnSpc>
              <a:buNone/>
            </a:pPr>
            <a:r>
              <a:rPr lang="en-GB" sz="1400" dirty="0"/>
              <a:t>The Food Foundation - </a:t>
            </a:r>
            <a:r>
              <a:rPr lang="en-GB" sz="1400" dirty="0">
                <a:hlinkClick r:id="rId13"/>
              </a:rPr>
              <a:t>Children's Right2Food Dashboard</a:t>
            </a:r>
            <a:r>
              <a:rPr lang="en-GB" sz="1400" dirty="0"/>
              <a:t> (interactive dashboard)</a:t>
            </a:r>
          </a:p>
          <a:p>
            <a:pPr marL="0" indent="0">
              <a:lnSpc>
                <a:spcPct val="120000"/>
              </a:lnSpc>
              <a:buNone/>
            </a:pPr>
            <a:r>
              <a:rPr lang="en-GB" sz="1400" dirty="0"/>
              <a:t>The Food Foundation - </a:t>
            </a:r>
            <a:r>
              <a:rPr lang="en-GB" sz="1400" dirty="0">
                <a:hlinkClick r:id="rId14"/>
              </a:rPr>
              <a:t>Food insecurity and inequalities experienced by disabled people</a:t>
            </a:r>
            <a:r>
              <a:rPr lang="en-GB" sz="1400" dirty="0"/>
              <a:t> (report)</a:t>
            </a:r>
          </a:p>
        </p:txBody>
      </p:sp>
    </p:spTree>
    <p:extLst>
      <p:ext uri="{BB962C8B-B14F-4D97-AF65-F5344CB8AC3E}">
        <p14:creationId xmlns:p14="http://schemas.microsoft.com/office/powerpoint/2010/main" val="1518091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(5)</a:t>
            </a:r>
          </a:p>
        </p:txBody>
      </p:sp>
      <p:sp>
        <p:nvSpPr>
          <p:cNvPr id="3" name="Content Placeholder 2"/>
          <p:cNvSpPr>
            <a:spLocks noGrp="1"/>
          </p:cNvSpPr>
          <p:nvPr>
            <p:ph idx="1"/>
          </p:nvPr>
        </p:nvSpPr>
        <p:spPr>
          <a:xfrm>
            <a:off x="248110" y="967910"/>
            <a:ext cx="11695779" cy="5008347"/>
          </a:xfrm>
          <a:solidFill>
            <a:schemeClr val="bg1"/>
          </a:solidFill>
        </p:spPr>
        <p:txBody>
          <a:bodyPr numCol="1">
            <a:noAutofit/>
          </a:bodyPr>
          <a:lstStyle/>
          <a:p>
            <a:pPr marL="0" indent="0">
              <a:lnSpc>
                <a:spcPct val="120000"/>
              </a:lnSpc>
              <a:buNone/>
            </a:pPr>
            <a:r>
              <a:rPr lang="en-GB" sz="1400" dirty="0"/>
              <a:t>The Food Foundation – </a:t>
            </a:r>
            <a:r>
              <a:rPr lang="en-GB" sz="1400" dirty="0">
                <a:hlinkClick r:id="rId3"/>
              </a:rPr>
              <a:t>The Broken Plate 2025:  The state of the nation’s food system </a:t>
            </a:r>
            <a:r>
              <a:rPr lang="en-GB" sz="1400" dirty="0"/>
              <a:t>(report)</a:t>
            </a:r>
          </a:p>
          <a:p>
            <a:pPr marL="0" indent="0">
              <a:lnSpc>
                <a:spcPct val="120000"/>
              </a:lnSpc>
              <a:buNone/>
            </a:pPr>
            <a:r>
              <a:rPr lang="en-GB" sz="1400" dirty="0"/>
              <a:t>The Food Foundation – </a:t>
            </a:r>
            <a:r>
              <a:rPr lang="en-GB" sz="1400" dirty="0">
                <a:hlinkClick r:id="rId4"/>
              </a:rPr>
              <a:t>Food insecurity tracking </a:t>
            </a:r>
            <a:r>
              <a:rPr lang="en-GB" sz="1400" dirty="0"/>
              <a:t>(survey dashboards)</a:t>
            </a:r>
          </a:p>
          <a:p>
            <a:pPr marL="0" indent="0">
              <a:lnSpc>
                <a:spcPct val="120000"/>
              </a:lnSpc>
              <a:buNone/>
            </a:pPr>
            <a:r>
              <a:rPr lang="en-GB" sz="1400" dirty="0"/>
              <a:t>Food Standards Agency - </a:t>
            </a:r>
            <a:r>
              <a:rPr lang="en-GB" sz="1400" dirty="0">
                <a:hlinkClick r:id="rId5"/>
              </a:rPr>
              <a:t>Consumer Insights Tracker </a:t>
            </a:r>
            <a:r>
              <a:rPr lang="en-GB" sz="1400" dirty="0"/>
              <a:t>(reports)</a:t>
            </a:r>
          </a:p>
          <a:p>
            <a:pPr marL="0" indent="0">
              <a:lnSpc>
                <a:spcPct val="120000"/>
              </a:lnSpc>
              <a:buNone/>
            </a:pPr>
            <a:r>
              <a:rPr lang="en-GB" sz="1400" dirty="0"/>
              <a:t>Gambling Commission - </a:t>
            </a:r>
            <a:r>
              <a:rPr lang="en-GB" sz="1400" dirty="0">
                <a:hlinkClick r:id="rId6"/>
              </a:rPr>
              <a:t>Understanding the impact of increased cost of living on gambling behaviour</a:t>
            </a:r>
            <a:r>
              <a:rPr lang="en-GB" sz="1400" dirty="0"/>
              <a:t> (report) </a:t>
            </a:r>
          </a:p>
          <a:p>
            <a:pPr marL="0" indent="0">
              <a:lnSpc>
                <a:spcPct val="120000"/>
              </a:lnSpc>
              <a:buNone/>
            </a:pPr>
            <a:r>
              <a:rPr lang="en-GB" sz="1400" dirty="0"/>
              <a:t>Gambling Commission - </a:t>
            </a:r>
            <a:r>
              <a:rPr lang="en-GB" sz="1400" dirty="0">
                <a:hlinkClick r:id="rId7"/>
              </a:rPr>
              <a:t>2024 Gambling Survey for Great Britain </a:t>
            </a:r>
            <a:r>
              <a:rPr lang="en-GB" sz="1400" dirty="0"/>
              <a:t>(reports)</a:t>
            </a:r>
          </a:p>
          <a:p>
            <a:pPr marL="0" indent="0">
              <a:lnSpc>
                <a:spcPct val="120000"/>
              </a:lnSpc>
              <a:buNone/>
            </a:pPr>
            <a:r>
              <a:rPr lang="en-GB" sz="1400" dirty="0"/>
              <a:t>Good Things Foundation - </a:t>
            </a:r>
            <a:r>
              <a:rPr lang="en-GB" sz="1400" dirty="0">
                <a:hlinkClick r:id="rId8"/>
              </a:rPr>
              <a:t>Exploring the relationship between deep poverty and digital exclusion </a:t>
            </a:r>
            <a:r>
              <a:rPr lang="en-GB" sz="1400" dirty="0"/>
              <a:t>(report)</a:t>
            </a:r>
          </a:p>
          <a:p>
            <a:pPr marL="0" indent="0">
              <a:lnSpc>
                <a:spcPct val="120000"/>
              </a:lnSpc>
              <a:buNone/>
            </a:pPr>
            <a:r>
              <a:rPr lang="en-GB" sz="1400" dirty="0"/>
              <a:t>Greater Manchester Combined Authority (GMCA) – </a:t>
            </a:r>
            <a:r>
              <a:rPr lang="en-GB" sz="1400" dirty="0">
                <a:hlinkClick r:id="rId9"/>
              </a:rPr>
              <a:t>Digital Exclusion Risk Index </a:t>
            </a:r>
            <a:r>
              <a:rPr lang="en-GB" sz="1400" dirty="0"/>
              <a:t>(interactive tool)</a:t>
            </a:r>
          </a:p>
          <a:p>
            <a:pPr marL="0" indent="0">
              <a:lnSpc>
                <a:spcPct val="120000"/>
              </a:lnSpc>
              <a:buNone/>
            </a:pPr>
            <a:r>
              <a:rPr lang="en-GB" sz="1400" dirty="0"/>
              <a:t>Hargreaves Lansdown – </a:t>
            </a:r>
            <a:r>
              <a:rPr lang="en-GB" sz="1400" dirty="0">
                <a:hlinkClick r:id="rId10"/>
              </a:rPr>
              <a:t>5 to Thrive The key pillars for financial resilience </a:t>
            </a:r>
            <a:r>
              <a:rPr lang="en-GB" sz="1400" dirty="0"/>
              <a:t>(report and interactive tool)</a:t>
            </a:r>
          </a:p>
          <a:p>
            <a:pPr marL="0" indent="0">
              <a:lnSpc>
                <a:spcPct val="120000"/>
              </a:lnSpc>
              <a:buNone/>
            </a:pPr>
            <a:r>
              <a:rPr lang="en-GB" sz="1400" dirty="0"/>
              <a:t>The Heath Foundation – </a:t>
            </a:r>
            <a:r>
              <a:rPr lang="en-GB" sz="1400" dirty="0">
                <a:hlinkClick r:id="rId11"/>
              </a:rPr>
              <a:t>Health inequalities local authority dashboard</a:t>
            </a:r>
            <a:r>
              <a:rPr lang="en-GB" sz="1400" dirty="0"/>
              <a:t> (interactive tool)</a:t>
            </a:r>
          </a:p>
          <a:p>
            <a:pPr marL="0" indent="0">
              <a:lnSpc>
                <a:spcPct val="120000"/>
              </a:lnSpc>
              <a:buNone/>
            </a:pPr>
            <a:r>
              <a:rPr lang="en-GB" sz="1400" dirty="0"/>
              <a:t>The Health Foundation – </a:t>
            </a:r>
            <a:r>
              <a:rPr lang="en-GB" sz="1400" dirty="0">
                <a:hlinkClick r:id="rId12"/>
              </a:rPr>
              <a:t>Map of child poverty</a:t>
            </a:r>
            <a:r>
              <a:rPr lang="en-GB" sz="1400" dirty="0"/>
              <a:t> (interactive map)</a:t>
            </a:r>
          </a:p>
          <a:p>
            <a:pPr marL="0" indent="0">
              <a:lnSpc>
                <a:spcPct val="120000"/>
              </a:lnSpc>
              <a:buNone/>
            </a:pPr>
            <a:r>
              <a:rPr lang="en-GB" sz="1400" dirty="0"/>
              <a:t>The Health Foundation - </a:t>
            </a:r>
            <a:r>
              <a:rPr lang="en-GB" sz="1400" dirty="0">
                <a:hlinkClick r:id="rId13"/>
              </a:rPr>
              <a:t>Mental health trends among working-age people </a:t>
            </a:r>
            <a:r>
              <a:rPr lang="en-GB" sz="1400" dirty="0"/>
              <a:t>(analysis)</a:t>
            </a:r>
          </a:p>
          <a:p>
            <a:pPr marL="0" indent="0">
              <a:lnSpc>
                <a:spcPct val="120000"/>
              </a:lnSpc>
              <a:buNone/>
            </a:pPr>
            <a:r>
              <a:rPr lang="en-GB" sz="1400" dirty="0"/>
              <a:t>The Health Foundation - </a:t>
            </a:r>
            <a:r>
              <a:rPr lang="en-GB" sz="1400" dirty="0">
                <a:hlinkClick r:id="rId14"/>
              </a:rPr>
              <a:t>What we know about the UK’s working-age health challenge</a:t>
            </a:r>
            <a:endParaRPr lang="en-GB" sz="1400" dirty="0"/>
          </a:p>
          <a:p>
            <a:pPr marL="0" indent="0">
              <a:lnSpc>
                <a:spcPct val="120000"/>
              </a:lnSpc>
              <a:buNone/>
            </a:pPr>
            <a:r>
              <a:rPr lang="en-GB" sz="1400" dirty="0"/>
              <a:t>The Health Foundation - </a:t>
            </a:r>
            <a:r>
              <a:rPr lang="en-GB" sz="1400" dirty="0">
                <a:hlinkClick r:id="rId15"/>
              </a:rPr>
              <a:t>Tackling mental health inequalities in the UK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3351213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(6)</a:t>
            </a:r>
          </a:p>
        </p:txBody>
      </p:sp>
      <p:sp>
        <p:nvSpPr>
          <p:cNvPr id="3" name="Content Placeholder 2"/>
          <p:cNvSpPr>
            <a:spLocks noGrp="1"/>
          </p:cNvSpPr>
          <p:nvPr>
            <p:ph idx="1"/>
          </p:nvPr>
        </p:nvSpPr>
        <p:spPr>
          <a:xfrm>
            <a:off x="227970" y="977349"/>
            <a:ext cx="11695779" cy="5064222"/>
          </a:xfrm>
          <a:solidFill>
            <a:schemeClr val="bg1"/>
          </a:solidFill>
        </p:spPr>
        <p:txBody>
          <a:bodyPr numCol="1">
            <a:noAutofit/>
          </a:bodyPr>
          <a:lstStyle/>
          <a:p>
            <a:pPr marL="0" indent="0">
              <a:lnSpc>
                <a:spcPct val="120000"/>
              </a:lnSpc>
              <a:buNone/>
            </a:pPr>
            <a:r>
              <a:rPr lang="en-GB" sz="1400" dirty="0"/>
              <a:t>The Health Foundation - </a:t>
            </a:r>
            <a:r>
              <a:rPr lang="en-GB" sz="1400" dirty="0">
                <a:hlinkClick r:id="rId2"/>
              </a:rPr>
              <a:t>Unravelling the rise in mental health-related inactivity </a:t>
            </a:r>
            <a:r>
              <a:rPr lang="en-GB" sz="1400" dirty="0"/>
              <a:t>(blog)</a:t>
            </a:r>
          </a:p>
          <a:p>
            <a:pPr marL="0" indent="0">
              <a:lnSpc>
                <a:spcPct val="120000"/>
              </a:lnSpc>
              <a:buNone/>
            </a:pPr>
            <a:r>
              <a:rPr lang="en-GB" sz="1400" dirty="0"/>
              <a:t>HM Land Registry – </a:t>
            </a:r>
            <a:r>
              <a:rPr lang="en-GB" sz="1400" dirty="0">
                <a:hlinkClick r:id="rId3"/>
              </a:rPr>
              <a:t>UK House Price Index reports</a:t>
            </a:r>
            <a:endParaRPr lang="en-GB" sz="1400" dirty="0"/>
          </a:p>
          <a:p>
            <a:pPr marL="0" indent="0">
              <a:lnSpc>
                <a:spcPct val="120000"/>
              </a:lnSpc>
              <a:buNone/>
            </a:pPr>
            <a:r>
              <a:rPr lang="en-GB" sz="1400" dirty="0"/>
              <a:t>House of Commons Library - </a:t>
            </a:r>
            <a:r>
              <a:rPr lang="en-GB" sz="1400" dirty="0">
                <a:hlinkClick r:id="rId4"/>
              </a:rPr>
              <a:t>Cost of living for people with disabilities </a:t>
            </a:r>
            <a:r>
              <a:rPr lang="en-GB" sz="1400" dirty="0"/>
              <a:t>(research briefing)</a:t>
            </a:r>
          </a:p>
          <a:p>
            <a:pPr marL="0" indent="0">
              <a:lnSpc>
                <a:spcPct val="120000"/>
              </a:lnSpc>
              <a:buNone/>
            </a:pPr>
            <a:r>
              <a:rPr lang="en-GB" sz="1400" dirty="0"/>
              <a:t>House of Commons Library – </a:t>
            </a:r>
            <a:r>
              <a:rPr lang="en-GB" sz="1400" dirty="0">
                <a:hlinkClick r:id="rId5"/>
              </a:rPr>
              <a:t>Domestic energy prices </a:t>
            </a:r>
            <a:r>
              <a:rPr lang="en-GB" sz="1400" dirty="0"/>
              <a:t>(research briefing)</a:t>
            </a:r>
          </a:p>
          <a:p>
            <a:pPr marL="0" indent="0">
              <a:lnSpc>
                <a:spcPct val="120000"/>
              </a:lnSpc>
              <a:buNone/>
            </a:pPr>
            <a:r>
              <a:rPr lang="en-GB" sz="1400" dirty="0"/>
              <a:t>House of Commons Library - </a:t>
            </a:r>
            <a:r>
              <a:rPr lang="en-GB" sz="1400" dirty="0">
                <a:hlinkClick r:id="rId6"/>
              </a:rPr>
              <a:t>Economic indicators: Key statistics for the UK economy</a:t>
            </a:r>
            <a:r>
              <a:rPr lang="en-GB" sz="1400" dirty="0"/>
              <a:t> (research briefing)</a:t>
            </a:r>
          </a:p>
          <a:p>
            <a:pPr marL="0" indent="0">
              <a:lnSpc>
                <a:spcPct val="120000"/>
              </a:lnSpc>
              <a:buNone/>
            </a:pPr>
            <a:r>
              <a:rPr lang="en-GB" sz="1400" dirty="0"/>
              <a:t>House of Commons Library – </a:t>
            </a:r>
            <a:r>
              <a:rPr lang="en-GB" sz="1400" dirty="0">
                <a:hlinkClick r:id="rId7"/>
              </a:rPr>
              <a:t>Food banks in the UK </a:t>
            </a:r>
            <a:r>
              <a:rPr lang="en-GB" sz="1400" dirty="0"/>
              <a:t>(research briefing)</a:t>
            </a:r>
          </a:p>
          <a:p>
            <a:pPr marL="0" indent="0">
              <a:lnSpc>
                <a:spcPct val="120000"/>
              </a:lnSpc>
              <a:buNone/>
            </a:pPr>
            <a:r>
              <a:rPr lang="en-GB" sz="1400" dirty="0"/>
              <a:t>House of Commons Library - </a:t>
            </a:r>
            <a:r>
              <a:rPr lang="en-GB" sz="1400" dirty="0">
                <a:hlinkClick r:id="rId8"/>
              </a:rPr>
              <a:t>Food poverty: Households, food banks and free school meals </a:t>
            </a:r>
            <a:r>
              <a:rPr lang="en-GB" sz="1400" dirty="0"/>
              <a:t>(research briefing)</a:t>
            </a:r>
          </a:p>
          <a:p>
            <a:pPr marL="0" indent="0">
              <a:lnSpc>
                <a:spcPct val="120000"/>
              </a:lnSpc>
              <a:buNone/>
            </a:pPr>
            <a:r>
              <a:rPr lang="en-GB" sz="1400" dirty="0"/>
              <a:t>House of Commons Library - </a:t>
            </a:r>
            <a:r>
              <a:rPr lang="en-GB" sz="1400" dirty="0">
                <a:hlinkClick r:id="rId9"/>
              </a:rPr>
              <a:t>Fuel poverty in the UK </a:t>
            </a:r>
            <a:r>
              <a:rPr lang="en-GB" sz="1400" dirty="0"/>
              <a:t>(research briefing)</a:t>
            </a:r>
          </a:p>
          <a:p>
            <a:pPr marL="0" indent="0">
              <a:lnSpc>
                <a:spcPct val="120000"/>
              </a:lnSpc>
              <a:buNone/>
            </a:pPr>
            <a:r>
              <a:rPr lang="en-GB" sz="1400" dirty="0"/>
              <a:t>House of Commons Library - </a:t>
            </a:r>
            <a:r>
              <a:rPr lang="en-GB" sz="1400" dirty="0">
                <a:hlinkClick r:id="rId10"/>
              </a:rPr>
              <a:t>Gas and electricity prices during the 'energy crisis' and beyond</a:t>
            </a:r>
            <a:r>
              <a:rPr lang="en-GB" sz="1400" dirty="0"/>
              <a:t> (research briefing)</a:t>
            </a:r>
          </a:p>
          <a:p>
            <a:pPr marL="0" indent="0">
              <a:lnSpc>
                <a:spcPct val="120000"/>
              </a:lnSpc>
              <a:buNone/>
            </a:pPr>
            <a:r>
              <a:rPr lang="en-GB" sz="1400" dirty="0"/>
              <a:t>House of Commons Library – </a:t>
            </a:r>
            <a:r>
              <a:rPr lang="en-GB" sz="1400" dirty="0">
                <a:hlinkClick r:id="rId11"/>
              </a:rPr>
              <a:t>High cost of living: Impact on households </a:t>
            </a:r>
            <a:r>
              <a:rPr lang="en-GB" sz="1400" dirty="0"/>
              <a:t>(research briefing)</a:t>
            </a:r>
          </a:p>
          <a:p>
            <a:pPr marL="0" indent="0">
              <a:lnSpc>
                <a:spcPct val="120000"/>
              </a:lnSpc>
              <a:buNone/>
            </a:pPr>
            <a:r>
              <a:rPr lang="en-GB" sz="1400" dirty="0"/>
              <a:t>House of Commons Library - </a:t>
            </a:r>
            <a:r>
              <a:rPr lang="en-GB" sz="1400" dirty="0">
                <a:hlinkClick r:id="rId12"/>
              </a:rPr>
              <a:t>Household debt: statistics and impact on economy</a:t>
            </a:r>
            <a:r>
              <a:rPr lang="en-GB" sz="1400" dirty="0"/>
              <a:t> (research briefing)</a:t>
            </a:r>
          </a:p>
          <a:p>
            <a:pPr marL="0" indent="0">
              <a:lnSpc>
                <a:spcPct val="120000"/>
              </a:lnSpc>
              <a:buNone/>
            </a:pPr>
            <a:r>
              <a:rPr lang="en-GB" sz="1400" dirty="0"/>
              <a:t>House of Commons Library - </a:t>
            </a:r>
            <a:r>
              <a:rPr lang="en-GB" sz="1400" dirty="0">
                <a:hlinkClick r:id="rId13"/>
              </a:rPr>
              <a:t>NEET: Young People Not in Education, Employment or Training</a:t>
            </a:r>
            <a:r>
              <a:rPr lang="en-GB" sz="1400" dirty="0"/>
              <a:t> (research briefing)</a:t>
            </a:r>
          </a:p>
          <a:p>
            <a:pPr marL="0" indent="0">
              <a:lnSpc>
                <a:spcPct val="120000"/>
              </a:lnSpc>
              <a:buNone/>
            </a:pPr>
            <a:r>
              <a:rPr lang="en-GB" sz="1400" dirty="0"/>
              <a:t>House of Commons Library - </a:t>
            </a:r>
            <a:r>
              <a:rPr lang="en-GB" sz="1400" dirty="0">
                <a:hlinkClick r:id="rId14"/>
              </a:rPr>
              <a:t>Poverty in the UK: Statistics</a:t>
            </a:r>
            <a:r>
              <a:rPr lang="en-GB" sz="1400" dirty="0"/>
              <a:t> (research briefing)</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a:t>Relative value of the economy over time</a:t>
            </a:r>
          </a:p>
        </p:txBody>
      </p:sp>
      <p:sp>
        <p:nvSpPr>
          <p:cNvPr id="4" name="Text Placeholder 3"/>
          <p:cNvSpPr>
            <a:spLocks noGrp="1"/>
          </p:cNvSpPr>
          <p:nvPr>
            <p:ph type="body" sz="half" idx="2"/>
          </p:nvPr>
        </p:nvSpPr>
        <p:spPr>
          <a:xfrm>
            <a:off x="166255" y="955929"/>
            <a:ext cx="4667002" cy="4133864"/>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output.  There is a widely accepted association between economic growth and living standards.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Since 2007, Herefordshire’s economy has grown at a broadly similar rate to nationally and regionally.  Adjusting to remove the effects of inflation (i.e. using the chained volume measure).  Since 207, Herefordshire’s economy has grown at a broadly similar rate to regionally and nationally with a significant contraction in 2020 due to the COVID-19 pandemic.</a:t>
            </a:r>
          </a:p>
          <a:p>
            <a:pPr marL="285750" lvl="0" indent="-285750">
              <a:lnSpc>
                <a:spcPct val="120000"/>
              </a:lnSpc>
              <a:buFont typeface="Arial" panose="020B0604020202020204" pitchFamily="34" charset="0"/>
              <a:buChar char="•"/>
            </a:pPr>
            <a:r>
              <a:rPr lang="en-GB" sz="1200" dirty="0"/>
              <a:t>In 2023 (the latest year available), Herefordshire’s total GVA at current prices was £4,927 million.  Reflecting the national trend, Herefordshire’s GVA increased by 1.1% in real terms since the previous year.</a:t>
            </a:r>
          </a:p>
        </p:txBody>
      </p:sp>
      <p:pic>
        <p:nvPicPr>
          <p:cNvPr id="5" name="Picture 4" descr="Line chart showing Gross Value Added (GVA) chained volume measure indexed to 2022 (2022 = index value 100) from 2007 to 2023.  After adjusting for inflation, from 2007 Herefordshire's economy grew at a broadly similar rate to nationally and regionally with a significant dip in 2020 due to the COVID-19 pandemic.">
            <a:extLst>
              <a:ext uri="{FF2B5EF4-FFF2-40B4-BE49-F238E27FC236}">
                <a16:creationId xmlns:a16="http://schemas.microsoft.com/office/drawing/2014/main" id="{8F8BB32F-498A-0E54-DB9E-A6CC628705F1}"/>
              </a:ext>
            </a:extLst>
          </p:cNvPr>
          <p:cNvPicPr>
            <a:picLocks noChangeAspect="1"/>
          </p:cNvPicPr>
          <p:nvPr/>
        </p:nvPicPr>
        <p:blipFill>
          <a:blip r:embed="rId3"/>
          <a:stretch>
            <a:fillRect/>
          </a:stretch>
        </p:blipFill>
        <p:spPr>
          <a:xfrm>
            <a:off x="4984684" y="955929"/>
            <a:ext cx="7095556" cy="4449359"/>
          </a:xfrm>
          <a:prstGeom prst="rect">
            <a:avLst/>
          </a:prstGeom>
          <a:ln>
            <a:solidFill>
              <a:schemeClr val="tx1"/>
            </a:solidFill>
          </a:ln>
        </p:spPr>
      </p:pic>
      <p:sp>
        <p:nvSpPr>
          <p:cNvPr id="6" name="TextBox 5"/>
          <p:cNvSpPr txBox="1"/>
          <p:nvPr/>
        </p:nvSpPr>
        <p:spPr>
          <a:xfrm>
            <a:off x="9713117" y="5486572"/>
            <a:ext cx="2378201"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4"/>
              </a:rPr>
              <a:t>ONS</a:t>
            </a:r>
            <a:endParaRPr lang="en-GB" sz="1200" dirty="0"/>
          </a:p>
          <a:p>
            <a:r>
              <a:rPr lang="en-GB" sz="1200" dirty="0"/>
              <a:t>Frequency:  Annually</a:t>
            </a:r>
          </a:p>
          <a:p>
            <a:r>
              <a:rPr lang="en-GB" sz="1200" dirty="0"/>
              <a:t>Last updated:  17 April 2025</a:t>
            </a:r>
          </a:p>
          <a:p>
            <a:r>
              <a:rPr lang="en-GB" sz="1200" dirty="0"/>
              <a:t>Next update: t.b.c.</a:t>
            </a:r>
          </a:p>
        </p:txBody>
      </p:sp>
      <p:sp>
        <p:nvSpPr>
          <p:cNvPr id="3" name="TextBox 2"/>
          <p:cNvSpPr txBox="1"/>
          <p:nvPr/>
        </p:nvSpPr>
        <p:spPr>
          <a:xfrm>
            <a:off x="161060" y="5238437"/>
            <a:ext cx="6068290" cy="1615827"/>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Gross value added (GVA) is the value of goods and services produced in an area, industry, or sector of an economy and is used to measure the value of the economy due to the production of goods and services over time.  The data above provide estimates of GVA derived by balancing the income and production approaches to measuring GVA. The dataset includes both current price (nominal or value) and 'real' (chained volume) measures.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GVA</a:t>
            </a:r>
            <a:r>
              <a:rPr lang="en-GB" sz="1100" dirty="0">
                <a:solidFill>
                  <a:schemeClr val="bg2">
                    <a:lumMod val="50000"/>
                  </a:schemeClr>
                </a:solidFill>
              </a:rPr>
              <a:t>)</a:t>
            </a:r>
          </a:p>
        </p:txBody>
      </p:sp>
    </p:spTree>
    <p:extLst>
      <p:ext uri="{BB962C8B-B14F-4D97-AF65-F5344CB8AC3E}">
        <p14:creationId xmlns:p14="http://schemas.microsoft.com/office/powerpoint/2010/main" val="497446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(7)</a:t>
            </a:r>
          </a:p>
        </p:txBody>
      </p:sp>
      <p:sp>
        <p:nvSpPr>
          <p:cNvPr id="3" name="Content Placeholder 2"/>
          <p:cNvSpPr>
            <a:spLocks noGrp="1"/>
          </p:cNvSpPr>
          <p:nvPr>
            <p:ph idx="1"/>
          </p:nvPr>
        </p:nvSpPr>
        <p:spPr>
          <a:xfrm>
            <a:off x="294291" y="967909"/>
            <a:ext cx="11811570" cy="4874091"/>
          </a:xfrm>
          <a:solidFill>
            <a:schemeClr val="bg1"/>
          </a:solidFill>
        </p:spPr>
        <p:txBody>
          <a:bodyPr numCol="1">
            <a:noAutofit/>
          </a:bodyPr>
          <a:lstStyle/>
          <a:p>
            <a:pPr marL="0" indent="0">
              <a:lnSpc>
                <a:spcPct val="120000"/>
              </a:lnSpc>
              <a:buNone/>
            </a:pPr>
            <a:r>
              <a:rPr lang="en-GB" sz="1400" dirty="0"/>
              <a:t>House of Commons Library - </a:t>
            </a:r>
            <a:r>
              <a:rPr lang="en-GB" sz="1400" dirty="0">
                <a:hlinkClick r:id="rId2"/>
              </a:rPr>
              <a:t>Retail sector in the UK </a:t>
            </a:r>
            <a:r>
              <a:rPr lang="en-GB" sz="1400" dirty="0"/>
              <a:t>(research briefing)</a:t>
            </a:r>
          </a:p>
          <a:p>
            <a:pPr marL="0" indent="0">
              <a:lnSpc>
                <a:spcPct val="120000"/>
              </a:lnSpc>
              <a:buNone/>
            </a:pPr>
            <a:r>
              <a:rPr lang="en-GB" sz="1400" dirty="0"/>
              <a:t>House of Commons Library – </a:t>
            </a:r>
            <a:r>
              <a:rPr lang="en-GB" sz="1400" dirty="0">
                <a:hlinkClick r:id="rId3"/>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4"/>
              </a:rPr>
              <a:t>Which children are most likely to be in poverty in the UK?</a:t>
            </a:r>
            <a:r>
              <a:rPr lang="en-GB" sz="1400" dirty="0"/>
              <a:t> (insight)</a:t>
            </a:r>
          </a:p>
          <a:p>
            <a:pPr marL="0" indent="0">
              <a:lnSpc>
                <a:spcPct val="120000"/>
              </a:lnSpc>
              <a:buNone/>
            </a:pPr>
            <a:r>
              <a:rPr lang="en-GB" sz="1400" dirty="0"/>
              <a:t>House of Lords Library - </a:t>
            </a:r>
            <a:r>
              <a:rPr lang="en-GB" sz="1400" dirty="0">
                <a:hlinkClick r:id="rId5"/>
              </a:rPr>
              <a:t>Government climate policy: Economic impact </a:t>
            </a:r>
            <a:r>
              <a:rPr lang="en-GB" sz="1400" dirty="0"/>
              <a:t>(report)</a:t>
            </a:r>
          </a:p>
          <a:p>
            <a:pPr marL="0" indent="0">
              <a:lnSpc>
                <a:spcPct val="120000"/>
              </a:lnSpc>
              <a:buNone/>
            </a:pPr>
            <a:r>
              <a:rPr lang="en-GB" sz="1400" dirty="0" err="1"/>
              <a:t>InKind</a:t>
            </a:r>
            <a:r>
              <a:rPr lang="en-GB" sz="1400" dirty="0"/>
              <a:t> Direct - </a:t>
            </a:r>
            <a:r>
              <a:rPr lang="en-GB" sz="1400" dirty="0">
                <a:hlinkClick r:id="rId6"/>
              </a:rPr>
              <a:t>The State of Period Equity in the UK </a:t>
            </a:r>
            <a:r>
              <a:rPr lang="en-GB" sz="1400" dirty="0"/>
              <a:t>(report)</a:t>
            </a:r>
          </a:p>
          <a:p>
            <a:pPr marL="0" indent="0">
              <a:lnSpc>
                <a:spcPct val="120000"/>
              </a:lnSpc>
              <a:buNone/>
            </a:pPr>
            <a:r>
              <a:rPr lang="en-GB" sz="1400" dirty="0"/>
              <a:t>Institute for Employment Studies - </a:t>
            </a:r>
            <a:r>
              <a:rPr lang="en-GB" sz="1400" dirty="0">
                <a:hlinkClick r:id="rId7"/>
              </a:rPr>
              <a:t>Exploring the interactions between job quality, industries and health </a:t>
            </a:r>
            <a:r>
              <a:rPr lang="en-GB" sz="1400" dirty="0"/>
              <a:t>(report)</a:t>
            </a:r>
          </a:p>
          <a:p>
            <a:pPr marL="0" indent="0">
              <a:lnSpc>
                <a:spcPct val="120000"/>
              </a:lnSpc>
              <a:buNone/>
            </a:pPr>
            <a:r>
              <a:rPr lang="en-GB" sz="1400" dirty="0"/>
              <a:t>Institute for Fiscal Studies (IFS) - </a:t>
            </a:r>
            <a:r>
              <a:rPr lang="en-GB" sz="1400" dirty="0" err="1">
                <a:hlinkClick r:id="rId8"/>
              </a:rPr>
              <a:t>Cheapflation</a:t>
            </a:r>
            <a:r>
              <a:rPr lang="en-GB" sz="1400" dirty="0">
                <a:hlinkClick r:id="rId8"/>
              </a:rPr>
              <a:t> and the rise of inflation inequality </a:t>
            </a:r>
            <a:r>
              <a:rPr lang="en-GB" sz="1400" dirty="0"/>
              <a:t>(report)</a:t>
            </a:r>
          </a:p>
          <a:p>
            <a:pPr marL="0" indent="0">
              <a:lnSpc>
                <a:spcPct val="120000"/>
              </a:lnSpc>
              <a:buNone/>
            </a:pPr>
            <a:r>
              <a:rPr lang="en-GB" sz="1400" dirty="0"/>
              <a:t>IFS - </a:t>
            </a:r>
            <a:r>
              <a:rPr lang="en-GB" sz="1400" dirty="0">
                <a:hlinkClick r:id="rId9"/>
              </a:rPr>
              <a:t>Do disability benefit claims rise when other benefits are cut?</a:t>
            </a:r>
            <a:r>
              <a:rPr lang="en-GB" sz="1400" dirty="0"/>
              <a:t> (report)</a:t>
            </a:r>
          </a:p>
          <a:p>
            <a:pPr marL="0" indent="0">
              <a:lnSpc>
                <a:spcPct val="120000"/>
              </a:lnSpc>
              <a:buNone/>
            </a:pPr>
            <a:r>
              <a:rPr lang="en-GB" sz="1400" dirty="0"/>
              <a:t>IFS - </a:t>
            </a:r>
            <a:r>
              <a:rPr lang="en-GB" sz="1400" dirty="0">
                <a:hlinkClick r:id="rId10"/>
              </a:rPr>
              <a:t>Green Budget 2025: Full report</a:t>
            </a:r>
            <a:endParaRPr lang="en-GB" sz="1400" dirty="0"/>
          </a:p>
          <a:p>
            <a:pPr marL="0" indent="0">
              <a:lnSpc>
                <a:spcPct val="120000"/>
              </a:lnSpc>
              <a:buNone/>
            </a:pPr>
            <a:r>
              <a:rPr lang="en-GB" sz="1400" dirty="0"/>
              <a:t>IFS - </a:t>
            </a:r>
            <a:r>
              <a:rPr lang="en-GB" sz="1400" dirty="0">
                <a:hlinkClick r:id="rId11"/>
              </a:rPr>
              <a:t>Health, wealth and employment in the run-up to state pension age </a:t>
            </a:r>
            <a:r>
              <a:rPr lang="en-GB" sz="1400" dirty="0"/>
              <a:t>(report)</a:t>
            </a:r>
          </a:p>
          <a:p>
            <a:pPr marL="0" indent="0">
              <a:lnSpc>
                <a:spcPct val="120000"/>
              </a:lnSpc>
              <a:buNone/>
            </a:pPr>
            <a:r>
              <a:rPr lang="en-GB" sz="1400" dirty="0"/>
              <a:t>IFS - </a:t>
            </a:r>
            <a:r>
              <a:rPr lang="en-GB" sz="1400" dirty="0">
                <a:hlinkClick r:id="rId12"/>
              </a:rPr>
              <a:t>Hotel of Mum and Dad? Co-residence with parents among those aged 25–34 </a:t>
            </a:r>
            <a:r>
              <a:rPr lang="en-GB" sz="1400" dirty="0"/>
              <a:t>(report)</a:t>
            </a:r>
          </a:p>
          <a:p>
            <a:pPr marL="0" indent="0">
              <a:lnSpc>
                <a:spcPct val="120000"/>
              </a:lnSpc>
              <a:buNone/>
            </a:pPr>
            <a:r>
              <a:rPr lang="en-GB" sz="1400" dirty="0"/>
              <a:t>IFS - </a:t>
            </a:r>
            <a:r>
              <a:rPr lang="en-GB" sz="1400" dirty="0">
                <a:hlinkClick r:id="rId13"/>
              </a:rPr>
              <a:t>Housing quality and affordability for lower-income households</a:t>
            </a:r>
            <a:r>
              <a:rPr lang="en-GB" sz="1400" dirty="0"/>
              <a:t> (report)</a:t>
            </a:r>
          </a:p>
          <a:p>
            <a:pPr marL="0" indent="0">
              <a:lnSpc>
                <a:spcPct val="120000"/>
              </a:lnSpc>
              <a:buNone/>
            </a:pPr>
            <a:r>
              <a:rPr lang="en-GB" sz="1400" dirty="0"/>
              <a:t>IFS - </a:t>
            </a:r>
            <a:r>
              <a:rPr lang="en-GB" sz="1400" dirty="0">
                <a:hlinkClick r:id="rId14"/>
              </a:rPr>
              <a:t>How have pensioner incomes and poverty changed in recent years?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802630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(8)</a:t>
            </a:r>
          </a:p>
        </p:txBody>
      </p:sp>
      <p:sp>
        <p:nvSpPr>
          <p:cNvPr id="3" name="Content Placeholder 2"/>
          <p:cNvSpPr>
            <a:spLocks noGrp="1"/>
          </p:cNvSpPr>
          <p:nvPr>
            <p:ph idx="1"/>
          </p:nvPr>
        </p:nvSpPr>
        <p:spPr>
          <a:xfrm>
            <a:off x="294291" y="967907"/>
            <a:ext cx="11811570" cy="5056973"/>
          </a:xfrm>
          <a:solidFill>
            <a:schemeClr val="bg1"/>
          </a:solidFill>
        </p:spPr>
        <p:txBody>
          <a:bodyPr numCol="1">
            <a:noAutofit/>
          </a:bodyPr>
          <a:lstStyle/>
          <a:p>
            <a:pPr marL="0" indent="0">
              <a:lnSpc>
                <a:spcPct val="120000"/>
              </a:lnSpc>
              <a:buNone/>
            </a:pPr>
            <a:r>
              <a:rPr lang="en-GB" sz="1400" dirty="0"/>
              <a:t>IFS - </a:t>
            </a:r>
            <a:r>
              <a:rPr lang="en-GB" sz="1400" dirty="0">
                <a:hlinkClick r:id="rId2"/>
              </a:rPr>
              <a:t>Living standards, poverty and inequality in the UK</a:t>
            </a:r>
            <a:r>
              <a:rPr lang="en-GB" sz="1400" dirty="0"/>
              <a:t> (interactive webpage)</a:t>
            </a:r>
          </a:p>
          <a:p>
            <a:pPr marL="0" indent="0">
              <a:lnSpc>
                <a:spcPct val="120000"/>
              </a:lnSpc>
              <a:buNone/>
            </a:pPr>
            <a:r>
              <a:rPr lang="en-GB" sz="1400" dirty="0"/>
              <a:t>IFS - </a:t>
            </a:r>
            <a:r>
              <a:rPr lang="en-GB" sz="1400" dirty="0">
                <a:hlinkClick r:id="rId3"/>
              </a:rPr>
              <a:t>Living standards since the last election</a:t>
            </a:r>
            <a:r>
              <a:rPr lang="en-GB" sz="1400" dirty="0"/>
              <a:t> (report)</a:t>
            </a:r>
          </a:p>
          <a:p>
            <a:pPr marL="0" indent="0">
              <a:lnSpc>
                <a:spcPct val="120000"/>
              </a:lnSpc>
              <a:buNone/>
            </a:pPr>
            <a:r>
              <a:rPr lang="en-GB" sz="1400" dirty="0"/>
              <a:t>IFS - </a:t>
            </a:r>
            <a:r>
              <a:rPr lang="en-GB" sz="1400" dirty="0">
                <a:hlinkClick r:id="rId4"/>
              </a:rPr>
              <a:t>On the move: how young people’s mobility responds to and reinforces geographical inequalities</a:t>
            </a:r>
            <a:r>
              <a:rPr lang="en-GB" sz="1400" dirty="0"/>
              <a:t> (report)</a:t>
            </a:r>
          </a:p>
          <a:p>
            <a:pPr marL="0" indent="0">
              <a:lnSpc>
                <a:spcPct val="120000"/>
              </a:lnSpc>
              <a:buNone/>
            </a:pPr>
            <a:r>
              <a:rPr lang="en-GB" sz="1400" dirty="0"/>
              <a:t>IFS - </a:t>
            </a:r>
            <a:r>
              <a:rPr lang="en-GB" sz="1400" dirty="0">
                <a:hlinkClick r:id="rId5"/>
              </a:rPr>
              <a:t>Recent trends in and the outlook for health-related benefits</a:t>
            </a:r>
            <a:r>
              <a:rPr lang="en-GB" sz="1400" dirty="0"/>
              <a:t> (report)</a:t>
            </a:r>
          </a:p>
          <a:p>
            <a:pPr marL="0" indent="0">
              <a:lnSpc>
                <a:spcPct val="120000"/>
              </a:lnSpc>
              <a:buNone/>
            </a:pPr>
            <a:r>
              <a:rPr lang="en-GB" sz="1400" dirty="0"/>
              <a:t>IFS - </a:t>
            </a:r>
            <a:r>
              <a:rPr lang="en-GB" sz="1400" dirty="0">
                <a:hlinkClick r:id="rId6"/>
              </a:rPr>
              <a:t>Seven key facts about UK living standards </a:t>
            </a:r>
            <a:r>
              <a:rPr lang="en-GB" sz="1400" dirty="0"/>
              <a:t>(report)</a:t>
            </a:r>
          </a:p>
          <a:p>
            <a:pPr marL="0" indent="0">
              <a:lnSpc>
                <a:spcPct val="120000"/>
              </a:lnSpc>
              <a:buNone/>
            </a:pPr>
            <a:r>
              <a:rPr lang="en-GB" sz="1400" dirty="0"/>
              <a:t>IFS - </a:t>
            </a:r>
            <a:r>
              <a:rPr lang="en-GB" sz="1400" dirty="0">
                <a:hlinkClick r:id="rId7"/>
              </a:rPr>
              <a:t>Tackling regional inequalities: lessons from new research </a:t>
            </a:r>
            <a:r>
              <a:rPr lang="en-GB" sz="1400" dirty="0"/>
              <a:t>(research paper)</a:t>
            </a:r>
          </a:p>
          <a:p>
            <a:pPr marL="0" indent="0">
              <a:lnSpc>
                <a:spcPct val="120000"/>
              </a:lnSpc>
              <a:buNone/>
            </a:pPr>
            <a:r>
              <a:rPr lang="en-GB" sz="1400" dirty="0"/>
              <a:t>IFS - </a:t>
            </a:r>
            <a:r>
              <a:rPr lang="en-GB" sz="1400" dirty="0">
                <a:hlinkClick r:id="rId8"/>
              </a:rPr>
              <a:t>The role of changing health in rising health-related benefit claims </a:t>
            </a:r>
            <a:r>
              <a:rPr lang="en-GB" sz="1400" dirty="0"/>
              <a:t>(report)</a:t>
            </a:r>
          </a:p>
          <a:p>
            <a:pPr marL="0" indent="0">
              <a:lnSpc>
                <a:spcPct val="120000"/>
              </a:lnSpc>
              <a:buNone/>
            </a:pPr>
            <a:r>
              <a:rPr lang="en-GB" sz="1400" dirty="0"/>
              <a:t>IFS - </a:t>
            </a:r>
            <a:r>
              <a:rPr lang="en-GB" sz="1400" dirty="0">
                <a:hlinkClick r:id="rId9"/>
              </a:rPr>
              <a:t>Unemployment, benefits and household spending: new evidence from UK bank account data </a:t>
            </a:r>
            <a:r>
              <a:rPr lang="en-GB" sz="1400" dirty="0"/>
              <a:t>(report)</a:t>
            </a:r>
          </a:p>
          <a:p>
            <a:pPr marL="0" indent="0">
              <a:lnSpc>
                <a:spcPct val="120000"/>
              </a:lnSpc>
              <a:buNone/>
            </a:pPr>
            <a:r>
              <a:rPr lang="en-GB" sz="1400" dirty="0"/>
              <a:t>Institute of Health Equity – </a:t>
            </a:r>
            <a:r>
              <a:rPr lang="en-GB" sz="1400" dirty="0">
                <a:hlinkClick r:id="rId10"/>
              </a:rPr>
              <a:t>Fuel poverty, cold homes and health inequalities in the UK</a:t>
            </a:r>
            <a:r>
              <a:rPr lang="en-GB" sz="1400" dirty="0"/>
              <a:t> (report)</a:t>
            </a:r>
          </a:p>
          <a:p>
            <a:pPr marL="0" indent="0">
              <a:lnSpc>
                <a:spcPct val="120000"/>
              </a:lnSpc>
              <a:buNone/>
            </a:pPr>
            <a:r>
              <a:rPr lang="en-GB" sz="1400" dirty="0"/>
              <a:t>Joseph Rowntree Foundation (JRF) -  </a:t>
            </a:r>
            <a:r>
              <a:rPr lang="en-GB" sz="1400" dirty="0">
                <a:hlinkClick r:id="rId11"/>
              </a:rPr>
              <a:t>UK Poverty 2025</a:t>
            </a:r>
            <a:r>
              <a:rPr lang="en-GB" sz="1400" dirty="0">
                <a:hlinkClick r:id="rId12"/>
              </a:rPr>
              <a:t> </a:t>
            </a:r>
            <a:r>
              <a:rPr lang="en-GB" sz="1400" dirty="0"/>
              <a:t>(report)</a:t>
            </a:r>
          </a:p>
          <a:p>
            <a:pPr marL="0" indent="0">
              <a:lnSpc>
                <a:spcPct val="120000"/>
              </a:lnSpc>
              <a:buNone/>
            </a:pPr>
            <a:r>
              <a:rPr lang="en-GB" sz="1400" dirty="0"/>
              <a:t>JRF -  </a:t>
            </a:r>
            <a:r>
              <a:rPr lang="en-GB" sz="1400" dirty="0">
                <a:hlinkClick r:id="rId13"/>
              </a:rPr>
              <a:t>Cost of living </a:t>
            </a:r>
            <a:r>
              <a:rPr lang="en-GB" sz="1400" dirty="0"/>
              <a:t>(reports and briefings)</a:t>
            </a:r>
          </a:p>
          <a:p>
            <a:pPr marL="0" indent="0">
              <a:lnSpc>
                <a:spcPct val="120000"/>
              </a:lnSpc>
              <a:buNone/>
            </a:pPr>
            <a:r>
              <a:rPr lang="en-GB" sz="1400" dirty="0"/>
              <a:t>JRF – </a:t>
            </a:r>
            <a:r>
              <a:rPr lang="en-GB" sz="1400" dirty="0">
                <a:hlinkClick r:id="rId14"/>
              </a:rPr>
              <a:t>Destitution in the UK 2023 </a:t>
            </a:r>
            <a:r>
              <a:rPr lang="en-GB" sz="1400" dirty="0"/>
              <a:t>(report)</a:t>
            </a:r>
          </a:p>
          <a:p>
            <a:pPr marL="0" indent="0">
              <a:lnSpc>
                <a:spcPct val="120000"/>
              </a:lnSpc>
              <a:buNone/>
            </a:pPr>
            <a:r>
              <a:rPr lang="en-GB" sz="1400" dirty="0"/>
              <a:t>The King’s Fund - </a:t>
            </a:r>
            <a:r>
              <a:rPr lang="en-GB" sz="1400" dirty="0">
                <a:hlinkClick r:id="rId15"/>
              </a:rPr>
              <a:t>Illustrating the relationship between poverty and NHS services </a:t>
            </a:r>
            <a:r>
              <a:rPr lang="en-GB" sz="1400" dirty="0"/>
              <a:t>(article)</a:t>
            </a:r>
          </a:p>
          <a:p>
            <a:pPr marL="0" indent="0">
              <a:lnSpc>
                <a:spcPct val="120000"/>
              </a:lnSpc>
              <a:buNone/>
            </a:pPr>
            <a:endParaRPr lang="en-GB" sz="1400" dirty="0"/>
          </a:p>
        </p:txBody>
      </p:sp>
    </p:spTree>
    <p:extLst>
      <p:ext uri="{BB962C8B-B14F-4D97-AF65-F5344CB8AC3E}">
        <p14:creationId xmlns:p14="http://schemas.microsoft.com/office/powerpoint/2010/main" val="160807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(9)</a:t>
            </a:r>
          </a:p>
        </p:txBody>
      </p:sp>
      <p:sp>
        <p:nvSpPr>
          <p:cNvPr id="3" name="Content Placeholder 2"/>
          <p:cNvSpPr>
            <a:spLocks noGrp="1"/>
          </p:cNvSpPr>
          <p:nvPr>
            <p:ph idx="1"/>
          </p:nvPr>
        </p:nvSpPr>
        <p:spPr>
          <a:xfrm>
            <a:off x="294291" y="967908"/>
            <a:ext cx="11811570" cy="5053751"/>
          </a:xfrm>
          <a:solidFill>
            <a:schemeClr val="bg1"/>
          </a:solidFill>
        </p:spPr>
        <p:txBody>
          <a:bodyPr numCol="1">
            <a:noAutofit/>
          </a:bodyPr>
          <a:lstStyle/>
          <a:p>
            <a:pPr marL="0" indent="0">
              <a:lnSpc>
                <a:spcPct val="120000"/>
              </a:lnSpc>
              <a:buNone/>
            </a:pPr>
            <a:r>
              <a:rPr lang="en-GB" sz="1400" dirty="0"/>
              <a:t>The King’s Trust - </a:t>
            </a:r>
            <a:r>
              <a:rPr lang="en-GB" sz="1400" dirty="0">
                <a:hlinkClick r:id="rId2"/>
              </a:rPr>
              <a:t>The King’s Trust TK Maxx Youth Index 2025 </a:t>
            </a:r>
            <a:r>
              <a:rPr lang="en-GB" sz="1400" dirty="0"/>
              <a:t>(report)</a:t>
            </a:r>
          </a:p>
          <a:p>
            <a:pPr marL="0" indent="0">
              <a:lnSpc>
                <a:spcPct val="120000"/>
              </a:lnSpc>
              <a:buNone/>
            </a:pPr>
            <a:r>
              <a:rPr lang="en-GB" sz="1400" dirty="0"/>
              <a:t>KPMG – </a:t>
            </a:r>
            <a:r>
              <a:rPr lang="en-GB" sz="1400" dirty="0">
                <a:hlinkClick r:id="rId3"/>
              </a:rPr>
              <a:t>UK Economic Outlook </a:t>
            </a:r>
            <a:r>
              <a:rPr lang="en-GB" sz="1400" dirty="0"/>
              <a:t>(report)</a:t>
            </a:r>
          </a:p>
          <a:p>
            <a:pPr marL="0" indent="0">
              <a:lnSpc>
                <a:spcPct val="120000"/>
              </a:lnSpc>
              <a:buNone/>
            </a:pPr>
            <a:r>
              <a:rPr lang="en-GB" sz="1400" dirty="0"/>
              <a:t>Learning and Work Institute – </a:t>
            </a:r>
            <a:r>
              <a:rPr lang="en-GB" sz="1400" dirty="0">
                <a:hlinkClick r:id="rId4"/>
              </a:rPr>
              <a:t>Labour market analysis</a:t>
            </a:r>
            <a:endParaRPr lang="en-GB" sz="1400" dirty="0"/>
          </a:p>
          <a:p>
            <a:pPr marL="0" indent="0">
              <a:lnSpc>
                <a:spcPct val="120000"/>
              </a:lnSpc>
              <a:buNone/>
            </a:pPr>
            <a:r>
              <a:rPr lang="en-GB" sz="1400" dirty="0"/>
              <a:t>Living Wage Foundation - </a:t>
            </a:r>
            <a:r>
              <a:rPr lang="en-GB" sz="1400" dirty="0">
                <a:hlinkClick r:id="rId5"/>
              </a:rPr>
              <a:t>Precarious pay and uncertain hours: insecure work in the UK Labour Market</a:t>
            </a:r>
            <a:r>
              <a:rPr lang="en-GB" sz="1400" dirty="0"/>
              <a:t> (report)</a:t>
            </a:r>
          </a:p>
          <a:p>
            <a:pPr marL="0" indent="0">
              <a:lnSpc>
                <a:spcPct val="120000"/>
              </a:lnSpc>
              <a:buNone/>
            </a:pPr>
            <a:r>
              <a:rPr lang="en-GB" sz="1400" dirty="0"/>
              <a:t>Living Wage Foundation - </a:t>
            </a:r>
            <a:r>
              <a:rPr lang="en-GB" sz="1400" dirty="0">
                <a:hlinkClick r:id="rId6"/>
              </a:rPr>
              <a:t>Life on a Low Pension - the growing problem of financial insecurity in retirement </a:t>
            </a:r>
            <a:r>
              <a:rPr lang="en-GB" sz="1400" dirty="0"/>
              <a:t>(report)</a:t>
            </a:r>
          </a:p>
          <a:p>
            <a:pPr marL="0" indent="0">
              <a:lnSpc>
                <a:spcPct val="120000"/>
              </a:lnSpc>
              <a:buNone/>
            </a:pPr>
            <a:r>
              <a:rPr lang="en-GB" sz="1400" dirty="0"/>
              <a:t>Lloyds Bank - </a:t>
            </a:r>
            <a:r>
              <a:rPr lang="en-GB" sz="1400" dirty="0">
                <a:hlinkClick r:id="rId7" action="ppaction://hlinkfile"/>
              </a:rPr>
              <a:t>2025 Consumer Digital Index </a:t>
            </a:r>
            <a:r>
              <a:rPr lang="en-GB" sz="1400" dirty="0"/>
              <a:t>(report)</a:t>
            </a:r>
          </a:p>
          <a:p>
            <a:pPr marL="0" indent="0">
              <a:lnSpc>
                <a:spcPct val="120000"/>
              </a:lnSpc>
              <a:buNone/>
            </a:pPr>
            <a:r>
              <a:rPr lang="en-GB" sz="1400" dirty="0"/>
              <a:t>Local Government Association - </a:t>
            </a:r>
            <a:r>
              <a:rPr lang="en-GB" sz="1400" dirty="0">
                <a:hlinkClick r:id="rId8"/>
              </a:rPr>
              <a:t>LG Inform</a:t>
            </a:r>
            <a:r>
              <a:rPr lang="en-GB" sz="1400" dirty="0"/>
              <a:t> (interactive dashboard)</a:t>
            </a:r>
          </a:p>
          <a:p>
            <a:pPr marL="0" indent="0">
              <a:lnSpc>
                <a:spcPct val="120000"/>
              </a:lnSpc>
              <a:buNone/>
            </a:pPr>
            <a:r>
              <a:rPr lang="en-GB" sz="1400" dirty="0"/>
              <a:t>Lomax, N. </a:t>
            </a:r>
            <a:r>
              <a:rPr lang="en-GB" sz="1400" i="1" dirty="0"/>
              <a:t>et al</a:t>
            </a:r>
            <a:r>
              <a:rPr lang="en-GB" sz="1400" dirty="0"/>
              <a:t>, ‘</a:t>
            </a:r>
            <a:r>
              <a:rPr lang="en-GB" sz="1400" dirty="0">
                <a:hlinkClick r:id="rId9"/>
              </a:rPr>
              <a:t>An Inclusive Economy Classification of British Local Authority Districts and Assessment of Its Association With Life Expectancy and Lifespan Variation</a:t>
            </a:r>
            <a:r>
              <a:rPr lang="en-GB" sz="1400" dirty="0"/>
              <a:t>’, </a:t>
            </a:r>
            <a:r>
              <a:rPr lang="en-GB" sz="1400" i="1" dirty="0"/>
              <a:t>Population, Place and Space </a:t>
            </a:r>
            <a:r>
              <a:rPr lang="en-GB" sz="1400" dirty="0"/>
              <a:t>(November 2025) (journal article)</a:t>
            </a:r>
          </a:p>
          <a:p>
            <a:pPr marL="0" indent="0">
              <a:lnSpc>
                <a:spcPct val="120000"/>
              </a:lnSpc>
              <a:buNone/>
            </a:pPr>
            <a:r>
              <a:rPr lang="en-GB" sz="1400" dirty="0"/>
              <a:t>London School of Economics and Political Science (LSE) - </a:t>
            </a:r>
            <a:r>
              <a:rPr lang="en-GB" sz="1400" dirty="0">
                <a:hlinkClick r:id="rId10"/>
              </a:rPr>
              <a:t>Britain is falling behind the US and productivity is largely to blame</a:t>
            </a:r>
            <a:r>
              <a:rPr lang="en-GB" sz="1400" dirty="0"/>
              <a:t> (blog)</a:t>
            </a:r>
          </a:p>
          <a:p>
            <a:pPr marL="0" indent="0">
              <a:lnSpc>
                <a:spcPct val="120000"/>
              </a:lnSpc>
              <a:buNone/>
            </a:pPr>
            <a:r>
              <a:rPr lang="en-GB" sz="1400" dirty="0"/>
              <a:t>LSE Centre for Analysis of Social Exclusion - </a:t>
            </a:r>
            <a:r>
              <a:rPr lang="en-GB" sz="1400" dirty="0">
                <a:hlinkClick r:id="rId11"/>
              </a:rPr>
              <a:t>Insecure lives: The growth and impact of multiple insecurities</a:t>
            </a:r>
            <a:r>
              <a:rPr lang="en-GB" sz="1400" dirty="0"/>
              <a:t> (report)</a:t>
            </a:r>
          </a:p>
          <a:p>
            <a:pPr marL="0" indent="0">
              <a:lnSpc>
                <a:spcPct val="120000"/>
              </a:lnSpc>
              <a:buNone/>
            </a:pPr>
            <a:r>
              <a:rPr lang="en-GB" sz="1400" dirty="0" err="1"/>
              <a:t>Longleigh</a:t>
            </a:r>
            <a:r>
              <a:rPr lang="en-GB" sz="1400" dirty="0"/>
              <a:t> Foundation - </a:t>
            </a:r>
            <a:r>
              <a:rPr lang="en-GB" sz="1400" dirty="0">
                <a:hlinkClick r:id="rId12"/>
              </a:rPr>
              <a:t>The Case for Affordable Rural Housing </a:t>
            </a:r>
            <a:r>
              <a:rPr lang="en-GB" sz="1400" dirty="0"/>
              <a:t>(report)</a:t>
            </a:r>
          </a:p>
          <a:p>
            <a:pPr marL="0" indent="0">
              <a:lnSpc>
                <a:spcPct val="120000"/>
              </a:lnSpc>
              <a:buNone/>
            </a:pPr>
            <a:r>
              <a:rPr lang="en-GB" sz="1400" dirty="0"/>
              <a:t>Loughborough University Centre for Research in Social Policy  - </a:t>
            </a:r>
            <a:r>
              <a:rPr lang="en-GB" sz="1400" dirty="0">
                <a:hlinkClick r:id="rId13"/>
              </a:rPr>
              <a:t>Social research and policy analysis on issues related to poverty, living standards and income adequacy</a:t>
            </a:r>
            <a:r>
              <a:rPr lang="en-GB" sz="1400" dirty="0"/>
              <a:t> (reports and resources)</a:t>
            </a:r>
          </a:p>
          <a:p>
            <a:pPr marL="0" indent="0">
              <a:lnSpc>
                <a:spcPct val="120000"/>
              </a:lnSpc>
              <a:buNone/>
            </a:pPr>
            <a:endParaRPr lang="en-GB" sz="1400" dirty="0"/>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(10)</a:t>
            </a:r>
          </a:p>
        </p:txBody>
      </p:sp>
      <p:sp>
        <p:nvSpPr>
          <p:cNvPr id="3" name="Content Placeholder 2"/>
          <p:cNvSpPr>
            <a:spLocks noGrp="1"/>
          </p:cNvSpPr>
          <p:nvPr>
            <p:ph idx="1"/>
          </p:nvPr>
        </p:nvSpPr>
        <p:spPr>
          <a:xfrm>
            <a:off x="294291" y="967906"/>
            <a:ext cx="11811570" cy="5097613"/>
          </a:xfrm>
          <a:solidFill>
            <a:schemeClr val="bg1"/>
          </a:solidFill>
        </p:spPr>
        <p:txBody>
          <a:bodyPr numCol="1">
            <a:noAutofit/>
          </a:bodyPr>
          <a:lstStyle/>
          <a:p>
            <a:pPr marL="0" indent="0">
              <a:lnSpc>
                <a:spcPct val="120000"/>
              </a:lnSpc>
              <a:buNone/>
            </a:pPr>
            <a:r>
              <a:rPr lang="en-GB" sz="1400" dirty="0"/>
              <a:t>Loughborough University Centre for Research in Social Policy - </a:t>
            </a:r>
            <a:r>
              <a:rPr lang="en-GB" sz="1400" dirty="0">
                <a:hlinkClick r:id="rId3"/>
              </a:rPr>
              <a:t>Poverty at the end of life in the UK in 2024 </a:t>
            </a:r>
            <a:r>
              <a:rPr lang="en-GB" sz="1400" dirty="0"/>
              <a:t>(report)</a:t>
            </a:r>
          </a:p>
          <a:p>
            <a:pPr marL="0" indent="0">
              <a:lnSpc>
                <a:spcPct val="120000"/>
              </a:lnSpc>
              <a:buNone/>
            </a:pPr>
            <a:r>
              <a:rPr lang="en-GB" sz="1400" dirty="0"/>
              <a:t>Mental Health Foundation -  </a:t>
            </a:r>
            <a:r>
              <a:rPr lang="en-GB" sz="1400" dirty="0">
                <a:hlinkClick r:id="rId4"/>
              </a:rPr>
              <a:t>Mental Health and the Cost-of-Living Crisis:  Another pandemic in the making?</a:t>
            </a:r>
            <a:r>
              <a:rPr lang="en-GB" sz="1400" dirty="0"/>
              <a:t> (briefing paper)</a:t>
            </a:r>
          </a:p>
          <a:p>
            <a:pPr marL="0" indent="0">
              <a:lnSpc>
                <a:spcPct val="120000"/>
              </a:lnSpc>
              <a:buNone/>
            </a:pPr>
            <a:r>
              <a:rPr lang="en-GB" sz="1400" dirty="0"/>
              <a:t>Mental Health UK - </a:t>
            </a:r>
            <a:r>
              <a:rPr lang="en-GB" sz="1400" dirty="0">
                <a:hlinkClick r:id="rId5"/>
              </a:rPr>
              <a:t>Burnout Report 2025 </a:t>
            </a:r>
            <a:r>
              <a:rPr lang="en-GB" sz="1400" dirty="0"/>
              <a:t>(report)</a:t>
            </a:r>
          </a:p>
          <a:p>
            <a:pPr marL="0" indent="0">
              <a:lnSpc>
                <a:spcPct val="120000"/>
              </a:lnSpc>
              <a:buNone/>
            </a:pPr>
            <a:r>
              <a:rPr lang="en-GB" sz="1400" dirty="0"/>
              <a:t>Mental Health UK - </a:t>
            </a:r>
            <a:r>
              <a:rPr lang="en-GB" sz="1400" dirty="0">
                <a:hlinkClick r:id="rId6"/>
              </a:rPr>
              <a:t>Breaking Barriers: Supporting mental health to boost economic growth</a:t>
            </a:r>
            <a:r>
              <a:rPr lang="en-GB" sz="1400" dirty="0"/>
              <a:t> (report)</a:t>
            </a:r>
          </a:p>
          <a:p>
            <a:pPr marL="0" indent="0">
              <a:lnSpc>
                <a:spcPct val="120000"/>
              </a:lnSpc>
              <a:buNone/>
            </a:pPr>
            <a:r>
              <a:rPr lang="en-GB" sz="1400" dirty="0"/>
              <a:t>Midlands Engine – </a:t>
            </a:r>
            <a:r>
              <a:rPr lang="en-GB" sz="1400" dirty="0">
                <a:hlinkClick r:id="rId7"/>
              </a:rPr>
              <a:t>Midlands Engine Observatory Intelligence Hub and State of the Region Report</a:t>
            </a:r>
            <a:endParaRPr lang="en-GB" sz="1400" dirty="0"/>
          </a:p>
          <a:p>
            <a:pPr marL="0" indent="0">
              <a:lnSpc>
                <a:spcPct val="120000"/>
              </a:lnSpc>
              <a:buNone/>
            </a:pPr>
            <a:r>
              <a:rPr lang="en-GB" sz="1400" dirty="0"/>
              <a:t>Midlands Engine – </a:t>
            </a:r>
            <a:r>
              <a:rPr lang="en-GB" sz="1400" dirty="0">
                <a:hlinkClick r:id="rId8"/>
              </a:rPr>
              <a:t>Regional Economic Impact Monitor </a:t>
            </a:r>
            <a:r>
              <a:rPr lang="en-GB" sz="1400" dirty="0"/>
              <a:t>(report)</a:t>
            </a:r>
          </a:p>
          <a:p>
            <a:pPr marL="0" indent="0">
              <a:lnSpc>
                <a:spcPct val="120000"/>
              </a:lnSpc>
              <a:buNone/>
            </a:pPr>
            <a:r>
              <a:rPr lang="en-GB" sz="1400" dirty="0"/>
              <a:t>Ministry of Housing, Communities &amp; Local Government - </a:t>
            </a:r>
            <a:r>
              <a:rPr lang="en-GB" sz="1400" dirty="0">
                <a:hlinkClick r:id="rId9"/>
              </a:rPr>
              <a:t>English Housing Survey 2023 to 2024: experiences of the 'housing crisis’ </a:t>
            </a:r>
            <a:r>
              <a:rPr lang="en-GB" sz="1400" dirty="0"/>
              <a:t>(report)</a:t>
            </a:r>
          </a:p>
          <a:p>
            <a:pPr marL="0" indent="0">
              <a:lnSpc>
                <a:spcPct val="120000"/>
              </a:lnSpc>
              <a:buNone/>
            </a:pPr>
            <a:r>
              <a:rPr lang="en-GB" sz="1400" dirty="0"/>
              <a:t>National Association of Drug and Alcohol Treatment and Recovery Charities - </a:t>
            </a:r>
            <a:r>
              <a:rPr lang="en-GB" sz="1400" dirty="0">
                <a:hlinkClick r:id="rId10"/>
              </a:rPr>
              <a:t>The impact of the cost of living crisis on drug and alcohol treatment and recovery</a:t>
            </a:r>
            <a:r>
              <a:rPr lang="en-GB" sz="1400" dirty="0"/>
              <a:t> (report)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11"/>
              </a:rPr>
              <a:t>Society Watch 2023: The Price We Pay - the social impact of the cost of living crisis </a:t>
            </a:r>
            <a:r>
              <a:rPr lang="en-GB" sz="1400" dirty="0"/>
              <a:t>(report)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12"/>
              </a:rPr>
              <a:t>British Social Attitudes</a:t>
            </a:r>
            <a:endParaRPr lang="en-GB" sz="1400" dirty="0"/>
          </a:p>
          <a:p>
            <a:pPr marL="0" indent="0">
              <a:lnSpc>
                <a:spcPct val="120000"/>
              </a:lnSpc>
              <a:buNone/>
            </a:pPr>
            <a:r>
              <a:rPr lang="en-GB" sz="1400" dirty="0"/>
              <a:t>National Institute for Economic and Social Research (NIESR) – </a:t>
            </a:r>
            <a:r>
              <a:rPr lang="en-GB" sz="1400" dirty="0">
                <a:hlinkClick r:id="rId13"/>
              </a:rPr>
              <a:t>UK Economic Outlook </a:t>
            </a:r>
            <a:r>
              <a:rPr lang="en-GB" sz="1400" dirty="0"/>
              <a:t>(report)</a:t>
            </a:r>
          </a:p>
          <a:p>
            <a:pPr marL="0" indent="0">
              <a:lnSpc>
                <a:spcPct val="120000"/>
              </a:lnSpc>
              <a:buNone/>
            </a:pPr>
            <a:r>
              <a:rPr lang="en-GB" sz="1400" dirty="0"/>
              <a:t>The National Council for Voluntary Organisations (NCVO) – </a:t>
            </a:r>
            <a:r>
              <a:rPr lang="en-GB" sz="1400" dirty="0">
                <a:hlinkClick r:id="rId14"/>
              </a:rPr>
              <a:t>UK Civil Society Almanac 2024 </a:t>
            </a:r>
            <a:r>
              <a:rPr lang="en-GB" sz="1400" dirty="0"/>
              <a:t>(report)</a:t>
            </a:r>
          </a:p>
          <a:p>
            <a:pPr marL="0" indent="0">
              <a:lnSpc>
                <a:spcPct val="120000"/>
              </a:lnSpc>
              <a:buNone/>
            </a:pPr>
            <a:r>
              <a:rPr lang="en-GB" sz="1400" dirty="0"/>
              <a:t>NatWest Group – </a:t>
            </a:r>
            <a:r>
              <a:rPr lang="en-GB" sz="1400" dirty="0">
                <a:hlinkClick r:id="rId15"/>
              </a:rPr>
              <a:t>The Princes Trust NatWest Youth Index 2024</a:t>
            </a:r>
            <a:r>
              <a:rPr lang="en-GB" sz="1400" dirty="0"/>
              <a:t> (report)</a:t>
            </a:r>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0FB5-2E1F-CCBC-88EC-44CDF793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3AA8-3B86-3D22-4DF5-6469BCB1EEE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(11)</a:t>
            </a:r>
          </a:p>
        </p:txBody>
      </p:sp>
      <p:sp>
        <p:nvSpPr>
          <p:cNvPr id="3" name="Content Placeholder 2">
            <a:extLst>
              <a:ext uri="{FF2B5EF4-FFF2-40B4-BE49-F238E27FC236}">
                <a16:creationId xmlns:a16="http://schemas.microsoft.com/office/drawing/2014/main" id="{F5DF8023-C705-598E-59CB-4EAD4D3F6C0C}"/>
              </a:ext>
            </a:extLst>
          </p:cNvPr>
          <p:cNvSpPr>
            <a:spLocks noGrp="1"/>
          </p:cNvSpPr>
          <p:nvPr>
            <p:ph idx="1"/>
          </p:nvPr>
        </p:nvSpPr>
        <p:spPr>
          <a:xfrm>
            <a:off x="294291" y="967908"/>
            <a:ext cx="11811570" cy="5149864"/>
          </a:xfrm>
          <a:solidFill>
            <a:schemeClr val="bg1"/>
          </a:solidFill>
        </p:spPr>
        <p:txBody>
          <a:bodyPr numCol="1">
            <a:noAutofit/>
          </a:bodyPr>
          <a:lstStyle/>
          <a:p>
            <a:pPr marL="0" indent="0">
              <a:lnSpc>
                <a:spcPct val="120000"/>
              </a:lnSpc>
              <a:buNone/>
            </a:pPr>
            <a:r>
              <a:rPr lang="en-GB" sz="1400" dirty="0"/>
              <a:t>New Economics Foundation - </a:t>
            </a:r>
            <a:r>
              <a:rPr lang="en-GB" sz="1400" dirty="0">
                <a:hlinkClick r:id="rId2"/>
              </a:rPr>
              <a:t>What’s behind the rise in disability benefit claims </a:t>
            </a:r>
            <a:r>
              <a:rPr lang="en-GB" sz="1400" dirty="0"/>
              <a:t>(blog)</a:t>
            </a:r>
          </a:p>
          <a:p>
            <a:pPr marL="0" indent="0">
              <a:lnSpc>
                <a:spcPct val="120000"/>
              </a:lnSpc>
              <a:buNone/>
            </a:pPr>
            <a:r>
              <a:rPr lang="en-GB" sz="1400" dirty="0"/>
              <a:t>Ofcom - </a:t>
            </a:r>
            <a:r>
              <a:rPr lang="en-GB" sz="1400" dirty="0">
                <a:hlinkClick r:id="rId3"/>
              </a:rPr>
              <a:t>A demographic deep dive into internet adoption</a:t>
            </a:r>
            <a:endParaRPr lang="en-GB" sz="1400" dirty="0"/>
          </a:p>
          <a:p>
            <a:pPr marL="0" indent="0">
              <a:lnSpc>
                <a:spcPct val="120000"/>
              </a:lnSpc>
              <a:buNone/>
            </a:pPr>
            <a:r>
              <a:rPr lang="en-GB" sz="1400" dirty="0"/>
              <a:t>Office for Health Improvement and Disparities (OHID) – </a:t>
            </a:r>
            <a:r>
              <a:rPr lang="en-GB" sz="1400" dirty="0">
                <a:hlinkClick r:id="rId4"/>
              </a:rPr>
              <a:t>Health inequalities dashboard</a:t>
            </a:r>
            <a:r>
              <a:rPr lang="en-GB" sz="1400" dirty="0"/>
              <a:t> ((interactive dashboard) </a:t>
            </a:r>
          </a:p>
          <a:p>
            <a:pPr marL="0" indent="0">
              <a:lnSpc>
                <a:spcPct val="120000"/>
              </a:lnSpc>
              <a:buNone/>
            </a:pPr>
            <a:r>
              <a:rPr lang="en-GB" sz="1400" dirty="0"/>
              <a:t>OHID – </a:t>
            </a:r>
            <a:r>
              <a:rPr lang="en-GB" sz="1400" dirty="0">
                <a:hlinkClick r:id="rId5"/>
              </a:rPr>
              <a:t>Local Inequalities Explorer Tool</a:t>
            </a:r>
            <a:r>
              <a:rPr lang="en-GB" sz="1400" dirty="0"/>
              <a:t> (interactive dashboard)</a:t>
            </a:r>
          </a:p>
          <a:p>
            <a:pPr marL="0" indent="0">
              <a:lnSpc>
                <a:spcPct val="120000"/>
              </a:lnSpc>
              <a:buNone/>
            </a:pPr>
            <a:r>
              <a:rPr lang="en-GB" sz="1400" dirty="0"/>
              <a:t>Office for National Statistics (ONS) - </a:t>
            </a:r>
            <a:r>
              <a:rPr lang="en-GB" sz="1400" dirty="0">
                <a:hlinkClick r:id="rId6"/>
              </a:rPr>
              <a:t>Build a custom area profile</a:t>
            </a:r>
            <a:r>
              <a:rPr lang="en-GB" sz="1400" dirty="0"/>
              <a:t> interactive tool (Census 2021 data)</a:t>
            </a:r>
          </a:p>
          <a:p>
            <a:pPr marL="0" indent="0">
              <a:lnSpc>
                <a:spcPct val="120000"/>
              </a:lnSpc>
              <a:buNone/>
            </a:pPr>
            <a:r>
              <a:rPr lang="en-GB" sz="1400" dirty="0"/>
              <a:t>ONS </a:t>
            </a:r>
            <a:r>
              <a:rPr lang="en-GB" sz="1400" dirty="0">
                <a:hlinkClick r:id="rId7"/>
              </a:rPr>
              <a:t>- </a:t>
            </a:r>
            <a:r>
              <a:rPr lang="en-GB" sz="1400" dirty="0">
                <a:hlinkClick r:id="rId8"/>
              </a:rPr>
              <a:t>Business insights and impact on the UK economy</a:t>
            </a:r>
            <a:r>
              <a:rPr lang="en-GB" sz="1400" dirty="0"/>
              <a:t> January 2026</a:t>
            </a:r>
          </a:p>
          <a:p>
            <a:pPr marL="0" indent="0">
              <a:lnSpc>
                <a:spcPct val="120000"/>
              </a:lnSpc>
              <a:buNone/>
            </a:pPr>
            <a:r>
              <a:rPr lang="en-GB" sz="1400" dirty="0"/>
              <a:t>ONS – </a:t>
            </a:r>
            <a:r>
              <a:rPr lang="en-GB" sz="1400" dirty="0">
                <a:hlinkClick r:id="rId9"/>
              </a:rPr>
              <a:t>Census 2021:  How homes are heated in your area</a:t>
            </a:r>
            <a:r>
              <a:rPr lang="en-GB" sz="1400" dirty="0"/>
              <a:t> (interactive map)</a:t>
            </a:r>
          </a:p>
          <a:p>
            <a:pPr marL="0" indent="0">
              <a:lnSpc>
                <a:spcPct val="120000"/>
              </a:lnSpc>
              <a:buNone/>
            </a:pPr>
            <a:r>
              <a:rPr lang="en-GB" sz="1400" dirty="0"/>
              <a:t>ONS – </a:t>
            </a:r>
            <a:r>
              <a:rPr lang="en-GB" sz="1400" dirty="0">
                <a:hlinkClick r:id="rId10"/>
              </a:rPr>
              <a:t>Census 2021: How workforce qualification levels differ across England and Wales</a:t>
            </a:r>
            <a:r>
              <a:rPr lang="en-GB" sz="1400" dirty="0"/>
              <a:t> (interactive map)</a:t>
            </a:r>
          </a:p>
          <a:p>
            <a:pPr marL="0" indent="0">
              <a:lnSpc>
                <a:spcPct val="120000"/>
              </a:lnSpc>
              <a:buNone/>
            </a:pPr>
            <a:r>
              <a:rPr lang="en-GB" sz="1400" dirty="0"/>
              <a:t>ONS - </a:t>
            </a:r>
            <a:r>
              <a:rPr lang="en-GB" sz="1400" dirty="0">
                <a:hlinkClick r:id="rId11"/>
              </a:rPr>
              <a:t>Childcare accessibility by neighbourhood</a:t>
            </a:r>
            <a:r>
              <a:rPr lang="en-GB" sz="1400" dirty="0"/>
              <a:t> (interactive tool) </a:t>
            </a:r>
          </a:p>
          <a:p>
            <a:pPr marL="0" indent="0">
              <a:lnSpc>
                <a:spcPct val="120000"/>
              </a:lnSpc>
              <a:buNone/>
            </a:pPr>
            <a:r>
              <a:rPr lang="en-GB" sz="1400" dirty="0"/>
              <a:t>ONS – </a:t>
            </a:r>
            <a:r>
              <a:rPr lang="en-GB" sz="1400" dirty="0">
                <a:hlinkClick r:id="rId12"/>
              </a:rPr>
              <a:t>Digital Exclusion Risk Factors Mapped Across Herefordshire</a:t>
            </a:r>
            <a:r>
              <a:rPr lang="en-GB" sz="1400" dirty="0"/>
              <a:t> (interactive map)</a:t>
            </a:r>
          </a:p>
          <a:p>
            <a:pPr marL="0" indent="0">
              <a:lnSpc>
                <a:spcPct val="120000"/>
              </a:lnSpc>
              <a:buNone/>
            </a:pPr>
            <a:r>
              <a:rPr lang="en-GB" sz="1400" dirty="0"/>
              <a:t>ONS – </a:t>
            </a:r>
            <a:r>
              <a:rPr lang="en-GB" sz="1400" dirty="0">
                <a:hlinkClick r:id="rId13"/>
              </a:rPr>
              <a:t>Drivers of child poverty for local authorities in Scotland: relative similarity to local authorities across Great Britain </a:t>
            </a:r>
            <a:endParaRPr lang="en-GB" sz="1400" dirty="0"/>
          </a:p>
          <a:p>
            <a:pPr marL="0" indent="0">
              <a:lnSpc>
                <a:spcPct val="120000"/>
              </a:lnSpc>
              <a:buNone/>
            </a:pPr>
            <a:r>
              <a:rPr lang="en-GB" sz="1400" dirty="0"/>
              <a:t>ONS - </a:t>
            </a:r>
            <a:r>
              <a:rPr lang="en-GB" sz="1400" dirty="0">
                <a:hlinkClick r:id="rId14"/>
              </a:rPr>
              <a:t>Economic activity and social change in the UK, real-time indicators </a:t>
            </a:r>
            <a:r>
              <a:rPr lang="en-GB" sz="1400" dirty="0"/>
              <a:t>(statistical bulletins)</a:t>
            </a:r>
          </a:p>
          <a:p>
            <a:pPr marL="0" indent="0">
              <a:lnSpc>
                <a:spcPct val="120000"/>
              </a:lnSpc>
              <a:buNone/>
            </a:pPr>
            <a:r>
              <a:rPr lang="en-GB" sz="1400" dirty="0"/>
              <a:t>ONS:  </a:t>
            </a:r>
            <a:r>
              <a:rPr lang="en-GB" sz="1400" dirty="0">
                <a:hlinkClick r:id="rId15"/>
              </a:rPr>
              <a:t>Explore local indicators </a:t>
            </a:r>
            <a:r>
              <a:rPr lang="en-GB" sz="1400" dirty="0"/>
              <a:t>(interactive tool)</a:t>
            </a:r>
          </a:p>
        </p:txBody>
      </p:sp>
    </p:spTree>
    <p:extLst>
      <p:ext uri="{BB962C8B-B14F-4D97-AF65-F5344CB8AC3E}">
        <p14:creationId xmlns:p14="http://schemas.microsoft.com/office/powerpoint/2010/main" val="3349706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FE3-DD96-EB99-EA6C-5B9A03C83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7EFBB-EF90-7432-D2E2-BBD55834FA1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(12)</a:t>
            </a:r>
          </a:p>
        </p:txBody>
      </p:sp>
      <p:sp>
        <p:nvSpPr>
          <p:cNvPr id="3" name="Content Placeholder 2">
            <a:extLst>
              <a:ext uri="{FF2B5EF4-FFF2-40B4-BE49-F238E27FC236}">
                <a16:creationId xmlns:a16="http://schemas.microsoft.com/office/drawing/2014/main" id="{6AF21252-E03E-AD38-0E0F-46C214F0F60F}"/>
              </a:ext>
            </a:extLst>
          </p:cNvPr>
          <p:cNvSpPr>
            <a:spLocks noGrp="1"/>
          </p:cNvSpPr>
          <p:nvPr>
            <p:ph idx="1"/>
          </p:nvPr>
        </p:nvSpPr>
        <p:spPr>
          <a:xfrm>
            <a:off x="294291" y="924825"/>
            <a:ext cx="11811570" cy="4927335"/>
          </a:xfrm>
          <a:solidFill>
            <a:schemeClr val="bg1"/>
          </a:solidFill>
        </p:spPr>
        <p:txBody>
          <a:bodyPr numCol="1">
            <a:noAutofit/>
          </a:bodyPr>
          <a:lstStyle/>
          <a:p>
            <a:pPr marL="0" indent="0">
              <a:lnSpc>
                <a:spcPct val="120000"/>
              </a:lnSpc>
              <a:buNone/>
            </a:pPr>
            <a:r>
              <a:rPr lang="en-GB" sz="1400" dirty="0"/>
              <a:t>ONS – </a:t>
            </a:r>
            <a:r>
              <a:rPr lang="en-GB" sz="1400" dirty="0">
                <a:hlinkClick r:id="rId2"/>
              </a:rPr>
              <a:t>Explore: Which towns attract people with advanced education?</a:t>
            </a:r>
            <a:r>
              <a:rPr lang="en-GB" sz="1400" dirty="0"/>
              <a:t> (interactive map)</a:t>
            </a:r>
          </a:p>
          <a:p>
            <a:pPr marL="0" indent="0">
              <a:lnSpc>
                <a:spcPct val="120000"/>
              </a:lnSpc>
              <a:buNone/>
            </a:pPr>
            <a:r>
              <a:rPr lang="en-GB" sz="1400" dirty="0"/>
              <a:t>ONS – Explore Local Indicators:  </a:t>
            </a:r>
            <a:r>
              <a:rPr lang="en-GB" sz="1400" dirty="0">
                <a:hlinkClick r:id="rId3"/>
              </a:rPr>
              <a:t>Facts and figures about people living in Herefordshire</a:t>
            </a:r>
            <a:r>
              <a:rPr lang="en-GB" sz="1400" dirty="0"/>
              <a:t> (interactive tool)</a:t>
            </a:r>
          </a:p>
          <a:p>
            <a:pPr marL="0" indent="0">
              <a:lnSpc>
                <a:spcPct val="120000"/>
              </a:lnSpc>
              <a:buNone/>
            </a:pPr>
            <a:r>
              <a:rPr lang="en-GB" sz="1400" dirty="0"/>
              <a:t>ONS - </a:t>
            </a:r>
            <a:r>
              <a:rPr lang="en-GB" sz="1400" dirty="0">
                <a:hlinkClick r:id="rId4"/>
              </a:rPr>
              <a:t>Firm employment dynamics in local economies, UK: 2004 to 2022</a:t>
            </a:r>
            <a:endParaRPr lang="en-GB" sz="1400" dirty="0"/>
          </a:p>
          <a:p>
            <a:pPr marL="0" indent="0">
              <a:lnSpc>
                <a:spcPct val="120000"/>
              </a:lnSpc>
              <a:buNone/>
            </a:pPr>
            <a:r>
              <a:rPr lang="en-GB" sz="1400" dirty="0"/>
              <a:t>ONS – </a:t>
            </a:r>
            <a:r>
              <a:rPr lang="en-GB" sz="1400" dirty="0">
                <a:hlinkClick r:id="rId5"/>
              </a:rPr>
              <a:t>First time mortgage buyers </a:t>
            </a:r>
            <a:r>
              <a:rPr lang="en-GB" sz="1400" dirty="0"/>
              <a:t>(interactive page)</a:t>
            </a:r>
          </a:p>
          <a:p>
            <a:pPr marL="0" indent="0">
              <a:lnSpc>
                <a:spcPct val="120000"/>
              </a:lnSpc>
              <a:buNone/>
            </a:pPr>
            <a:r>
              <a:rPr lang="en-GB" sz="1400" dirty="0"/>
              <a:t>ONS - </a:t>
            </a:r>
            <a:r>
              <a:rPr lang="en-GB" sz="1400" dirty="0">
                <a:hlinkClick r:id="rId6"/>
              </a:rPr>
              <a:t>Geographical mobility of young people across English towns and cities: March 2024</a:t>
            </a:r>
            <a:r>
              <a:rPr lang="en-GB" sz="1400" dirty="0"/>
              <a:t> (interactive map)</a:t>
            </a:r>
          </a:p>
          <a:p>
            <a:pPr marL="0" indent="0">
              <a:lnSpc>
                <a:spcPct val="120000"/>
              </a:lnSpc>
              <a:buNone/>
            </a:pPr>
            <a:r>
              <a:rPr lang="en-GB" sz="1400" dirty="0"/>
              <a:t>ONS – </a:t>
            </a:r>
            <a:r>
              <a:rPr lang="en-GB" sz="1400" dirty="0">
                <a:hlinkClick r:id="rId7"/>
              </a:rPr>
              <a:t>Health Index - Health in England: 2015 to 2021</a:t>
            </a:r>
            <a:r>
              <a:rPr lang="en-GB" sz="1400" dirty="0"/>
              <a:t> (interactive map)</a:t>
            </a:r>
          </a:p>
          <a:p>
            <a:pPr marL="0" indent="0">
              <a:lnSpc>
                <a:spcPct val="120000"/>
              </a:lnSpc>
              <a:buNone/>
            </a:pPr>
            <a:r>
              <a:rPr lang="en-GB" sz="1400" dirty="0"/>
              <a:t>ONS – </a:t>
            </a:r>
            <a:r>
              <a:rPr lang="en-GB" sz="1400" dirty="0">
                <a:hlinkClick r:id="rId8"/>
              </a:rPr>
              <a:t>Household Costs Indices for UK household groups</a:t>
            </a:r>
            <a:endParaRPr lang="en-GB" sz="1400" dirty="0"/>
          </a:p>
          <a:p>
            <a:pPr marL="0" indent="0">
              <a:lnSpc>
                <a:spcPct val="120000"/>
              </a:lnSpc>
              <a:buNone/>
            </a:pPr>
            <a:r>
              <a:rPr lang="en-GB" sz="1400" dirty="0"/>
              <a:t>ONS - </a:t>
            </a:r>
            <a:r>
              <a:rPr lang="en-GB" sz="1400" dirty="0">
                <a:hlinkClick r:id="rId9"/>
              </a:rPr>
              <a:t>Inflation and price indices</a:t>
            </a:r>
            <a:endParaRPr lang="en-GB" sz="1400" dirty="0"/>
          </a:p>
          <a:p>
            <a:pPr marL="0" indent="0">
              <a:lnSpc>
                <a:spcPct val="120000"/>
              </a:lnSpc>
              <a:buNone/>
            </a:pPr>
            <a:r>
              <a:rPr lang="en-GB" sz="1400" dirty="0"/>
              <a:t>ONS - </a:t>
            </a:r>
            <a:r>
              <a:rPr lang="en-GB" sz="1400" dirty="0">
                <a:hlinkClick r:id="rId10"/>
              </a:rPr>
              <a:t>Housing prices in your area</a:t>
            </a:r>
            <a:r>
              <a:rPr lang="en-GB" sz="1400" dirty="0"/>
              <a:t> (interactive tool)</a:t>
            </a:r>
          </a:p>
          <a:p>
            <a:pPr marL="0" indent="0">
              <a:lnSpc>
                <a:spcPct val="120000"/>
              </a:lnSpc>
              <a:buNone/>
            </a:pPr>
            <a:r>
              <a:rPr lang="en-GB" sz="1400" dirty="0"/>
              <a:t>ONS - </a:t>
            </a:r>
            <a:r>
              <a:rPr lang="en-GB" sz="1400" dirty="0">
                <a:hlinkClick r:id="rId11"/>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12"/>
              </a:rPr>
              <a:t>International trade in UK nations, regions and cities: 2022 </a:t>
            </a:r>
            <a:r>
              <a:rPr lang="en-GB" sz="1400" dirty="0"/>
              <a:t>(interactive page)</a:t>
            </a:r>
          </a:p>
          <a:p>
            <a:pPr marL="0" indent="0">
              <a:lnSpc>
                <a:spcPct val="120000"/>
              </a:lnSpc>
              <a:buNone/>
            </a:pPr>
            <a:r>
              <a:rPr lang="en-GB" sz="1400" dirty="0"/>
              <a:t>ONS – </a:t>
            </a:r>
            <a:r>
              <a:rPr lang="en-GB" sz="1400" dirty="0">
                <a:hlinkClick r:id="rId13"/>
              </a:rPr>
              <a:t>NOMIS Herefordshire Labour Market Profile</a:t>
            </a:r>
            <a:endParaRPr lang="en-GB" sz="1400" dirty="0"/>
          </a:p>
          <a:p>
            <a:pPr marL="0" indent="0">
              <a:lnSpc>
                <a:spcPct val="120000"/>
              </a:lnSpc>
              <a:buNone/>
            </a:pPr>
            <a:r>
              <a:rPr lang="en-GB" sz="1400" dirty="0"/>
              <a:t>ONS - </a:t>
            </a:r>
            <a:r>
              <a:rPr lang="en-GB" sz="1400" dirty="0">
                <a:hlinkClick r:id="rId14"/>
              </a:rPr>
              <a:t>Private rental affordability, England and Wales: 2024 </a:t>
            </a:r>
            <a:r>
              <a:rPr lang="en-GB" sz="1400" dirty="0"/>
              <a:t>(interactive tool)</a:t>
            </a:r>
          </a:p>
          <a:p>
            <a:pPr marL="0" indent="0">
              <a:lnSpc>
                <a:spcPct val="120000"/>
              </a:lnSpc>
              <a:buNone/>
            </a:pPr>
            <a:endParaRPr lang="en-GB" sz="1400" dirty="0"/>
          </a:p>
        </p:txBody>
      </p:sp>
    </p:spTree>
    <p:extLst>
      <p:ext uri="{BB962C8B-B14F-4D97-AF65-F5344CB8AC3E}">
        <p14:creationId xmlns:p14="http://schemas.microsoft.com/office/powerpoint/2010/main" val="2985342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8691-1627-E48D-0189-EB0E80326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BAF75-B4A9-BC37-C5BD-EAAC1D67E741}"/>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(13)</a:t>
            </a:r>
          </a:p>
        </p:txBody>
      </p:sp>
      <p:sp>
        <p:nvSpPr>
          <p:cNvPr id="3" name="Content Placeholder 2">
            <a:extLst>
              <a:ext uri="{FF2B5EF4-FFF2-40B4-BE49-F238E27FC236}">
                <a16:creationId xmlns:a16="http://schemas.microsoft.com/office/drawing/2014/main" id="{70BD2B42-1061-CC92-C3E1-E7E39F2161C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ONS - </a:t>
            </a:r>
            <a:r>
              <a:rPr lang="en-GB" sz="1400" dirty="0">
                <a:hlinkClick r:id="rId2"/>
              </a:rPr>
              <a:t>Public service productivity, quarterly, UK</a:t>
            </a:r>
            <a:endParaRPr lang="en-GB" sz="1400" dirty="0"/>
          </a:p>
          <a:p>
            <a:pPr marL="0" indent="0">
              <a:lnSpc>
                <a:spcPct val="120000"/>
              </a:lnSpc>
              <a:buNone/>
            </a:pPr>
            <a:r>
              <a:rPr lang="en-GB" sz="1400" dirty="0"/>
              <a:t>ONS - </a:t>
            </a:r>
            <a:r>
              <a:rPr lang="en-GB" sz="1400" dirty="0">
                <a:hlinkClick r:id="rId3"/>
              </a:rPr>
              <a:t>Quarterly economic commentary: July to September 2025</a:t>
            </a:r>
            <a:endParaRPr lang="en-GB" sz="1400" dirty="0"/>
          </a:p>
          <a:p>
            <a:pPr marL="0" indent="0">
              <a:lnSpc>
                <a:spcPct val="120000"/>
              </a:lnSpc>
              <a:buNone/>
            </a:pPr>
            <a:r>
              <a:rPr lang="en-GB" sz="1400" dirty="0"/>
              <a:t>ONS - </a:t>
            </a:r>
            <a:r>
              <a:rPr lang="en-GB" sz="1400" dirty="0">
                <a:hlinkClick r:id="rId4"/>
              </a:rPr>
              <a:t>Regional and subregional labour productivity, UK: 2023</a:t>
            </a:r>
            <a:endParaRPr lang="en-GB" sz="1400" dirty="0"/>
          </a:p>
          <a:p>
            <a:pPr marL="0" indent="0">
              <a:lnSpc>
                <a:spcPct val="120000"/>
              </a:lnSpc>
              <a:buNone/>
            </a:pPr>
            <a:r>
              <a:rPr lang="en-GB" sz="1400" dirty="0"/>
              <a:t>ONS - </a:t>
            </a:r>
            <a:r>
              <a:rPr lang="en-GB" sz="1400" dirty="0">
                <a:hlinkClick r:id="rId5"/>
              </a:rPr>
              <a:t>Sickness absence in the UK labour market</a:t>
            </a:r>
            <a:endParaRPr lang="en-GB" sz="1400" dirty="0"/>
          </a:p>
          <a:p>
            <a:pPr marL="0" indent="0">
              <a:lnSpc>
                <a:spcPct val="120000"/>
              </a:lnSpc>
              <a:buNone/>
            </a:pPr>
            <a:r>
              <a:rPr lang="en-GB" sz="1400" dirty="0"/>
              <a:t>ONS - </a:t>
            </a:r>
            <a:r>
              <a:rPr lang="en-GB" sz="1400" dirty="0">
                <a:hlinkClick r:id="rId6"/>
              </a:rPr>
              <a:t>Subnational indicators explorer</a:t>
            </a:r>
            <a:r>
              <a:rPr lang="en-GB" sz="1400" dirty="0"/>
              <a:t> (interactive tool)</a:t>
            </a:r>
          </a:p>
          <a:p>
            <a:pPr marL="0" indent="0">
              <a:lnSpc>
                <a:spcPct val="120000"/>
              </a:lnSpc>
              <a:buNone/>
            </a:pPr>
            <a:r>
              <a:rPr lang="en-GB" sz="1400" dirty="0"/>
              <a:t>ONS – </a:t>
            </a:r>
            <a:r>
              <a:rPr lang="en-GB" sz="1400" dirty="0">
                <a:hlinkClick r:id="rId7"/>
              </a:rPr>
              <a:t>Understanding the UK Economy</a:t>
            </a:r>
            <a:r>
              <a:rPr lang="en-GB" sz="1400" dirty="0"/>
              <a:t> (interactive dashboard)</a:t>
            </a:r>
          </a:p>
          <a:p>
            <a:pPr marL="0" indent="0">
              <a:lnSpc>
                <a:spcPct val="120000"/>
              </a:lnSpc>
              <a:buNone/>
            </a:pPr>
            <a:r>
              <a:rPr lang="en-GB" sz="1400" dirty="0"/>
              <a:t>ONS - </a:t>
            </a:r>
            <a:r>
              <a:rPr lang="en-GB" sz="1400" dirty="0">
                <a:hlinkClick r:id="rId8"/>
              </a:rPr>
              <a:t>Understanding unemployment: what role does ethnicity and disability play?</a:t>
            </a:r>
            <a:endParaRPr lang="en-GB" sz="1400" dirty="0"/>
          </a:p>
          <a:p>
            <a:pPr marL="0" indent="0">
              <a:lnSpc>
                <a:spcPct val="120000"/>
              </a:lnSpc>
              <a:buNone/>
            </a:pPr>
            <a:r>
              <a:rPr lang="en-GB" sz="1400" dirty="0"/>
              <a:t>ONS – </a:t>
            </a:r>
            <a:r>
              <a:rPr lang="en-GB" sz="1400" dirty="0">
                <a:hlinkClick r:id="rId9"/>
              </a:rPr>
              <a:t>UK Labour market overview</a:t>
            </a:r>
            <a:endParaRPr lang="en-GB" sz="1400" dirty="0"/>
          </a:p>
          <a:p>
            <a:pPr marL="0" indent="0">
              <a:lnSpc>
                <a:spcPct val="120000"/>
              </a:lnSpc>
              <a:buNone/>
            </a:pPr>
            <a:r>
              <a:rPr lang="en-GB" sz="1400" dirty="0"/>
              <a:t>ONS - </a:t>
            </a:r>
            <a:r>
              <a:rPr lang="en-GB" sz="1400" dirty="0">
                <a:hlinkClick r:id="rId10"/>
              </a:rPr>
              <a:t>UK Measures of National Well-being Dashboard</a:t>
            </a:r>
            <a:r>
              <a:rPr lang="en-GB" sz="1400" dirty="0"/>
              <a:t> (interactive dashboard) </a:t>
            </a:r>
          </a:p>
          <a:p>
            <a:pPr marL="0" indent="0">
              <a:lnSpc>
                <a:spcPct val="120000"/>
              </a:lnSpc>
              <a:buNone/>
            </a:pPr>
            <a:r>
              <a:rPr lang="en-GB" sz="1400" dirty="0"/>
              <a:t>ONS – </a:t>
            </a:r>
            <a:r>
              <a:rPr lang="en-GB" sz="1400" dirty="0">
                <a:hlinkClick r:id="rId11"/>
              </a:rPr>
              <a:t>Visualising people flows</a:t>
            </a:r>
            <a:r>
              <a:rPr lang="en-GB" sz="1400" dirty="0"/>
              <a:t> (interactive map)</a:t>
            </a:r>
          </a:p>
          <a:p>
            <a:pPr marL="0" indent="0">
              <a:lnSpc>
                <a:spcPct val="120000"/>
              </a:lnSpc>
              <a:buNone/>
            </a:pPr>
            <a:r>
              <a:rPr lang="en-GB" sz="1400" dirty="0"/>
              <a:t>ONS - </a:t>
            </a:r>
            <a:r>
              <a:rPr lang="en-GB" sz="1400" dirty="0">
                <a:hlinkClick r:id="rId12"/>
              </a:rPr>
              <a:t>Which skills are employers seeking in your area? </a:t>
            </a:r>
            <a:r>
              <a:rPr lang="en-GB" sz="1400" dirty="0"/>
              <a:t>(interactive tool)</a:t>
            </a:r>
          </a:p>
          <a:p>
            <a:pPr marL="0" indent="0">
              <a:lnSpc>
                <a:spcPct val="120000"/>
              </a:lnSpc>
              <a:buNone/>
            </a:pPr>
            <a:r>
              <a:rPr lang="en-GB" sz="1400" dirty="0"/>
              <a:t>ONS - </a:t>
            </a:r>
            <a:r>
              <a:rPr lang="en-GB" sz="1400" dirty="0">
                <a:hlinkClick r:id="rId13"/>
              </a:rPr>
              <a:t>Who is most exposed to rising housing costs in England and Wales?</a:t>
            </a:r>
            <a:r>
              <a:rPr lang="en-GB" sz="1400" dirty="0"/>
              <a:t> (interactive tool)</a:t>
            </a:r>
          </a:p>
          <a:p>
            <a:pPr marL="0" indent="0">
              <a:lnSpc>
                <a:spcPct val="120000"/>
              </a:lnSpc>
              <a:buNone/>
            </a:pPr>
            <a:r>
              <a:rPr lang="en-GB" sz="1400" dirty="0"/>
              <a:t>ONS – ‘</a:t>
            </a:r>
            <a:r>
              <a:rPr lang="en-GB" sz="1400" dirty="0">
                <a:hlinkClick r:id="rId14"/>
              </a:rPr>
              <a:t>Young people from disadvantaged backgrounds feel less in control of their futures</a:t>
            </a:r>
            <a:r>
              <a:rPr lang="en-GB" sz="1400" dirty="0"/>
              <a:t>’ (article)</a:t>
            </a:r>
          </a:p>
          <a:p>
            <a:pPr marL="0" indent="0">
              <a:lnSpc>
                <a:spcPct val="120000"/>
              </a:lnSpc>
              <a:buNone/>
            </a:pPr>
            <a:r>
              <a:rPr lang="en-GB" sz="1400" dirty="0"/>
              <a:t>)</a:t>
            </a:r>
          </a:p>
          <a:p>
            <a:pPr marL="0" indent="0">
              <a:lnSpc>
                <a:spcPct val="120000"/>
              </a:lnSpc>
              <a:buNone/>
            </a:pPr>
            <a:endParaRPr lang="en-GB" sz="1400" dirty="0"/>
          </a:p>
        </p:txBody>
      </p:sp>
    </p:spTree>
    <p:extLst>
      <p:ext uri="{BB962C8B-B14F-4D97-AF65-F5344CB8AC3E}">
        <p14:creationId xmlns:p14="http://schemas.microsoft.com/office/powerpoint/2010/main" val="2518987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E428-706E-7D67-EE45-3C349BFA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14556-C20E-FE42-AD9A-46C833C34F77}"/>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(14)</a:t>
            </a:r>
          </a:p>
        </p:txBody>
      </p:sp>
      <p:sp>
        <p:nvSpPr>
          <p:cNvPr id="3" name="Content Placeholder 2">
            <a:extLst>
              <a:ext uri="{FF2B5EF4-FFF2-40B4-BE49-F238E27FC236}">
                <a16:creationId xmlns:a16="http://schemas.microsoft.com/office/drawing/2014/main" id="{FBE5C54C-C0F2-9672-B099-CA0BE53D9AD7}"/>
              </a:ext>
            </a:extLst>
          </p:cNvPr>
          <p:cNvSpPr>
            <a:spLocks noGrp="1"/>
          </p:cNvSpPr>
          <p:nvPr>
            <p:ph idx="1"/>
          </p:nvPr>
        </p:nvSpPr>
        <p:spPr>
          <a:xfrm>
            <a:off x="294291" y="967908"/>
            <a:ext cx="11811570" cy="4910378"/>
          </a:xfrm>
          <a:solidFill>
            <a:schemeClr val="bg1"/>
          </a:solidFill>
        </p:spPr>
        <p:txBody>
          <a:bodyPr numCol="1">
            <a:noAutofit/>
          </a:bodyPr>
          <a:lstStyle/>
          <a:p>
            <a:pPr marL="0" indent="0">
              <a:lnSpc>
                <a:spcPct val="120000"/>
              </a:lnSpc>
              <a:buNone/>
            </a:pPr>
            <a:r>
              <a:rPr lang="en-GB" sz="1400" dirty="0"/>
              <a:t>The Policy Institute - </a:t>
            </a:r>
            <a:r>
              <a:rPr lang="en-GB" sz="1400" dirty="0">
                <a:hlinkClick r:id="rId2"/>
              </a:rPr>
              <a:t>Experiencing the cost-of-living crisis:  the impact on mental health </a:t>
            </a:r>
            <a:r>
              <a:rPr lang="en-GB" sz="1400" dirty="0"/>
              <a:t>(report) </a:t>
            </a:r>
          </a:p>
          <a:p>
            <a:pPr marL="0" indent="0">
              <a:lnSpc>
                <a:spcPct val="120000"/>
              </a:lnSpc>
              <a:buNone/>
            </a:pPr>
            <a:r>
              <a:rPr lang="en-GB" sz="1400" dirty="0" err="1"/>
              <a:t>PolicyWISE</a:t>
            </a:r>
            <a:r>
              <a:rPr lang="en-GB" sz="1400" dirty="0"/>
              <a:t> - </a:t>
            </a:r>
            <a:r>
              <a:rPr lang="en-GB" sz="1400" dirty="0">
                <a:hlinkClick r:id="rId3"/>
              </a:rPr>
              <a:t>Wise in 5: Period Poverty</a:t>
            </a:r>
            <a:r>
              <a:rPr lang="en-GB" sz="1400" dirty="0"/>
              <a:t> (report)</a:t>
            </a:r>
          </a:p>
          <a:p>
            <a:pPr marL="0" indent="0">
              <a:lnSpc>
                <a:spcPct val="120000"/>
              </a:lnSpc>
              <a:buNone/>
            </a:pPr>
            <a:r>
              <a:rPr lang="en-GB" sz="1400" dirty="0"/>
              <a:t>The Productivity Institute - </a:t>
            </a:r>
            <a:r>
              <a:rPr lang="en-GB" sz="1400" dirty="0">
                <a:hlinkClick r:id="rId4"/>
              </a:rPr>
              <a:t>Land use and planning reforms: strategic context, challenges and policy recommendations</a:t>
            </a:r>
            <a:r>
              <a:rPr lang="en-GB" sz="1400" dirty="0"/>
              <a:t> (briefing paper)</a:t>
            </a:r>
          </a:p>
          <a:p>
            <a:pPr marL="0" indent="0">
              <a:lnSpc>
                <a:spcPct val="120000"/>
              </a:lnSpc>
              <a:buNone/>
            </a:pPr>
            <a:r>
              <a:rPr lang="en-GB" sz="1400" dirty="0"/>
              <a:t>The Productivity Institute - </a:t>
            </a:r>
            <a:r>
              <a:rPr lang="en-GB" sz="1400" dirty="0">
                <a:hlinkClick r:id="rId5"/>
              </a:rPr>
              <a:t>The Midlands’ Productivity Challenge: Exploring the issues </a:t>
            </a:r>
            <a:r>
              <a:rPr lang="en-GB" sz="1400" dirty="0"/>
              <a:t>(insight paper) </a:t>
            </a:r>
          </a:p>
          <a:p>
            <a:pPr marL="0" indent="0">
              <a:lnSpc>
                <a:spcPct val="120000"/>
              </a:lnSpc>
              <a:buNone/>
            </a:pPr>
            <a:r>
              <a:rPr lang="en-GB" sz="1400" dirty="0"/>
              <a:t>The Productivity Institute - </a:t>
            </a:r>
            <a:r>
              <a:rPr lang="en-GB" sz="1400" dirty="0">
                <a:hlinkClick r:id="rId6"/>
              </a:rPr>
              <a:t>Regional Productivity Scorecard: ITL3 West Midlands</a:t>
            </a:r>
            <a:endParaRPr lang="en-GB" sz="1400" dirty="0"/>
          </a:p>
          <a:p>
            <a:pPr marL="0" indent="0">
              <a:lnSpc>
                <a:spcPct val="120000"/>
              </a:lnSpc>
              <a:buNone/>
            </a:pPr>
            <a:r>
              <a:rPr lang="en-GB" sz="1400" dirty="0"/>
              <a:t>The Productivity Institute – </a:t>
            </a:r>
            <a:r>
              <a:rPr lang="en-GB" sz="1400" dirty="0">
                <a:hlinkClick r:id="rId7"/>
              </a:rPr>
              <a:t>What explains the UK’s productivity problem?</a:t>
            </a:r>
            <a:endParaRPr lang="en-GB" sz="1400" dirty="0"/>
          </a:p>
          <a:p>
            <a:pPr marL="0" indent="0">
              <a:lnSpc>
                <a:spcPct val="120000"/>
              </a:lnSpc>
              <a:buNone/>
            </a:pPr>
            <a:r>
              <a:rPr lang="en-GB" sz="1400" dirty="0"/>
              <a:t>Resolution Foundation - </a:t>
            </a:r>
            <a:r>
              <a:rPr lang="en-GB" sz="1400" dirty="0">
                <a:hlinkClick r:id="rId8"/>
              </a:rPr>
              <a:t>A U-shaped legacy: Taking stock of trends in economic inactivity in 2024</a:t>
            </a:r>
            <a:r>
              <a:rPr lang="en-GB" sz="1400" dirty="0"/>
              <a:t> (report)</a:t>
            </a:r>
          </a:p>
          <a:p>
            <a:pPr marL="0" indent="0">
              <a:lnSpc>
                <a:spcPct val="120000"/>
              </a:lnSpc>
              <a:buNone/>
            </a:pPr>
            <a:r>
              <a:rPr lang="en-GB" sz="1400" dirty="0"/>
              <a:t>Resolution Foundation – </a:t>
            </a:r>
            <a:r>
              <a:rPr lang="en-GB" sz="1400" dirty="0">
                <a:hlinkClick r:id="rId9"/>
              </a:rPr>
              <a:t>Living standards outlook 2025 </a:t>
            </a:r>
            <a:r>
              <a:rPr lang="en-GB" sz="1400" dirty="0"/>
              <a:t>(report and webinar)</a:t>
            </a:r>
          </a:p>
          <a:p>
            <a:pPr marL="0" indent="0">
              <a:lnSpc>
                <a:spcPct val="120000"/>
              </a:lnSpc>
              <a:buNone/>
            </a:pPr>
            <a:r>
              <a:rPr lang="en-GB" sz="1400" dirty="0"/>
              <a:t>Resolution Foundation – </a:t>
            </a:r>
            <a:r>
              <a:rPr lang="en-GB" sz="1400" dirty="0">
                <a:hlinkClick r:id="rId10"/>
              </a:rPr>
              <a:t>Housing outlook </a:t>
            </a:r>
            <a:r>
              <a:rPr lang="en-GB" sz="1400" dirty="0"/>
              <a:t>(briefing papers)</a:t>
            </a:r>
          </a:p>
          <a:p>
            <a:pPr marL="0" indent="0">
              <a:lnSpc>
                <a:spcPct val="120000"/>
              </a:lnSpc>
              <a:buNone/>
            </a:pPr>
            <a:r>
              <a:rPr lang="en-GB" sz="1400" dirty="0"/>
              <a:t>Resolution Foundation - </a:t>
            </a:r>
            <a:r>
              <a:rPr lang="en-GB" sz="1400" dirty="0">
                <a:hlinkClick r:id="rId11"/>
              </a:rPr>
              <a:t>Job done? Assessing the labour market since 2010 and the challenges for the next government </a:t>
            </a:r>
            <a:r>
              <a:rPr lang="en-GB" sz="1400" dirty="0"/>
              <a:t>(briefing paper)</a:t>
            </a:r>
          </a:p>
          <a:p>
            <a:pPr marL="0" indent="0">
              <a:lnSpc>
                <a:spcPct val="120000"/>
              </a:lnSpc>
              <a:buNone/>
            </a:pPr>
            <a:r>
              <a:rPr lang="en-GB" sz="1400" dirty="0"/>
              <a:t>Resolution Foundation - </a:t>
            </a:r>
            <a:r>
              <a:rPr lang="en-GB" sz="1400" dirty="0">
                <a:hlinkClick r:id="rId12"/>
              </a:rPr>
              <a:t>Low Pay Britain 2025: Where next for the Government’s employment reforms?</a:t>
            </a:r>
            <a:r>
              <a:rPr lang="en-GB" sz="1400" dirty="0"/>
              <a:t> (report)</a:t>
            </a:r>
          </a:p>
          <a:p>
            <a:pPr marL="0" indent="0">
              <a:lnSpc>
                <a:spcPct val="120000"/>
              </a:lnSpc>
              <a:buNone/>
            </a:pPr>
            <a:r>
              <a:rPr lang="en-GB" sz="1400" dirty="0"/>
              <a:t>Resolution Foundation </a:t>
            </a:r>
            <a:r>
              <a:rPr lang="en-GB" sz="1400" dirty="0">
                <a:hlinkClick r:id="rId13"/>
              </a:rPr>
              <a:t>- </a:t>
            </a:r>
            <a:r>
              <a:rPr lang="en-GB" sz="1400" dirty="0">
                <a:hlinkClick r:id="rId14"/>
              </a:rPr>
              <a:t>New Year Outlook 2026 </a:t>
            </a:r>
            <a:r>
              <a:rPr lang="en-GB" sz="1400" dirty="0"/>
              <a:t>(briefing paper)</a:t>
            </a:r>
          </a:p>
          <a:p>
            <a:pPr marL="0" indent="0">
              <a:lnSpc>
                <a:spcPct val="120000"/>
              </a:lnSpc>
              <a:buNone/>
            </a:pPr>
            <a:r>
              <a:rPr lang="en-GB" sz="1400" dirty="0"/>
              <a:t>Resolution Foundation - </a:t>
            </a:r>
            <a:r>
              <a:rPr lang="en-GB" sz="1400" dirty="0">
                <a:hlinkClick r:id="rId15"/>
              </a:rPr>
              <a:t>The power of place: The role of place in driving regional pay inequalities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41369718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B44F6-EBC2-FB66-9873-13841761A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5757D-B697-AC56-F6B0-D15FC570256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(15)</a:t>
            </a:r>
          </a:p>
        </p:txBody>
      </p:sp>
      <p:sp>
        <p:nvSpPr>
          <p:cNvPr id="3" name="Content Placeholder 2">
            <a:extLst>
              <a:ext uri="{FF2B5EF4-FFF2-40B4-BE49-F238E27FC236}">
                <a16:creationId xmlns:a16="http://schemas.microsoft.com/office/drawing/2014/main" id="{DCA9ED1A-CE6E-1896-0061-8C0864A05725}"/>
              </a:ext>
            </a:extLst>
          </p:cNvPr>
          <p:cNvSpPr>
            <a:spLocks noGrp="1"/>
          </p:cNvSpPr>
          <p:nvPr>
            <p:ph idx="1"/>
          </p:nvPr>
        </p:nvSpPr>
        <p:spPr>
          <a:xfrm>
            <a:off x="294291" y="967908"/>
            <a:ext cx="11811570" cy="5128092"/>
          </a:xfrm>
          <a:solidFill>
            <a:schemeClr val="bg1"/>
          </a:solidFill>
        </p:spPr>
        <p:txBody>
          <a:bodyPr numCol="1">
            <a:noAutofit/>
          </a:bodyPr>
          <a:lstStyle/>
          <a:p>
            <a:pPr marL="0" indent="0">
              <a:lnSpc>
                <a:spcPct val="120000"/>
              </a:lnSpc>
              <a:buNone/>
            </a:pPr>
            <a:r>
              <a:rPr lang="en-GB" sz="1400" dirty="0"/>
              <a:t>Resolution Foundation - </a:t>
            </a:r>
            <a:r>
              <a:rPr lang="en-GB" sz="1400" dirty="0">
                <a:hlinkClick r:id="rId2"/>
              </a:rPr>
              <a:t>Shared prosperity: What would it take to see a return to rising living standards for all?</a:t>
            </a:r>
            <a:r>
              <a:rPr lang="en-GB" sz="1400" dirty="0">
                <a:hlinkClick r:id="rId3"/>
              </a:rPr>
              <a:t> </a:t>
            </a:r>
            <a:r>
              <a:rPr lang="en-GB" sz="1400" dirty="0"/>
              <a:t>(webinar)</a:t>
            </a:r>
          </a:p>
          <a:p>
            <a:pPr marL="0" indent="0">
              <a:lnSpc>
                <a:spcPct val="120000"/>
              </a:lnSpc>
              <a:buNone/>
            </a:pPr>
            <a:r>
              <a:rPr lang="en-GB" sz="1400" dirty="0"/>
              <a:t>Resolution Foundation – </a:t>
            </a:r>
            <a:r>
              <a:rPr lang="en-GB" sz="1400" dirty="0">
                <a:hlinkClick r:id="rId4"/>
              </a:rPr>
              <a:t>The 2030 Enquiry:  The final report </a:t>
            </a:r>
            <a:r>
              <a:rPr lang="en-GB" sz="1400" dirty="0"/>
              <a:t>(report)</a:t>
            </a:r>
          </a:p>
          <a:p>
            <a:pPr marL="0" indent="0">
              <a:lnSpc>
                <a:spcPct val="120000"/>
              </a:lnSpc>
              <a:buNone/>
            </a:pPr>
            <a:r>
              <a:rPr lang="en-GB" sz="1400" dirty="0"/>
              <a:t>Resolution Foundation - </a:t>
            </a:r>
            <a:r>
              <a:rPr lang="en-GB" sz="1400" dirty="0">
                <a:hlinkClick r:id="rId5"/>
              </a:rPr>
              <a:t>Under strain: Investigating trends in working-age disability and incapacity benefits </a:t>
            </a:r>
            <a:r>
              <a:rPr lang="en-GB" sz="1400" dirty="0"/>
              <a:t>(briefing paper)</a:t>
            </a:r>
          </a:p>
          <a:p>
            <a:pPr marL="0" indent="0">
              <a:lnSpc>
                <a:spcPct val="120000"/>
              </a:lnSpc>
              <a:buNone/>
            </a:pPr>
            <a:r>
              <a:rPr lang="en-GB" sz="1400" dirty="0"/>
              <a:t>Resolution Foundation – </a:t>
            </a:r>
            <a:r>
              <a:rPr lang="en-GB" sz="1400" dirty="0">
                <a:hlinkClick r:id="rId6"/>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7"/>
              </a:rPr>
              <a:t>Financial Resilience Report 2025 </a:t>
            </a:r>
            <a:r>
              <a:rPr lang="en-GB" sz="1400" dirty="0"/>
              <a:t>(report)</a:t>
            </a:r>
          </a:p>
          <a:p>
            <a:pPr marL="0" indent="0">
              <a:lnSpc>
                <a:spcPct val="120000"/>
              </a:lnSpc>
              <a:buNone/>
            </a:pPr>
            <a:r>
              <a:rPr lang="en-GB" sz="1400" dirty="0"/>
              <a:t>Royal Society for Public Health </a:t>
            </a:r>
            <a:r>
              <a:rPr lang="en-GB" sz="1400" dirty="0">
                <a:hlinkClick r:id="rId8"/>
              </a:rPr>
              <a:t>- Our health: the price we will pay for the cost-of-living crisis</a:t>
            </a:r>
            <a:r>
              <a:rPr lang="en-GB" sz="1400" dirty="0"/>
              <a:t> (report)</a:t>
            </a:r>
          </a:p>
          <a:p>
            <a:pPr marL="0" indent="0">
              <a:lnSpc>
                <a:spcPct val="120000"/>
              </a:lnSpc>
              <a:buNone/>
            </a:pPr>
            <a:r>
              <a:rPr lang="en-GB" sz="1400" dirty="0"/>
              <a:t>The Rural Coalition - </a:t>
            </a:r>
            <a:r>
              <a:rPr lang="en-GB" sz="1400" dirty="0">
                <a:hlinkClick r:id="rId9"/>
              </a:rPr>
              <a:t>Reigniting rural futures: Rural communities’ capacity to boost economic growth </a:t>
            </a:r>
            <a:r>
              <a:rPr lang="en-GB" sz="1400" dirty="0"/>
              <a:t>(report)</a:t>
            </a:r>
          </a:p>
          <a:p>
            <a:pPr marL="0" indent="0">
              <a:lnSpc>
                <a:spcPct val="120000"/>
              </a:lnSpc>
              <a:buNone/>
            </a:pPr>
            <a:r>
              <a:rPr lang="en-GB" sz="1400" dirty="0"/>
              <a:t>Rural Services Network (RSN) - </a:t>
            </a:r>
            <a:r>
              <a:rPr lang="en-GB" sz="1400" dirty="0">
                <a:hlinkClick r:id="rId10"/>
              </a:rPr>
              <a:t>Rural Cost of Living Survey 2023: Final Report </a:t>
            </a:r>
            <a:r>
              <a:rPr lang="en-GB" sz="1400" dirty="0"/>
              <a:t>(report) </a:t>
            </a:r>
          </a:p>
          <a:p>
            <a:pPr marL="0" indent="0">
              <a:lnSpc>
                <a:spcPct val="120000"/>
              </a:lnSpc>
              <a:buNone/>
            </a:pPr>
            <a:r>
              <a:rPr lang="en-GB" sz="1400" dirty="0"/>
              <a:t>RSN – </a:t>
            </a:r>
            <a:r>
              <a:rPr lang="en-GB" sz="1400" dirty="0">
                <a:hlinkClick r:id="rId11"/>
              </a:rPr>
              <a:t>Winning the Rural Vote:  Rural Economies </a:t>
            </a:r>
            <a:r>
              <a:rPr lang="en-GB" sz="1400" dirty="0"/>
              <a:t>(report chapter)</a:t>
            </a:r>
          </a:p>
          <a:p>
            <a:pPr marL="0" indent="0">
              <a:lnSpc>
                <a:spcPct val="120000"/>
              </a:lnSpc>
              <a:buNone/>
            </a:pPr>
            <a:r>
              <a:rPr lang="en-GB" sz="1400" dirty="0"/>
              <a:t>RSN – </a:t>
            </a:r>
            <a:r>
              <a:rPr lang="en-GB" sz="1400" dirty="0">
                <a:hlinkClick r:id="rId12"/>
              </a:rPr>
              <a:t>Economy Insights</a:t>
            </a:r>
            <a:endParaRPr lang="en-GB" sz="1400" dirty="0"/>
          </a:p>
          <a:p>
            <a:pPr marL="0" indent="0">
              <a:lnSpc>
                <a:spcPct val="120000"/>
              </a:lnSpc>
              <a:buNone/>
            </a:pPr>
            <a:r>
              <a:rPr lang="en-GB" sz="1400" dirty="0"/>
              <a:t>RSN – </a:t>
            </a:r>
            <a:r>
              <a:rPr lang="en-GB" sz="1400" dirty="0">
                <a:hlinkClick r:id="rId13"/>
              </a:rPr>
              <a:t>Addressing the unique challenge of fuel poverty in rural areas</a:t>
            </a:r>
            <a:endParaRPr lang="en-GB" sz="1400" dirty="0"/>
          </a:p>
          <a:p>
            <a:pPr marL="0" indent="0">
              <a:lnSpc>
                <a:spcPct val="120000"/>
              </a:lnSpc>
              <a:buNone/>
            </a:pPr>
            <a:r>
              <a:rPr lang="en-GB" sz="1400" dirty="0"/>
              <a:t>Savills – </a:t>
            </a:r>
            <a:r>
              <a:rPr lang="en-GB" sz="1400" dirty="0">
                <a:hlinkClick r:id="rId14"/>
              </a:rPr>
              <a:t>UK housing market update January 2026 </a:t>
            </a:r>
            <a:r>
              <a:rPr lang="en-GB" sz="1400" dirty="0"/>
              <a:t>(monthly report)</a:t>
            </a:r>
          </a:p>
          <a:p>
            <a:pPr marL="0" indent="0">
              <a:lnSpc>
                <a:spcPct val="120000"/>
              </a:lnSpc>
              <a:buNone/>
            </a:pPr>
            <a:r>
              <a:rPr lang="en-GB" sz="1400" dirty="0"/>
              <a:t>Social Metrics Commission </a:t>
            </a:r>
            <a:r>
              <a:rPr lang="en-GB" sz="1400" dirty="0">
                <a:hlinkClick r:id="rId15"/>
              </a:rPr>
              <a:t>- 2024 report</a:t>
            </a:r>
            <a:r>
              <a:rPr lang="en-GB" sz="1400" dirty="0"/>
              <a:t> (poverty report)</a:t>
            </a:r>
          </a:p>
        </p:txBody>
      </p:sp>
    </p:spTree>
    <p:extLst>
      <p:ext uri="{BB962C8B-B14F-4D97-AF65-F5344CB8AC3E}">
        <p14:creationId xmlns:p14="http://schemas.microsoft.com/office/powerpoint/2010/main" val="4042652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A985-2F06-D67F-6853-C6B9B78B8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33797-F497-D3E1-D3F4-118B269174D4}"/>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(16)</a:t>
            </a:r>
          </a:p>
        </p:txBody>
      </p:sp>
      <p:sp>
        <p:nvSpPr>
          <p:cNvPr id="3" name="Content Placeholder 2">
            <a:extLst>
              <a:ext uri="{FF2B5EF4-FFF2-40B4-BE49-F238E27FC236}">
                <a16:creationId xmlns:a16="http://schemas.microsoft.com/office/drawing/2014/main" id="{EBEBA443-7A8F-AC30-E137-3F890E6D6198}"/>
              </a:ext>
            </a:extLst>
          </p:cNvPr>
          <p:cNvSpPr>
            <a:spLocks noGrp="1"/>
          </p:cNvSpPr>
          <p:nvPr>
            <p:ph idx="1"/>
          </p:nvPr>
        </p:nvSpPr>
        <p:spPr>
          <a:xfrm>
            <a:off x="294291" y="967908"/>
            <a:ext cx="11811570" cy="4862876"/>
          </a:xfrm>
          <a:solidFill>
            <a:schemeClr val="bg1"/>
          </a:solidFill>
        </p:spPr>
        <p:txBody>
          <a:bodyPr numCol="1">
            <a:noAutofit/>
          </a:bodyPr>
          <a:lstStyle/>
          <a:p>
            <a:pPr marL="0" indent="0">
              <a:lnSpc>
                <a:spcPct val="120000"/>
              </a:lnSpc>
              <a:buNone/>
            </a:pPr>
            <a:r>
              <a:rPr lang="en-GB" sz="1400" dirty="0"/>
              <a:t>Social Mobility Commission - </a:t>
            </a:r>
            <a:r>
              <a:rPr lang="en-GB" sz="1400" dirty="0">
                <a:hlinkClick r:id="rId2"/>
              </a:rPr>
              <a:t>State of the Nation 2025 </a:t>
            </a:r>
            <a:r>
              <a:rPr lang="en-GB" sz="1400" dirty="0"/>
              <a:t>(report)</a:t>
            </a:r>
          </a:p>
          <a:p>
            <a:pPr marL="0" indent="0">
              <a:lnSpc>
                <a:spcPct val="120000"/>
              </a:lnSpc>
              <a:buNone/>
            </a:pPr>
            <a:r>
              <a:rPr lang="en-GB" sz="1400" dirty="0"/>
              <a:t>Social Mobility Commission - </a:t>
            </a:r>
            <a:r>
              <a:rPr lang="en-GB" sz="1400" dirty="0">
                <a:hlinkClick r:id="rId3"/>
              </a:rPr>
              <a:t>Innovation, investment and inclusion: a framework for regional renewal </a:t>
            </a:r>
            <a:r>
              <a:rPr lang="en-GB" sz="1400" dirty="0"/>
              <a:t>(report)</a:t>
            </a:r>
          </a:p>
          <a:p>
            <a:pPr marL="0" indent="0">
              <a:lnSpc>
                <a:spcPct val="120000"/>
              </a:lnSpc>
              <a:buNone/>
            </a:pPr>
            <a:r>
              <a:rPr lang="en-GB" sz="1400" dirty="0"/>
              <a:t>The Society of Occupational Medicine - </a:t>
            </a:r>
            <a:r>
              <a:rPr lang="en-GB" sz="1400" dirty="0">
                <a:hlinkClick r:id="rId4"/>
              </a:rPr>
              <a:t>Understanding recent trends in ill health-driven fallout from the UK job market</a:t>
            </a:r>
            <a:r>
              <a:rPr lang="en-GB" sz="1400" dirty="0"/>
              <a:t> (report)</a:t>
            </a:r>
          </a:p>
          <a:p>
            <a:pPr marL="0" indent="0">
              <a:lnSpc>
                <a:spcPct val="120000"/>
              </a:lnSpc>
              <a:buNone/>
            </a:pPr>
            <a:r>
              <a:rPr lang="en-GB" sz="1400" dirty="0"/>
              <a:t>The Sutton Trust - </a:t>
            </a:r>
            <a:r>
              <a:rPr lang="en-GB" sz="1400" dirty="0">
                <a:hlinkClick r:id="rId5"/>
              </a:rPr>
              <a:t>What is Social Mobility? </a:t>
            </a:r>
            <a:r>
              <a:rPr lang="en-GB" sz="1400" dirty="0"/>
              <a:t>(report)</a:t>
            </a:r>
          </a:p>
          <a:p>
            <a:pPr marL="0" indent="0">
              <a:lnSpc>
                <a:spcPct val="120000"/>
              </a:lnSpc>
              <a:buNone/>
            </a:pPr>
            <a:r>
              <a:rPr lang="en-GB" sz="1400" dirty="0"/>
              <a:t>Trussell Trust – </a:t>
            </a:r>
            <a:r>
              <a:rPr lang="en-GB" sz="1400" dirty="0">
                <a:hlinkClick r:id="rId6"/>
              </a:rPr>
              <a:t>Hunger in the UK 2025 </a:t>
            </a:r>
            <a:r>
              <a:rPr lang="en-GB" sz="1400" dirty="0"/>
              <a:t>(report)</a:t>
            </a:r>
          </a:p>
          <a:p>
            <a:pPr marL="0" indent="0">
              <a:lnSpc>
                <a:spcPct val="120000"/>
              </a:lnSpc>
              <a:buNone/>
            </a:pPr>
            <a:r>
              <a:rPr lang="en-GB" sz="1400" dirty="0"/>
              <a:t>Trussel Trust - </a:t>
            </a:r>
            <a:r>
              <a:rPr lang="en-GB" sz="1400" dirty="0">
                <a:hlinkClick r:id="rId7"/>
              </a:rPr>
              <a:t>The Cost of Hunger and Hardship</a:t>
            </a:r>
            <a:r>
              <a:rPr lang="en-GB" sz="1400" dirty="0"/>
              <a:t> (report)</a:t>
            </a:r>
          </a:p>
          <a:p>
            <a:pPr marL="0" indent="0">
              <a:lnSpc>
                <a:spcPct val="120000"/>
              </a:lnSpc>
              <a:buNone/>
            </a:pPr>
            <a:r>
              <a:rPr lang="en-GB" sz="1400" dirty="0"/>
              <a:t>UK Finance – </a:t>
            </a:r>
            <a:r>
              <a:rPr lang="en-GB" sz="1400" dirty="0">
                <a:hlinkClick r:id="rId8"/>
              </a:rPr>
              <a:t>Monthly Economic Review </a:t>
            </a:r>
            <a:r>
              <a:rPr lang="en-GB" sz="1400" dirty="0"/>
              <a:t>(report)</a:t>
            </a:r>
          </a:p>
          <a:p>
            <a:pPr marL="0" indent="0">
              <a:lnSpc>
                <a:spcPct val="120000"/>
              </a:lnSpc>
              <a:buNone/>
            </a:pPr>
            <a:r>
              <a:rPr lang="en-GB" sz="1400" dirty="0"/>
              <a:t>Universities UK - </a:t>
            </a:r>
            <a:r>
              <a:rPr lang="en-GB" sz="1400" dirty="0">
                <a:hlinkClick r:id="rId9"/>
              </a:rPr>
              <a:t>Graduate outcomes: What the latest data reveals about employment, pay and job quality</a:t>
            </a:r>
            <a:endParaRPr lang="en-GB" sz="1400" dirty="0"/>
          </a:p>
          <a:p>
            <a:pPr marL="0" indent="0">
              <a:lnSpc>
                <a:spcPct val="120000"/>
              </a:lnSpc>
              <a:buNone/>
            </a:pPr>
            <a:r>
              <a:rPr lang="en-GB" sz="1400" dirty="0"/>
              <a:t>University of Birmingham / City REDI – </a:t>
            </a:r>
            <a:r>
              <a:rPr lang="en-GB" sz="1400" dirty="0">
                <a:hlinkClick r:id="rId10"/>
              </a:rPr>
              <a:t>West Midlands Economic Impact Monitor</a:t>
            </a:r>
            <a:r>
              <a:rPr lang="en-GB" sz="1400" dirty="0"/>
              <a:t> (bulletin)</a:t>
            </a:r>
          </a:p>
          <a:p>
            <a:pPr marL="0" indent="0">
              <a:lnSpc>
                <a:spcPct val="120000"/>
              </a:lnSpc>
              <a:buNone/>
            </a:pPr>
            <a:r>
              <a:rPr lang="en-GB" sz="1400" dirty="0"/>
              <a:t>University of Sheffield – </a:t>
            </a:r>
            <a:r>
              <a:rPr lang="en-GB" sz="1400" dirty="0">
                <a:hlinkClick r:id="rId11"/>
              </a:rPr>
              <a:t>UK adult food insecurity </a:t>
            </a:r>
            <a:r>
              <a:rPr lang="en-GB" sz="1400" dirty="0"/>
              <a:t>interactive map (2021)</a:t>
            </a:r>
          </a:p>
          <a:p>
            <a:pPr marL="0" indent="0">
              <a:lnSpc>
                <a:spcPct val="120000"/>
              </a:lnSpc>
              <a:buNone/>
            </a:pPr>
            <a:r>
              <a:rPr lang="en-GB" sz="1400" dirty="0"/>
              <a:t>University of York – </a:t>
            </a:r>
            <a:r>
              <a:rPr lang="en-GB" sz="1400" dirty="0">
                <a:hlinkClick r:id="rId12"/>
              </a:rPr>
              <a:t>Sticking Plasters and Systemic Solutions – cost of living responses in the UK</a:t>
            </a:r>
            <a:r>
              <a:rPr lang="en-GB" sz="1400" dirty="0"/>
              <a:t> (report)</a:t>
            </a:r>
          </a:p>
          <a:p>
            <a:pPr marL="0" indent="0">
              <a:lnSpc>
                <a:spcPct val="120000"/>
              </a:lnSpc>
              <a:buNone/>
            </a:pPr>
            <a:r>
              <a:rPr lang="en-GB" sz="1400" dirty="0"/>
              <a:t>Rural Services Network (RSN) - </a:t>
            </a:r>
            <a:r>
              <a:rPr lang="en-GB" sz="1400" dirty="0">
                <a:hlinkClick r:id="rId13"/>
              </a:rPr>
              <a:t>Rural Cost of Living Survey 2023: Final Report </a:t>
            </a:r>
            <a:r>
              <a:rPr lang="en-GB" sz="1400" dirty="0"/>
              <a:t>(report) </a:t>
            </a:r>
          </a:p>
          <a:p>
            <a:pPr marL="0" indent="0">
              <a:lnSpc>
                <a:spcPct val="120000"/>
              </a:lnSpc>
              <a:buNone/>
            </a:pPr>
            <a:r>
              <a:rPr lang="en-GB" sz="1400" dirty="0"/>
              <a:t>YouGov - </a:t>
            </a:r>
            <a:r>
              <a:rPr lang="en-GB" sz="1400" dirty="0">
                <a:hlinkClick r:id="rId14"/>
              </a:rPr>
              <a:t>Britons and the cost of living, January 2026</a:t>
            </a:r>
            <a:endParaRPr lang="en-GB" sz="1400" dirty="0"/>
          </a:p>
        </p:txBody>
      </p:sp>
    </p:spTree>
    <p:extLst>
      <p:ext uri="{BB962C8B-B14F-4D97-AF65-F5344CB8AC3E}">
        <p14:creationId xmlns:p14="http://schemas.microsoft.com/office/powerpoint/2010/main" val="91530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a:t>Productivity - per capita Gross Value Added (GVA)</a:t>
            </a:r>
          </a:p>
        </p:txBody>
      </p:sp>
      <p:pic>
        <p:nvPicPr>
          <p:cNvPr id="5" name="Content Placeholder 4" descr="Chart showing that GVA per head of population in Herefordshire was lower in 2023 than regionally or nationally.">
            <a:extLst>
              <a:ext uri="{FF2B5EF4-FFF2-40B4-BE49-F238E27FC236}">
                <a16:creationId xmlns:a16="http://schemas.microsoft.com/office/drawing/2014/main" id="{3C4E36A7-422B-B7C7-9BE6-80B84BAE8F77}"/>
              </a:ext>
            </a:extLst>
          </p:cNvPr>
          <p:cNvPicPr>
            <a:picLocks noGrp="1" noChangeAspect="1"/>
          </p:cNvPicPr>
          <p:nvPr>
            <p:ph sz="half" idx="1"/>
          </p:nvPr>
        </p:nvPicPr>
        <p:blipFill>
          <a:blip r:embed="rId2"/>
          <a:stretch>
            <a:fillRect/>
          </a:stretch>
        </p:blipFill>
        <p:spPr>
          <a:xfrm>
            <a:off x="106450" y="1033732"/>
            <a:ext cx="5975479" cy="3591645"/>
          </a:xfrm>
          <a:prstGeom prst="rect">
            <a:avLst/>
          </a:prstGeom>
          <a:ln>
            <a:solidFill>
              <a:schemeClr val="tx1"/>
            </a:solidFill>
          </a:ln>
        </p:spPr>
      </p:pic>
      <p:pic>
        <p:nvPicPr>
          <p:cNvPr id="18" name="Content Placeholder 17" descr="Chart showing annual growth in GVA per head of population  in Herefordshire compared to the West Midlands and England since 1999.  In 2023 growth was slightly lower than nationally and regionally.">
            <a:extLst>
              <a:ext uri="{FF2B5EF4-FFF2-40B4-BE49-F238E27FC236}">
                <a16:creationId xmlns:a16="http://schemas.microsoft.com/office/drawing/2014/main" id="{95BB7EC7-4988-BCAC-6197-7EAA3CFD147F}"/>
              </a:ext>
            </a:extLst>
          </p:cNvPr>
          <p:cNvPicPr>
            <a:picLocks noGrp="1" noChangeAspect="1"/>
          </p:cNvPicPr>
          <p:nvPr>
            <p:ph sz="half" idx="2"/>
          </p:nvPr>
        </p:nvPicPr>
        <p:blipFill>
          <a:blip r:embed="rId3"/>
          <a:stretch>
            <a:fillRect/>
          </a:stretch>
        </p:blipFill>
        <p:spPr>
          <a:xfrm>
            <a:off x="6172199" y="1033731"/>
            <a:ext cx="5987819" cy="3365273"/>
          </a:xfrm>
          <a:prstGeom prst="rect">
            <a:avLst/>
          </a:prstGeom>
          <a:ln>
            <a:solidFill>
              <a:schemeClr val="tx1"/>
            </a:solidFill>
          </a:ln>
        </p:spPr>
      </p:pic>
      <p:sp>
        <p:nvSpPr>
          <p:cNvPr id="16" name="TextBox 15"/>
          <p:cNvSpPr txBox="1"/>
          <p:nvPr/>
        </p:nvSpPr>
        <p:spPr>
          <a:xfrm>
            <a:off x="10178142" y="4496135"/>
            <a:ext cx="197479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a:t>
            </a:r>
            <a:endParaRPr lang="en-GB" sz="1100" dirty="0"/>
          </a:p>
          <a:p>
            <a:r>
              <a:rPr lang="en-GB" sz="1100" dirty="0"/>
              <a:t>Frequency:  Annually</a:t>
            </a:r>
          </a:p>
          <a:p>
            <a:r>
              <a:rPr lang="en-GB" sz="1100" dirty="0"/>
              <a:t>Last updated: 17 June 2025</a:t>
            </a:r>
          </a:p>
          <a:p>
            <a:r>
              <a:rPr lang="en-GB" sz="1100" dirty="0"/>
              <a:t>Next update:  t.b.c.</a:t>
            </a:r>
          </a:p>
        </p:txBody>
      </p:sp>
      <p:sp>
        <p:nvSpPr>
          <p:cNvPr id="9" name="TextBox 8"/>
          <p:cNvSpPr txBox="1"/>
          <p:nvPr/>
        </p:nvSpPr>
        <p:spPr>
          <a:xfrm>
            <a:off x="77948" y="4756182"/>
            <a:ext cx="9120482" cy="2092881"/>
          </a:xfrm>
          <a:prstGeom prst="rect">
            <a:avLst/>
          </a:prstGeom>
          <a:solidFill>
            <a:schemeClr val="bg1"/>
          </a:solidFill>
          <a:ln>
            <a:solidFill>
              <a:schemeClr val="tx1"/>
            </a:solidFill>
          </a:ln>
        </p:spPr>
        <p:txBody>
          <a:bodyPr wrap="square" rtlCol="0">
            <a:spAutoFit/>
          </a:bodyPr>
          <a:lstStyle/>
          <a:p>
            <a:r>
              <a:rPr lang="en-GB" sz="1000" dirty="0">
                <a:solidFill>
                  <a:schemeClr val="bg2">
                    <a:lumMod val="50000"/>
                  </a:schemeClr>
                </a:solidFill>
              </a:rPr>
              <a:t>Need to know:</a:t>
            </a:r>
          </a:p>
          <a:p>
            <a:r>
              <a:rPr lang="en-GB" sz="1000" dirty="0">
                <a:solidFill>
                  <a:schemeClr val="bg2">
                    <a:lumMod val="50000"/>
                  </a:schemeClr>
                </a:solidFill>
              </a:rPr>
              <a:t>Productivity measures are often used to indicate how well a country or area can 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2">
                  <a:lumMod val="50000"/>
                </a:schemeClr>
              </a:solidFill>
            </a:endParaRPr>
          </a:p>
          <a:p>
            <a:r>
              <a:rPr lang="en-GB" sz="1000" dirty="0">
                <a:solidFill>
                  <a:schemeClr val="bg2">
                    <a:lumMod val="50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Affairs - </a:t>
            </a:r>
            <a:r>
              <a:rPr lang="en-GB" sz="1000" dirty="0">
                <a:solidFill>
                  <a:schemeClr val="bg2">
                    <a:lumMod val="50000"/>
                  </a:schemeClr>
                </a:solidFill>
                <a:hlinkClick r:id="rId5">
                  <a:extLst>
                    <a:ext uri="{A12FA001-AC4F-418D-AE19-62706E023703}">
                      <ahyp:hlinkClr xmlns:ahyp="http://schemas.microsoft.com/office/drawing/2018/hyperlinkcolor" val="tx"/>
                    </a:ext>
                  </a:extLst>
                </a:hlinkClick>
              </a:rPr>
              <a:t>Rural productivity and gross value added (GVA)</a:t>
            </a:r>
            <a:r>
              <a:rPr lang="en-GB" sz="1000" dirty="0">
                <a:solidFill>
                  <a:schemeClr val="bg2">
                    <a:lumMod val="50000"/>
                  </a:schemeClr>
                </a:solidFill>
              </a:rPr>
              <a:t>) </a:t>
            </a:r>
          </a:p>
          <a:p>
            <a:r>
              <a:rPr lang="en-GB" sz="1000" dirty="0">
                <a:solidFill>
                  <a:schemeClr val="bg2">
                    <a:lumMod val="50000"/>
                  </a:schemeClr>
                </a:solidFill>
              </a:rPr>
              <a:t>*ONS advises that 2021 data are not currently available as growth in GDP per head between 2020 and 2021 is unreliable due to a discontinuity in population data for some areas, caused by differences in the timing of census updates.</a:t>
            </a:r>
          </a:p>
          <a:p>
            <a:r>
              <a:rPr lang="en-GB" sz="1000" dirty="0">
                <a:solidFill>
                  <a:schemeClr val="bg2">
                    <a:lumMod val="50000"/>
                  </a:schemeClr>
                </a:solidFill>
                <a:hlinkClick r:id="rId6">
                  <a:extLst>
                    <a:ext uri="{A12FA001-AC4F-418D-AE19-62706E023703}">
                      <ahyp:hlinkClr xmlns:ahyp="http://schemas.microsoft.com/office/drawing/2018/hyperlinkcolor" val="tx"/>
                    </a:ext>
                  </a:extLst>
                </a:hlinkClick>
              </a:rPr>
              <a:t>ONS recommends</a:t>
            </a:r>
            <a:r>
              <a:rPr lang="en-GB" sz="1000" dirty="0">
                <a:solidFill>
                  <a:schemeClr val="bg2">
                    <a:lumMod val="50000"/>
                  </a:schemeClr>
                </a:solidFill>
              </a:rPr>
              <a:t> using </a:t>
            </a:r>
            <a:r>
              <a:rPr lang="en-GB" sz="1000" b="1" dirty="0">
                <a:solidFill>
                  <a:schemeClr val="bg2">
                    <a:lumMod val="50000"/>
                  </a:schemeClr>
                </a:solidFill>
              </a:rPr>
              <a:t>GVA per hour worked </a:t>
            </a:r>
            <a:r>
              <a:rPr lang="en-GB" sz="1000" dirty="0">
                <a:solidFill>
                  <a:schemeClr val="bg2">
                    <a:lumMod val="50000"/>
                  </a:schemeClr>
                </a:solidFill>
              </a:rPr>
              <a:t>(see next slide) to measure labour productivity.  GVA per hour worked gives a more nuanced measure of labour productivity as it is not so affected by demographic differences between areas.</a:t>
            </a:r>
          </a:p>
        </p:txBody>
      </p:sp>
    </p:spTree>
    <p:extLst>
      <p:ext uri="{BB962C8B-B14F-4D97-AF65-F5344CB8AC3E}">
        <p14:creationId xmlns:p14="http://schemas.microsoft.com/office/powerpoint/2010/main" val="10258572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EA9A-5F02-F17A-1CC3-379F203D0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83983-677D-F2BE-A7F9-AE2B8DEA66C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(17)</a:t>
            </a:r>
          </a:p>
        </p:txBody>
      </p:sp>
      <p:sp>
        <p:nvSpPr>
          <p:cNvPr id="3" name="Content Placeholder 2">
            <a:extLst>
              <a:ext uri="{FF2B5EF4-FFF2-40B4-BE49-F238E27FC236}">
                <a16:creationId xmlns:a16="http://schemas.microsoft.com/office/drawing/2014/main" id="{233306D5-99F5-B5A6-00E2-59904F29A396}"/>
              </a:ext>
            </a:extLst>
          </p:cNvPr>
          <p:cNvSpPr>
            <a:spLocks noGrp="1"/>
          </p:cNvSpPr>
          <p:nvPr>
            <p:ph idx="1"/>
          </p:nvPr>
        </p:nvSpPr>
        <p:spPr>
          <a:xfrm>
            <a:off x="294291" y="967908"/>
            <a:ext cx="11811570" cy="4862876"/>
          </a:xfrm>
          <a:solidFill>
            <a:schemeClr val="bg1"/>
          </a:solidFill>
        </p:spPr>
        <p:txBody>
          <a:bodyPr numCol="1">
            <a:noAutofit/>
          </a:bodyPr>
          <a:lstStyle/>
          <a:p>
            <a:pPr marL="0" indent="0">
              <a:lnSpc>
                <a:spcPct val="120000"/>
              </a:lnSpc>
              <a:buNone/>
            </a:pPr>
            <a:r>
              <a:rPr lang="en-GB" sz="1400" dirty="0"/>
              <a:t>Youth Futures Foundation - </a:t>
            </a:r>
            <a:r>
              <a:rPr lang="en-GB" sz="1400" dirty="0">
                <a:hlinkClick r:id="rId2"/>
              </a:rPr>
              <a:t>Unlocking youth employment: Opportunities for employers and marginalised groups </a:t>
            </a:r>
            <a:r>
              <a:rPr lang="en-GB" sz="1400" dirty="0"/>
              <a:t>(report)</a:t>
            </a:r>
          </a:p>
          <a:p>
            <a:pPr marL="0" indent="0">
              <a:lnSpc>
                <a:spcPct val="120000"/>
              </a:lnSpc>
              <a:buNone/>
            </a:pPr>
            <a:r>
              <a:rPr lang="en-GB" sz="1400" dirty="0"/>
              <a:t>Zoopla – </a:t>
            </a:r>
            <a:r>
              <a:rPr lang="en-GB" sz="1400" dirty="0">
                <a:hlinkClick r:id="rId3"/>
              </a:rPr>
              <a:t>Rental Market Report </a:t>
            </a:r>
            <a:r>
              <a:rPr lang="en-GB" sz="1400" dirty="0"/>
              <a:t>(report)</a:t>
            </a:r>
          </a:p>
          <a:p>
            <a:pPr marL="0" indent="0">
              <a:lnSpc>
                <a:spcPct val="120000"/>
              </a:lnSpc>
              <a:buNone/>
            </a:pPr>
            <a:r>
              <a:rPr lang="en-GB" sz="1400" dirty="0"/>
              <a:t>Zoopla - </a:t>
            </a:r>
            <a:r>
              <a:rPr lang="en-GB" sz="1400" dirty="0">
                <a:hlinkClick r:id="rId4"/>
              </a:rPr>
              <a:t>House Price Index</a:t>
            </a:r>
            <a:endParaRPr lang="en-GB" sz="1400" dirty="0"/>
          </a:p>
        </p:txBody>
      </p:sp>
    </p:spTree>
    <p:extLst>
      <p:ext uri="{BB962C8B-B14F-4D97-AF65-F5344CB8AC3E}">
        <p14:creationId xmlns:p14="http://schemas.microsoft.com/office/powerpoint/2010/main" val="4253847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2.xml><?xml version="1.0" encoding="utf-8"?>
<ds:datastoreItem xmlns:ds="http://schemas.openxmlformats.org/officeDocument/2006/customXml" ds:itemID="{D30C635B-FBB1-44EF-A051-F27C2C3A0054}">
  <ds:schemaRef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380969fb-86ba-427f-8d63-edb9920bc495"/>
    <ds:schemaRef ds:uri="http://schemas.openxmlformats.org/package/2006/metadata/core-properties"/>
    <ds:schemaRef ds:uri="785528a6-32f5-452f-8308-80ce7c30b3ce"/>
    <ds:schemaRef ds:uri="http://purl.org/dc/terms/"/>
  </ds:schemaRefs>
</ds:datastoreItem>
</file>

<file path=customXml/itemProps3.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EA75A90-E200-4978-A342-78F26B636AD4}">
  <ds:schemaRefs>
    <ds:schemaRef ds:uri="http://schemas.microsoft.com/sharepoint/v3/contenttype/forms"/>
  </ds:schemaRefs>
</ds:datastoreItem>
</file>

<file path=docMetadata/LabelInfo.xml><?xml version="1.0" encoding="utf-8"?>
<clbl:labelList xmlns:clbl="http://schemas.microsoft.com/office/2020/mipLabelMetadata">
  <clbl:label id="{1625c840-4e73-41c3-8229-0a1c89f5ed6d}" enabled="1" method="Standard" siteId="{c1feddbf-48ed-4f02-8edf-64f580567987}" contentBits="1" removed="0"/>
</clbl:labelList>
</file>

<file path=docProps/app.xml><?xml version="1.0" encoding="utf-8"?>
<Properties xmlns="http://schemas.openxmlformats.org/officeDocument/2006/extended-properties" xmlns:vt="http://schemas.openxmlformats.org/officeDocument/2006/docPropsVTypes">
  <Template>Slides for members session December 2018</Template>
  <TotalTime>4932</TotalTime>
  <Words>27451</Words>
  <Application>Microsoft Office PowerPoint</Application>
  <PresentationFormat>Widescreen</PresentationFormat>
  <Paragraphs>1406</Paragraphs>
  <Slides>90</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90</vt:i4>
      </vt:variant>
    </vt:vector>
  </HeadingPairs>
  <TitlesOfParts>
    <vt:vector size="93" baseType="lpstr">
      <vt:lpstr>Arial</vt:lpstr>
      <vt:lpstr>Calibri</vt:lpstr>
      <vt:lpstr>Office Theme</vt:lpstr>
      <vt:lpstr>Herefordshire economy and cost-of-living compendium  January 2026 Herefordshire Council Intelligence Unit</vt:lpstr>
      <vt:lpstr>About this compendium</vt:lpstr>
      <vt:lpstr>Introduction </vt:lpstr>
      <vt:lpstr>Key points (sections 1 &amp; 2)</vt:lpstr>
      <vt:lpstr>Key points (sections 3 &amp; 4)</vt:lpstr>
      <vt:lpstr>Section 1: Herefordshire’s economy</vt:lpstr>
      <vt:lpstr>Economic prosperity</vt:lpstr>
      <vt:lpstr>Relative value of the economy over time</vt:lpstr>
      <vt:lpstr>Productivity - per capita Gross Value Added (GVA)</vt:lpstr>
      <vt:lpstr>Labour productivity</vt:lpstr>
      <vt:lpstr>Numbers of businesses (enterprises) by industry and size, and contribution to the value of economic output by industry</vt:lpstr>
      <vt:lpstr>Business demography</vt:lpstr>
      <vt:lpstr>Business survival rates and high-growth enterprises</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Jobs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Inflation</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Negative budgets and problem debt </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Drivers of child poverty</vt:lpstr>
      <vt:lpstr>Food poverty</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lpstr>Appendix: Useful resources (11)</vt:lpstr>
      <vt:lpstr>Appendix: Useful resources (12)</vt:lpstr>
      <vt:lpstr>Appendix: Useful resources (13)</vt:lpstr>
      <vt:lpstr>Appendix: Useful resources (14)</vt:lpstr>
      <vt:lpstr>Appendix: Useful resources (15)</vt:lpstr>
      <vt:lpstr>Appendix: Useful resources (16)</vt:lpstr>
      <vt:lpstr>Appendix: Useful resources (17)</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5882</cp:revision>
  <dcterms:created xsi:type="dcterms:W3CDTF">2018-11-26T07:57:21Z</dcterms:created>
  <dcterms:modified xsi:type="dcterms:W3CDTF">2026-02-02T17:32:14Z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y fmtid="{D5CDD505-2E9C-101B-9397-08002B2CF9AE}" pid="10" name="ClassificationContentMarkingHeaderLocations">
    <vt:lpwstr>Office Theme:5</vt:lpwstr>
  </property>
  <property fmtid="{D5CDD505-2E9C-101B-9397-08002B2CF9AE}" pid="11" name="ClassificationContentMarkingHeaderText">
    <vt:lpwstr>OFFICIAL</vt:lpwstr>
  </property>
</Properties>
</file>