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1DFB7-51BA-4541-A9FA-FECDB43DCAF1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26216-A6EA-4299-BE48-326AB712E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96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30B7D1-62B1-4C7F-A3CA-625FCBFCED9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8848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7338" y="317885"/>
            <a:ext cx="11530414" cy="573567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613645" y="2144593"/>
            <a:ext cx="3780000" cy="1815778"/>
          </a:xfrm>
          <a:prstGeom prst="rect">
            <a:avLst/>
          </a:prstGeom>
          <a:solidFill>
            <a:srgbClr val="FFC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287338" y="1715620"/>
            <a:ext cx="5734315" cy="2696583"/>
            <a:chOff x="287338" y="1715620"/>
            <a:chExt cx="5734315" cy="2696583"/>
          </a:xfrm>
        </p:grpSpPr>
        <p:sp>
          <p:nvSpPr>
            <p:cNvPr id="17" name="Rectangle 16"/>
            <p:cNvSpPr/>
            <p:nvPr userDrawn="1"/>
          </p:nvSpPr>
          <p:spPr>
            <a:xfrm>
              <a:off x="287338" y="1715620"/>
              <a:ext cx="5734315" cy="36000"/>
            </a:xfrm>
            <a:prstGeom prst="rect">
              <a:avLst/>
            </a:prstGeom>
            <a:solidFill>
              <a:srgbClr val="FFCA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3128031" y="4375259"/>
              <a:ext cx="2880000" cy="36000"/>
            </a:xfrm>
            <a:prstGeom prst="rect">
              <a:avLst/>
            </a:prstGeom>
            <a:solidFill>
              <a:srgbClr val="FFCA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985652" y="1715620"/>
              <a:ext cx="36000" cy="2696583"/>
            </a:xfrm>
            <a:prstGeom prst="rect">
              <a:avLst/>
            </a:prstGeom>
            <a:solidFill>
              <a:srgbClr val="FFCA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44455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title="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250" y="26837"/>
            <a:ext cx="1657350" cy="67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59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17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6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613645" y="2144593"/>
            <a:ext cx="3780000" cy="1815778"/>
          </a:xfrm>
          <a:prstGeom prst="rect">
            <a:avLst/>
          </a:prstGeom>
          <a:solidFill>
            <a:srgbClr val="FFC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287338" y="1715620"/>
            <a:ext cx="5734315" cy="2696583"/>
            <a:chOff x="287338" y="1715620"/>
            <a:chExt cx="5734315" cy="2696583"/>
          </a:xfrm>
        </p:grpSpPr>
        <p:sp>
          <p:nvSpPr>
            <p:cNvPr id="17" name="Rectangle 16"/>
            <p:cNvSpPr/>
            <p:nvPr userDrawn="1"/>
          </p:nvSpPr>
          <p:spPr>
            <a:xfrm>
              <a:off x="287338" y="1715620"/>
              <a:ext cx="5734315" cy="36000"/>
            </a:xfrm>
            <a:prstGeom prst="rect">
              <a:avLst/>
            </a:prstGeom>
            <a:solidFill>
              <a:srgbClr val="FFCA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3128031" y="4375259"/>
              <a:ext cx="2880000" cy="36000"/>
            </a:xfrm>
            <a:prstGeom prst="rect">
              <a:avLst/>
            </a:prstGeom>
            <a:solidFill>
              <a:srgbClr val="FFCA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985652" y="1715620"/>
              <a:ext cx="36000" cy="2696583"/>
            </a:xfrm>
            <a:prstGeom prst="rect">
              <a:avLst/>
            </a:prstGeom>
            <a:solidFill>
              <a:srgbClr val="FFCA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89327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7" y="124500"/>
            <a:ext cx="115200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7" y="1450063"/>
            <a:ext cx="11520000" cy="472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title="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250" y="26837"/>
            <a:ext cx="1657350" cy="67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8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2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93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title="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250" y="26837"/>
            <a:ext cx="1657350" cy="67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82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7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29D0C-835A-FD46-B862-DAB455C7E4A0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91BFC7D-604F-7C4B-A40C-888091E5A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9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7337" y="365125"/>
            <a:ext cx="1152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7" y="1825625"/>
            <a:ext cx="11520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532" y="6283139"/>
            <a:ext cx="2711646" cy="3782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8" y="6370847"/>
            <a:ext cx="1702827" cy="236729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87337" y="6031688"/>
            <a:ext cx="11520000" cy="144000"/>
          </a:xfrm>
          <a:prstGeom prst="rect">
            <a:avLst/>
          </a:prstGeom>
          <a:solidFill>
            <a:srgbClr val="FFCA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5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ingertips.phe.org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7" y="128063"/>
            <a:ext cx="11520000" cy="1158869"/>
          </a:xfrm>
        </p:spPr>
        <p:txBody>
          <a:bodyPr/>
          <a:lstStyle/>
          <a:p>
            <a:r>
              <a:rPr lang="en-GB" dirty="0" smtClean="0"/>
              <a:t>Herefordshire’s comparators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676605" y="1247782"/>
          <a:ext cx="10741464" cy="3840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0811">
                  <a:extLst>
                    <a:ext uri="{9D8B030D-6E8A-4147-A177-3AD203B41FA5}">
                      <a16:colId xmlns:a16="http://schemas.microsoft.com/office/drawing/2014/main" val="4207361656"/>
                    </a:ext>
                  </a:extLst>
                </a:gridCol>
                <a:gridCol w="4319921">
                  <a:extLst>
                    <a:ext uri="{9D8B030D-6E8A-4147-A177-3AD203B41FA5}">
                      <a16:colId xmlns:a16="http://schemas.microsoft.com/office/drawing/2014/main" val="4005320310"/>
                    </a:ext>
                  </a:extLst>
                </a:gridCol>
                <a:gridCol w="1094154">
                  <a:extLst>
                    <a:ext uri="{9D8B030D-6E8A-4147-A177-3AD203B41FA5}">
                      <a16:colId xmlns:a16="http://schemas.microsoft.com/office/drawing/2014/main" val="1909062048"/>
                    </a:ext>
                  </a:extLst>
                </a:gridCol>
                <a:gridCol w="4276578">
                  <a:extLst>
                    <a:ext uri="{9D8B030D-6E8A-4147-A177-3AD203B41FA5}">
                      <a16:colId xmlns:a16="http://schemas.microsoft.com/office/drawing/2014/main" val="26124157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Rank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Council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Rank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Council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5342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1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dirty="0" smtClean="0"/>
                        <a:t>Bath and North East Somerset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9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York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45836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2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Shropshire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10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Cheshire East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8035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3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North Somerset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11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Rutland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6119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4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Wiltshire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12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Cheshire West and Chester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9703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5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Warrington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13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Wirral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618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6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Dorset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14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Central Bedfordshire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4739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7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South Gloucestershire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15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Cornwall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9358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8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200" dirty="0" smtClean="0"/>
                        <a:t>Northumberland</a:t>
                      </a:r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254876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6605" y="5092740"/>
            <a:ext cx="10741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Source: Chartered institute for Public Finance and Accounting (CIPFA) Nearest Neighbours (2021) as listed on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OHID Public Health profiles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7337" y="5592851"/>
            <a:ext cx="11520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Note: there are different comparators for specific services – e.g. children’s and adult social care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45946" y="6349424"/>
            <a:ext cx="39678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Last updated: October 2023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0244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9" id="{AA8393A0-138C-094D-829E-6BBDDA59A5C3}" vid="{5901CA05-CC76-6E45-8112-14677824A7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94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Herefordshire’s comparators</vt:lpstr>
    </vt:vector>
  </TitlesOfParts>
  <Company>Hoople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Herefordshire’s comparators</dc:title>
  <dc:creator>Worthy, Charlotte</dc:creator>
  <cp:lastModifiedBy>Helm, Dave</cp:lastModifiedBy>
  <cp:revision>1</cp:revision>
  <dcterms:created xsi:type="dcterms:W3CDTF">2023-10-21T22:47:06Z</dcterms:created>
  <dcterms:modified xsi:type="dcterms:W3CDTF">2023-10-26T10:06:20Z</dcterms:modified>
</cp:coreProperties>
</file>