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5"/>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41" autoAdjust="0"/>
    <p:restoredTop sz="93447" autoAdjust="0"/>
  </p:normalViewPr>
  <p:slideViewPr>
    <p:cSldViewPr snapToGrid="0" snapToObjects="1">
      <p:cViewPr>
        <p:scale>
          <a:sx n="61" d="100"/>
          <a:sy n="61" d="100"/>
        </p:scale>
        <p:origin x="4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07/01/2026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hyperlink" Target="https://fingertips.phe.org.uk/search/neet#page/4/gid/1/pat/15/par/E92000001/ati/502/are/E06000019/iid/93203/age/174/sex/4/cat/-1/ctp/-1/yrr/1/cid/4/tbm/1"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query/construct/summary.asp?reset=yes&amp;mode=construct&amp;dataset=127&amp;version=0&amp;anal=1&amp;initse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omisweb.co.uk/datasets/umb" TargetMode="External"/><Relationship Id="rId5" Type="http://schemas.openxmlformats.org/officeDocument/2006/relationships/image" Target="../media/image35.png"/><Relationship Id="rId4" Type="http://schemas.openxmlformats.org/officeDocument/2006/relationships/hyperlink" Target="https://www.ons.gov.uk/employmentandlabourmarket/peopleinwork/employmentandemployeetypes/bulletins/uklabourmarket/latest" TargetMode="External"/><Relationship Id="rId9" Type="http://schemas.openxmlformats.org/officeDocument/2006/relationships/hyperlink" Target="https://www.economicshelp.org/blog/14529/unemployment/claimant-count-unemploy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image" Target="../media/image42.png"/><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hyperlink" Target="https://www.nomisweb.co.uk/reports/lmp/la/1946157169/report.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ons.gov.uk/employmentandlabourmarket/peopleinwork/employmentandemployeetypes/bulletins/employmentintheuk/december2025#economic-inactivity"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nomisweb.co.uk/datasets/apsne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hyperlink" Target="https://www.nomisweb.co.uk/datasets/ashe" TargetMode="External"/><Relationship Id="rId2" Type="http://schemas.openxmlformats.org/officeDocument/2006/relationships/hyperlink" Target="https://www.ons.gov.uk/employmentandlabourmarket/peopleinwork/employmentandemployeetypes/bulletins/averageweeklyearningsingreatbritain/december2025" TargetMode="Externa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hyperlink" Target="https://ifs.org.uk/articles/pay-growth-londons-top-earners-has-driven-geographical-inequality-mean-earnings?mc_cid=81d680d880&amp;mc_eid=39f43342be" TargetMode="External"/><Relationship Id="rId4" Type="http://schemas.openxmlformats.org/officeDocument/2006/relationships/hyperlink" Target="https://ifs.org.uk/publications/seven-key-facts-about-uk-living-standards?mc_cid=32b3ff0441&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octo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december20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octo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i.team/publications/social-capital-in-the-united-kingdom/" TargetMode="External"/><Relationship Id="rId13" Type="http://schemas.openxmlformats.org/officeDocument/2006/relationships/hyperlink" Target="https://www.placesforpeople.co.uk/media/iwankg34/digital-exclusion-and-the-cost-of-living-crisis-final-v2.pdf"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barnardos.org.uk/sites/default/files/2022-10/At%20what%20cost_impact%20of%20cost%20of%20living%20final%20report.pdf" TargetMode="External"/><Relationship Id="rId12" Type="http://schemas.openxmlformats.org/officeDocument/2006/relationships/hyperlink" Target="https://buttleuk.org/news/news-list/state-of-child-poverty-202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csls.ca/ipm/48/Martin_Final.pdf?mc_cid=86bdc478c4&amp;mc_eid=3f126a93f1" TargetMode="External"/><Relationship Id="rId11" Type="http://schemas.openxmlformats.org/officeDocument/2006/relationships/hyperlink" Target="https://publications.parliament.uk/pa/cm5804/cmselect/cmyouth/cost-living-crisis-young-people/report.pdf" TargetMode="External"/><Relationship Id="rId5" Type="http://schemas.openxmlformats.org/officeDocument/2006/relationships/hyperlink" Target="https://www.ageuk.org.uk/siteassets/documents/reports-and-publications/reports-and-briefings/money-matters/poverty-and-financial-disadvantage-in-later-life-briefing-2024.pdf" TargetMode="External"/><Relationship Id="rId10" Type="http://schemas.openxmlformats.org/officeDocument/2006/relationships/hyperlink" Target="https://www.bacp.co.uk/media/20751/bacp-cost-of-living-report-2024.pdf" TargetMode="External"/><Relationship Id="rId4" Type="http://schemas.openxmlformats.org/officeDocument/2006/relationships/hyperlink" Target="https://www.ageuk.org.uk/siteassets/documents/reports-and-publications/reports-and-briefings/cost-of-living-report_0325.pdf" TargetMode="External"/><Relationship Id="rId9" Type="http://schemas.openxmlformats.org/officeDocument/2006/relationships/hyperlink" Target="https://www.realestate.bnpparibas.co.uk/insights/uk-economic-and-real-estate-briefing-december-2025" TargetMode="External"/><Relationship Id="rId14" Type="http://schemas.openxmlformats.org/officeDocument/2006/relationships/hyperlink" Target="https://www.carersuk.org/reports/state-of-caring-2025-the-cost-of-caring-the-impact-of-caring-across-carers-lives/"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cebr.com/uk-economic-outlook/" TargetMode="External"/><Relationship Id="rId13" Type="http://schemas.openxmlformats.org/officeDocument/2006/relationships/hyperlink" Target="https://www.cipd.org/uk/knowledge/reports/labour-market-outlook/" TargetMode="External"/><Relationship Id="rId3" Type="http://schemas.openxmlformats.org/officeDocument/2006/relationships/hyperlink" Target="https://www.centreforcities.org/data/cost-of-living-tracker/" TargetMode="External"/><Relationship Id="rId7" Type="http://schemas.openxmlformats.org/officeDocument/2006/relationships/hyperlink" Target="https://cep.lse.ac.uk/_NEW/PUBLICATIONS/abstract.asp?index=11681" TargetMode="External"/><Relationship Id="rId12"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2" Type="http://schemas.openxmlformats.org/officeDocument/2006/relationships/hyperlink" Target="https://ageing-better.org.uk/state-ageing-2025" TargetMode="External"/><Relationship Id="rId1" Type="http://schemas.openxmlformats.org/officeDocument/2006/relationships/slideLayout" Target="../slideLayouts/slideLayout3.xml"/><Relationship Id="rId6" Type="http://schemas.openxmlformats.org/officeDocument/2006/relationships/hyperlink" Target="https://cep.lse.ac.uk/_NEW/PUBLICATIONS/abstract.asp?index=9873" TargetMode="External"/><Relationship Id="rId11" Type="http://schemas.openxmlformats.org/officeDocument/2006/relationships/hyperlink" Target="https://www.centreforthrivingplaces.org/thriving-places-index/" TargetMode="External"/><Relationship Id="rId5" Type="http://schemas.openxmlformats.org/officeDocument/2006/relationships/hyperlink" Target="https://www.centreforcities.org/wp-content/uploads/2024/07/Mission-accepted-July-2024.pdf" TargetMode="External"/><Relationship Id="rId10" Type="http://schemas.openxmlformats.org/officeDocument/2006/relationships/hyperlink" Target="https://www.centreforsocialjustice.org.uk/library/two-nations" TargetMode="External"/><Relationship Id="rId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9" Type="http://schemas.openxmlformats.org/officeDocument/2006/relationships/hyperlink" Target="https://www.centreforsocialjustice.org.uk/library/left-out" TargetMode="External"/><Relationship Id="rId14" Type="http://schemas.openxmlformats.org/officeDocument/2006/relationships/hyperlink" Target="https://cpag.org.uk/news/cost-child-2025"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citizensadvice.org.uk/policy/publications/the-national-red-index-2025-negative-budget-households-face-a-debt-crisis/#h-executive-summary" TargetMode="External"/><Relationship Id="rId13" Type="http://schemas.openxmlformats.org/officeDocument/2006/relationships/hyperlink" Target="https://assets.publishing.service.gov.uk/government/uploads/system/uploads/attachment_data/file/214409/rrep640.pdf" TargetMode="External"/><Relationship Id="rId3" Type="http://schemas.openxmlformats.org/officeDocument/2006/relationships/hyperlink" Target="https://www.childrenscommissioner.gov.uk/resource/growing-up-in-a-low-income-family-childrens-experiences/" TargetMode="External"/><Relationship Id="rId7" Type="http://schemas.openxmlformats.org/officeDocument/2006/relationships/hyperlink" Target="https://wearecitizensadvice.org.uk/living-on-empty-245f4b9acbe3" TargetMode="External"/><Relationship Id="rId12" Type="http://schemas.openxmlformats.org/officeDocument/2006/relationships/hyperlink" Target="https://www.gov.uk/government/statistics/united-kingdom-food-security-report-2024/united-kingdom-food-security-report-2024-theme-4-food-security-at-household-level" TargetMode="External"/><Relationship Id="rId2" Type="http://schemas.openxmlformats.org/officeDocument/2006/relationships/hyperlink" Target="https://www.childhoodtrust.org.uk/wp-content/uploads/2025/05/Impact-of-the-cost-of-living-crisis-with-children-with-SEND.-TCT-2023-1.pdf" TargetMode="External"/><Relationship Id="rId1" Type="http://schemas.openxmlformats.org/officeDocument/2006/relationships/slideLayout" Target="../slideLayouts/slideLayout3.xml"/><Relationship Id="rId6" Type="http://schemas.openxmlformats.org/officeDocument/2006/relationships/hyperlink" Target="https://assets.ctfassets.net/mfz4nbgura3g/38Ne2lxssqel1QkvlOqp9N/c5006780da1f13097b771db298c80d4f/Frozen_in_place_-_final_report__4_.pdf" TargetMode="External"/><Relationship Id="rId11" Type="http://schemas.openxmlformats.org/officeDocument/2006/relationships/hyperlink" Target="https://www.gov.uk/government/statistics/annual-fuel-poverty-statistics-report-2025" TargetMode="External"/><Relationship Id="rId5" Type="http://schemas.openxmlformats.org/officeDocument/2006/relationships/hyperlink" Target="https://public.flourish.studio/story/2586672/" TargetMode="External"/><Relationship Id="rId10" Type="http://schemas.openxmlformats.org/officeDocument/2006/relationships/hyperlink" Target="https://www.co-operative.coop/media/news-releases/lack-of-social-mobility-costs-the-uk-economy-gbp19bn-a-year" TargetMode="External"/><Relationship Id="rId4" Type="http://schemas.openxmlformats.org/officeDocument/2006/relationships/hyperlink" Target="https://capuk.org/about-us/policy-and-research/client-report-2025-no-time-to-lose" TargetMode="External"/><Relationship Id="rId9" Type="http://schemas.openxmlformats.org/officeDocument/2006/relationships/hyperlink" Target="https://www.theccc.org.uk/publication/progress-in-adapting-to-climate-change-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ciu.net/analysis/reports/2025/embargoed-the-impact-of-climate-change-on-british-farms-and-farmers-mental-health" TargetMode="External"/><Relationship Id="rId13" Type="http://schemas.openxmlformats.org/officeDocument/2006/relationships/hyperlink" Target="https://foodfoundation.org.uk/publication/broken-plate-2025" TargetMode="External"/><Relationship Id="rId3" Type="http://schemas.openxmlformats.org/officeDocument/2006/relationships/hyperlink" Target="https://endchildpoverty.org.uk/child-poverty-2025/" TargetMode="External"/><Relationship Id="rId7" Type="http://schemas.openxmlformats.org/officeDocument/2006/relationships/hyperlink" Target="https://eciu.net/analysis/reports/2025/net-zero-economy-across-the-uk" TargetMode="External"/><Relationship Id="rId12" Type="http://schemas.openxmlformats.org/officeDocument/2006/relationships/hyperlink" Target="https://foodfoundation.org.uk/sites/default/files/2023-12/Disabilities%20briefing_FINAL.pdf" TargetMode="External"/><Relationship Id="rId2" Type="http://schemas.openxmlformats.org/officeDocument/2006/relationships/hyperlink" Target="https://epi.org.uk/publications-and-research/how-can-we-reduce-food-poverty-for-under-fives/" TargetMode="External"/><Relationship Id="rId1" Type="http://schemas.openxmlformats.org/officeDocument/2006/relationships/slideLayout" Target="../slideLayouts/slideLayout3.xml"/><Relationship Id="rId6" Type="http://schemas.openxmlformats.org/officeDocument/2006/relationships/hyperlink" Target="https://eciu.net/analysis/reports/2024/the-uks-net-zero-economy-2024" TargetMode="External"/><Relationship Id="rId11" Type="http://schemas.openxmlformats.org/officeDocument/2006/relationships/hyperlink" Target="https://foodfoundation.org.uk/childrens-right2food-dashboard" TargetMode="External"/><Relationship Id="rId5" Type="http://schemas.openxmlformats.org/officeDocument/2006/relationships/hyperlink" Target="https://endfurniturepoverty.org/research-campaigns/rebuilding-crisis-support-local-welfare-assistance/a-bleak-future-for-crisis-support-2023-24/" TargetMode="External"/><Relationship Id="rId10" Type="http://schemas.openxmlformats.org/officeDocument/2006/relationships/hyperlink" Target="https://www.fca.org.uk/publications/financial-lives/jan-2024-recontact-survey-summary" TargetMode="External"/><Relationship Id="rId4" Type="http://schemas.openxmlformats.org/officeDocument/2006/relationships/hyperlink" Target="https://endfurniturepoverty.org/research-campaigns/understanding-furniture-poverty/research-the-extent-of-furniture-poverty/" TargetMode="External"/><Relationship Id="rId9" Type="http://schemas.openxmlformats.org/officeDocument/2006/relationships/hyperlink" Target="https://www.enterpriseresearch.ac.uk/wp-content/uploads/2025/03/The-State-of-Small-Business-Britain-2024-Final-1.pdf?ct=t(EMAIL_CAMPAIGN_SSBB_2024)" TargetMode="External"/><Relationship Id="rId14" Type="http://schemas.openxmlformats.org/officeDocument/2006/relationships/hyperlink" Target="https://foodfoundation.org.uk/initiatives/food-insecurity-tracking#tabs/Overview-of-survey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hl.co.uk/features/5-to-thrive/savings-and-resilience-comparison-tool" TargetMode="External"/><Relationship Id="rId13" Type="http://schemas.openxmlformats.org/officeDocument/2006/relationships/hyperlink" Target="https://www.gov.uk/government/collections/uk-house-price-index-reports-2025" TargetMode="External"/><Relationship Id="rId3" Type="http://schemas.openxmlformats.org/officeDocument/2006/relationships/hyperlink" Target="https://www.food.gov.uk/research/consumer-interests-aka-wider-consumer-interests/consumer-insights-tracker#monthly-consumer-insights-tracker-reports" TargetMode="External"/><Relationship Id="rId7" Type="http://schemas.openxmlformats.org/officeDocument/2006/relationships/hyperlink" Target="https://www.greatermanchester-ca.gov.uk/what-we-do/digital/get-online-greater-manchester/greater-manchester-wide-support/digital-exclusion-risk-index-deri/" TargetMode="External"/><Relationship Id="rId12" Type="http://schemas.openxmlformats.org/officeDocument/2006/relationships/hyperlink" Target="https://www.mentalhealth.org.uk/sites/default/files/2025-11/MHF_TFR_Tackling_mental_health_delphi_study_report.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oodthingsfoundation.org/policy-and-research/research-and-evidence/research-2024/deep-poverty-and-digital-exclusion.html" TargetMode="External"/><Relationship Id="rId11" Type="http://schemas.openxmlformats.org/officeDocument/2006/relationships/hyperlink" Target="https://www.health.org.uk/publications/long-reads/what-we-know-about-the-uk-s-working-age-health-challenge" TargetMode="External"/><Relationship Id="rId5" Type="http://schemas.openxmlformats.org/officeDocument/2006/relationships/hyperlink" Target="https://www.gamblingcommission.gov.uk/news/article/2024-gambling-survey-for-great-britain-published" TargetMode="External"/><Relationship Id="rId15" Type="http://schemas.openxmlformats.org/officeDocument/2006/relationships/hyperlink" Target="https://commonslibrary.parliament.uk/research-briefings/cbp-9491/" TargetMode="External"/><Relationship Id="rId10" Type="http://schemas.openxmlformats.org/officeDocument/2006/relationships/hyperlink" Target="https://www.health.org.uk/evidence-hub/money-and-resources/poverty/map-of-child-poverty" TargetMode="External"/><Relationship Id="rId4" Type="http://schemas.openxmlformats.org/officeDocument/2006/relationships/hyperlink" Target="https://www.gamblingcommission.gov.uk/print/understanding-the-impact-of-increased-cost-of-living-on-gambling-behaviour" TargetMode="External"/><Relationship Id="rId9" Type="http://schemas.openxmlformats.org/officeDocument/2006/relationships/hyperlink" Target="https://www.health.org.uk/evidence-hub/local-authority-dashboard?utm_source=ecomms&amp;utm_medium=email&amp;utm_campaign=local_authority_dashboard&amp;dm_i=4Y2,8LE65,63A02B,ZLWXI,1" TargetMode="External"/><Relationship Id="rId14" Type="http://schemas.openxmlformats.org/officeDocument/2006/relationships/hyperlink" Target="https://commonslibrary.parliament.uk/research-briefings/cdp-2023-0104/"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researchbriefings.files.parliament.uk/documents/CBP-7584/CBP-7584.pdf" TargetMode="External"/><Relationship Id="rId13" Type="http://schemas.openxmlformats.org/officeDocument/2006/relationships/hyperlink" Target="https://lordslibrary.parliament.uk/government-climate-policy-economic-impact/" TargetMode="External"/><Relationship Id="rId3" Type="http://schemas.openxmlformats.org/officeDocument/2006/relationships/hyperlink" Target="https://researchbriefings.files.parliament.uk/documents/CBP-8585/CBP-8585.pdf" TargetMode="External"/><Relationship Id="rId7" Type="http://schemas.openxmlformats.org/officeDocument/2006/relationships/hyperlink" Target="https://commonslibrary.parliament.uk/research-briefings/cbp-10100/" TargetMode="External"/><Relationship Id="rId12" Type="http://schemas.openxmlformats.org/officeDocument/2006/relationships/hyperlink" Target="https://commonslibrary.parliament.uk/which-children-are-most-likely-to-be-in-poverty-in-the-uk/" TargetMode="External"/><Relationship Id="rId2" Type="http://schemas.openxmlformats.org/officeDocument/2006/relationships/hyperlink" Target="https://researchbriefings.files.parliament.uk/documents/CBP-9040/CBP-9040.pdf"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714/" TargetMode="External"/><Relationship Id="rId11" Type="http://schemas.openxmlformats.org/officeDocument/2006/relationships/hyperlink" Target="https://commonslibrary.parliament.uk/research-briefings/cbp-9428/" TargetMode="External"/><Relationship Id="rId5" Type="http://schemas.openxmlformats.org/officeDocument/2006/relationships/hyperlink" Target="https://commonslibrary.parliament.uk/research-briefings/cbp-8730/" TargetMode="External"/><Relationship Id="rId10" Type="http://schemas.openxmlformats.org/officeDocument/2006/relationships/hyperlink" Target="https://researchbriefings.files.parliament.uk/documents/SN06186/SN06186.pdf" TargetMode="External"/><Relationship Id="rId4" Type="http://schemas.openxmlformats.org/officeDocument/2006/relationships/hyperlink" Target="https://commonslibrary.parliament.uk/research-briefings/cbp-9209/" TargetMode="External"/><Relationship Id="rId9" Type="http://schemas.openxmlformats.org/officeDocument/2006/relationships/hyperlink" Target="https://researchbriefings.files.parliament.uk/documents/SN07096/SN07096.pdf" TargetMode="External"/><Relationship Id="rId14" Type="http://schemas.openxmlformats.org/officeDocument/2006/relationships/hyperlink" Target="https://www.inkinddirect.org/news-press-resources/the-state-of-period-equity-in-the-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ifs.org.uk/publications/housing-quality-and-affordability-lower-income-households?mc_cid=5170e83b8a&amp;mc_eid=39f43342be" TargetMode="External"/><Relationship Id="rId13" Type="http://schemas.openxmlformats.org/officeDocument/2006/relationships/hyperlink" Target="https://ifs.org.uk/sites/default/files/2024-04/Recent-trends-in-and-the-outlook-for-health-related-benefits-IFS-Report-R311.pdf" TargetMode="External"/><Relationship Id="rId3" Type="http://schemas.openxmlformats.org/officeDocument/2006/relationships/hyperlink" Target="https://ifs.org.uk/publications/cheapflation-and-rise-inflation-inequality?mc_cid=6e6d95d302&amp;mc_eid=3bd70722dd" TargetMode="External"/><Relationship Id="rId7" Type="http://schemas.openxmlformats.org/officeDocument/2006/relationships/hyperlink" Target="https://ifs.org.uk/publications/hotel-mum-and-dad-co-residence-parents-among-those-aged-25-34?mc_cid=11bfa3dcb9&amp;mc_eid=39f43342be" TargetMode="External"/><Relationship Id="rId12" Type="http://schemas.openxmlformats.org/officeDocument/2006/relationships/hyperlink" Target="https://ifs.org.uk/publications/move-how-young-peoples-mobility-responds-and-reinforces-geographical-inequalities?mc_cid=669fabf914&amp;mc_eid=39f43342be" TargetMode="External"/><Relationship Id="rId2" Type="http://schemas.openxmlformats.org/officeDocument/2006/relationships/hyperlink" Target="https://www.employment-studies.co.uk/system/files/resources/files/Commission%20for%20HWL%20job%20quality%20report_0.pdf" TargetMode="External"/><Relationship Id="rId1" Type="http://schemas.openxmlformats.org/officeDocument/2006/relationships/slideLayout" Target="../slideLayouts/slideLayout3.xml"/><Relationship Id="rId6" Type="http://schemas.openxmlformats.org/officeDocument/2006/relationships/hyperlink" Target="https://ifs.org.uk/publications/health-wealth-and-employment-run-state-pension-age?mc_cid=9b44c1dfa4&amp;mc_eid=39f43342be" TargetMode="External"/><Relationship Id="rId11" Type="http://schemas.openxmlformats.org/officeDocument/2006/relationships/hyperlink" Target="https://ifs.org.uk/publications/living-standards-last-election?mc_cid=c79514206f&amp;mc_eid=39f43342be" TargetMode="External"/><Relationship Id="rId5" Type="http://schemas.openxmlformats.org/officeDocument/2006/relationships/hyperlink" Target="https://ifs.org.uk/publications/green-budget-2025-full-report?mc_cid=ea383179dc&amp;mc_eid=3bd70722dd" TargetMode="External"/><Relationship Id="rId10" Type="http://schemas.openxmlformats.org/officeDocument/2006/relationships/hyperlink" Target="https://ifs.org.uk/living-standards-poverty-and-inequality-uk?mc_cid=c79514206f&amp;mc_eid=39f43342be" TargetMode="External"/><Relationship Id="rId4" Type="http://schemas.openxmlformats.org/officeDocument/2006/relationships/hyperlink" Target="https://ifs.org.uk/publications/do-disability-benefit-claims-rise-when-other-benefits-are-cut?mc_cid=4a23178e16&amp;mc_eid=3bd70722dd" TargetMode="External"/><Relationship Id="rId9" Type="http://schemas.openxmlformats.org/officeDocument/2006/relationships/hyperlink" Target="https://ifs.org.uk/publications/how-have-pensioner-incomes-and-poverty-changed-recent-years?mc_cid=2233061850&amp;mc_eid=39f43342be" TargetMode="External"/><Relationship Id="rId14" Type="http://schemas.openxmlformats.org/officeDocument/2006/relationships/hyperlink" Target="https://ifs.org.uk/publications/seven-key-facts-about-uk-living-standards?mc_cid=32b3ff0441&amp;mc_eid=39f43342b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kingsfund.org.uk/insight-and-analysis/long-reads/relationship-poverty-nhs-services" TargetMode="External"/><Relationship Id="rId13" Type="http://schemas.openxmlformats.org/officeDocument/2006/relationships/hyperlink" Target="https://www.livingwage.org.uk/life-low-pension-growing-problem-financial-insecurity-retirement%C2%A0" TargetMode="External"/><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2" Type="http://schemas.openxmlformats.org/officeDocument/2006/relationships/hyperlink" Target="https://www.livingwage.org.uk/precarious-pay-and-uncertain-hours-insecure-work-uk-labour-market?mc_cid=fcfc23fce8&amp;mc_eid=3f126a93f1" TargetMode="External"/><Relationship Id="rId2" Type="http://schemas.openxmlformats.org/officeDocument/2006/relationships/hyperlink" Target="https://ifs.org.uk/publications/role-changing-health-rising-health-related-benefit-claims?mc_cid=baeac43e17&amp;mc_eid=3bd70722dd" TargetMode="External"/><Relationship Id="rId1" Type="http://schemas.openxmlformats.org/officeDocument/2006/relationships/slideLayout" Target="../slideLayouts/slideLayout3.xml"/><Relationship Id="rId6" Type="http://schemas.openxmlformats.org/officeDocument/2006/relationships/hyperlink" Target="https://www.jrf.org.uk/cost-of-living" TargetMode="External"/><Relationship Id="rId11" Type="http://schemas.openxmlformats.org/officeDocument/2006/relationships/hyperlink" Target="https://learningandwork.org.uk/what-we-do/employment-and-social-security/labour-market-analysis/" TargetMode="External"/><Relationship Id="rId5" Type="http://schemas.openxmlformats.org/officeDocument/2006/relationships/hyperlink" Target="https://www.jrf.org.uk/uk-poverty-2024-the-essential-guide-to-understanding-poverty-in-the-uk?mc_cid=8adccae307&amp;mc_eid=3f126a93f1" TargetMode="External"/><Relationship Id="rId15" Type="http://schemas.openxmlformats.org/officeDocument/2006/relationships/hyperlink" Target="https://lginform.local.gov.uk/" TargetMode="External"/><Relationship Id="rId10" Type="http://schemas.openxmlformats.org/officeDocument/2006/relationships/hyperlink" Target="https://kpmg.com/uk/en/insights/economics/uk-economic-outlook.html" TargetMode="External"/><Relationship Id="rId4" Type="http://schemas.openxmlformats.org/officeDocument/2006/relationships/hyperlink" Target="https://www.jrf.org.uk/uk-poverty-2025-the-essential-guide-to-understanding-poverty-in-the-uk" TargetMode="External"/><Relationship Id="rId9" Type="http://schemas.openxmlformats.org/officeDocument/2006/relationships/hyperlink" Target="https://www.kingstrust.org.uk/about-us/news-views/youthindex2025" TargetMode="External"/><Relationship Id="rId14" Type="http://schemas.openxmlformats.org/officeDocument/2006/relationships/hyperlink" Target="2025%20Consumer%20Digital%20Index"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mentalhealth.org.uk/sites/default/files/2023-01/MHF-cost-of-living-crisis-report-2023-01-12.pdf" TargetMode="External"/><Relationship Id="rId3" Type="http://schemas.openxmlformats.org/officeDocument/2006/relationships/hyperlink" Target="https://blogs.lse.ac.uk/politicsandpolicy/britain-is-falling-behind-the-us-and-productivity-is-largely-to-blame/" TargetMode="External"/><Relationship Id="rId7" Type="http://schemas.openxmlformats.org/officeDocument/2006/relationships/hyperlink" Target="https://www.lboro.ac.uk/media/media/media-centre/images/press-releases/2025/CRSP%20-%20Poverty%20at%20the%20end%20of%20life%20in%202024.pdf" TargetMode="External"/><Relationship Id="rId12" Type="http://schemas.openxmlformats.org/officeDocument/2006/relationships/hyperlink" Target="https://www.gov.uk/government/statistics/english-housing-survey-2023-to-2024-experiences-of-the-housing-crisis/english-housing-survey-2023-to-2024-experiences-of-the-housing-crisis" TargetMode="External"/><Relationship Id="rId2" Type="http://schemas.openxmlformats.org/officeDocument/2006/relationships/hyperlink" Target="https://onlinelibrary.wiley.com/doi/10.1002/psp.70151?mc_cid=6dc40cff35&amp;mc_eid=3f126a93f1" TargetMode="External"/><Relationship Id="rId1" Type="http://schemas.openxmlformats.org/officeDocument/2006/relationships/slideLayout" Target="../slideLayouts/slideLayout3.xml"/><Relationship Id="rId6" Type="http://schemas.openxmlformats.org/officeDocument/2006/relationships/hyperlink" Target="https://www.lboro.ac.uk/research/crsp/our-research/" TargetMode="External"/><Relationship Id="rId11" Type="http://schemas.openxmlformats.org/officeDocument/2006/relationships/hyperlink" Target="https://midlandsengineobservatory.org/resources/" TargetMode="External"/><Relationship Id="rId5" Type="http://schemas.openxmlformats.org/officeDocument/2006/relationships/hyperlink" Target="https://thinkhouse.org.uk/site/assets/files/3215/long0725.pdf" TargetMode="External"/><Relationship Id="rId10" Type="http://schemas.openxmlformats.org/officeDocument/2006/relationships/hyperlink" Target="https://midlandsengineobservatory.org/" TargetMode="External"/><Relationship Id="rId4"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9" Type="http://schemas.openxmlformats.org/officeDocument/2006/relationships/hyperlink" Target="https://mentalhealth-uk.org/burnout/#section-5"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natwestgroup.com/news-and-insights/news-room/press-releases/financial-capability-and-learning/2024/jan/half-of-16-25-year-olds-in-the-uk-say-the-cost-of-living-crisis-.html" TargetMode="External"/><Relationship Id="rId13" Type="http://schemas.openxmlformats.org/officeDocument/2006/relationships/hyperlink" Target="https://www.ons.gov.uk/peoplepopulationandcommunity/populationandmigration/populationestimates/articles/buildacustomareaprofile/2023-01-17" TargetMode="External"/><Relationship Id="rId3" Type="http://schemas.openxmlformats.org/officeDocument/2006/relationships/hyperlink" Target="https://www.collectivevoice.org.uk/wp-content/uploads/2024/02/Collective-Voice-Cost-of-living-briefing-FINAL.docx.pdf" TargetMode="External"/><Relationship Id="rId7" Type="http://schemas.openxmlformats.org/officeDocument/2006/relationships/hyperlink" Target="https://www.ncvo.org.uk/news-and-insights/news-index/uk-civil-society-almanac-2024/" TargetMode="External"/><Relationship Id="rId12"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notesSlide" Target="../notesSlides/notesSlide32.xml"/><Relationship Id="rId16" Type="http://schemas.openxmlformats.org/officeDocument/2006/relationships/hyperlink" Target="https://www.ons.gov.uk/peoplepopulationandcommunity/housing/articles/census2021howhomesareheatedinyourarea/2023-01-05" TargetMode="External"/><Relationship Id="rId1" Type="http://schemas.openxmlformats.org/officeDocument/2006/relationships/slideLayout" Target="../slideLayouts/slideLayout3.xml"/><Relationship Id="rId6" Type="http://schemas.openxmlformats.org/officeDocument/2006/relationships/hyperlink" Target="https://niesr.ac.uk/publication-type/uk-economic-outlook" TargetMode="External"/><Relationship Id="rId11" Type="http://schemas.openxmlformats.org/officeDocument/2006/relationships/hyperlink" Target="https://analytics.phe.gov.uk/apps/health-inequalities-dashboard/" TargetMode="External"/><Relationship Id="rId5" Type="http://schemas.openxmlformats.org/officeDocument/2006/relationships/hyperlink" Target="https://natcen.ac.uk/british-social-attitudes" TargetMode="External"/><Relationship Id="rId15" Type="http://schemas.openxmlformats.org/officeDocument/2006/relationships/hyperlink" Target="https://www.ons.gov.uk/businessindustryandtrade/business/businessservices/bulletins/businessinsightsandimpactontheukeconomy/18december2025" TargetMode="External"/><Relationship Id="rId10"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4" Type="http://schemas.openxmlformats.org/officeDocument/2006/relationships/hyperlink" Target="https://natcen.ac.uk/publications/society-watch-2023-price-we-pay-social-impact-cost-living-crisis" TargetMode="External"/><Relationship Id="rId9" Type="http://schemas.openxmlformats.org/officeDocument/2006/relationships/hyperlink" Target="https://neweconomics.org/2025/05/whats-behind-the-rise-in-disability-benefit-claims" TargetMode="External"/><Relationship Id="rId14" Type="http://schemas.openxmlformats.org/officeDocument/2006/relationships/hyperlink" Target="https://www.ons.gov.uk/businessindustryandtrade/business/businessservices/bulletins/businessinsightsandimpactontheukeconomy/20november2025"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articles/explorewhichtownsattractpeoplewithadvancededucation/2024-03-15" TargetMode="External"/><Relationship Id="rId13" Type="http://schemas.openxmlformats.org/officeDocument/2006/relationships/hyperlink" Target="https://www.ons.gov.uk/peoplepopulationandcommunity/healthandsocialcare/healthandwellbeing/bulletins/healthinengland/2015to2021" TargetMode="External"/><Relationship Id="rId3" Type="http://schemas.openxmlformats.org/officeDocument/2006/relationships/hyperlink" Target="https://www.ons.gov.uk/peoplepopulationandcommunity/educationandchildcare/articles/childcareaccessibilitybyneighbourhood/2024-06-04" TargetMode="External"/><Relationship Id="rId7" Type="http://schemas.openxmlformats.org/officeDocument/2006/relationships/hyperlink" Target="https://explore-local-statistics.beta.ons.gov.uk/indicators" TargetMode="External"/><Relationship Id="rId12"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3.xml"/><Relationship Id="rId6" Type="http://schemas.openxmlformats.org/officeDocument/2006/relationships/hyperlink" Target="https://www.ons.gov.uk/economy/economicoutputandproductivity/output/bulletins/economicactivityandsocialchangeintheukrealtimeindicators/previousreleases" TargetMode="External"/><Relationship Id="rId11" Type="http://schemas.openxmlformats.org/officeDocument/2006/relationships/hyperlink" Target="https://www.ons.gov.uk/peoplepopulationandcommunity/housing/articles/firsttimebuyermortgagesalesfellacrosslondonindecadeto2023/2025-03-06" TargetMode="External"/><Relationship Id="rId5"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5" Type="http://schemas.openxmlformats.org/officeDocument/2006/relationships/hyperlink" Target="https://www.ons.gov.uk/economy/inflationandpriceindices" TargetMode="External"/><Relationship Id="rId10"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4" Type="http://schemas.openxmlformats.org/officeDocument/2006/relationships/hyperlink" Target="https://experience.arcgis.com/experience/a4af7f8f83e24639831594587d814443/?draft=true" TargetMode="External"/><Relationship Id="rId9" Type="http://schemas.openxmlformats.org/officeDocument/2006/relationships/hyperlink" Target="https://www.ons.gov.uk/visualisations/areas/E06000019/" TargetMode="External"/><Relationship Id="rId14" Type="http://schemas.openxmlformats.org/officeDocument/2006/relationships/hyperlink" Target="https://www.ons.gov.uk/economy/inflationandpriceindices/bulletins/householdcostsindicesforukhouseholdgroups/julytoseptember2025"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economy/nationalaccounts/uksectoraccounts/articles/quarterlyeconomiccommentary/apriltojune2025" TargetMode="External"/><Relationship Id="rId13" Type="http://schemas.openxmlformats.org/officeDocument/2006/relationships/hyperlink" Target="https://www.ons.gov.uk/visualisations/dvc2281/" TargetMode="External"/><Relationship Id="rId3" Type="http://schemas.openxmlformats.org/officeDocument/2006/relationships/hyperlink" Target="https://www.ons.gov.uk/peoplepopulationandcommunity/housing/articles/howaremonthlymortgagerepaymentschangingingreatbritain/2023-03-08" TargetMode="External"/><Relationship Id="rId7" Type="http://schemas.openxmlformats.org/officeDocument/2006/relationships/hyperlink" Target="https://www.ons.gov.uk/economy/economicoutputandproductivity/publicservicesproductivity/bulletins/publicserviceproductivityquarterlyuk/apriltojune2025" TargetMode="External"/><Relationship Id="rId12" Type="http://schemas.openxmlformats.org/officeDocument/2006/relationships/hyperlink" Target="https://www.ons.gov.uk/economy/nationalaccounts/articles/dashboardunderstandingtheukeconomy/2017-02-22" TargetMode="External"/><Relationship Id="rId2" Type="http://schemas.openxmlformats.org/officeDocument/2006/relationships/hyperlink" Target="https://www.ons.gov.uk/economy/inflationandpriceindices/articles/housingpricesinyourarea/2024-03-20"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bulletins/privaterentalaffordabilityengland/2024" TargetMode="External"/><Relationship Id="rId11" Type="http://schemas.openxmlformats.org/officeDocument/2006/relationships/hyperlink" Target="https://www.ons.gov.uk/peoplepopulationandcommunity/wellbeing/articles/subnationalindicatorsexplorer/2022-01-06" TargetMode="External"/><Relationship Id="rId5" Type="http://schemas.openxmlformats.org/officeDocument/2006/relationships/hyperlink" Target="https://www.nomisweb.co.uk/reports/lmp/lad/1778384915/report.aspx" TargetMode="External"/><Relationship Id="rId10" Type="http://schemas.openxmlformats.org/officeDocument/2006/relationships/hyperlink" Target="https://www.ons.gov.uk/employmentandlabourmarket/peopleinwork/labourproductivity/articles/sicknessabsenceinthelabourmarket/2023and2024" TargetMode="External"/><Relationship Id="rId4"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9" Type="http://schemas.openxmlformats.org/officeDocument/2006/relationships/hyperlink" Target="https://www.ons.gov.uk/economy/economicoutputandproductivity/productivitymeasures/bulletins/regionalandsubregionallabourproductivityuk/2023" TargetMode="External"/><Relationship Id="rId14" Type="http://schemas.openxmlformats.org/officeDocument/2006/relationships/hyperlink" Target="https://www.ons.gov.uk/employmentandlabourmarket/peopleinwork/employmentandemployeetypes/bulletins/uklabourmarket/latest"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policywise.org.uk/news/new-policywise-report-reveals-sharp-rise-period-poverty-across-uk-and-ireland" TargetMode="External"/><Relationship Id="rId13" Type="http://schemas.openxmlformats.org/officeDocument/2006/relationships/hyperlink" Target="https://www.productivity.ac.uk/news/what-explains-the-uks-productivity-problem/" TargetMode="External"/><Relationship Id="rId3" Type="http://schemas.openxmlformats.org/officeDocument/2006/relationships/hyperlink" Target="https://www.ons.gov.uk/visualisations/censusorigindestination/" TargetMode="External"/><Relationship Id="rId7" Type="http://schemas.openxmlformats.org/officeDocument/2006/relationships/hyperlink" Target="https://www.kcl.ac.uk/csmh/assets/esrc-csmh-cost-of-living-crisis-and-mental-health-report.pdf" TargetMode="External"/><Relationship Id="rId12" Type="http://schemas.openxmlformats.org/officeDocument/2006/relationships/hyperlink" Target="https://acre.org.uk/wp-content/uploads/Reigniting-rural-futures-summary-report-FINAL.pdf" TargetMode="External"/><Relationship Id="rId2" Type="http://schemas.openxmlformats.org/officeDocument/2006/relationships/hyperlink" Target="https://www.ons.gov.uk/peoplepopulationandcommunity/wellbeing/articles/ukmeasuresofnationalwellbeing/dashboard"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youngpeoplefromdisadvantagedbackgroundsfeellessincontroloftheirfutures/2023-11-06" TargetMode="External"/><Relationship Id="rId11" Type="http://schemas.openxmlformats.org/officeDocument/2006/relationships/hyperlink" Target="https://www.productivity.ac.uk/the-productivity-lab/the-tpi-uk-itl3-productivity-scorecard-series/" TargetMode="External"/><Relationship Id="rId5" Type="http://schemas.openxmlformats.org/officeDocument/2006/relationships/hyperlink" Target="https://www.ons.gov.uk/peoplepopulationandcommunity/housing/articles/whoismostexposedtorisinghousingcostsinenglandandwales/2024-04-25" TargetMode="External"/><Relationship Id="rId10" Type="http://schemas.openxmlformats.org/officeDocument/2006/relationships/hyperlink" Target="https://www.productivity.ac.uk/wp-content/uploads/2021/10/PIP010-Midlands-Productivity-Challenge-FINAL-070122.pdf" TargetMode="External"/><Relationship Id="rId4" Type="http://schemas.openxmlformats.org/officeDocument/2006/relationships/hyperlink" Target="https://www.ons.gov.uk/employmentandlabourmarket/peopleinwork/employmentandemployeetypes/articles/whichskillsareemployersseekinginyourarea/2024-11-05" TargetMode="External"/><Relationship Id="rId9" Type="http://schemas.openxmlformats.org/officeDocument/2006/relationships/hyperlink" Target="https://www.productivity.ac.uk/research/land-use-and-planning-reforms-strategic-context-challenges-and-policy-recommendations/" TargetMode="External"/><Relationship Id="rId14" Type="http://schemas.openxmlformats.org/officeDocument/2006/relationships/hyperlink" Target="https://www.resolutionfoundation.org/publications/a-u-shaped-legacy/"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resolutionfoundation.org/publications/low-pay-britain-2025/?mc_cid=8a14f7b9f9&amp;mc_eid=3f126a93f1" TargetMode="External"/><Relationship Id="rId13" Type="http://schemas.openxmlformats.org/officeDocument/2006/relationships/hyperlink" Target="https://www.resolutionfoundation.org/publications/under-strain/" TargetMode="External"/><Relationship Id="rId3" Type="http://schemas.openxmlformats.org/officeDocument/2006/relationships/hyperlink" Target="https://www.resolutionfoundation.org/major-programme/housing-outlook/" TargetMode="External"/><Relationship Id="rId7" Type="http://schemas.openxmlformats.org/officeDocument/2006/relationships/hyperlink" Target="https://socialmobility.independent-commission.uk/reports/investment-into-regions-and-social-mobility-report/" TargetMode="External"/><Relationship Id="rId12" Type="http://schemas.openxmlformats.org/officeDocument/2006/relationships/hyperlink" Target="https://economy2030.resolutionfoundation.org/wp-content/uploads/2023/12/Ending-stagnation-final-report.pdf" TargetMode="External"/><Relationship Id="rId2" Type="http://schemas.openxmlformats.org/officeDocument/2006/relationships/hyperlink" Target="https://www.resolutionfoundation.org/publications/the-living-standards-outlook-2025/" TargetMode="External"/><Relationship Id="rId1" Type="http://schemas.openxmlformats.org/officeDocument/2006/relationships/slideLayout" Target="../slideLayouts/slideLayout3.xml"/><Relationship Id="rId6" Type="http://schemas.openxmlformats.org/officeDocument/2006/relationships/hyperlink" Target="https://socialmobility.independent-commission.uk/reports/state-of-the-nation-2025-the-evolving-story-of-social-mobility-in-the-uk/" TargetMode="External"/><Relationship Id="rId11" Type="http://schemas.openxmlformats.org/officeDocument/2006/relationships/hyperlink" Target="https://www.youtube.com/watch?v=LMggRKSdpeg" TargetMode="External"/><Relationship Id="rId5" Type="http://schemas.openxmlformats.org/officeDocument/2006/relationships/hyperlink" Target="https://socialmetricscommission.org.uk/social-metrics-commission-2024-report/" TargetMode="External"/><Relationship Id="rId15" Type="http://schemas.openxmlformats.org/officeDocument/2006/relationships/hyperlink" Target="https://www.royallondon.com/guides-tools/cost-of-living/financial-resilience-report-2025/" TargetMode="External"/><Relationship Id="rId10" Type="http://schemas.openxmlformats.org/officeDocument/2006/relationships/hyperlink" Target="https://www.resolutionfoundation.org/events/shared-prosperity/" TargetMode="External"/><Relationship Id="rId4" Type="http://schemas.openxmlformats.org/officeDocument/2006/relationships/hyperlink" Target="https://www.resolutionfoundation.org/publications/job-done/" TargetMode="External"/><Relationship Id="rId9" Type="http://schemas.openxmlformats.org/officeDocument/2006/relationships/hyperlink" Target="https://www.resolutionfoundation.org/publications/the-power-of-place/" TargetMode="External"/><Relationship Id="rId14" Type="http://schemas.openxmlformats.org/officeDocument/2006/relationships/hyperlink" Target="https://www.resolutionfoundation.org/publications/weve-only-just-begun/"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som.org.uk/sites/som.org.uk/files/SOM_Deep_Dive_Research-compressed.pdf" TargetMode="External"/><Relationship Id="rId13" Type="http://schemas.openxmlformats.org/officeDocument/2006/relationships/hyperlink" Target="https://www.universitiesuk.ac.uk/latest/insights-and-analysis/graduate-outcomes-what-latest-data" TargetMode="External"/><Relationship Id="rId3" Type="http://schemas.openxmlformats.org/officeDocument/2006/relationships/hyperlink" Target="https://www.rsnonline.org.uk/images/research/Cost-Living/Rural-Cost-Living.pdf" TargetMode="External"/><Relationship Id="rId7" Type="http://schemas.openxmlformats.org/officeDocument/2006/relationships/hyperlink" Target="https://www.savills.co.uk/research_articles/229130/383408-0" TargetMode="External"/><Relationship Id="rId12" Type="http://schemas.openxmlformats.org/officeDocument/2006/relationships/hyperlink" Target="https://www.ukfinance.org.uk/data-and-research/economic-insight" TargetMode="External"/><Relationship Id="rId2" Type="http://schemas.openxmlformats.org/officeDocument/2006/relationships/hyperlink" Target="https://www.rsph.org.uk/our-work/campaigns/our-health-the-price-we-will-pay-for-the-cost-of-living-crisis.html" TargetMode="External"/><Relationship Id="rId1" Type="http://schemas.openxmlformats.org/officeDocument/2006/relationships/slideLayout" Target="../slideLayouts/slideLayout3.xml"/><Relationship Id="rId6" Type="http://schemas.openxmlformats.org/officeDocument/2006/relationships/hyperlink" Target="https://rsnonline.org.uk/addressing-the-unique-challenge-of-fuel-poverty-in-rural-areas" TargetMode="External"/><Relationship Id="rId11" Type="http://schemas.openxmlformats.org/officeDocument/2006/relationships/hyperlink" Target="https://cms.trussell.org.uk/sites/default/files/2025-06/cost_of_hunger_and_hardship_june25.pdf" TargetMode="External"/><Relationship Id="rId5" Type="http://schemas.openxmlformats.org/officeDocument/2006/relationships/hyperlink" Target="https://www.rsnonline.org.uk/tag/economy-insights" TargetMode="External"/><Relationship Id="rId10" Type="http://schemas.openxmlformats.org/officeDocument/2006/relationships/hyperlink" Target="https://www.trussell.org.uk/news-and-research/publications/report/hunger-in-the-uk-2025" TargetMode="External"/><Relationship Id="rId4" Type="http://schemas.openxmlformats.org/officeDocument/2006/relationships/hyperlink" Target="https://rsnonline.org.uk/images/manifesto-2023/rural-economies-chapter.pdf" TargetMode="External"/><Relationship Id="rId9" Type="http://schemas.openxmlformats.org/officeDocument/2006/relationships/hyperlink" Target="https://www.suttontrust.com/our-research/what-is-social-mobility/" TargetMode="External"/><Relationship Id="rId14" Type="http://schemas.openxmlformats.org/officeDocument/2006/relationships/hyperlink" Target="https://blog.bham.ac.uk/cityredi/category/west-midlands-weekly-economic-impact-monitor/"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business.zoopla.co.uk/zoopla-house-price-index" TargetMode="External"/><Relationship Id="rId3" Type="http://schemas.openxmlformats.org/officeDocument/2006/relationships/hyperlink" Target="https://www.york.ac.uk/policy-engine/cost-of-living/" TargetMode="External"/><Relationship Id="rId7" Type="http://schemas.openxmlformats.org/officeDocument/2006/relationships/hyperlink" Target="https://www.zoopla.co.uk/discover/property-news/rental-market-report/" TargetMode="External"/><Relationship Id="rId2" Type="http://schemas.openxmlformats.org/officeDocument/2006/relationships/hyperlink" Target="https://shefuni.maps.arcgis.com/apps/instant/interactivelegend/index.html?appid=8be0cd9e18904c258afd3c959d6fc4d7" TargetMode="External"/><Relationship Id="rId1" Type="http://schemas.openxmlformats.org/officeDocument/2006/relationships/slideLayout" Target="../slideLayouts/slideLayout3.xml"/><Relationship Id="rId6" Type="http://schemas.openxmlformats.org/officeDocument/2006/relationships/hyperlink" Target="https://youthfuturesfoundation.org/wp-content/uploads/2023/06/GJP-Youth-Pullout-Report_AW_No-Crops.pdf" TargetMode="External"/><Relationship Id="rId5" Type="http://schemas.openxmlformats.org/officeDocument/2006/relationships/hyperlink" Target="https://yougov.co.uk/politics/articles/51910-how-are-britons-coping-with-the-cost-of-living-in-march-2025" TargetMode="External"/><Relationship Id="rId4" Type="http://schemas.openxmlformats.org/officeDocument/2006/relationships/hyperlink" Target="https://www.rsnonline.org.uk/images/research/Cost-Living/Rural-Cost-Livin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dirty="0"/>
            </a:br>
            <a:r>
              <a:rPr lang="en-GB" sz="1800" dirty="0"/>
              <a:t>December 2025</a:t>
            </a:r>
            <a:br>
              <a:rPr lang="en-GB" sz="1800" dirty="0">
                <a:latin typeface="+mn-lt"/>
              </a:rPr>
            </a:br>
            <a:br>
              <a:rPr lang="en-GB" sz="1800" dirty="0"/>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a:t>
            </a:r>
            <a:r>
              <a:rPr lang="en-GB" sz="1100"/>
              <a:t>November 2025</a:t>
            </a:r>
            <a:endParaRPr lang="en-GB" sz="1100" dirty="0"/>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4" name="Picture 3" descr="Column chart showing the proportion of the working age population (16-64) who are self-employed (total, male and female) for Herefordshire, the West Midlands and England in the period July 2024 to June 2025.  Overall, Herefordshire has a higher rate of self-employment than nationally and regionally.">
            <a:extLst>
              <a:ext uri="{FF2B5EF4-FFF2-40B4-BE49-F238E27FC236}">
                <a16:creationId xmlns:a16="http://schemas.microsoft.com/office/drawing/2014/main" id="{8ED008AF-FD22-188E-BCAA-A6DE76BD47D1}"/>
              </a:ext>
            </a:extLst>
          </p:cNvPr>
          <p:cNvPicPr>
            <a:picLocks noChangeAspect="1"/>
          </p:cNvPicPr>
          <p:nvPr/>
        </p:nvPicPr>
        <p:blipFill>
          <a:blip r:embed="rId5"/>
          <a:stretch>
            <a:fillRect/>
          </a:stretch>
        </p:blipFill>
        <p:spPr>
          <a:xfrm>
            <a:off x="6821073" y="1039876"/>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pic>
        <p:nvPicPr>
          <p:cNvPr id="12" name="Content Placeholder 11" descr="Column chart showing that the proportions of people employed in the public sector and private sectors in Herefordshire are similar to nationally and regionally.&#10;">
            <a:extLst>
              <a:ext uri="{FF2B5EF4-FFF2-40B4-BE49-F238E27FC236}">
                <a16:creationId xmlns:a16="http://schemas.microsoft.com/office/drawing/2014/main" id="{EA8AF6B1-11F8-2914-AAD7-89B89985E71B}"/>
              </a:ext>
            </a:extLst>
          </p:cNvPr>
          <p:cNvPicPr>
            <a:picLocks noGrp="1" noChangeAspect="1"/>
          </p:cNvPicPr>
          <p:nvPr>
            <p:ph idx="1"/>
          </p:nvPr>
        </p:nvPicPr>
        <p:blipFill>
          <a:blip r:embed="rId7"/>
          <a:stretch>
            <a:fillRect/>
          </a:stretch>
        </p:blipFill>
        <p:spPr>
          <a:xfrm>
            <a:off x="8657272" y="4043698"/>
            <a:ext cx="3489216" cy="2036728"/>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January 2025 to December 2025 there were 35,248 job postings, of which 17,861 were unique.  The number of unique posting in December 2025 was slightly lower than in November: 2,570 compared to 2,743 (revised) and similar to a year ago (2,600 in December 2024) and remains well below the 5-year peak of 5,810 in June 2023.   </a:t>
            </a:r>
          </a:p>
          <a:p>
            <a:pPr marL="285750" indent="-285750">
              <a:lnSpc>
                <a:spcPct val="120000"/>
              </a:lnSpc>
              <a:buFont typeface="Arial" panose="020B0604020202020204" pitchFamily="34" charset="0"/>
              <a:buChar char="•"/>
            </a:pPr>
            <a:r>
              <a:rPr lang="en-US" sz="1200" dirty="0"/>
              <a:t>The top ten posted occupations (SOC 3 level) in the period from November 2024 to December 2025 were caring personal services (1,013 unique postings), other elementary service occupations (990), </a:t>
            </a:r>
            <a:r>
              <a:rPr lang="en-GB" sz="1200" dirty="0"/>
              <a:t>teaching professionals (932) and sales related occupations (781). </a:t>
            </a:r>
            <a:r>
              <a:rPr lang="en-US" sz="1200" dirty="0"/>
              <a:t>Top posted job titles in this period were support workers (486 unique postings), cleaners (251), production operatives (163) and health care assistants (152), </a:t>
            </a:r>
          </a:p>
        </p:txBody>
      </p:sp>
      <p:pic>
        <p:nvPicPr>
          <p:cNvPr id="12" name="Content Placeholder 11" descr="Line chart showing the five year trend in unique job postings in Herefordshire in the five years to December 2025.">
            <a:extLst>
              <a:ext uri="{FF2B5EF4-FFF2-40B4-BE49-F238E27FC236}">
                <a16:creationId xmlns:a16="http://schemas.microsoft.com/office/drawing/2014/main" id="{8631586F-0561-13C6-D70B-A00F5CE5D8AD}"/>
              </a:ext>
            </a:extLst>
          </p:cNvPr>
          <p:cNvPicPr>
            <a:picLocks noGrp="1" noChangeAspect="1"/>
          </p:cNvPicPr>
          <p:nvPr>
            <p:ph idx="1"/>
          </p:nvPr>
        </p:nvPicPr>
        <p:blipFill>
          <a:blip r:embed="rId3"/>
          <a:stretch>
            <a:fillRect/>
          </a:stretch>
        </p:blipFill>
        <p:spPr>
          <a:xfrm>
            <a:off x="5686108" y="1130686"/>
            <a:ext cx="6413377" cy="3079347"/>
          </a:xfrm>
          <a:ln>
            <a:solidFill>
              <a:schemeClr val="tx1"/>
            </a:solidFill>
          </a:ln>
        </p:spPr>
      </p:pic>
      <p:sp>
        <p:nvSpPr>
          <p:cNvPr id="7" name="TextBox 6"/>
          <p:cNvSpPr txBox="1"/>
          <p:nvPr/>
        </p:nvSpPr>
        <p:spPr>
          <a:xfrm>
            <a:off x="9749641" y="4348977"/>
            <a:ext cx="2349843"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9" name="Content Placeholder 8" descr="Chart showing top specialised (hard) skills in Herefordshire in the past 12 months to December 2025 - auditing, finance and continuous improvement process were the most in-demand.">
            <a:extLst>
              <a:ext uri="{FF2B5EF4-FFF2-40B4-BE49-F238E27FC236}">
                <a16:creationId xmlns:a16="http://schemas.microsoft.com/office/drawing/2014/main" id="{2048CC94-20C3-ACB2-A2AF-1914792C6273}"/>
              </a:ext>
            </a:extLst>
          </p:cNvPr>
          <p:cNvPicPr>
            <a:picLocks noGrp="1" noChangeAspect="1"/>
          </p:cNvPicPr>
          <p:nvPr>
            <p:ph sz="half" idx="2"/>
          </p:nvPr>
        </p:nvPicPr>
        <p:blipFill>
          <a:blip r:embed="rId3"/>
          <a:stretch>
            <a:fillRect/>
          </a:stretch>
        </p:blipFill>
        <p:spPr>
          <a:xfrm>
            <a:off x="123474" y="1774229"/>
            <a:ext cx="6141492" cy="3543728"/>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5" name="Content Placeholder 14" descr="Chart showing quarter-on-quarter change in top ten hard skills for Herefordshire over the 12 months to December 2025.  While there was significant fluctuation throughout the period, auditing remained top throughout.">
            <a:extLst>
              <a:ext uri="{FF2B5EF4-FFF2-40B4-BE49-F238E27FC236}">
                <a16:creationId xmlns:a16="http://schemas.microsoft.com/office/drawing/2014/main" id="{6264EAB3-5D7B-76D0-3986-FD05F39C1CBF}"/>
              </a:ext>
            </a:extLst>
          </p:cNvPr>
          <p:cNvPicPr>
            <a:picLocks noGrp="1" noChangeAspect="1"/>
          </p:cNvPicPr>
          <p:nvPr>
            <p:ph sz="quarter" idx="4"/>
          </p:nvPr>
        </p:nvPicPr>
        <p:blipFill>
          <a:blip r:embed="rId4"/>
          <a:stretch>
            <a:fillRect/>
          </a:stretch>
        </p:blipFill>
        <p:spPr>
          <a:xfrm>
            <a:off x="6388439" y="1774229"/>
            <a:ext cx="5706013" cy="4342781"/>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August 2024 to July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4" name="Table 3" descr="Table showing the hardest to fill vacancies in Herefordshire in the period January 2025 to December 2025.  The occupations that were hardest to fill (ordered by average posting intensity) were conservation and environment professionals, construction operatives, skilled metal, electrical and electronic trades supervisors, elementary security occupations, finance professionals, caring personal services, regulatory associate professionals and welfare and housing associate professionals.">
            <a:extLst>
              <a:ext uri="{FF2B5EF4-FFF2-40B4-BE49-F238E27FC236}">
                <a16:creationId xmlns:a16="http://schemas.microsoft.com/office/drawing/2014/main" id="{D7E37E8D-931A-6541-FB52-58D3FF904954}"/>
              </a:ext>
            </a:extLst>
          </p:cNvPr>
          <p:cNvGraphicFramePr>
            <a:graphicFrameLocks noGrp="1"/>
          </p:cNvGraphicFramePr>
          <p:nvPr>
            <p:extLst>
              <p:ext uri="{D42A27DB-BD31-4B8C-83A1-F6EECF244321}">
                <p14:modId xmlns:p14="http://schemas.microsoft.com/office/powerpoint/2010/main" val="4263968570"/>
              </p:ext>
            </p:extLst>
          </p:nvPr>
        </p:nvGraphicFramePr>
        <p:xfrm>
          <a:off x="4588563" y="1084639"/>
          <a:ext cx="7498415" cy="2251710"/>
        </p:xfrm>
        <a:graphic>
          <a:graphicData uri="http://schemas.openxmlformats.org/drawingml/2006/table">
            <a:tbl>
              <a:tblPr firstRow="1"/>
              <a:tblGrid>
                <a:gridCol w="4135724">
                  <a:extLst>
                    <a:ext uri="{9D8B030D-6E8A-4147-A177-3AD203B41FA5}">
                      <a16:colId xmlns:a16="http://schemas.microsoft.com/office/drawing/2014/main" val="3896277209"/>
                    </a:ext>
                  </a:extLst>
                </a:gridCol>
                <a:gridCol w="1120897">
                  <a:extLst>
                    <a:ext uri="{9D8B030D-6E8A-4147-A177-3AD203B41FA5}">
                      <a16:colId xmlns:a16="http://schemas.microsoft.com/office/drawing/2014/main" val="1586205499"/>
                    </a:ext>
                  </a:extLst>
                </a:gridCol>
                <a:gridCol w="1120897">
                  <a:extLst>
                    <a:ext uri="{9D8B030D-6E8A-4147-A177-3AD203B41FA5}">
                      <a16:colId xmlns:a16="http://schemas.microsoft.com/office/drawing/2014/main" val="2823566748"/>
                    </a:ext>
                  </a:extLst>
                </a:gridCol>
                <a:gridCol w="1120897">
                  <a:extLst>
                    <a:ext uri="{9D8B030D-6E8A-4147-A177-3AD203B41FA5}">
                      <a16:colId xmlns:a16="http://schemas.microsoft.com/office/drawing/2014/main" val="2520618190"/>
                    </a:ext>
                  </a:extLst>
                </a:gridCol>
              </a:tblGrid>
              <a:tr h="528816">
                <a:tc>
                  <a:txBody>
                    <a:bodyPr/>
                    <a:lstStyle/>
                    <a:p>
                      <a:pPr algn="l" fontAlgn="ctr">
                        <a:buNone/>
                      </a:pPr>
                      <a:r>
                        <a:rPr lang="en-GB" sz="12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Avg. Posting Intensity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Median Posting Duration from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Unique Postings from Jan 2025 - Dec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1620443653"/>
                  </a:ext>
                </a:extLst>
              </a:tr>
              <a:tr h="176272">
                <a:tc>
                  <a:txBody>
                    <a:bodyPr/>
                    <a:lstStyle/>
                    <a:p>
                      <a:pPr algn="l" fontAlgn="ctr">
                        <a:buNone/>
                      </a:pPr>
                      <a:r>
                        <a:rPr lang="en-GB" sz="12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3433118465"/>
                  </a:ext>
                </a:extLst>
              </a:tr>
              <a:tr h="176272">
                <a:tc>
                  <a:txBody>
                    <a:bodyPr/>
                    <a:lstStyle/>
                    <a:p>
                      <a:pPr algn="l" fontAlgn="ctr">
                        <a:buNone/>
                      </a:pPr>
                      <a:r>
                        <a:rPr lang="en-GB" sz="12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extLst>
                  <a:ext uri="{0D108BD9-81ED-4DB2-BD59-A6C34878D82A}">
                    <a16:rowId xmlns:a16="http://schemas.microsoft.com/office/drawing/2014/main" val="1998708961"/>
                  </a:ext>
                </a:extLst>
              </a:tr>
              <a:tr h="176272">
                <a:tc>
                  <a:txBody>
                    <a:bodyPr/>
                    <a:lstStyle/>
                    <a:p>
                      <a:pPr algn="l" fontAlgn="ctr">
                        <a:buNone/>
                      </a:pPr>
                      <a:r>
                        <a:rPr lang="en-GB" sz="12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2990148060"/>
                  </a:ext>
                </a:extLst>
              </a:tr>
              <a:tr h="176272">
                <a:tc>
                  <a:txBody>
                    <a:bodyPr/>
                    <a:lstStyle/>
                    <a:p>
                      <a:pPr algn="l" fontAlgn="ctr">
                        <a:buNone/>
                      </a:pPr>
                      <a:r>
                        <a:rPr lang="en-GB" sz="12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1507040783"/>
                  </a:ext>
                </a:extLst>
              </a:tr>
              <a:tr h="176272">
                <a:tc>
                  <a:txBody>
                    <a:bodyPr/>
                    <a:lstStyle/>
                    <a:p>
                      <a:pPr algn="l" fontAlgn="ctr">
                        <a:buNone/>
                      </a:pPr>
                      <a:r>
                        <a:rPr lang="en-GB" sz="12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243</a:t>
                      </a:r>
                    </a:p>
                  </a:txBody>
                  <a:tcPr marL="6350" marR="6350" marT="6350" marB="0" anchor="ctr">
                    <a:lnL>
                      <a:noFill/>
                    </a:lnL>
                    <a:lnR>
                      <a:noFill/>
                    </a:lnR>
                    <a:lnT>
                      <a:noFill/>
                    </a:lnT>
                    <a:lnB>
                      <a:noFill/>
                    </a:lnB>
                    <a:noFill/>
                  </a:tcPr>
                </a:tc>
                <a:extLst>
                  <a:ext uri="{0D108BD9-81ED-4DB2-BD59-A6C34878D82A}">
                    <a16:rowId xmlns:a16="http://schemas.microsoft.com/office/drawing/2014/main" val="2316736301"/>
                  </a:ext>
                </a:extLst>
              </a:tr>
              <a:tr h="176272">
                <a:tc>
                  <a:txBody>
                    <a:bodyPr/>
                    <a:lstStyle/>
                    <a:p>
                      <a:pPr algn="l" fontAlgn="ctr">
                        <a:buNone/>
                      </a:pPr>
                      <a:r>
                        <a:rPr lang="en-GB" sz="12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1,013</a:t>
                      </a:r>
                    </a:p>
                  </a:txBody>
                  <a:tcPr marL="6350" marR="6350" marT="6350" marB="0" anchor="ctr">
                    <a:lnL>
                      <a:noFill/>
                    </a:lnL>
                    <a:lnR>
                      <a:noFill/>
                    </a:lnR>
                    <a:lnT>
                      <a:noFill/>
                    </a:lnT>
                    <a:lnB>
                      <a:noFill/>
                    </a:lnB>
                    <a:noFill/>
                  </a:tcPr>
                </a:tc>
                <a:extLst>
                  <a:ext uri="{0D108BD9-81ED-4DB2-BD59-A6C34878D82A}">
                    <a16:rowId xmlns:a16="http://schemas.microsoft.com/office/drawing/2014/main" val="325141024"/>
                  </a:ext>
                </a:extLst>
              </a:tr>
              <a:tr h="176272">
                <a:tc>
                  <a:txBody>
                    <a:bodyPr/>
                    <a:lstStyle/>
                    <a:p>
                      <a:pPr algn="l" fontAlgn="ctr">
                        <a:buNone/>
                      </a:pPr>
                      <a:r>
                        <a:rPr lang="en-GB" sz="12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84</a:t>
                      </a:r>
                    </a:p>
                  </a:txBody>
                  <a:tcPr marL="6350" marR="6350" marT="6350" marB="0" anchor="ctr">
                    <a:lnL>
                      <a:noFill/>
                    </a:lnL>
                    <a:lnR>
                      <a:noFill/>
                    </a:lnR>
                    <a:lnT>
                      <a:noFill/>
                    </a:lnT>
                    <a:lnB>
                      <a:noFill/>
                    </a:lnB>
                    <a:noFill/>
                  </a:tcPr>
                </a:tc>
                <a:extLst>
                  <a:ext uri="{0D108BD9-81ED-4DB2-BD59-A6C34878D82A}">
                    <a16:rowId xmlns:a16="http://schemas.microsoft.com/office/drawing/2014/main" val="1956630928"/>
                  </a:ext>
                </a:extLst>
              </a:tr>
              <a:tr h="176272">
                <a:tc>
                  <a:txBody>
                    <a:bodyPr/>
                    <a:lstStyle/>
                    <a:p>
                      <a:pPr algn="l" fontAlgn="ctr">
                        <a:buNone/>
                      </a:pPr>
                      <a:r>
                        <a:rPr lang="en-GB" sz="12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a:t>
                      </a:r>
                    </a:p>
                  </a:txBody>
                  <a:tcPr marL="6350" marR="6350" marT="6350" marB="0" anchor="ctr">
                    <a:lnL>
                      <a:noFill/>
                    </a:lnL>
                    <a:lnR>
                      <a:noFill/>
                    </a:lnR>
                    <a:lnT>
                      <a:noFill/>
                    </a:lnT>
                    <a:lnB>
                      <a:noFill/>
                    </a:lnB>
                    <a:noFill/>
                  </a:tcPr>
                </a:tc>
                <a:tc>
                  <a:txBody>
                    <a:bodyPr/>
                    <a:lstStyle/>
                    <a:p>
                      <a:pPr algn="r" fontAlgn="ctr">
                        <a:buNone/>
                      </a:pPr>
                      <a:r>
                        <a:rPr lang="en-GB" sz="1200" b="0" i="0" u="none" strike="noStrike" dirty="0">
                          <a:effectLst/>
                          <a:latin typeface="Arial" panose="020B0604020202020204" pitchFamily="34" charset="0"/>
                        </a:rPr>
                        <a:t>238</a:t>
                      </a:r>
                    </a:p>
                  </a:txBody>
                  <a:tcPr marL="6350" marR="6350" marT="6350" marB="0" anchor="ctr">
                    <a:lnL>
                      <a:noFill/>
                    </a:lnL>
                    <a:lnR>
                      <a:noFill/>
                    </a:lnR>
                    <a:lnT>
                      <a:noFill/>
                    </a:lnT>
                    <a:lnB>
                      <a:noFill/>
                    </a:lnB>
                    <a:noFill/>
                  </a:tcPr>
                </a:tc>
                <a:extLst>
                  <a:ext uri="{0D108BD9-81ED-4DB2-BD59-A6C34878D82A}">
                    <a16:rowId xmlns:a16="http://schemas.microsoft.com/office/drawing/2014/main" val="2104588987"/>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3" y="3552429"/>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6" name="TextBox 5"/>
          <p:cNvSpPr txBox="1"/>
          <p:nvPr/>
        </p:nvSpPr>
        <p:spPr>
          <a:xfrm>
            <a:off x="4588563" y="3521652"/>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726651"/>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4"/>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5"/>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over the subsequent 18 months.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November 2025, when asked about the important issues facing the UK today, the most common issue reported by adults in Great Britain was still the cost of living (88%), with the economy the third most common issue (71%).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75918" y="977771"/>
            <a:ext cx="6020082" cy="4192944"/>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a:t>
            </a:r>
            <a:endParaRPr lang="en-US" sz="1200" dirty="0">
              <a:solidFill>
                <a:srgbClr val="282E2B"/>
              </a:solidFill>
              <a:cs typeface="Arial" panose="020B0604020202020204" pitchFamily="34" charset="0"/>
              <a:hlinkClick r:id="rId4"/>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4"/>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5.1% in August to October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July 2024 to June 2025 the unemployment rate as a proportion of economically active adults aged 16+  in Herefordshire was 2.9% (CI+-1.0), equating to c. 2,800 people (+-1,000), significantly lower than the 4.1% (CI+-0.2) in England as a whole and 4.8% (CI+-0.5)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(April 2024 to March 2025), the Herefordshire rate was higher (2.9% vs 2.6%), reflecting the increase seen nationally and regionally..</a:t>
            </a:r>
          </a:p>
        </p:txBody>
      </p:sp>
      <p:pic>
        <p:nvPicPr>
          <p:cNvPr id="8" name="Content Placeholder 7" descr="Line graph showing the unemployment rate for Herefordshire, England and the West Midlands in the period April 2019 - March 2020 to July 2024 - June 2025.  The unemployment rate in Herefordshire is significantly lower than nationally and regionally.&#10;">
            <a:extLst>
              <a:ext uri="{FF2B5EF4-FFF2-40B4-BE49-F238E27FC236}">
                <a16:creationId xmlns:a16="http://schemas.microsoft.com/office/drawing/2014/main" id="{A31B1220-1454-B716-A56A-D3C5CBF9B017}"/>
              </a:ext>
            </a:extLst>
          </p:cNvPr>
          <p:cNvPicPr>
            <a:picLocks noGrp="1" noChangeAspect="1"/>
          </p:cNvPicPr>
          <p:nvPr>
            <p:ph idx="1"/>
          </p:nvPr>
        </p:nvPicPr>
        <p:blipFill>
          <a:blip r:embed="rId5"/>
          <a:stretch>
            <a:fillRect/>
          </a:stretch>
        </p:blipFill>
        <p:spPr>
          <a:xfrm>
            <a:off x="6237513" y="1067702"/>
            <a:ext cx="5876125" cy="3066924"/>
          </a:xfrm>
          <a:prstGeom prst="rect">
            <a:avLst/>
          </a:prstGeom>
          <a:ln>
            <a:solidFill>
              <a:schemeClr val="tx1"/>
            </a:solidFill>
          </a:ln>
        </p:spPr>
      </p:pic>
      <p:sp>
        <p:nvSpPr>
          <p:cNvPr id="5" name="TextBox 4"/>
          <p:cNvSpPr txBox="1"/>
          <p:nvPr/>
        </p:nvSpPr>
        <p:spPr>
          <a:xfrm>
            <a:off x="9598821" y="4197506"/>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6"/>
              </a:rPr>
              <a:t>NOMIS</a:t>
            </a:r>
            <a:r>
              <a:rPr lang="en-US" sz="1100" dirty="0">
                <a:hlinkClick r:id="rId7"/>
              </a:rPr>
              <a:t> </a:t>
            </a:r>
            <a:endParaRPr lang="en-US" sz="1100" dirty="0"/>
          </a:p>
          <a:p>
            <a:r>
              <a:rPr lang="en-GB" sz="1100" dirty="0"/>
              <a:t>Date last updated: 14 October 2025</a:t>
            </a:r>
          </a:p>
          <a:p>
            <a:r>
              <a:rPr lang="en-GB" sz="1100" dirty="0"/>
              <a:t>Frequency: Quarterly</a:t>
            </a:r>
          </a:p>
          <a:p>
            <a:r>
              <a:rPr lang="en-GB" sz="1100" dirty="0"/>
              <a:t>Next update: 20 January 2026</a:t>
            </a:r>
          </a:p>
        </p:txBody>
      </p:sp>
      <p:sp>
        <p:nvSpPr>
          <p:cNvPr id="3" name="TextBox 2"/>
          <p:cNvSpPr txBox="1"/>
          <p:nvPr/>
        </p:nvSpPr>
        <p:spPr>
          <a:xfrm>
            <a:off x="75918" y="5233595"/>
            <a:ext cx="12025647" cy="1515608"/>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8">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2,820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November 2025, up </a:t>
            </a:r>
            <a:r>
              <a:rPr lang="en-GB" sz="1400" dirty="0">
                <a:latin typeface="Arial" panose="020B0604020202020204" pitchFamily="34" charset="0"/>
                <a:cs typeface="Arial" panose="020B0604020202020204" pitchFamily="34" charset="0"/>
              </a:rPr>
              <a:t>f</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rom 2,810 in October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38% higher than in February 2020; a similar increase to England as a whole (39%).</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2.6% in November 2025, compared to 4.0% for England and 5.3% for the West Midlands region.***</a:t>
            </a:r>
          </a:p>
        </p:txBody>
      </p:sp>
      <p:pic>
        <p:nvPicPr>
          <p:cNvPr id="4" name="Picture 3"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F52B68CA-4930-B962-B7FF-69B09A7D3D97}"/>
              </a:ext>
            </a:extLst>
          </p:cNvPr>
          <p:cNvPicPr>
            <a:picLocks noChangeAspect="1"/>
          </p:cNvPicPr>
          <p:nvPr/>
        </p:nvPicPr>
        <p:blipFill>
          <a:blip r:embed="rId2"/>
          <a:stretch>
            <a:fillRect/>
          </a:stretch>
        </p:blipFill>
        <p:spPr>
          <a:xfrm>
            <a:off x="5603051" y="1096275"/>
            <a:ext cx="6461385" cy="3820683"/>
          </a:xfrm>
          <a:prstGeom prst="rect">
            <a:avLst/>
          </a:prstGeom>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November 2025, the wards with the highest numbers of claimants were Hinton &amp; Hunderton (140), Widemarsh (140), Leominster East (130) and Newton Farm (120).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Ledbury South (+160%), Kerne Bridge (+150%) and Mortimer (+150%).</a:t>
            </a:r>
          </a:p>
          <a:p>
            <a:pPr marL="285750" indent="-285750">
              <a:lnSpc>
                <a:spcPct val="120000"/>
              </a:lnSpc>
              <a:buFont typeface="Arial" panose="020B0604020202020204" pitchFamily="34" charset="0"/>
              <a:buChar char="•"/>
            </a:pPr>
            <a:r>
              <a:rPr lang="en-US" sz="1400" dirty="0"/>
              <a:t>In terms of numerical increases, the largest have been in Widemarsh (60), Ledbury South (40), Leominster East (40) and Leominster North &amp; Rural (40). </a:t>
            </a:r>
          </a:p>
        </p:txBody>
      </p:sp>
      <p:pic>
        <p:nvPicPr>
          <p:cNvPr id="5" name="Picture 4" descr="Bar chart showing the current number of claimants in each Herefordshire ward as of November 2025.">
            <a:extLst>
              <a:ext uri="{FF2B5EF4-FFF2-40B4-BE49-F238E27FC236}">
                <a16:creationId xmlns:a16="http://schemas.microsoft.com/office/drawing/2014/main" id="{3DCF7172-6B1F-D4B7-9D37-B158834C86DE}"/>
              </a:ext>
            </a:extLst>
          </p:cNvPr>
          <p:cNvPicPr>
            <a:picLocks noChangeAspect="1"/>
          </p:cNvPicPr>
          <p:nvPr/>
        </p:nvPicPr>
        <p:blipFill>
          <a:blip r:embed="rId3"/>
          <a:stretch>
            <a:fillRect/>
          </a:stretch>
        </p:blipFill>
        <p:spPr>
          <a:xfrm>
            <a:off x="6631479" y="937260"/>
            <a:ext cx="5507619" cy="5750733"/>
          </a:xfrm>
          <a:prstGeom prst="rect">
            <a:avLst/>
          </a:prstGeom>
          <a:ln>
            <a:solidFill>
              <a:schemeClr val="tx1"/>
            </a:solidFill>
          </a:ln>
        </p:spPr>
      </p:pic>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November 2025, the wards with the highest claimant count rates were Widemarsh (5.4%), Leominster East (4.9%), Hinton &amp; </a:t>
            </a:r>
            <a:r>
              <a:rPr lang="en-GB" dirty="0" err="1"/>
              <a:t>Hunderton</a:t>
            </a:r>
            <a:r>
              <a:rPr lang="en-GB" dirty="0"/>
              <a:t> (4.7%), Newton Farm (4.2%) and Central (4.2%).  </a:t>
            </a:r>
          </a:p>
          <a:p>
            <a:pPr marL="285750" indent="-285750">
              <a:lnSpc>
                <a:spcPct val="110000"/>
              </a:lnSpc>
              <a:buFont typeface="Arial" panose="020B0604020202020204" pitchFamily="34" charset="0"/>
              <a:buChar char="•"/>
            </a:pPr>
            <a:r>
              <a:rPr lang="en-GB" dirty="0"/>
              <a:t>The lowest rates were in </a:t>
            </a:r>
            <a:r>
              <a:rPr lang="en-GB" dirty="0" err="1"/>
              <a:t>Credenhill</a:t>
            </a:r>
            <a:r>
              <a:rPr lang="en-GB" dirty="0"/>
              <a:t> (1.1%), Belmont Rural (1.2%), </a:t>
            </a:r>
            <a:r>
              <a:rPr lang="en-GB" dirty="0" err="1"/>
              <a:t>Eign</a:t>
            </a:r>
            <a:r>
              <a:rPr lang="en-GB" dirty="0"/>
              <a:t> Hill (1.2%) and Kerne Bridge (1.2%).</a:t>
            </a:r>
          </a:p>
          <a:p>
            <a:pPr marL="285750" indent="-285750">
              <a:lnSpc>
                <a:spcPct val="110000"/>
              </a:lnSpc>
              <a:buFont typeface="Arial" panose="020B0604020202020204" pitchFamily="34" charset="0"/>
              <a:buChar char="•"/>
            </a:pPr>
            <a:r>
              <a:rPr lang="en-GB" dirty="0"/>
              <a:t>The rate for Herefordshire as a whole was 2.6%.</a:t>
            </a:r>
          </a:p>
        </p:txBody>
      </p:sp>
      <p:pic>
        <p:nvPicPr>
          <p:cNvPr id="8" name="Content Placeholder 7" descr="Bar chart showing the current claimant count rate as a proportion of the working-age population for each Herefordshire ward as at November 2025.">
            <a:extLst>
              <a:ext uri="{FF2B5EF4-FFF2-40B4-BE49-F238E27FC236}">
                <a16:creationId xmlns:a16="http://schemas.microsoft.com/office/drawing/2014/main" id="{D5274F77-010C-2CE8-EFEA-3F98F0D6382C}"/>
              </a:ext>
            </a:extLst>
          </p:cNvPr>
          <p:cNvPicPr>
            <a:picLocks noGrp="1" noChangeAspect="1"/>
          </p:cNvPicPr>
          <p:nvPr>
            <p:ph idx="1"/>
          </p:nvPr>
        </p:nvPicPr>
        <p:blipFill>
          <a:blip r:embed="rId2"/>
          <a:stretch>
            <a:fillRect/>
          </a:stretch>
        </p:blipFill>
        <p:spPr>
          <a:xfrm>
            <a:off x="6247325" y="992187"/>
            <a:ext cx="5867672" cy="5684673"/>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November 2025 16 to 24-year-olds accounted for 19%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5" name="Picture 4" descr="Area graph showing that since before the start of the Financial Crisis in January 2008, the age distribution of claimants has changed significantly.">
            <a:extLst>
              <a:ext uri="{FF2B5EF4-FFF2-40B4-BE49-F238E27FC236}">
                <a16:creationId xmlns:a16="http://schemas.microsoft.com/office/drawing/2014/main" id="{6B024BA4-03F7-3EF4-2933-B819D5621F4B}"/>
              </a:ext>
            </a:extLst>
          </p:cNvPr>
          <p:cNvPicPr>
            <a:picLocks noChangeAspect="1"/>
          </p:cNvPicPr>
          <p:nvPr/>
        </p:nvPicPr>
        <p:blipFill>
          <a:blip r:embed="rId7"/>
          <a:stretch>
            <a:fillRect/>
          </a:stretch>
        </p:blipFill>
        <p:spPr>
          <a:xfrm>
            <a:off x="5486399" y="987426"/>
            <a:ext cx="6613959" cy="3525712"/>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584320"/>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78068" y="688379"/>
            <a:ext cx="7193589" cy="6149284"/>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a:t>
            </a:r>
          </a:p>
          <a:p>
            <a:pPr>
              <a:lnSpc>
                <a:spcPct val="120000"/>
              </a:lnSpc>
            </a:pPr>
            <a:r>
              <a:rPr lang="en-GB" sz="1100" dirty="0"/>
              <a:t>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In December 2025, </a:t>
            </a:r>
            <a:r>
              <a:rPr lang="en-GB" sz="1100" dirty="0">
                <a:hlinkClick r:id="rId10"/>
              </a:rPr>
              <a:t>ONS reported </a:t>
            </a:r>
            <a:r>
              <a:rPr lang="en-GB" sz="1100" dirty="0"/>
              <a:t>the </a:t>
            </a:r>
            <a:r>
              <a:rPr lang="en-GB" sz="1100" b="1" dirty="0"/>
              <a:t>overall </a:t>
            </a:r>
            <a:r>
              <a:rPr lang="en-GB" sz="1100" dirty="0"/>
              <a:t>UK economic inactivity rate (all reasons) was 21% of people aged 16 to 64, a decrease in the latest quarter (August to October 2025) and over the year since August to October 2024.  </a:t>
            </a:r>
          </a:p>
          <a:p>
            <a:pPr marL="285750" indent="-285750">
              <a:lnSpc>
                <a:spcPct val="120000"/>
              </a:lnSpc>
              <a:buFont typeface="Arial" panose="020B0604020202020204" pitchFamily="34" charset="0"/>
              <a:buChar char="•"/>
            </a:pPr>
            <a:r>
              <a:rPr lang="en-GB" sz="1100" dirty="0"/>
              <a:t>According to the ONS </a:t>
            </a:r>
            <a:r>
              <a:rPr lang="en-GB" sz="1100" dirty="0">
                <a:hlinkClick r:id="rId11"/>
              </a:rPr>
              <a:t>Annual Population Survey</a:t>
            </a:r>
            <a:r>
              <a:rPr lang="en-GB" sz="1100" dirty="0"/>
              <a:t>, in the period June 2024 to July 2025 in the region of 6,600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2"/>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(31.2% in Herefordshire vs 29.5% in the West Midlands and 28.1% in Great Britain).</a:t>
            </a:r>
          </a:p>
        </p:txBody>
      </p:sp>
      <p:pic>
        <p:nvPicPr>
          <p:cNvPr id="7" name="Content Placeholder 6" descr="Pie chart showing economic inactivity by reason in Herefordshire for working-age adults (aged 16-64) in the period June 2024 to July 2025.  Long-term sickness accounts for nearly a third of all economically inactive working-age adults in Herefordshire.">
            <a:extLst>
              <a:ext uri="{FF2B5EF4-FFF2-40B4-BE49-F238E27FC236}">
                <a16:creationId xmlns:a16="http://schemas.microsoft.com/office/drawing/2014/main" id="{8E4A4008-615C-687E-9B15-04BFDCF31515}"/>
              </a:ext>
            </a:extLst>
          </p:cNvPr>
          <p:cNvPicPr>
            <a:picLocks noGrp="1" noChangeAspect="1"/>
          </p:cNvPicPr>
          <p:nvPr>
            <p:ph idx="1"/>
          </p:nvPr>
        </p:nvPicPr>
        <p:blipFill>
          <a:blip r:embed="rId13"/>
          <a:stretch>
            <a:fillRect/>
          </a:stretch>
        </p:blipFill>
        <p:spPr>
          <a:xfrm>
            <a:off x="7352675" y="903655"/>
            <a:ext cx="4761255" cy="2563320"/>
          </a:xfrm>
          <a:prstGeom prst="rect">
            <a:avLst/>
          </a:prstGeom>
          <a:ln>
            <a:solidFill>
              <a:schemeClr val="tx1"/>
            </a:solidFill>
          </a:ln>
        </p:spPr>
      </p:pic>
      <p:sp>
        <p:nvSpPr>
          <p:cNvPr id="11" name="TextBox 10"/>
          <p:cNvSpPr txBox="1"/>
          <p:nvPr/>
        </p:nvSpPr>
        <p:spPr>
          <a:xfrm>
            <a:off x="10005144" y="3546289"/>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4"/>
              </a:rPr>
              <a:t>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5">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Since February 2025 the number of unique </a:t>
            </a:r>
            <a:r>
              <a:rPr lang="en-GB" sz="1400" b="1" dirty="0"/>
              <a:t>job postings</a:t>
            </a:r>
            <a:r>
              <a:rPr lang="en-GB" sz="1400" dirty="0"/>
              <a:t> has been falling, excepting an increase September.  In December 2025, postings were similar to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July 2025 to June 2024) was 2.9% of adults aged 16+ (c.2,800 people); significantly lower than nationally and regionally.  The number of </a:t>
            </a:r>
            <a:r>
              <a:rPr lang="en-GB" sz="1400" b="1" dirty="0"/>
              <a:t>people claiming out-of-work related benefits </a:t>
            </a:r>
            <a:r>
              <a:rPr lang="en-GB" sz="1400" dirty="0"/>
              <a:t>increased slightly in November 2025 to 2,820 (2.6% of working-age adults).  Numbers remain significantly below the pandemic peak in May 2020 (5,035) .  </a:t>
            </a:r>
          </a:p>
          <a:p>
            <a:pPr>
              <a:lnSpc>
                <a:spcPct val="120000"/>
              </a:lnSpc>
            </a:pPr>
            <a:r>
              <a:rPr lang="en-GB" sz="1400" dirty="0"/>
              <a:t>Latest data suggest c.6,600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in November 2025: the Consumer Prices Index (CPI) rose by 3.2% in the 12 months to November 2025, down from 3.6% in October;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269229"/>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3.5% in the 12 months to November 2025, down from 3.8% in the 12 months to October.  On a monthly basis, CPIH fell by 0.1% in November 2025, compared with a rise of 0.2% in November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3.2% in the 12 months to November 2025, down from 3.6% in the 12 months to October.  On a monthly basis, CPI fell by 0.2% in November 2025, compared with a rise of 0.1% in November 2024.</a:t>
            </a:r>
          </a:p>
          <a:p>
            <a:pPr marL="285750" indent="-285750">
              <a:lnSpc>
                <a:spcPct val="120000"/>
              </a:lnSpc>
              <a:buFont typeface="Arial" panose="020B0604020202020204" pitchFamily="34" charset="0"/>
              <a:buChar char="•"/>
            </a:pPr>
            <a:r>
              <a:rPr lang="en-GB" sz="4800" dirty="0"/>
              <a:t>Food and non-alcoholic beverages, and alcohol and tobacco made the largest downward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3.5% in the 12 months to November 2025, down from 3.7% in the 12 months to October; the CPIH goods annual rate slowed from 2.6% to 2.1%, while the CPIH services annual rate eased slightly from 4.6% to 4.5%.</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3.2% in the 12 months to November 2025, down from 3.4% in the 12 months to October; the CPI goods annual rate slowed from 2.6% to 2.1%, while the CPI services annual rate eased slightly from 4.5% to 4.4%.</a:t>
            </a:r>
          </a:p>
        </p:txBody>
      </p:sp>
      <p:pic>
        <p:nvPicPr>
          <p:cNvPr id="9" name="Picture Placeholder 8" descr="Chart showing annual CPIH and CPI inflation rates since November 2015.">
            <a:extLst>
              <a:ext uri="{FF2B5EF4-FFF2-40B4-BE49-F238E27FC236}">
                <a16:creationId xmlns:a16="http://schemas.microsoft.com/office/drawing/2014/main" id="{43F58D4E-5B19-DDFB-DA57-7EC79D5A49AC}"/>
              </a:ext>
            </a:extLst>
          </p:cNvPr>
          <p:cNvPicPr>
            <a:picLocks noGrp="1" noChangeAspect="1"/>
          </p:cNvPicPr>
          <p:nvPr>
            <p:ph type="pic" idx="1"/>
          </p:nvPr>
        </p:nvPicPr>
        <p:blipFill>
          <a:blip r:embed="rId3"/>
          <a:srcRect l="337" r="337"/>
          <a:stretch>
            <a:fillRect/>
          </a:stretch>
        </p:blipFill>
        <p:spPr>
          <a:xfrm>
            <a:off x="6165398" y="1003267"/>
            <a:ext cx="5929126" cy="4681691"/>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17 December 2025</a:t>
            </a:r>
          </a:p>
          <a:p>
            <a:pPr lvl="0">
              <a:defRPr/>
            </a:pPr>
            <a:r>
              <a:rPr lang="en-GB" sz="1100" dirty="0">
                <a:solidFill>
                  <a:prstClr val="black"/>
                </a:solidFill>
              </a:rPr>
              <a:t>Frequency of update: Monthly</a:t>
            </a:r>
          </a:p>
          <a:p>
            <a:pPr lvl="0">
              <a:defRPr/>
            </a:pPr>
            <a:r>
              <a:rPr lang="en-GB" sz="1100" dirty="0">
                <a:solidFill>
                  <a:prstClr val="black"/>
                </a:solidFill>
              </a:rPr>
              <a:t>Next update:  21 January 2026</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689599"/>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August to October 2025, annual growth in employees' average earnings was 4.6% for regular earnings (excluding bonuses) and 4.7% for total earnings (including bonuses).  Annual growth in real terms, adjusted for inflation using the CPIH measure (see </a:t>
            </a:r>
            <a:r>
              <a:rPr lang="en-GB" sz="1100" dirty="0">
                <a:hlinkClick r:id="rId3" action="ppaction://hlinksldjump"/>
              </a:rPr>
              <a:t>inflation</a:t>
            </a:r>
            <a:r>
              <a:rPr lang="en-GB" sz="1100" dirty="0"/>
              <a:t>) was 0.5% for regular pay and 0.6% for total pay.  Using the CPI measure annual growth in real terms was 0.9% for regular pay and 1.0% for total pay.  Annual average regular earnings growth was 7.6% for the public sector and 3.9% for the private sector; however, the public sector annual growth rate is affected by some public sector pay rises being paid earlier in 2025 than in 2024, causing a base effect.  After the public sector, the wholesaling, retailing, hotels and restaurants sector showed the strongest regular annual growth rate.</a:t>
            </a:r>
          </a:p>
          <a:p>
            <a:pPr marL="285750" indent="-285750">
              <a:lnSpc>
                <a:spcPct val="120000"/>
              </a:lnSpc>
              <a:buFont typeface="Arial" panose="020B0604020202020204" pitchFamily="34" charset="0"/>
              <a:buChar char="•"/>
            </a:pPr>
            <a:r>
              <a:rPr lang="en-GB" sz="1100" dirty="0"/>
              <a:t>In May 2024, </a:t>
            </a:r>
            <a:r>
              <a:rPr lang="en-US" sz="1100" dirty="0">
                <a:hlinkClick r:id="rId4"/>
              </a:rPr>
              <a:t>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5"/>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6"/>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7"/>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July 2024 to June 2025, there were estimated to be around 18,200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(12.5%) was higher than in both Great Britain as a whole (9.5%) and the West Midlands region (8.3%)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17,61 Universal Credit in claimants in Herefordshire in November 2025, 2,161 more than a year ago and 4,968 more than the pandemic peak of 12,393 in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15%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(971), Newton Farm (946, Leominster East (663), and Red Hill (608).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5" name="Picture 4"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D8AFB3CA-0E2C-FC56-C710-6A27AABD593D}"/>
              </a:ext>
            </a:extLst>
          </p:cNvPr>
          <p:cNvPicPr>
            <a:picLocks noChangeAspect="1"/>
          </p:cNvPicPr>
          <p:nvPr/>
        </p:nvPicPr>
        <p:blipFill>
          <a:blip r:embed="rId4"/>
          <a:stretch>
            <a:fillRect/>
          </a:stretch>
        </p:blipFill>
        <p:spPr>
          <a:xfrm>
            <a:off x="5527913" y="1029905"/>
            <a:ext cx="6576664" cy="4035390"/>
          </a:xfrm>
          <a:prstGeom prst="rect">
            <a:avLst/>
          </a:prstGeom>
          <a:ln>
            <a:solidFill>
              <a:schemeClr val="tx1"/>
            </a:solidFill>
          </a:ln>
        </p:spPr>
      </p:pic>
      <p:sp useBgFill="1">
        <p:nvSpPr>
          <p:cNvPr id="7" name="TextBox 6"/>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December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January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well over 17,000,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October 2025 (£294,000) were up 2.3%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£825 in November 2025, an annual increase of 7.0%.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7"/>
            <a:ext cx="5559724" cy="5271866"/>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show that in October 2025 on average, house prices fell by 0.1% since September 2025. The annual price rise of 1.4% takes the average property value to £292,000.  In the West Midlands region, the average house price was £248,000, an annual change of +2.7% and + 0.1%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£294,000 in October 2025 (provisional), up 2.3% from a year ago. The average price paid by first-time buyers was £229,000 in October 2025 (provisional), up from an average of £222,000 in October 2024 (revised).</a:t>
            </a:r>
          </a:p>
          <a:p>
            <a:pPr marL="285750" indent="-285750">
              <a:lnSpc>
                <a:spcPct val="120000"/>
              </a:lnSpc>
              <a:buFont typeface="Arial" panose="020B0604020202020204" pitchFamily="34" charset="0"/>
              <a:buChar char="•"/>
            </a:pPr>
            <a:r>
              <a:rPr lang="en-GB" sz="1200" dirty="0"/>
              <a:t>For each property type, average prices as </a:t>
            </a:r>
            <a:r>
              <a:rPr lang="en-GB" sz="1200"/>
              <a:t>of October </a:t>
            </a:r>
            <a:r>
              <a:rPr lang="en-GB" sz="1200" dirty="0"/>
              <a:t>2025 in Herefordshire were detached properties: £449,000, semi-detached properties: £285,000, terraced properties: £214,000, flats and maisonettes: £130,000.  Since January 2005, the trend in house price inflation in Herefordshire has been broadly similar to nationally and regionally (see chart).</a:t>
            </a:r>
          </a:p>
        </p:txBody>
      </p:sp>
      <p:pic>
        <p:nvPicPr>
          <p:cNvPr id="17" name="Content Placeholder 16" descr="Trend chart showing annual change in house prices in Herefordshire from January 2005 to Nov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2A679490-5313-A153-45F8-AFF708FCB283}"/>
              </a:ext>
            </a:extLst>
          </p:cNvPr>
          <p:cNvPicPr>
            <a:picLocks noGrp="1" noChangeAspect="1"/>
          </p:cNvPicPr>
          <p:nvPr>
            <p:ph idx="1"/>
          </p:nvPr>
        </p:nvPicPr>
        <p:blipFill>
          <a:blip r:embed="rId5"/>
          <a:stretch>
            <a:fillRect/>
          </a:stretch>
        </p:blipFill>
        <p:spPr>
          <a:xfrm>
            <a:off x="5733107" y="1240882"/>
            <a:ext cx="6357713" cy="3729579"/>
          </a:xfrm>
          <a:ln>
            <a:solidFill>
              <a:schemeClr val="tx1"/>
            </a:solidFill>
          </a:ln>
        </p:spPr>
      </p:pic>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17 December 2025</a:t>
            </a:r>
          </a:p>
          <a:p>
            <a:r>
              <a:rPr lang="en-GB" sz="1100" dirty="0"/>
              <a:t>Next update: 21 January 2026</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£825 in November 2025 up 7.0% from November 2024. This was higher than the rise in the West Midlands (5.5%) and England (4.4%) over the year.  Average private rents remained lower than the West Midlands (£955) and England (£1,422).</a:t>
            </a:r>
          </a:p>
          <a:p>
            <a:pPr marL="285750" indent="-285750">
              <a:lnSpc>
                <a:spcPct val="120000"/>
              </a:lnSpc>
              <a:buFont typeface="Arial" panose="020B0604020202020204" pitchFamily="34" charset="0"/>
              <a:buChar char="•"/>
            </a:pPr>
            <a:r>
              <a:rPr lang="en-GB" sz="4800" dirty="0"/>
              <a:t>In Herefordshire, by how many bedrooms there are in a property, average rents as of October 2025 were: one bedroom: £599, two bedrooms: £776. three bedrooms: £959, four or more bedrooms: £1,358.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2024, an estimated 38% of Herefordshire properties were not </a:t>
            </a:r>
            <a:r>
              <a:rPr lang="en-GB" sz="5600" b="1" dirty="0"/>
              <a:t>connected to the gas grid</a:t>
            </a:r>
            <a:r>
              <a:rPr lang="en-GB" sz="5600" dirty="0"/>
              <a:t>, compared to 13% in the West Midlands region and 16%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200" dirty="0">
                <a:hlinkClick r:id="rId8"/>
              </a:rPr>
              <a:t>IFS report </a:t>
            </a:r>
            <a:r>
              <a:rPr lang="en-GB" sz="1200" dirty="0"/>
              <a:t>found a link between a rise nationally in the numbers of people claiming disability-related benefits and cuts to other types </a:t>
            </a:r>
            <a:r>
              <a:rPr lang="en-GB" sz="1200"/>
              <a:t>of benefit.</a:t>
            </a:r>
            <a:endParaRPr lang="en-GB" sz="1200" dirty="0"/>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9"/>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10"/>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July 2025 there were 10,244 people entitled to </a:t>
            </a:r>
            <a:r>
              <a:rPr lang="en-GB" sz="1200" dirty="0">
                <a:hlinkClick r:id="rId11"/>
              </a:rPr>
              <a:t>Personal Independence Payment</a:t>
            </a:r>
            <a:r>
              <a:rPr lang="en-GB" sz="1200" dirty="0"/>
              <a:t> (PIP)*, up from 6,224 in January 2020 (+65%), of whom 3,801 (37%) had some form of psychiatric disorder and are likely especially vulnerable to the cost-of-living-related mental health risks described by the research. In May 2025, a further 3,152 people were entitled to </a:t>
            </a:r>
            <a:r>
              <a:rPr lang="en-GB" sz="1200" dirty="0">
                <a:hlinkClick r:id="rId12"/>
              </a:rPr>
              <a:t>Disability Living Allowance </a:t>
            </a:r>
            <a:r>
              <a:rPr lang="en-GB" sz="1200" dirty="0"/>
              <a:t>and 6,174 people over state pension age were entitled to </a:t>
            </a:r>
            <a:r>
              <a:rPr lang="en-GB" sz="1200" dirty="0">
                <a:hlinkClick r:id="rId13"/>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4"/>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7"/>
            <a:ext cx="7459337" cy="5191594"/>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87681" y="4316680"/>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In the three months to October 2025, compared with the three months to July 2025 real UK GDP fell by 0.1%, following growth of 0.1% in the three months to September 2025 and 0.2% in the three months to August 2025.</a:t>
            </a:r>
          </a:p>
          <a:p>
            <a:pPr marL="285750" indent="-285750">
              <a:lnSpc>
                <a:spcPct val="120000"/>
              </a:lnSpc>
              <a:buFont typeface="Arial" panose="020B0604020202020204" pitchFamily="34" charset="0"/>
              <a:buChar char="•"/>
            </a:pPr>
            <a:r>
              <a:rPr lang="en-GB" sz="1100" dirty="0"/>
              <a:t>Latest data show that in 2023, </a:t>
            </a:r>
            <a:r>
              <a:rPr lang="en-GB" sz="1100"/>
              <a:t>Herefordshire’s GDP </a:t>
            </a:r>
            <a:r>
              <a:rPr lang="en-GB" sz="1100" dirty="0"/>
              <a:t>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Age UK - </a:t>
            </a:r>
            <a:r>
              <a:rPr lang="en-GB" sz="1400" dirty="0">
                <a:hlinkClick r:id="rId4"/>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5"/>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6"/>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7"/>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8"/>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9"/>
              </a:rPr>
              <a:t>UK Economic and Real Estate Briefing – December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10"/>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1"/>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2"/>
              </a:rPr>
              <a:t>State of Child Poverty 2024 </a:t>
            </a:r>
            <a:r>
              <a:rPr lang="en-GB" sz="1400" dirty="0"/>
              <a:t>(report)</a:t>
            </a:r>
          </a:p>
          <a:p>
            <a:pPr marL="0" indent="0">
              <a:lnSpc>
                <a:spcPct val="120000"/>
              </a:lnSpc>
              <a:buNone/>
            </a:pPr>
            <a:r>
              <a:rPr lang="en-GB" sz="1400" dirty="0"/>
              <a:t>Cambridge Centre for Housing and Planning Research – </a:t>
            </a:r>
            <a:r>
              <a:rPr lang="en-GB" sz="1400" dirty="0">
                <a:hlinkClick r:id="rId13"/>
              </a:rPr>
              <a:t>Digital exclusion and the cost of living crisis </a:t>
            </a:r>
            <a:r>
              <a:rPr lang="en-GB" sz="1400" dirty="0"/>
              <a:t>(report)</a:t>
            </a:r>
          </a:p>
          <a:p>
            <a:pPr marL="0" indent="0">
              <a:lnSpc>
                <a:spcPct val="120000"/>
              </a:lnSpc>
              <a:buNone/>
            </a:pPr>
            <a:r>
              <a:rPr lang="en-GB" sz="1400" dirty="0"/>
              <a:t>Carers UK - </a:t>
            </a:r>
            <a:r>
              <a:rPr lang="en-GB" sz="1400" dirty="0">
                <a:hlinkClick r:id="rId14"/>
              </a:rPr>
              <a:t>State of Caring 2025: The cost of caring - the impact of caring across carers' lives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Centre for Ageing Better - </a:t>
            </a:r>
            <a:r>
              <a:rPr lang="en-GB" sz="1400" dirty="0">
                <a:hlinkClick r:id="rId2"/>
              </a:rPr>
              <a:t>The State of Ageing 2025 </a:t>
            </a:r>
            <a:r>
              <a:rPr lang="en-GB" sz="1400" dirty="0"/>
              <a:t>(report)</a:t>
            </a:r>
          </a:p>
          <a:p>
            <a:pPr marL="0" indent="0">
              <a:lnSpc>
                <a:spcPct val="120000"/>
              </a:lnSpc>
              <a:buNone/>
            </a:pPr>
            <a:r>
              <a:rPr lang="en-GB" sz="1400" dirty="0"/>
              <a:t>Centre for Cities – </a:t>
            </a:r>
            <a:r>
              <a:rPr lang="en-GB" sz="1400" dirty="0">
                <a:hlinkClick r:id="rId3"/>
              </a:rPr>
              <a:t>Cost-of-Living tracker</a:t>
            </a:r>
            <a:endParaRPr lang="en-GB" sz="1400" dirty="0"/>
          </a:p>
          <a:p>
            <a:pPr marL="0" indent="0">
              <a:lnSpc>
                <a:spcPct val="120000"/>
              </a:lnSpc>
              <a:buNone/>
            </a:pPr>
            <a:r>
              <a:rPr lang="en-GB" sz="1400" dirty="0"/>
              <a:t>Centre for Cities - </a:t>
            </a:r>
            <a:r>
              <a:rPr lang="en-GB" sz="1400" dirty="0">
                <a:hlinkClick r:id="rId4"/>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5"/>
              </a:rPr>
              <a:t>Mission accepted:  How the new Government can revive growth </a:t>
            </a:r>
            <a:r>
              <a:rPr lang="en-GB" sz="1400" dirty="0"/>
              <a:t>(research briefing)</a:t>
            </a:r>
          </a:p>
          <a:p>
            <a:pPr marL="0" indent="0">
              <a:lnSpc>
                <a:spcPct val="120000"/>
              </a:lnSpc>
              <a:buNone/>
            </a:pPr>
            <a:r>
              <a:rPr lang="en-GB" sz="1400" dirty="0"/>
              <a:t>Centre for Economic Performance - </a:t>
            </a:r>
            <a:r>
              <a:rPr lang="en-GB" sz="1400" dirty="0">
                <a:hlinkClick r:id="rId6"/>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7"/>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8"/>
              </a:rPr>
              <a:t>UK economic outlook </a:t>
            </a:r>
            <a:r>
              <a:rPr lang="en-GB" sz="1400" dirty="0"/>
              <a:t>(report) </a:t>
            </a:r>
          </a:p>
          <a:p>
            <a:pPr marL="0" indent="0">
              <a:lnSpc>
                <a:spcPct val="120000"/>
              </a:lnSpc>
              <a:buNone/>
            </a:pPr>
            <a:r>
              <a:rPr lang="en-GB" sz="1400" dirty="0"/>
              <a:t>Centre for Social Justice (CSJ) - </a:t>
            </a:r>
            <a:r>
              <a:rPr lang="en-GB" sz="1400" dirty="0">
                <a:hlinkClick r:id="rId9"/>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0"/>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1"/>
              </a:rPr>
              <a:t>Thriving Places Index:  Herefordshire</a:t>
            </a:r>
            <a:endParaRPr lang="en-GB" sz="1400" dirty="0"/>
          </a:p>
          <a:p>
            <a:pPr marL="0" indent="0">
              <a:lnSpc>
                <a:spcPct val="120000"/>
              </a:lnSpc>
              <a:buNone/>
            </a:pPr>
            <a:r>
              <a:rPr lang="en-GB" sz="1400" dirty="0"/>
              <a:t>Centre for Young Lives – </a:t>
            </a:r>
            <a:r>
              <a:rPr lang="en-GB" sz="1400" dirty="0">
                <a:hlinkClick r:id="rId12"/>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13"/>
              </a:rPr>
              <a:t>Labour Market Outlook</a:t>
            </a:r>
            <a:r>
              <a:rPr lang="en-GB" sz="1400" dirty="0"/>
              <a:t> (report)</a:t>
            </a:r>
          </a:p>
          <a:p>
            <a:pPr marL="0" indent="0">
              <a:lnSpc>
                <a:spcPct val="120000"/>
              </a:lnSpc>
              <a:buNone/>
            </a:pPr>
            <a:r>
              <a:rPr lang="en-GB" sz="1400" dirty="0"/>
              <a:t>Child Poverty Action Group - </a:t>
            </a:r>
            <a:r>
              <a:rPr lang="en-GB" sz="1400" dirty="0">
                <a:hlinkClick r:id="rId14"/>
              </a:rPr>
              <a:t>The Cost of a Child in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4903718"/>
          </a:xfrm>
          <a:solidFill>
            <a:schemeClr val="bg1"/>
          </a:solidFill>
        </p:spPr>
        <p:txBody>
          <a:bodyPr numCol="1">
            <a:noAutofit/>
          </a:bodyPr>
          <a:lstStyle/>
          <a:p>
            <a:pPr marL="0" indent="0">
              <a:lnSpc>
                <a:spcPct val="120000"/>
              </a:lnSpc>
              <a:buNone/>
            </a:pPr>
            <a:r>
              <a:rPr lang="en-GB" sz="1400" dirty="0"/>
              <a:t>Childhood Trust – </a:t>
            </a:r>
            <a:r>
              <a:rPr lang="en-GB" sz="1400" dirty="0">
                <a:hlinkClick r:id="rId2"/>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3"/>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4"/>
              </a:rPr>
              <a:t>Client report 2025: No time to lose </a:t>
            </a:r>
            <a:r>
              <a:rPr lang="en-GB" sz="1400" dirty="0"/>
              <a:t>(report)</a:t>
            </a:r>
          </a:p>
          <a:p>
            <a:pPr marL="0" indent="0">
              <a:lnSpc>
                <a:spcPct val="120000"/>
              </a:lnSpc>
              <a:buNone/>
            </a:pPr>
            <a:r>
              <a:rPr lang="en-GB" sz="1400" dirty="0"/>
              <a:t>Citizens Advice – </a:t>
            </a:r>
            <a:r>
              <a:rPr lang="en-GB" sz="1400" dirty="0">
                <a:hlinkClick r:id="rId5"/>
              </a:rPr>
              <a:t>Cost-of-Living data dashboard</a:t>
            </a:r>
            <a:endParaRPr lang="en-GB" sz="1400" dirty="0"/>
          </a:p>
          <a:p>
            <a:pPr marL="0" indent="0">
              <a:lnSpc>
                <a:spcPct val="120000"/>
              </a:lnSpc>
              <a:buNone/>
            </a:pPr>
            <a:r>
              <a:rPr lang="en-GB" sz="1400" dirty="0"/>
              <a:t>Citizens Advice - </a:t>
            </a:r>
            <a:r>
              <a:rPr lang="en-GB" sz="1400" dirty="0">
                <a:hlinkClick r:id="rId6"/>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7"/>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8"/>
              </a:rPr>
              <a:t>The National Red Index 2025</a:t>
            </a:r>
            <a:r>
              <a:rPr lang="en-GB" sz="1400" dirty="0"/>
              <a:t> (report)</a:t>
            </a:r>
          </a:p>
          <a:p>
            <a:pPr marL="0" indent="0">
              <a:lnSpc>
                <a:spcPct val="120000"/>
              </a:lnSpc>
              <a:buNone/>
            </a:pPr>
            <a:r>
              <a:rPr lang="en-GB" sz="1400" dirty="0"/>
              <a:t>Climate Change Committee - </a:t>
            </a:r>
            <a:r>
              <a:rPr lang="en-GB" sz="1400" dirty="0">
                <a:hlinkClick r:id="rId9"/>
              </a:rPr>
              <a:t>Progress in adapting to climate change: 2025 report to Parliament </a:t>
            </a:r>
            <a:r>
              <a:rPr lang="en-GB" sz="1400" dirty="0"/>
              <a:t>(report)</a:t>
            </a:r>
          </a:p>
          <a:p>
            <a:pPr marL="0" indent="0">
              <a:lnSpc>
                <a:spcPct val="120000"/>
              </a:lnSpc>
              <a:buNone/>
            </a:pPr>
            <a:r>
              <a:rPr lang="en-GB" sz="1400" dirty="0"/>
              <a:t>Demos / Co-Operative Group Ltd – </a:t>
            </a:r>
            <a:r>
              <a:rPr lang="en-GB" sz="1400" dirty="0">
                <a:hlinkClick r:id="rId10"/>
              </a:rPr>
              <a:t>The Opportunity Effect: How social mobility can help drive business and the economy forward </a:t>
            </a:r>
            <a:r>
              <a:rPr lang="en-GB" sz="1400" dirty="0"/>
              <a:t>(report)</a:t>
            </a:r>
          </a:p>
          <a:p>
            <a:pPr marL="0" indent="0">
              <a:lnSpc>
                <a:spcPct val="120000"/>
              </a:lnSpc>
              <a:buNone/>
            </a:pPr>
            <a:r>
              <a:rPr lang="en-GB" sz="1400" dirty="0"/>
              <a:t>Department for Energy Security and Net Zero - </a:t>
            </a:r>
            <a:r>
              <a:rPr lang="en-GB" sz="1400" dirty="0">
                <a:hlinkClick r:id="rId11"/>
              </a:rPr>
              <a:t>Annual fuel poverty statistics report: 2025 </a:t>
            </a:r>
            <a:r>
              <a:rPr lang="en-GB" sz="1400" dirty="0"/>
              <a:t>(report)</a:t>
            </a:r>
          </a:p>
          <a:p>
            <a:pPr marL="0" indent="0">
              <a:lnSpc>
                <a:spcPct val="120000"/>
              </a:lnSpc>
              <a:buNone/>
            </a:pPr>
            <a:r>
              <a:rPr lang="en-GB" sz="1400" dirty="0"/>
              <a:t>Department for the Environment, Food and Rural Affairs - </a:t>
            </a:r>
            <a:r>
              <a:rPr lang="en-GB" sz="1400" dirty="0">
                <a:hlinkClick r:id="rId12"/>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13"/>
              </a:rPr>
              <a:t>Problem drug users’  experiences of employment and the benefit system</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8"/>
            <a:ext cx="11622329" cy="4943036"/>
          </a:xfrm>
          <a:solidFill>
            <a:schemeClr val="bg1"/>
          </a:solidFill>
        </p:spPr>
        <p:txBody>
          <a:bodyPr numCol="1">
            <a:noAutofit/>
          </a:bodyPr>
          <a:lstStyle/>
          <a:p>
            <a:pPr marL="0" indent="0">
              <a:lnSpc>
                <a:spcPct val="120000"/>
              </a:lnSpc>
              <a:buNone/>
            </a:pPr>
            <a:r>
              <a:rPr lang="en-GB" sz="1400" dirty="0"/>
              <a:t>Education Policy Institute - </a:t>
            </a:r>
            <a:r>
              <a:rPr lang="en-GB" sz="1400" dirty="0">
                <a:hlinkClick r:id="rId2"/>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3"/>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4"/>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5"/>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6"/>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7"/>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8"/>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9"/>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10"/>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11"/>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12"/>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13"/>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14"/>
              </a:rPr>
              <a:t>Food insecurity tracking </a:t>
            </a:r>
            <a:r>
              <a:rPr lang="en-GB" sz="1400" dirty="0"/>
              <a:t>(survey dashboards)</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Food Standards Agency - </a:t>
            </a:r>
            <a:r>
              <a:rPr lang="en-GB" sz="1400" dirty="0">
                <a:hlinkClick r:id="rId3"/>
              </a:rPr>
              <a:t>Consumer Insights Tracker </a:t>
            </a:r>
            <a:r>
              <a:rPr lang="en-GB" sz="1400" dirty="0"/>
              <a:t>(reports)</a:t>
            </a:r>
          </a:p>
          <a:p>
            <a:pPr marL="0" indent="0">
              <a:lnSpc>
                <a:spcPct val="120000"/>
              </a:lnSpc>
              <a:buNone/>
            </a:pPr>
            <a:r>
              <a:rPr lang="en-GB" sz="1400" dirty="0"/>
              <a:t>Gambling Commission - </a:t>
            </a:r>
            <a:r>
              <a:rPr lang="en-GB" sz="1400" dirty="0">
                <a:hlinkClick r:id="rId4"/>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5"/>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6"/>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7"/>
              </a:rPr>
              <a:t>Digital Exclusion Risk Index </a:t>
            </a:r>
            <a:r>
              <a:rPr lang="en-GB" sz="1400" dirty="0"/>
              <a:t>(interactive tool)</a:t>
            </a:r>
          </a:p>
          <a:p>
            <a:pPr marL="0" indent="0">
              <a:lnSpc>
                <a:spcPct val="120000"/>
              </a:lnSpc>
              <a:buNone/>
            </a:pPr>
            <a:r>
              <a:rPr lang="en-GB" sz="1400" dirty="0"/>
              <a:t>Hargreaves Lansdown – </a:t>
            </a:r>
            <a:r>
              <a:rPr lang="en-GB" sz="1400" dirty="0">
                <a:hlinkClick r:id="rId8"/>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9"/>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10"/>
              </a:rPr>
              <a:t>Map of child poverty</a:t>
            </a:r>
            <a:r>
              <a:rPr lang="en-GB" sz="1400" dirty="0"/>
              <a:t> (interactive map)</a:t>
            </a:r>
          </a:p>
          <a:p>
            <a:pPr marL="0" indent="0">
              <a:lnSpc>
                <a:spcPct val="120000"/>
              </a:lnSpc>
              <a:buNone/>
            </a:pPr>
            <a:r>
              <a:rPr lang="en-GB" sz="1400" dirty="0"/>
              <a:t>The Health Foundation - </a:t>
            </a:r>
            <a:r>
              <a:rPr lang="en-GB" sz="1400" dirty="0">
                <a:hlinkClick r:id="rId11"/>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12"/>
              </a:rPr>
              <a:t>Tackling mental health inequalities in the UK </a:t>
            </a:r>
            <a:r>
              <a:rPr lang="en-GB" sz="1400" dirty="0"/>
              <a:t>(report)</a:t>
            </a:r>
          </a:p>
          <a:p>
            <a:pPr marL="0" indent="0">
              <a:lnSpc>
                <a:spcPct val="120000"/>
              </a:lnSpc>
              <a:buNone/>
            </a:pPr>
            <a:r>
              <a:rPr lang="en-GB" sz="1400" dirty="0"/>
              <a:t>HM Land Registry – </a:t>
            </a:r>
            <a:r>
              <a:rPr lang="en-GB" sz="1400" dirty="0">
                <a:hlinkClick r:id="rId13"/>
              </a:rPr>
              <a:t>UK House Price Index reports</a:t>
            </a:r>
            <a:endParaRPr lang="en-GB" sz="1400" dirty="0"/>
          </a:p>
          <a:p>
            <a:pPr marL="0" indent="0">
              <a:lnSpc>
                <a:spcPct val="120000"/>
              </a:lnSpc>
              <a:buNone/>
            </a:pPr>
            <a:r>
              <a:rPr lang="en-GB" sz="1400" dirty="0"/>
              <a:t>House of Commons Library - </a:t>
            </a:r>
            <a:r>
              <a:rPr lang="en-GB" sz="1400" dirty="0">
                <a:hlinkClick r:id="rId14"/>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15"/>
              </a:rPr>
              <a:t>Domestic energy prices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3"/>
              </a:rPr>
              <a:t>Food banks in the UK </a:t>
            </a:r>
            <a:r>
              <a:rPr lang="en-GB" sz="1400" dirty="0"/>
              <a:t>(research briefing)</a:t>
            </a:r>
          </a:p>
          <a:p>
            <a:pPr marL="0" indent="0">
              <a:lnSpc>
                <a:spcPct val="120000"/>
              </a:lnSpc>
              <a:buNone/>
            </a:pPr>
            <a:r>
              <a:rPr lang="en-GB" sz="1400" dirty="0"/>
              <a:t>House of Commons Library - </a:t>
            </a:r>
            <a:r>
              <a:rPr lang="en-GB" sz="1400" dirty="0">
                <a:hlinkClick r:id="rId4"/>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5"/>
              </a:rPr>
              <a:t>Fuel poverty in the UK </a:t>
            </a:r>
            <a:r>
              <a:rPr lang="en-GB" sz="1400" dirty="0"/>
              <a:t>(research briefing)</a:t>
            </a:r>
          </a:p>
          <a:p>
            <a:pPr marL="0" indent="0">
              <a:lnSpc>
                <a:spcPct val="120000"/>
              </a:lnSpc>
              <a:buNone/>
            </a:pPr>
            <a:r>
              <a:rPr lang="en-GB" sz="1400" dirty="0"/>
              <a:t>House of Commons Library - </a:t>
            </a:r>
            <a:r>
              <a:rPr lang="en-GB" sz="1400" dirty="0">
                <a:hlinkClick r:id="rId6"/>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7"/>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8"/>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9"/>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10"/>
              </a:rPr>
              <a:t>Retail sector in the UK </a:t>
            </a:r>
            <a:r>
              <a:rPr lang="en-GB" sz="1400" dirty="0"/>
              <a:t>(research briefing)</a:t>
            </a:r>
          </a:p>
          <a:p>
            <a:pPr marL="0" indent="0">
              <a:lnSpc>
                <a:spcPct val="120000"/>
              </a:lnSpc>
              <a:buNone/>
            </a:pPr>
            <a:r>
              <a:rPr lang="en-GB" sz="1400" dirty="0"/>
              <a:t>House of Commons Library – </a:t>
            </a:r>
            <a:r>
              <a:rPr lang="en-GB" sz="1400" dirty="0">
                <a:hlinkClick r:id="rId11"/>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2"/>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13"/>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14"/>
              </a:rPr>
              <a:t>The State of Period Equity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Institute for Employment Studies - </a:t>
            </a:r>
            <a:r>
              <a:rPr lang="en-GB" sz="1400" dirty="0">
                <a:hlinkClick r:id="rId2"/>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3"/>
              </a:rPr>
              <a:t>Cheapflation</a:t>
            </a:r>
            <a:r>
              <a:rPr lang="en-GB" sz="1400" dirty="0">
                <a:hlinkClick r:id="rId3"/>
              </a:rPr>
              <a:t> and the rise of inflation inequality </a:t>
            </a:r>
            <a:r>
              <a:rPr lang="en-GB" sz="1400" dirty="0"/>
              <a:t>(report)</a:t>
            </a:r>
          </a:p>
          <a:p>
            <a:pPr marL="0" indent="0">
              <a:lnSpc>
                <a:spcPct val="120000"/>
              </a:lnSpc>
              <a:buNone/>
            </a:pPr>
            <a:r>
              <a:rPr lang="en-GB" sz="1400" dirty="0"/>
              <a:t>IFS - </a:t>
            </a:r>
            <a:r>
              <a:rPr lang="en-GB" sz="1400" dirty="0">
                <a:hlinkClick r:id="rId4"/>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5"/>
              </a:rPr>
              <a:t>Green Budget 2025: Full report</a:t>
            </a:r>
            <a:endParaRPr lang="en-GB" sz="1400" dirty="0"/>
          </a:p>
          <a:p>
            <a:pPr marL="0" indent="0">
              <a:lnSpc>
                <a:spcPct val="120000"/>
              </a:lnSpc>
              <a:buNone/>
            </a:pPr>
            <a:r>
              <a:rPr lang="en-GB" sz="1400" dirty="0"/>
              <a:t>IFS - </a:t>
            </a:r>
            <a:r>
              <a:rPr lang="en-GB" sz="1400" dirty="0">
                <a:hlinkClick r:id="rId6"/>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7"/>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8"/>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9"/>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0"/>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1"/>
              </a:rPr>
              <a:t>Living standards since the last election</a:t>
            </a:r>
            <a:r>
              <a:rPr lang="en-GB" sz="1400" dirty="0"/>
              <a:t> (report)</a:t>
            </a:r>
          </a:p>
          <a:p>
            <a:pPr marL="0" indent="0">
              <a:lnSpc>
                <a:spcPct val="120000"/>
              </a:lnSpc>
              <a:buNone/>
            </a:pPr>
            <a:r>
              <a:rPr lang="en-GB" sz="1400" dirty="0"/>
              <a:t>IFS - </a:t>
            </a:r>
            <a:r>
              <a:rPr lang="en-GB" sz="1400" dirty="0">
                <a:hlinkClick r:id="rId12"/>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13"/>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14"/>
              </a:rPr>
              <a:t>Seven key facts about UK living standards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IFS - </a:t>
            </a:r>
            <a:r>
              <a:rPr lang="en-GB" sz="1400" dirty="0">
                <a:hlinkClick r:id="rId2"/>
              </a:rPr>
              <a:t>The role of changing health in rising health-related benefit claims </a:t>
            </a:r>
            <a:r>
              <a:rPr lang="en-GB" sz="1400" dirty="0"/>
              <a:t>(report)</a:t>
            </a:r>
          </a:p>
          <a:p>
            <a:pPr marL="0" indent="0">
              <a:lnSpc>
                <a:spcPct val="120000"/>
              </a:lnSpc>
              <a:buNone/>
            </a:pPr>
            <a:r>
              <a:rPr lang="en-GB" sz="1400" dirty="0"/>
              <a:t>Institute of Health Equity – </a:t>
            </a:r>
            <a:r>
              <a:rPr lang="en-GB" sz="1400" dirty="0">
                <a:hlinkClick r:id="rId3"/>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4"/>
              </a:rPr>
              <a:t>UK Poverty 2025</a:t>
            </a:r>
            <a:r>
              <a:rPr lang="en-GB" sz="1400" dirty="0">
                <a:hlinkClick r:id="rId5"/>
              </a:rPr>
              <a:t> </a:t>
            </a:r>
            <a:r>
              <a:rPr lang="en-GB" sz="1400" dirty="0"/>
              <a:t>(report)</a:t>
            </a:r>
          </a:p>
          <a:p>
            <a:pPr marL="0" indent="0">
              <a:lnSpc>
                <a:spcPct val="120000"/>
              </a:lnSpc>
              <a:buNone/>
            </a:pPr>
            <a:r>
              <a:rPr lang="en-GB" sz="1400" dirty="0"/>
              <a:t>JRF -  </a:t>
            </a:r>
            <a:r>
              <a:rPr lang="en-GB" sz="1400" dirty="0">
                <a:hlinkClick r:id="rId6"/>
              </a:rPr>
              <a:t>Cost of living </a:t>
            </a:r>
            <a:r>
              <a:rPr lang="en-GB" sz="1400" dirty="0"/>
              <a:t>(reports and briefings)</a:t>
            </a:r>
          </a:p>
          <a:p>
            <a:pPr marL="0" indent="0">
              <a:lnSpc>
                <a:spcPct val="120000"/>
              </a:lnSpc>
              <a:buNone/>
            </a:pPr>
            <a:r>
              <a:rPr lang="en-GB" sz="1400" dirty="0"/>
              <a:t>JRF – </a:t>
            </a:r>
            <a:r>
              <a:rPr lang="en-GB" sz="1400" dirty="0">
                <a:hlinkClick r:id="rId7"/>
              </a:rPr>
              <a:t>Destitution in the UK 2023 </a:t>
            </a:r>
            <a:r>
              <a:rPr lang="en-GB" sz="1400" dirty="0"/>
              <a:t>(report)</a:t>
            </a:r>
          </a:p>
          <a:p>
            <a:pPr marL="0" indent="0">
              <a:lnSpc>
                <a:spcPct val="120000"/>
              </a:lnSpc>
              <a:buNone/>
            </a:pPr>
            <a:r>
              <a:rPr lang="en-GB" sz="1400" dirty="0"/>
              <a:t>The King’s Fund - </a:t>
            </a:r>
            <a:r>
              <a:rPr lang="en-GB" sz="1400" dirty="0">
                <a:hlinkClick r:id="rId8"/>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9"/>
              </a:rPr>
              <a:t>The King’s Trust TK Maxx Youth Index 2025 </a:t>
            </a:r>
            <a:r>
              <a:rPr lang="en-GB" sz="1400" dirty="0"/>
              <a:t>(report)</a:t>
            </a:r>
          </a:p>
          <a:p>
            <a:pPr marL="0" indent="0">
              <a:lnSpc>
                <a:spcPct val="120000"/>
              </a:lnSpc>
              <a:buNone/>
            </a:pPr>
            <a:r>
              <a:rPr lang="en-GB" sz="1400" dirty="0"/>
              <a:t>KPMG – </a:t>
            </a:r>
            <a:r>
              <a:rPr lang="en-GB" sz="1400" dirty="0">
                <a:hlinkClick r:id="rId10"/>
              </a:rPr>
              <a:t>UK Economic Outlook </a:t>
            </a:r>
            <a:r>
              <a:rPr lang="en-GB" sz="1400" dirty="0"/>
              <a:t>(report)</a:t>
            </a:r>
          </a:p>
          <a:p>
            <a:pPr marL="0" indent="0">
              <a:lnSpc>
                <a:spcPct val="120000"/>
              </a:lnSpc>
              <a:buNone/>
            </a:pPr>
            <a:r>
              <a:rPr lang="en-GB" sz="1400" dirty="0"/>
              <a:t>Learning and Work Institute – </a:t>
            </a:r>
            <a:r>
              <a:rPr lang="en-GB" sz="1400" dirty="0">
                <a:hlinkClick r:id="rId11"/>
              </a:rPr>
              <a:t>Labour market analysis</a:t>
            </a:r>
            <a:endParaRPr lang="en-GB" sz="1400" dirty="0"/>
          </a:p>
          <a:p>
            <a:pPr marL="0" indent="0">
              <a:lnSpc>
                <a:spcPct val="120000"/>
              </a:lnSpc>
              <a:buNone/>
            </a:pPr>
            <a:r>
              <a:rPr lang="en-GB" sz="1400" dirty="0"/>
              <a:t>Living Wage Foundation - </a:t>
            </a:r>
            <a:r>
              <a:rPr lang="en-GB" sz="1400" dirty="0">
                <a:hlinkClick r:id="rId12"/>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13"/>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14"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15"/>
              </a:rPr>
              <a:t>LG Inform</a:t>
            </a:r>
            <a:r>
              <a:rPr lang="en-GB" sz="1400" dirty="0"/>
              <a:t> (interactive dashboard)</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Lomax, N. </a:t>
            </a:r>
            <a:r>
              <a:rPr lang="en-GB" sz="1400" i="1" dirty="0"/>
              <a:t>et al</a:t>
            </a:r>
            <a:r>
              <a:rPr lang="en-GB" sz="1400" dirty="0"/>
              <a:t>, ‘</a:t>
            </a:r>
            <a:r>
              <a:rPr lang="en-GB" sz="1400" dirty="0">
                <a:hlinkClick r:id="rId2"/>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3"/>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4"/>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5"/>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6"/>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7"/>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8"/>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9"/>
              </a:rPr>
              <a:t>Burnout Report 2025 </a:t>
            </a:r>
            <a:r>
              <a:rPr lang="en-GB" sz="1400" dirty="0"/>
              <a:t>(report)</a:t>
            </a:r>
          </a:p>
          <a:p>
            <a:pPr marL="0" indent="0">
              <a:lnSpc>
                <a:spcPct val="120000"/>
              </a:lnSpc>
              <a:buNone/>
            </a:pPr>
            <a:r>
              <a:rPr lang="en-GB" sz="1400" dirty="0"/>
              <a:t>Midlands Engine – </a:t>
            </a:r>
            <a:r>
              <a:rPr lang="en-GB" sz="1400" dirty="0">
                <a:hlinkClick r:id="rId10"/>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11"/>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12"/>
              </a:rPr>
              <a:t>English Housing Survey 2023 to 2024: experiences of the 'housing crisis’ </a:t>
            </a:r>
            <a:r>
              <a:rPr lang="en-GB" sz="1400" dirty="0"/>
              <a:t>(report)</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National Association of Drug and Alcohol Treatment and Recovery Charities - </a:t>
            </a:r>
            <a:r>
              <a:rPr lang="en-GB" sz="1400" dirty="0">
                <a:hlinkClick r:id="rId3"/>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4"/>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5"/>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6"/>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7"/>
              </a:rPr>
              <a:t>UK Civil Society Almanac 2024 </a:t>
            </a:r>
            <a:r>
              <a:rPr lang="en-GB" sz="1400" dirty="0"/>
              <a:t>(report)</a:t>
            </a:r>
          </a:p>
          <a:p>
            <a:pPr marL="0" indent="0">
              <a:lnSpc>
                <a:spcPct val="120000"/>
              </a:lnSpc>
              <a:buNone/>
            </a:pPr>
            <a:r>
              <a:rPr lang="en-GB" sz="1400" dirty="0"/>
              <a:t>NatWest Group – </a:t>
            </a:r>
            <a:r>
              <a:rPr lang="en-GB" sz="1400" dirty="0">
                <a:hlinkClick r:id="rId8"/>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9"/>
              </a:rPr>
              <a:t>What’s behind the rise in disability benefit claims </a:t>
            </a:r>
            <a:r>
              <a:rPr lang="en-GB" sz="1400" dirty="0"/>
              <a:t>(blog)</a:t>
            </a:r>
          </a:p>
          <a:p>
            <a:pPr marL="0" indent="0">
              <a:lnSpc>
                <a:spcPct val="120000"/>
              </a:lnSpc>
              <a:buNone/>
            </a:pPr>
            <a:r>
              <a:rPr lang="en-GB" sz="1400" dirty="0"/>
              <a:t>Ofcom - </a:t>
            </a:r>
            <a:r>
              <a:rPr lang="en-GB" sz="1400" dirty="0">
                <a:hlinkClick r:id="rId10"/>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11"/>
              </a:rPr>
              <a:t>Health inequalities dashboard</a:t>
            </a:r>
            <a:r>
              <a:rPr lang="en-GB" sz="1400" dirty="0"/>
              <a:t> ((interactive dashboard) </a:t>
            </a:r>
          </a:p>
          <a:p>
            <a:pPr marL="0" indent="0">
              <a:lnSpc>
                <a:spcPct val="120000"/>
              </a:lnSpc>
              <a:buNone/>
            </a:pPr>
            <a:r>
              <a:rPr lang="en-GB" sz="1400" dirty="0"/>
              <a:t>OHID – </a:t>
            </a:r>
            <a:r>
              <a:rPr lang="en-GB" sz="1400" dirty="0">
                <a:hlinkClick r:id="rId12"/>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13"/>
              </a:rPr>
              <a:t>Build a custom area profile</a:t>
            </a:r>
            <a:r>
              <a:rPr lang="en-GB" sz="1400" dirty="0"/>
              <a:t> interactive tool (Census 2021 data)</a:t>
            </a:r>
          </a:p>
          <a:p>
            <a:pPr marL="0" indent="0">
              <a:lnSpc>
                <a:spcPct val="120000"/>
              </a:lnSpc>
              <a:buNone/>
            </a:pPr>
            <a:r>
              <a:rPr lang="en-GB" sz="1400" dirty="0"/>
              <a:t>ONS </a:t>
            </a:r>
            <a:r>
              <a:rPr lang="en-GB" sz="1400" dirty="0">
                <a:hlinkClick r:id="rId14"/>
              </a:rPr>
              <a:t>- </a:t>
            </a:r>
            <a:r>
              <a:rPr lang="en-GB" sz="1400" dirty="0">
                <a:hlinkClick r:id="rId15"/>
              </a:rPr>
              <a:t>Business insights and impact on the UK economy</a:t>
            </a:r>
            <a:endParaRPr lang="en-GB" sz="1400" dirty="0"/>
          </a:p>
          <a:p>
            <a:pPr marL="0" indent="0">
              <a:lnSpc>
                <a:spcPct val="120000"/>
              </a:lnSpc>
              <a:buNone/>
            </a:pPr>
            <a:r>
              <a:rPr lang="en-GB" sz="1400" dirty="0"/>
              <a:t>ONS – </a:t>
            </a:r>
            <a:r>
              <a:rPr lang="en-GB" sz="1400" dirty="0">
                <a:hlinkClick r:id="rId16"/>
              </a:rPr>
              <a:t>Census 2021:  How homes are heated in your area</a:t>
            </a:r>
            <a:r>
              <a:rPr lang="en-GB" sz="1400" dirty="0"/>
              <a:t> (interactive map)</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ONS – </a:t>
            </a:r>
            <a:r>
              <a:rPr lang="en-GB" sz="1400" dirty="0">
                <a:hlinkClick r:id="rId2"/>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3"/>
              </a:rPr>
              <a:t>Childcare accessibility by neighbourhood</a:t>
            </a:r>
            <a:r>
              <a:rPr lang="en-GB" sz="1400" dirty="0"/>
              <a:t> (interactive tool) ONS – </a:t>
            </a:r>
            <a:r>
              <a:rPr lang="en-GB" sz="1400" dirty="0">
                <a:hlinkClick r:id="rId4"/>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5"/>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6"/>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7"/>
              </a:rPr>
              <a:t>Explore local indicators </a:t>
            </a:r>
            <a:r>
              <a:rPr lang="en-GB" sz="1400" dirty="0"/>
              <a:t>(interactive tool)</a:t>
            </a:r>
          </a:p>
          <a:p>
            <a:pPr marL="0" indent="0">
              <a:lnSpc>
                <a:spcPct val="120000"/>
              </a:lnSpc>
              <a:buNone/>
            </a:pPr>
            <a:r>
              <a:rPr lang="en-GB" sz="1400" dirty="0"/>
              <a:t>ONS – </a:t>
            </a:r>
            <a:r>
              <a:rPr lang="en-GB" sz="1400" dirty="0">
                <a:hlinkClick r:id="rId8"/>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9"/>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10"/>
              </a:rPr>
              <a:t>Firm employment dynamics in local economies, UK: 2004 to 2022</a:t>
            </a:r>
            <a:endParaRPr lang="en-GB" sz="1400" dirty="0"/>
          </a:p>
          <a:p>
            <a:pPr marL="0" indent="0">
              <a:lnSpc>
                <a:spcPct val="120000"/>
              </a:lnSpc>
              <a:buNone/>
            </a:pPr>
            <a:r>
              <a:rPr lang="en-GB" sz="1400" dirty="0"/>
              <a:t>ONS – </a:t>
            </a:r>
            <a:r>
              <a:rPr lang="en-GB" sz="1400" dirty="0">
                <a:hlinkClick r:id="rId11"/>
              </a:rPr>
              <a:t>First time mortgage buyers </a:t>
            </a:r>
            <a:r>
              <a:rPr lang="en-GB" sz="1400" dirty="0"/>
              <a:t>(interactive page)</a:t>
            </a:r>
          </a:p>
          <a:p>
            <a:pPr marL="0" indent="0">
              <a:lnSpc>
                <a:spcPct val="120000"/>
              </a:lnSpc>
              <a:buNone/>
            </a:pPr>
            <a:r>
              <a:rPr lang="en-GB" sz="1400" dirty="0"/>
              <a:t>ONS - </a:t>
            </a:r>
            <a:r>
              <a:rPr lang="en-GB" sz="1400" dirty="0">
                <a:hlinkClick r:id="rId12"/>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13"/>
              </a:rPr>
              <a:t>Health Index - Health in England: 2015 to 2021</a:t>
            </a:r>
            <a:r>
              <a:rPr lang="en-GB" sz="1400" dirty="0"/>
              <a:t> (interactive map)</a:t>
            </a:r>
          </a:p>
          <a:p>
            <a:pPr marL="0" indent="0">
              <a:lnSpc>
                <a:spcPct val="120000"/>
              </a:lnSpc>
              <a:buNone/>
            </a:pPr>
            <a:r>
              <a:rPr lang="en-GB" sz="1400" dirty="0"/>
              <a:t>ONS – </a:t>
            </a:r>
            <a:r>
              <a:rPr lang="en-GB" sz="1400" dirty="0">
                <a:hlinkClick r:id="rId14"/>
              </a:rPr>
              <a:t>Household Costs Indices for UK household groups</a:t>
            </a:r>
            <a:endParaRPr lang="en-GB" sz="1400" dirty="0"/>
          </a:p>
          <a:p>
            <a:pPr marL="0" indent="0">
              <a:lnSpc>
                <a:spcPct val="120000"/>
              </a:lnSpc>
              <a:buNone/>
            </a:pPr>
            <a:r>
              <a:rPr lang="en-GB" sz="1400" dirty="0"/>
              <a:t>ONS – </a:t>
            </a:r>
            <a:r>
              <a:rPr lang="en-GB" sz="1400" dirty="0">
                <a:hlinkClick r:id="rId15"/>
              </a:rPr>
              <a:t>Inflation and price indices</a:t>
            </a: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ONS - </a:t>
            </a:r>
            <a:r>
              <a:rPr lang="en-GB" sz="1400" dirty="0">
                <a:hlinkClick r:id="rId2"/>
              </a:rPr>
              <a:t>Housing prices in your area</a:t>
            </a:r>
            <a:r>
              <a:rPr lang="en-GB" sz="1400" dirty="0"/>
              <a:t> (interactive tool)</a:t>
            </a:r>
          </a:p>
          <a:p>
            <a:pPr marL="0" indent="0">
              <a:lnSpc>
                <a:spcPct val="120000"/>
              </a:lnSpc>
              <a:buNone/>
            </a:pPr>
            <a:r>
              <a:rPr lang="en-GB" sz="1400" dirty="0"/>
              <a:t>ONS - </a:t>
            </a:r>
            <a:r>
              <a:rPr lang="en-GB" sz="1400" dirty="0">
                <a:hlinkClick r:id="rId3"/>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4"/>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5"/>
              </a:rPr>
              <a:t>NOMIS Herefordshire Labour Market Profile</a:t>
            </a:r>
            <a:endParaRPr lang="en-GB" sz="1400" dirty="0"/>
          </a:p>
          <a:p>
            <a:pPr marL="0" indent="0">
              <a:lnSpc>
                <a:spcPct val="120000"/>
              </a:lnSpc>
              <a:buNone/>
            </a:pPr>
            <a:r>
              <a:rPr lang="en-GB" sz="1400" dirty="0"/>
              <a:t>ONS - </a:t>
            </a:r>
            <a:r>
              <a:rPr lang="en-GB" sz="1400" dirty="0">
                <a:hlinkClick r:id="rId6"/>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7"/>
              </a:rPr>
              <a:t>Public service productivity, quarterly, UK</a:t>
            </a:r>
            <a:endParaRPr lang="en-GB" sz="1400" dirty="0"/>
          </a:p>
          <a:p>
            <a:pPr marL="0" indent="0">
              <a:lnSpc>
                <a:spcPct val="120000"/>
              </a:lnSpc>
              <a:buNone/>
            </a:pPr>
            <a:r>
              <a:rPr lang="en-GB" sz="1400" dirty="0"/>
              <a:t>ONS - </a:t>
            </a:r>
            <a:r>
              <a:rPr lang="en-GB" sz="1400" dirty="0">
                <a:hlinkClick r:id="rId8"/>
              </a:rPr>
              <a:t>Quarterly economic commentary: April to June 2025</a:t>
            </a:r>
            <a:endParaRPr lang="en-GB" sz="1400" dirty="0"/>
          </a:p>
          <a:p>
            <a:pPr marL="0" indent="0">
              <a:lnSpc>
                <a:spcPct val="120000"/>
              </a:lnSpc>
              <a:buNone/>
            </a:pPr>
            <a:r>
              <a:rPr lang="en-GB" sz="1400" dirty="0"/>
              <a:t>ONS - </a:t>
            </a:r>
            <a:r>
              <a:rPr lang="en-GB" sz="1400" dirty="0">
                <a:hlinkClick r:id="rId9"/>
              </a:rPr>
              <a:t>Regional and subregional labour productivity, UK: 2023</a:t>
            </a:r>
            <a:endParaRPr lang="en-GB" sz="1400" dirty="0"/>
          </a:p>
          <a:p>
            <a:pPr marL="0" indent="0">
              <a:lnSpc>
                <a:spcPct val="120000"/>
              </a:lnSpc>
              <a:buNone/>
            </a:pPr>
            <a:r>
              <a:rPr lang="en-GB" sz="1400" dirty="0"/>
              <a:t>ONS - </a:t>
            </a:r>
            <a:r>
              <a:rPr lang="en-GB" sz="1400" dirty="0">
                <a:hlinkClick r:id="rId10"/>
              </a:rPr>
              <a:t>Sickness absence in the UK labour market</a:t>
            </a:r>
            <a:endParaRPr lang="en-GB" sz="1400" dirty="0"/>
          </a:p>
          <a:p>
            <a:pPr marL="0" indent="0">
              <a:lnSpc>
                <a:spcPct val="120000"/>
              </a:lnSpc>
              <a:buNone/>
            </a:pPr>
            <a:r>
              <a:rPr lang="en-GB" sz="1400" dirty="0"/>
              <a:t>ONS - </a:t>
            </a:r>
            <a:r>
              <a:rPr lang="en-GB" sz="1400" dirty="0">
                <a:hlinkClick r:id="rId11"/>
              </a:rPr>
              <a:t>Subnational indicators explorer</a:t>
            </a:r>
            <a:r>
              <a:rPr lang="en-GB" sz="1400" dirty="0"/>
              <a:t> (interactive tool)</a:t>
            </a:r>
          </a:p>
          <a:p>
            <a:pPr marL="0" indent="0">
              <a:lnSpc>
                <a:spcPct val="120000"/>
              </a:lnSpc>
              <a:buNone/>
            </a:pPr>
            <a:r>
              <a:rPr lang="en-GB" sz="1400" dirty="0"/>
              <a:t>ONS – </a:t>
            </a:r>
            <a:r>
              <a:rPr lang="en-GB" sz="1400" dirty="0">
                <a:hlinkClick r:id="rId12"/>
              </a:rPr>
              <a:t>Understanding the UK Economy</a:t>
            </a:r>
            <a:r>
              <a:rPr lang="en-GB" sz="1400" dirty="0"/>
              <a:t> (interactive dashboard)</a:t>
            </a:r>
          </a:p>
          <a:p>
            <a:pPr marL="0" indent="0">
              <a:lnSpc>
                <a:spcPct val="120000"/>
              </a:lnSpc>
              <a:buNone/>
            </a:pPr>
            <a:r>
              <a:rPr lang="en-GB" sz="1400" dirty="0"/>
              <a:t>ONS - </a:t>
            </a:r>
            <a:r>
              <a:rPr lang="en-GB" sz="1400" dirty="0">
                <a:hlinkClick r:id="rId13"/>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14"/>
              </a:rPr>
              <a:t>UK Labour market overview</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3"/>
              </a:rPr>
              <a:t>Visualising people flows</a:t>
            </a:r>
            <a:r>
              <a:rPr lang="en-GB" sz="1400" dirty="0"/>
              <a:t> (interactive map)</a:t>
            </a:r>
          </a:p>
          <a:p>
            <a:pPr marL="0" indent="0">
              <a:lnSpc>
                <a:spcPct val="120000"/>
              </a:lnSpc>
              <a:buNone/>
            </a:pPr>
            <a:r>
              <a:rPr lang="en-GB" sz="1400" dirty="0"/>
              <a:t>ONS - </a:t>
            </a:r>
            <a:r>
              <a:rPr lang="en-GB" sz="1400" dirty="0">
                <a:hlinkClick r:id="rId4"/>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5"/>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6"/>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7"/>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8"/>
              </a:rPr>
              <a:t>Wise in 5: Period Poverty</a:t>
            </a:r>
            <a:r>
              <a:rPr lang="en-GB" sz="1400" dirty="0"/>
              <a:t> (report)</a:t>
            </a:r>
          </a:p>
          <a:p>
            <a:pPr marL="0" indent="0">
              <a:lnSpc>
                <a:spcPct val="120000"/>
              </a:lnSpc>
              <a:buNone/>
            </a:pPr>
            <a:r>
              <a:rPr lang="en-GB" sz="1400" dirty="0"/>
              <a:t>The Productivity Institute - </a:t>
            </a:r>
            <a:r>
              <a:rPr lang="en-GB" sz="1400" dirty="0">
                <a:hlinkClick r:id="rId9"/>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10"/>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11"/>
              </a:rPr>
              <a:t>Regional Productivity Scorecard: ITL3 West Midlands</a:t>
            </a:r>
            <a:endParaRPr lang="en-GB" sz="1400" dirty="0"/>
          </a:p>
          <a:p>
            <a:pPr marL="0" indent="0">
              <a:lnSpc>
                <a:spcPct val="120000"/>
              </a:lnSpc>
              <a:buNone/>
            </a:pPr>
            <a:r>
              <a:rPr lang="en-GB" sz="1400" dirty="0"/>
              <a:t>The Rural Coalition - </a:t>
            </a:r>
            <a:r>
              <a:rPr lang="en-GB" sz="1400" dirty="0">
                <a:hlinkClick r:id="rId12"/>
              </a:rPr>
              <a:t>Reigniting rural futures: Rural communities’ capacity to boost economic growth </a:t>
            </a:r>
            <a:r>
              <a:rPr lang="en-GB" sz="1400" dirty="0"/>
              <a:t>(report)</a:t>
            </a:r>
          </a:p>
          <a:p>
            <a:pPr marL="0" indent="0">
              <a:lnSpc>
                <a:spcPct val="120000"/>
              </a:lnSpc>
              <a:buNone/>
            </a:pPr>
            <a:r>
              <a:rPr lang="en-GB" sz="1400" dirty="0"/>
              <a:t>The Productivity Institute – </a:t>
            </a:r>
            <a:r>
              <a:rPr lang="en-GB" sz="1400" dirty="0">
                <a:hlinkClick r:id="rId13"/>
              </a:rPr>
              <a:t>What explains the UK’s productivity problem?</a:t>
            </a:r>
            <a:endParaRPr lang="en-GB" sz="1400" dirty="0"/>
          </a:p>
          <a:p>
            <a:pPr marL="0" indent="0">
              <a:lnSpc>
                <a:spcPct val="120000"/>
              </a:lnSpc>
              <a:buNone/>
            </a:pPr>
            <a:r>
              <a:rPr lang="en-GB" sz="1400" dirty="0"/>
              <a:t>Resolution Foundation - </a:t>
            </a:r>
            <a:r>
              <a:rPr lang="en-GB" sz="1400" dirty="0">
                <a:hlinkClick r:id="rId14"/>
              </a:rPr>
              <a:t>A U-shaped legacy: Taking stock of trends in economic inactivity in 2024</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3"/>
              </a:rPr>
              <a:t>Housing outlook </a:t>
            </a:r>
            <a:r>
              <a:rPr lang="en-GB" sz="1400" dirty="0"/>
              <a:t>(briefing papers)</a:t>
            </a:r>
          </a:p>
          <a:p>
            <a:pPr marL="0" indent="0">
              <a:lnSpc>
                <a:spcPct val="120000"/>
              </a:lnSpc>
              <a:buNone/>
            </a:pPr>
            <a:r>
              <a:rPr lang="en-GB" sz="1400" dirty="0"/>
              <a:t>Resolution Foundation - </a:t>
            </a:r>
            <a:r>
              <a:rPr lang="en-GB" sz="1400" dirty="0">
                <a:hlinkClick r:id="rId4"/>
              </a:rPr>
              <a:t>Job done? Assessing the labour market since 2010 and the challenges for the next government </a:t>
            </a:r>
            <a:r>
              <a:rPr lang="en-GB" sz="1400" dirty="0"/>
              <a:t>(briefing paper)</a:t>
            </a:r>
          </a:p>
          <a:p>
            <a:pPr marL="0" indent="0">
              <a:lnSpc>
                <a:spcPct val="120000"/>
              </a:lnSpc>
              <a:buNone/>
            </a:pPr>
            <a:r>
              <a:rPr lang="en-GB" sz="1400" dirty="0"/>
              <a:t>Social Metrics Commission </a:t>
            </a:r>
            <a:r>
              <a:rPr lang="en-GB" sz="1400" dirty="0">
                <a:hlinkClick r:id="rId5"/>
              </a:rPr>
              <a:t>- 2024 report</a:t>
            </a:r>
            <a:r>
              <a:rPr lang="en-GB" sz="1400" dirty="0"/>
              <a:t> (poverty report)</a:t>
            </a:r>
          </a:p>
          <a:p>
            <a:pPr marL="0" indent="0">
              <a:lnSpc>
                <a:spcPct val="120000"/>
              </a:lnSpc>
              <a:buNone/>
            </a:pPr>
            <a:r>
              <a:rPr lang="en-GB" sz="1400" dirty="0"/>
              <a:t>Social Mobility Commission - </a:t>
            </a:r>
            <a:r>
              <a:rPr lang="en-GB" sz="1400" dirty="0">
                <a:hlinkClick r:id="rId6"/>
              </a:rPr>
              <a:t>State of the Nation 2025 </a:t>
            </a:r>
            <a:r>
              <a:rPr lang="en-GB" sz="1400" dirty="0"/>
              <a:t>(report)</a:t>
            </a:r>
          </a:p>
          <a:p>
            <a:pPr marL="0" indent="0">
              <a:lnSpc>
                <a:spcPct val="120000"/>
              </a:lnSpc>
              <a:buNone/>
            </a:pPr>
            <a:r>
              <a:rPr lang="en-GB" sz="1400" dirty="0"/>
              <a:t>Social Mobility Commission - </a:t>
            </a:r>
            <a:r>
              <a:rPr lang="en-GB" sz="1400" dirty="0">
                <a:hlinkClick r:id="rId7"/>
              </a:rPr>
              <a:t>Innovation, investment and inclusion: a framework for regional renewal </a:t>
            </a:r>
            <a:r>
              <a:rPr lang="en-GB" sz="1400" dirty="0"/>
              <a:t>(report)</a:t>
            </a:r>
          </a:p>
          <a:p>
            <a:pPr marL="0" indent="0">
              <a:lnSpc>
                <a:spcPct val="120000"/>
              </a:lnSpc>
              <a:buNone/>
            </a:pPr>
            <a:r>
              <a:rPr lang="en-GB" sz="1400" dirty="0"/>
              <a:t>Resolution Foundation - </a:t>
            </a:r>
            <a:r>
              <a:rPr lang="en-GB" sz="1400" dirty="0">
                <a:hlinkClick r:id="rId8"/>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9"/>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10"/>
              </a:rPr>
              <a:t>Shared prosperity: What would it take to see a return to rising living standards for all?</a:t>
            </a:r>
            <a:r>
              <a:rPr lang="en-GB" sz="1400" dirty="0">
                <a:hlinkClick r:id="rId11"/>
              </a:rPr>
              <a:t> </a:t>
            </a:r>
            <a:r>
              <a:rPr lang="en-GB" sz="1400" dirty="0"/>
              <a:t>(webinar)</a:t>
            </a:r>
          </a:p>
          <a:p>
            <a:pPr marL="0" indent="0">
              <a:lnSpc>
                <a:spcPct val="120000"/>
              </a:lnSpc>
              <a:buNone/>
            </a:pPr>
            <a:r>
              <a:rPr lang="en-GB" sz="1400" dirty="0"/>
              <a:t>Resolution Foundation – </a:t>
            </a:r>
            <a:r>
              <a:rPr lang="en-GB" sz="1400" dirty="0">
                <a:hlinkClick r:id="rId12"/>
              </a:rPr>
              <a:t>The 2030 Enquiry:  The final report </a:t>
            </a:r>
            <a:r>
              <a:rPr lang="en-GB" sz="1400" dirty="0"/>
              <a:t>(report)</a:t>
            </a:r>
          </a:p>
          <a:p>
            <a:pPr marL="0" indent="0">
              <a:lnSpc>
                <a:spcPct val="120000"/>
              </a:lnSpc>
              <a:buNone/>
            </a:pPr>
            <a:r>
              <a:rPr lang="en-GB" sz="1400" dirty="0"/>
              <a:t>Resolution Foundation - </a:t>
            </a:r>
            <a:r>
              <a:rPr lang="en-GB" sz="1400" dirty="0">
                <a:hlinkClick r:id="rId13"/>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14"/>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15"/>
              </a:rPr>
              <a:t>Financial Resilience Report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Royal Society for Public Health </a:t>
            </a:r>
            <a:r>
              <a:rPr lang="en-GB" sz="1400" dirty="0">
                <a:hlinkClick r:id="rId2"/>
              </a:rPr>
              <a:t>- Our health: the price we will pay for the cost-of-living crisis</a:t>
            </a:r>
            <a:r>
              <a:rPr lang="en-GB" sz="1400" dirty="0"/>
              <a:t> (report)</a:t>
            </a:r>
          </a:p>
          <a:p>
            <a:pPr marL="0" indent="0">
              <a:lnSpc>
                <a:spcPct val="120000"/>
              </a:lnSpc>
              <a:buNone/>
            </a:pPr>
            <a:r>
              <a:rPr lang="en-GB" sz="1400" dirty="0"/>
              <a:t>Rural Services Network (RSN) - </a:t>
            </a:r>
            <a:r>
              <a:rPr lang="en-GB" sz="1400" dirty="0">
                <a:hlinkClick r:id="rId3"/>
              </a:rPr>
              <a:t>Rural Cost of Living Survey 2023: Final Report </a:t>
            </a:r>
            <a:r>
              <a:rPr lang="en-GB" sz="1400" dirty="0"/>
              <a:t>(report) </a:t>
            </a:r>
          </a:p>
          <a:p>
            <a:pPr marL="0" indent="0">
              <a:lnSpc>
                <a:spcPct val="120000"/>
              </a:lnSpc>
              <a:buNone/>
            </a:pPr>
            <a:r>
              <a:rPr lang="en-GB" sz="1400" dirty="0"/>
              <a:t>RSN – </a:t>
            </a:r>
            <a:r>
              <a:rPr lang="en-GB" sz="1400" dirty="0">
                <a:hlinkClick r:id="rId4"/>
              </a:rPr>
              <a:t>Winning the Rural Vote:  Rural Economies </a:t>
            </a:r>
            <a:r>
              <a:rPr lang="en-GB" sz="1400" dirty="0"/>
              <a:t>(report chapter)</a:t>
            </a:r>
          </a:p>
          <a:p>
            <a:pPr marL="0" indent="0">
              <a:lnSpc>
                <a:spcPct val="120000"/>
              </a:lnSpc>
              <a:buNone/>
            </a:pPr>
            <a:r>
              <a:rPr lang="en-GB" sz="1400" dirty="0"/>
              <a:t>RSN – </a:t>
            </a:r>
            <a:r>
              <a:rPr lang="en-GB" sz="1400" dirty="0">
                <a:hlinkClick r:id="rId5"/>
              </a:rPr>
              <a:t>Economy Insights</a:t>
            </a:r>
            <a:endParaRPr lang="en-GB" sz="1400" dirty="0"/>
          </a:p>
          <a:p>
            <a:pPr marL="0" indent="0">
              <a:lnSpc>
                <a:spcPct val="120000"/>
              </a:lnSpc>
              <a:buNone/>
            </a:pPr>
            <a:r>
              <a:rPr lang="en-GB" sz="1400" dirty="0"/>
              <a:t>RSN – </a:t>
            </a:r>
            <a:r>
              <a:rPr lang="en-GB" sz="1400" dirty="0">
                <a:hlinkClick r:id="rId6"/>
              </a:rPr>
              <a:t>Addressing the unique challenge of fuel poverty in rural areas</a:t>
            </a:r>
            <a:endParaRPr lang="en-GB" sz="1400" dirty="0"/>
          </a:p>
          <a:p>
            <a:pPr marL="0" indent="0">
              <a:lnSpc>
                <a:spcPct val="120000"/>
              </a:lnSpc>
              <a:buNone/>
            </a:pPr>
            <a:r>
              <a:rPr lang="en-GB" sz="1400" dirty="0"/>
              <a:t>Savills – </a:t>
            </a:r>
            <a:r>
              <a:rPr lang="en-GB" sz="1400" dirty="0">
                <a:hlinkClick r:id="rId7"/>
              </a:rPr>
              <a:t>UK housing market update December 2025 </a:t>
            </a:r>
            <a:r>
              <a:rPr lang="en-GB" sz="1400" dirty="0"/>
              <a:t>(monthly report)</a:t>
            </a:r>
          </a:p>
          <a:p>
            <a:pPr marL="0" indent="0">
              <a:lnSpc>
                <a:spcPct val="120000"/>
              </a:lnSpc>
              <a:buNone/>
            </a:pPr>
            <a:r>
              <a:rPr lang="en-GB" sz="1400" dirty="0"/>
              <a:t>The Society of Occupational Medicine - </a:t>
            </a:r>
            <a:r>
              <a:rPr lang="en-GB" sz="1400" dirty="0">
                <a:hlinkClick r:id="rId8"/>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9"/>
              </a:rPr>
              <a:t>What is Social Mobility? </a:t>
            </a:r>
            <a:r>
              <a:rPr lang="en-GB" sz="1400" dirty="0"/>
              <a:t>(report)</a:t>
            </a:r>
          </a:p>
          <a:p>
            <a:pPr marL="0" indent="0">
              <a:lnSpc>
                <a:spcPct val="120000"/>
              </a:lnSpc>
              <a:buNone/>
            </a:pPr>
            <a:r>
              <a:rPr lang="en-GB" sz="1400" dirty="0"/>
              <a:t>Trussell Trust – </a:t>
            </a:r>
            <a:r>
              <a:rPr lang="en-GB" sz="1400" dirty="0">
                <a:hlinkClick r:id="rId10"/>
              </a:rPr>
              <a:t>Hunger in the UK 2025 </a:t>
            </a:r>
            <a:r>
              <a:rPr lang="en-GB" sz="1400" dirty="0"/>
              <a:t>(report)</a:t>
            </a:r>
          </a:p>
          <a:p>
            <a:pPr marL="0" indent="0">
              <a:lnSpc>
                <a:spcPct val="120000"/>
              </a:lnSpc>
              <a:buNone/>
            </a:pPr>
            <a:r>
              <a:rPr lang="en-GB" sz="1400" dirty="0"/>
              <a:t>Trussel Trust - </a:t>
            </a:r>
            <a:r>
              <a:rPr lang="en-GB" sz="1400" dirty="0">
                <a:hlinkClick r:id="rId11"/>
              </a:rPr>
              <a:t>The Cost of Hunger and Hardship</a:t>
            </a:r>
            <a:r>
              <a:rPr lang="en-GB" sz="1400" dirty="0"/>
              <a:t> (report)</a:t>
            </a:r>
          </a:p>
          <a:p>
            <a:pPr marL="0" indent="0">
              <a:lnSpc>
                <a:spcPct val="120000"/>
              </a:lnSpc>
              <a:buNone/>
            </a:pPr>
            <a:r>
              <a:rPr lang="en-GB" sz="1400" dirty="0"/>
              <a:t>UK Finance – </a:t>
            </a:r>
            <a:r>
              <a:rPr lang="en-GB" sz="1400" dirty="0">
                <a:hlinkClick r:id="rId12"/>
              </a:rPr>
              <a:t>Monthly Economic Review </a:t>
            </a:r>
            <a:r>
              <a:rPr lang="en-GB" sz="1400" dirty="0"/>
              <a:t>(report)</a:t>
            </a:r>
          </a:p>
          <a:p>
            <a:pPr marL="0" indent="0">
              <a:lnSpc>
                <a:spcPct val="120000"/>
              </a:lnSpc>
              <a:buNone/>
            </a:pPr>
            <a:r>
              <a:rPr lang="en-GB" sz="1400" dirty="0"/>
              <a:t>Universities UK - </a:t>
            </a:r>
            <a:r>
              <a:rPr lang="en-GB" sz="1400" dirty="0">
                <a:hlinkClick r:id="rId13"/>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4"/>
              </a:rPr>
              <a:t>West Midlands Economic Impact Monitor</a:t>
            </a:r>
            <a:r>
              <a:rPr lang="en-GB" sz="1400" dirty="0"/>
              <a:t> (bulletin)</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University of Sheffield – </a:t>
            </a:r>
            <a:r>
              <a:rPr lang="en-GB" sz="1400" dirty="0">
                <a:hlinkClick r:id="rId2"/>
              </a:rPr>
              <a:t>UK adult food insecurity </a:t>
            </a:r>
            <a:r>
              <a:rPr lang="en-GB" sz="1400" dirty="0"/>
              <a:t>interactive map (2021)</a:t>
            </a:r>
          </a:p>
          <a:p>
            <a:pPr marL="0" indent="0">
              <a:lnSpc>
                <a:spcPct val="120000"/>
              </a:lnSpc>
              <a:buNone/>
            </a:pPr>
            <a:r>
              <a:rPr lang="en-GB" sz="1400" dirty="0"/>
              <a:t>University of York – </a:t>
            </a:r>
            <a:r>
              <a:rPr lang="en-GB" sz="1400" dirty="0">
                <a:hlinkClick r:id="rId3"/>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4"/>
              </a:rPr>
              <a:t>Rural Cost of Living Survey 2023: Final Report </a:t>
            </a:r>
            <a:r>
              <a:rPr lang="en-GB" sz="1400" dirty="0"/>
              <a:t>(report) </a:t>
            </a:r>
          </a:p>
          <a:p>
            <a:pPr marL="0" indent="0">
              <a:lnSpc>
                <a:spcPct val="120000"/>
              </a:lnSpc>
              <a:buNone/>
            </a:pPr>
            <a:r>
              <a:rPr lang="en-GB" sz="1400" dirty="0"/>
              <a:t>YouGov - </a:t>
            </a:r>
            <a:r>
              <a:rPr lang="en-GB" sz="1400" dirty="0">
                <a:hlinkClick r:id="rId5"/>
              </a:rPr>
              <a:t>How are Britons coping with the cost of living in March 2025?</a:t>
            </a:r>
            <a:endParaRPr lang="en-GB" sz="1400" dirty="0"/>
          </a:p>
          <a:p>
            <a:pPr marL="0" indent="0">
              <a:lnSpc>
                <a:spcPct val="120000"/>
              </a:lnSpc>
              <a:buNone/>
            </a:pPr>
            <a:r>
              <a:rPr lang="en-GB" sz="1400" dirty="0"/>
              <a:t>Youth Futures Foundation - </a:t>
            </a:r>
            <a:r>
              <a:rPr lang="en-GB" sz="1400" dirty="0">
                <a:hlinkClick r:id="rId6"/>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7"/>
              </a:rPr>
              <a:t>Rental Market Report </a:t>
            </a:r>
            <a:r>
              <a:rPr lang="en-GB" sz="1400" dirty="0"/>
              <a:t>(report)</a:t>
            </a:r>
          </a:p>
          <a:p>
            <a:pPr marL="0" indent="0">
              <a:lnSpc>
                <a:spcPct val="120000"/>
              </a:lnSpc>
              <a:buNone/>
            </a:pPr>
            <a:r>
              <a:rPr lang="en-GB" sz="1400" dirty="0"/>
              <a:t>Zoopla - </a:t>
            </a:r>
            <a:r>
              <a:rPr lang="en-GB" sz="1400" dirty="0">
                <a:hlinkClick r:id="rId8"/>
              </a:rPr>
              <a:t>House Price Index</a:t>
            </a: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Props1.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2.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4.xml><?xml version="1.0" encoding="utf-8"?>
<ds:datastoreItem xmlns:ds="http://schemas.openxmlformats.org/officeDocument/2006/customXml" ds:itemID="{D30C635B-FBB1-44EF-A051-F27C2C3A0054}">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380969fb-86ba-427f-8d63-edb9920bc495"/>
    <ds:schemaRef ds:uri="http://schemas.openxmlformats.org/package/2006/metadata/core-properties"/>
    <ds:schemaRef ds:uri="785528a6-32f5-452f-8308-80ce7c30b3ce"/>
    <ds:schemaRef ds:uri="http://purl.org/dc/term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3618</TotalTime>
  <Words>27190</Words>
  <Application>Microsoft Office PowerPoint</Application>
  <PresentationFormat>Widescreen</PresentationFormat>
  <Paragraphs>1395</Paragraphs>
  <Slides>89</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Calibri</vt:lpstr>
      <vt:lpstr>Office Theme</vt:lpstr>
      <vt:lpstr>Herefordshire economy and cost-of-living compendium  December 2025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5847</cp:revision>
  <dcterms:created xsi:type="dcterms:W3CDTF">2018-11-26T07:57:21Z</dcterms:created>
  <dcterms:modified xsi:type="dcterms:W3CDTF">2026-01-07T11:28:05Z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