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Lst>
  <p:notesMasterIdLst>
    <p:notesMasterId r:id="rId87"/>
  </p:notesMasterIdLst>
  <p:sldIdLst>
    <p:sldId id="415" r:id="rId7"/>
    <p:sldId id="432" r:id="rId8"/>
    <p:sldId id="771" r:id="rId9"/>
    <p:sldId id="728" r:id="rId10"/>
    <p:sldId id="780" r:id="rId11"/>
    <p:sldId id="714" r:id="rId12"/>
    <p:sldId id="829" r:id="rId13"/>
    <p:sldId id="830" r:id="rId14"/>
    <p:sldId id="831" r:id="rId15"/>
    <p:sldId id="832" r:id="rId16"/>
    <p:sldId id="833" r:id="rId17"/>
    <p:sldId id="836" r:id="rId18"/>
    <p:sldId id="834" r:id="rId19"/>
    <p:sldId id="845" r:id="rId20"/>
    <p:sldId id="846" r:id="rId21"/>
    <p:sldId id="847" r:id="rId22"/>
    <p:sldId id="843" r:id="rId23"/>
    <p:sldId id="853" r:id="rId24"/>
    <p:sldId id="841" r:id="rId25"/>
    <p:sldId id="715" r:id="rId26"/>
    <p:sldId id="851" r:id="rId27"/>
    <p:sldId id="848" r:id="rId28"/>
    <p:sldId id="849" r:id="rId29"/>
    <p:sldId id="850" r:id="rId30"/>
    <p:sldId id="826" r:id="rId31"/>
    <p:sldId id="827" r:id="rId32"/>
    <p:sldId id="828" r:id="rId33"/>
    <p:sldId id="744" r:id="rId34"/>
    <p:sldId id="852" r:id="rId35"/>
    <p:sldId id="746" r:id="rId36"/>
    <p:sldId id="723" r:id="rId37"/>
    <p:sldId id="859" r:id="rId38"/>
    <p:sldId id="795" r:id="rId39"/>
    <p:sldId id="856" r:id="rId40"/>
    <p:sldId id="857" r:id="rId41"/>
    <p:sldId id="839" r:id="rId42"/>
    <p:sldId id="858" r:id="rId43"/>
    <p:sldId id="733" r:id="rId44"/>
    <p:sldId id="792" r:id="rId45"/>
    <p:sldId id="796" r:id="rId46"/>
    <p:sldId id="782" r:id="rId47"/>
    <p:sldId id="703" r:id="rId48"/>
    <p:sldId id="749" r:id="rId49"/>
    <p:sldId id="739" r:id="rId50"/>
    <p:sldId id="783" r:id="rId51"/>
    <p:sldId id="726" r:id="rId52"/>
    <p:sldId id="729" r:id="rId53"/>
    <p:sldId id="821" r:id="rId54"/>
    <p:sldId id="854" r:id="rId55"/>
    <p:sldId id="855" r:id="rId56"/>
    <p:sldId id="719" r:id="rId57"/>
    <p:sldId id="665" r:id="rId58"/>
    <p:sldId id="730" r:id="rId59"/>
    <p:sldId id="417" r:id="rId60"/>
    <p:sldId id="750" r:id="rId61"/>
    <p:sldId id="751" r:id="rId62"/>
    <p:sldId id="804" r:id="rId63"/>
    <p:sldId id="731" r:id="rId64"/>
    <p:sldId id="762" r:id="rId65"/>
    <p:sldId id="768" r:id="rId66"/>
    <p:sldId id="798" r:id="rId67"/>
    <p:sldId id="716" r:id="rId68"/>
    <p:sldId id="809" r:id="rId69"/>
    <p:sldId id="718" r:id="rId70"/>
    <p:sldId id="779" r:id="rId71"/>
    <p:sldId id="710" r:id="rId72"/>
    <p:sldId id="761" r:id="rId73"/>
    <p:sldId id="709" r:id="rId74"/>
    <p:sldId id="812" r:id="rId75"/>
    <p:sldId id="781" r:id="rId76"/>
    <p:sldId id="786" r:id="rId77"/>
    <p:sldId id="732" r:id="rId78"/>
    <p:sldId id="747" r:id="rId79"/>
    <p:sldId id="760" r:id="rId80"/>
    <p:sldId id="770" r:id="rId81"/>
    <p:sldId id="777" r:id="rId82"/>
    <p:sldId id="784" r:id="rId83"/>
    <p:sldId id="793" r:id="rId84"/>
    <p:sldId id="817" r:id="rId85"/>
    <p:sldId id="82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93586" autoAdjust="0"/>
  </p:normalViewPr>
  <p:slideViewPr>
    <p:cSldViewPr snapToGrid="0" snapToObjects="1">
      <p:cViewPr varScale="1">
        <p:scale>
          <a:sx n="58" d="100"/>
          <a:sy n="58"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customXml" Target="../customXml/item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a:t>Gross Domestic Product (GDP) per head of population (£) - chained volume measures in 2019 money value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101895091662818"/>
          <c:y val="0.17256198347107438"/>
          <c:w val="0.82449580017513002"/>
          <c:h val="0.71126517862953098"/>
        </c:manualLayout>
      </c:layout>
      <c:lineChart>
        <c:grouping val="standard"/>
        <c:varyColors val="0"/>
        <c:ser>
          <c:idx val="0"/>
          <c:order val="0"/>
          <c:tx>
            <c:strRef>
              <c:f>Charts!$A$3</c:f>
              <c:strCache>
                <c:ptCount val="1"/>
                <c:pt idx="0">
                  <c:v>Herefordshire </c:v>
                </c:pt>
              </c:strCache>
            </c:strRef>
          </c:tx>
          <c:spPr>
            <a:ln w="28575" cap="rnd">
              <a:solidFill>
                <a:schemeClr val="accent1"/>
              </a:solidFill>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Charts!$B$3:$Z$3</c:f>
              <c:numCache>
                <c:formatCode>#,##0</c:formatCode>
                <c:ptCount val="25"/>
                <c:pt idx="0">
                  <c:v>20161</c:v>
                </c:pt>
                <c:pt idx="1">
                  <c:v>21303</c:v>
                </c:pt>
                <c:pt idx="2">
                  <c:v>22094</c:v>
                </c:pt>
                <c:pt idx="3">
                  <c:v>21836</c:v>
                </c:pt>
                <c:pt idx="4">
                  <c:v>22318</c:v>
                </c:pt>
                <c:pt idx="5">
                  <c:v>22278</c:v>
                </c:pt>
                <c:pt idx="6">
                  <c:v>21653</c:v>
                </c:pt>
                <c:pt idx="7">
                  <c:v>22009</c:v>
                </c:pt>
                <c:pt idx="8">
                  <c:v>22213</c:v>
                </c:pt>
                <c:pt idx="9">
                  <c:v>21534</c:v>
                </c:pt>
                <c:pt idx="10">
                  <c:v>21503</c:v>
                </c:pt>
                <c:pt idx="11">
                  <c:v>20301</c:v>
                </c:pt>
                <c:pt idx="12">
                  <c:v>20488</c:v>
                </c:pt>
                <c:pt idx="13">
                  <c:v>21530</c:v>
                </c:pt>
                <c:pt idx="14">
                  <c:v>21649</c:v>
                </c:pt>
                <c:pt idx="15">
                  <c:v>22196</c:v>
                </c:pt>
                <c:pt idx="16">
                  <c:v>23306</c:v>
                </c:pt>
                <c:pt idx="17">
                  <c:v>23448</c:v>
                </c:pt>
                <c:pt idx="18">
                  <c:v>23417</c:v>
                </c:pt>
                <c:pt idx="19">
                  <c:v>24117</c:v>
                </c:pt>
                <c:pt idx="20">
                  <c:v>24702</c:v>
                </c:pt>
                <c:pt idx="21">
                  <c:v>25216</c:v>
                </c:pt>
                <c:pt idx="22">
                  <c:v>22468</c:v>
                </c:pt>
                <c:pt idx="23">
                  <c:v>23995</c:v>
                </c:pt>
                <c:pt idx="24">
                  <c:v>24144</c:v>
                </c:pt>
              </c:numCache>
            </c:numRef>
          </c:val>
          <c:smooth val="0"/>
          <c:extLst>
            <c:ext xmlns:c16="http://schemas.microsoft.com/office/drawing/2014/chart" uri="{C3380CC4-5D6E-409C-BE32-E72D297353CC}">
              <c16:uniqueId val="{00000000-CF5D-4080-B728-4F00D6E20969}"/>
            </c:ext>
          </c:extLst>
        </c:ser>
        <c:ser>
          <c:idx val="1"/>
          <c:order val="1"/>
          <c:tx>
            <c:strRef>
              <c:f>Charts!$A$4</c:f>
              <c:strCache>
                <c:ptCount val="1"/>
                <c:pt idx="0">
                  <c:v>England </c:v>
                </c:pt>
              </c:strCache>
            </c:strRef>
          </c:tx>
          <c:spPr>
            <a:ln w="28575" cap="rnd">
              <a:solidFill>
                <a:schemeClr val="accent2"/>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Charts!$B$4:$Z$4</c:f>
              <c:numCache>
                <c:formatCode>#,##0</c:formatCode>
                <c:ptCount val="25"/>
                <c:pt idx="0">
                  <c:v>25086</c:v>
                </c:pt>
                <c:pt idx="1">
                  <c:v>25958</c:v>
                </c:pt>
                <c:pt idx="2">
                  <c:v>27078</c:v>
                </c:pt>
                <c:pt idx="3">
                  <c:v>27583</c:v>
                </c:pt>
                <c:pt idx="4">
                  <c:v>27925</c:v>
                </c:pt>
                <c:pt idx="5">
                  <c:v>28680</c:v>
                </c:pt>
                <c:pt idx="6">
                  <c:v>29228</c:v>
                </c:pt>
                <c:pt idx="7">
                  <c:v>29887</c:v>
                </c:pt>
                <c:pt idx="8">
                  <c:v>30512</c:v>
                </c:pt>
                <c:pt idx="9">
                  <c:v>31204</c:v>
                </c:pt>
                <c:pt idx="10">
                  <c:v>30833</c:v>
                </c:pt>
                <c:pt idx="11">
                  <c:v>28986</c:v>
                </c:pt>
                <c:pt idx="12">
                  <c:v>29911</c:v>
                </c:pt>
                <c:pt idx="13">
                  <c:v>30419</c:v>
                </c:pt>
                <c:pt idx="14">
                  <c:v>30800</c:v>
                </c:pt>
                <c:pt idx="15">
                  <c:v>31208</c:v>
                </c:pt>
                <c:pt idx="16">
                  <c:v>32018</c:v>
                </c:pt>
                <c:pt idx="17">
                  <c:v>32384</c:v>
                </c:pt>
                <c:pt idx="18">
                  <c:v>32782</c:v>
                </c:pt>
                <c:pt idx="19">
                  <c:v>33492</c:v>
                </c:pt>
                <c:pt idx="20">
                  <c:v>33751</c:v>
                </c:pt>
                <c:pt idx="21">
                  <c:v>34113</c:v>
                </c:pt>
                <c:pt idx="22">
                  <c:v>30386</c:v>
                </c:pt>
                <c:pt idx="23">
                  <c:v>33174</c:v>
                </c:pt>
                <c:pt idx="24">
                  <c:v>34241</c:v>
                </c:pt>
              </c:numCache>
            </c:numRef>
          </c:val>
          <c:smooth val="0"/>
          <c:extLst>
            <c:ext xmlns:c16="http://schemas.microsoft.com/office/drawing/2014/chart" uri="{C3380CC4-5D6E-409C-BE32-E72D297353CC}">
              <c16:uniqueId val="{00000001-CF5D-4080-B728-4F00D6E20969}"/>
            </c:ext>
          </c:extLst>
        </c:ser>
        <c:ser>
          <c:idx val="2"/>
          <c:order val="2"/>
          <c:tx>
            <c:strRef>
              <c:f>Charts!$A$5</c:f>
              <c:strCache>
                <c:ptCount val="1"/>
                <c:pt idx="0">
                  <c:v>West Midlands </c:v>
                </c:pt>
              </c:strCache>
            </c:strRef>
          </c:tx>
          <c:spPr>
            <a:ln w="28575" cap="rnd">
              <a:solidFill>
                <a:schemeClr val="accent3"/>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Charts!$B$5:$Z$5</c:f>
              <c:numCache>
                <c:formatCode>#,##0</c:formatCode>
                <c:ptCount val="25"/>
                <c:pt idx="0">
                  <c:v>21872</c:v>
                </c:pt>
                <c:pt idx="1">
                  <c:v>22652</c:v>
                </c:pt>
                <c:pt idx="2">
                  <c:v>23294</c:v>
                </c:pt>
                <c:pt idx="3">
                  <c:v>23820</c:v>
                </c:pt>
                <c:pt idx="4">
                  <c:v>23889</c:v>
                </c:pt>
                <c:pt idx="5">
                  <c:v>24355</c:v>
                </c:pt>
                <c:pt idx="6">
                  <c:v>24798</c:v>
                </c:pt>
                <c:pt idx="7">
                  <c:v>24942</c:v>
                </c:pt>
                <c:pt idx="8">
                  <c:v>25239</c:v>
                </c:pt>
                <c:pt idx="9">
                  <c:v>25172</c:v>
                </c:pt>
                <c:pt idx="10">
                  <c:v>24847</c:v>
                </c:pt>
                <c:pt idx="11">
                  <c:v>23108</c:v>
                </c:pt>
                <c:pt idx="12">
                  <c:v>23953</c:v>
                </c:pt>
                <c:pt idx="13">
                  <c:v>24701</c:v>
                </c:pt>
                <c:pt idx="14">
                  <c:v>24905</c:v>
                </c:pt>
                <c:pt idx="15">
                  <c:v>25303</c:v>
                </c:pt>
                <c:pt idx="16">
                  <c:v>25999</c:v>
                </c:pt>
                <c:pt idx="17">
                  <c:v>26433</c:v>
                </c:pt>
                <c:pt idx="18">
                  <c:v>26833</c:v>
                </c:pt>
                <c:pt idx="19">
                  <c:v>27501</c:v>
                </c:pt>
                <c:pt idx="20">
                  <c:v>27657</c:v>
                </c:pt>
                <c:pt idx="21">
                  <c:v>27358</c:v>
                </c:pt>
                <c:pt idx="22">
                  <c:v>24337</c:v>
                </c:pt>
                <c:pt idx="23">
                  <c:v>26822</c:v>
                </c:pt>
                <c:pt idx="24">
                  <c:v>27278</c:v>
                </c:pt>
              </c:numCache>
            </c:numRef>
          </c:val>
          <c:smooth val="0"/>
          <c:extLst>
            <c:ext xmlns:c16="http://schemas.microsoft.com/office/drawing/2014/chart" uri="{C3380CC4-5D6E-409C-BE32-E72D297353CC}">
              <c16:uniqueId val="{00000002-CF5D-4080-B728-4F00D6E20969}"/>
            </c:ext>
          </c:extLst>
        </c:ser>
        <c:dLbls>
          <c:showLegendKey val="0"/>
          <c:showVal val="0"/>
          <c:showCatName val="0"/>
          <c:showSerName val="0"/>
          <c:showPercent val="0"/>
          <c:showBubbleSize val="0"/>
        </c:dLbls>
        <c:smooth val="0"/>
        <c:axId val="718226944"/>
        <c:axId val="718227272"/>
      </c:lineChart>
      <c:catAx>
        <c:axId val="7182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7272"/>
        <c:crosses val="autoZero"/>
        <c:auto val="1"/>
        <c:lblAlgn val="ctr"/>
        <c:lblOffset val="100"/>
        <c:noMultiLvlLbl val="0"/>
      </c:catAx>
      <c:valAx>
        <c:axId val="71822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0" i="0" baseline="0">
                    <a:effectLst/>
                  </a:rPr>
                  <a:t>GDP per head of population (£)</a:t>
                </a:r>
                <a:endParaRPr lang="en-GB" sz="1050">
                  <a:effectLst/>
                </a:endParaRPr>
              </a:p>
            </c:rich>
          </c:tx>
          <c:layout>
            <c:manualLayout>
              <c:xMode val="edge"/>
              <c:yMode val="edge"/>
              <c:x val="1.7807453751448609E-2"/>
              <c:y val="0.270062341380881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6944"/>
        <c:crosses val="autoZero"/>
        <c:crossBetween val="between"/>
      </c:valAx>
      <c:spPr>
        <a:noFill/>
        <a:ln>
          <a:noFill/>
        </a:ln>
        <a:effectLst/>
      </c:spPr>
    </c:plotArea>
    <c:legend>
      <c:legendPos val="b"/>
      <c:layout>
        <c:manualLayout>
          <c:xMode val="edge"/>
          <c:yMode val="edge"/>
          <c:x val="0.22502890205830328"/>
          <c:y val="0.65504600767879217"/>
          <c:w val="0.72801673339787953"/>
          <c:h val="0.12346638901542266"/>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05/12/2024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33</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35</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38</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41</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49</a:t>
            </a:fld>
            <a:endParaRPr lang="en-GB" dirty="0"/>
          </a:p>
        </p:txBody>
      </p:sp>
    </p:spTree>
    <p:extLst>
      <p:ext uri="{BB962C8B-B14F-4D97-AF65-F5344CB8AC3E}">
        <p14:creationId xmlns:p14="http://schemas.microsoft.com/office/powerpoint/2010/main" val="74659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90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69</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11</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21</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31</a:t>
            </a:fld>
            <a:endParaRPr lang="en-GB" dirty="0"/>
          </a:p>
        </p:txBody>
      </p:sp>
    </p:spTree>
    <p:extLst>
      <p:ext uri="{BB962C8B-B14F-4D97-AF65-F5344CB8AC3E}">
        <p14:creationId xmlns:p14="http://schemas.microsoft.com/office/powerpoint/2010/main" val="3961150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0407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0679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40643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768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388776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333376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80592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167354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384235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58480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68327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254707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202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cebr.com/reports/financial-wellbeing-and-productivity-in-the-workplace-2/"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midlandsengineobservatory.org/intelligence-sector/macro-economy/" TargetMode="External"/><Relationship Id="rId11" Type="http://schemas.openxmlformats.org/officeDocument/2006/relationships/hyperlink" Target="https://www.ons.gov.uk/employmentandlabourmarket/peopleinwork/labourproductivity/articles/regionalandsubregionalproductivityintheuk/july2022" TargetMode="External"/><Relationship Id="rId5" Type="http://schemas.openxmlformats.org/officeDocument/2006/relationships/hyperlink" Target="https://www.birmingham.ac.uk/documents/college-social-sciences/business/research/wm-redi/wm-redi-project-docs/theme-2/productivity-report-in-the-west-midlands-2nd-edition.pdf" TargetMode="External"/><Relationship Id="rId10" Type="http://schemas.openxmlformats.org/officeDocument/2006/relationships/hyperlink" Target="https://blog.bham.ac.uk/cityredi/what-is-gross-value-added-gva/" TargetMode="External"/><Relationship Id="rId4" Type="http://schemas.openxmlformats.org/officeDocument/2006/relationships/hyperlink" Target="https://www.pwc.co.uk/industries/insights/productivity-tracker/uk-tracker.html#:~:text=UK%20productivity%20levels%20increased%20by,productivity%20growth%20since%20the%20GFC." TargetMode="External"/><Relationship Id="rId9"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yeartoquarter2aprtojune2024" TargetMode="External"/><Relationship Id="rId2" Type="http://schemas.openxmlformats.org/officeDocument/2006/relationships/hyperlink" Target="https://www.herefordshirecountybid.co.uk/app/uploads/2024/07/STEAM-Report-HER-2023.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entreforsocialjustice.org.uk/library/left-out"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4" Type="http://schemas.openxmlformats.org/officeDocument/2006/relationships/hyperlink" Target="https://www.ons.gov.uk/businessindustryandtrade/itandinternetindustry/bulletins/internetusers/202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1.xml"/><Relationship Id="rId5" Type="http://schemas.openxmlformats.org/officeDocument/2006/relationships/slide" Target="slide62.xml"/><Relationship Id="rId4"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omisweb.co.uk/datasets/newbres6pp"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30.png"/><Relationship Id="rId4" Type="http://schemas.openxmlformats.org/officeDocument/2006/relationships/hyperlink" Target="https://www.nomisweb.co.uk/datasets/newbres6pub"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datasets/apsnew" TargetMode="External"/><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educationandchildcare/methodologies/howworkforcequalificationlevelsdifferacrossenglandandwalestechnicalannexcensus2021"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library.parliament.uk/research-briefings/cbp-9428/" TargetMode="External"/><Relationship Id="rId7" Type="http://schemas.openxmlformats.org/officeDocument/2006/relationships/hyperlink" Target="https://www.princes-trust.org.uk/about-us/news-views/princestrustnatwestyouthindex2024"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commonslibrary.parliament.uk/research-briefings/cdp-2023-0104/" TargetMode="External"/><Relationship Id="rId5" Type="http://schemas.openxmlformats.org/officeDocument/2006/relationships/hyperlink" Target="https://www.jrf.org.uk/uk-poverty-2024-the-essential-guide-to-understanding-poverty-in-the-uk?mc_cid=8adccae307&amp;mc_eid=3f126a93f1" TargetMode="External"/><Relationship Id="rId4" Type="http://schemas.openxmlformats.org/officeDocument/2006/relationships/hyperlink" Target="https://natcen.ac.uk/publications/society-watch-2023-price-we-pay-social-impact-cost-living-crisi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conomicshelp.org/blog/14529/unemployment/claimant-count-unemployment/" TargetMode="External"/><Relationship Id="rId3" Type="http://schemas.openxmlformats.org/officeDocument/2006/relationships/hyperlink" Target="https://www.ons.gov.uk/employmentandlabourmarket/peopleinwork/employmentandemployeetypes/bulletins/uklabourmarket/latest" TargetMode="External"/><Relationship Id="rId7"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omisweb.co.uk/query/construct/summary.asp?reset=yes&amp;mode=construct&amp;dataset=127&amp;version=0&amp;anal=1&amp;initsel=" TargetMode="External"/><Relationship Id="rId5" Type="http://schemas.openxmlformats.org/officeDocument/2006/relationships/hyperlink" Target="https://www.nomisweb.co.uk/datasets/umb" TargetMode="Externa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search/employment%20gap#page/0/gid/1/pat/6/par/E12000005/ati/302/are/E06000019/iid/90282/age/204/sex/4/cat/-1/ctp/-1/yrr/1/nn/nn-10-E06000019/cid/4/tbm/1" TargetMode="External"/><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employment%20gap#page/3/gid/1/pat/6/par/E12000005/ati/302/are/E06000019/iid/93979/age/208/sex/4/cat/-1/ctp/-1/yrr/1/cid/4/tbm/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library.parliament.uk/why-have-older-workers-left-the-labour-market/" TargetMode="External"/><Relationship Id="rId7" Type="http://schemas.openxmlformats.org/officeDocument/2006/relationships/hyperlink" Target="https://www.nomisweb.co.uk/sources/cc"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employmentintheuk/july2024" TargetMode="External"/><Relationship Id="rId13" Type="http://schemas.openxmlformats.org/officeDocument/2006/relationships/hyperlink" Target="https://www.nomisweb.co.uk/reports/lmp/la/1946157169/subreports/einact_time_series/report.aspx?"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commonslibrary.parliament.uk/how-is-health-affecting-economic-inactivity/" TargetMode="External"/><Relationship Id="rId12"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13.xml"/><Relationship Id="rId16"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visualisations/censusareachanges/E06000019/"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nomisweb.co.uk/datasets/apsnew" TargetMode="External"/><Relationship Id="rId10" Type="http://schemas.openxmlformats.org/officeDocument/2006/relationships/hyperlink" Target="https://www.ippr.org/articles/working-well-a-plan-to-reduce-long-term-sickness-absence"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resolutionfoundation.org/publications/left-behind/?mc_cid=a778f17297&amp;mc_eid=3f126a93f1" TargetMode="External"/><Relationship Id="rId1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hyperlink" Target="https://www.ons.gov.uk/datasets/TS066/editions/2021/versions/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profile/public-health-outcomes-framework/data#page/3/gid/1000041/pat/6/par/E12000005/ati/302/are/E06000019/iid/93882/age/204/sex/4/cat/-1/ctp/-1/yrr/1/cid/4/tbm/1/page-options/ovw-do-0_car-do-0" TargetMode="External"/><Relationship Id="rId7" Type="http://schemas.openxmlformats.org/officeDocument/2006/relationships/hyperlink" Target="https://fingertips.phe.org.uk/search/gap%20in%20employment%20rate#page/4/gid/1/pat/6/par/E12000005/ati/302/are/E06000019/iid/90282/age/204/sex/4/cat/-1/ctp/-1/yrr/1/cid/4/tbm/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hyperlink" Target="https://www.gov.uk/employment-support-allowance/what-youll-get" TargetMode="External"/><Relationship Id="rId4" Type="http://schemas.openxmlformats.org/officeDocument/2006/relationships/hyperlink" Target="https://ifs.org.uk/news/42-million-working-age-people-now-claiming-health-related-benefits-could-rise-30-end-decade#:~:text=There%20are%20now%204.2%20million%20working%2Dage%20individuals%20(10.2%25),the%20number%20of%20new%20claim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november2024"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56.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4"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57.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hyperlink" Target="https://www.ons.gov.uk/economy/regionalaccounts/grossdisposablehouseholdincome/datasets/regionalgrossdisposablehouseholdincomegdh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hyperlink" Target="https://www.ons.gov.uk/peoplepopulationandcommunity/educationandchildcare/articles/childcareaccessibilitybyneighbourhood/2024-06-04"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stat-xplore.dwp.gov.uk/webapi/jsf/login.xhtml" TargetMode="Externa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ns.gov.uk/visualisations/housingpriceslocal/E06000019/" TargetMode="External"/><Relationship Id="rId2" Type="http://schemas.openxmlformats.org/officeDocument/2006/relationships/hyperlink" Target="https://www.gov.uk/government/news/uk-house-price-index-for-september-2024"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63.png"/><Relationship Id="rId4" Type="http://schemas.openxmlformats.org/officeDocument/2006/relationships/hyperlink" Target="https://www.ons.gov.uk/peoplepopulationandcommunity/housing/articles/howaremonthlymortgagerepaymentschangingingreatbritain/2023-03-0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3"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5" Type="http://schemas.openxmlformats.org/officeDocument/2006/relationships/hyperlink" Target="https://www.ons.gov.uk/peoplepopulationandcommunity/housing/datasets/housepriceexistingdwellingstoworkplacebasedearningsratio" TargetMode="Externa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niesr.ac.uk/wp-content/uploads/2023/08/JC737-NIESR-Outlook-Summer-2023-UK-Spotlight-SA.pdf?ver=8Z6i02ftr5ipL9plteW1" TargetMode="External"/><Relationship Id="rId7" Type="http://schemas.openxmlformats.org/officeDocument/2006/relationships/hyperlink" Target="https://www.ons.gov.uk/economy/inflationandpriceindices/bulletins/privaterentandhousepricesuk/november2024"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slide" Target="slide44.xml"/><Relationship Id="rId11" Type="http://schemas.openxmlformats.org/officeDocument/2006/relationships/hyperlink" Target="https://www.ons.gov.uk/visualisations/housingpriceslocal/E06000019/#rent_price" TargetMode="External"/><Relationship Id="rId5" Type="http://schemas.openxmlformats.org/officeDocument/2006/relationships/hyperlink" Target="https://www.ons.gov.uk/visualisations/censusareachanges/E06000019/" TargetMode="External"/><Relationship Id="rId10" Type="http://schemas.openxmlformats.org/officeDocument/2006/relationships/hyperlink" Target="https://www.ons.gov.uk/economy/inflationandpriceindices/bulletins/privaterentandhousepricesuk/october2024" TargetMode="External"/><Relationship Id="rId4"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hyperlink" Target="https://www.ons.gov.uk/economy/inflationandpriceindices/articles/costoflivinginsights/housing" TargetMode="External"/><Relationship Id="rId7" Type="http://schemas.openxmlformats.org/officeDocument/2006/relationships/hyperlink" Target="https://www.ons.gov.uk/peoplepopulationandcommunity/housing/articles/whoismostexposedtorisinghousingcostsinenglandandwales/2024-04-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gov.uk/government/statistics/mortgage-and-landlord-possession-statistics-july-to-september-2024" TargetMode="External"/><Relationship Id="rId5" Type="http://schemas.openxmlformats.org/officeDocument/2006/relationships/hyperlink" Target="https://www.ukfinance.org.uk/data-and-research/data/mortgages/arrears-and-possessions" TargetMode="External"/><Relationship Id="rId4" Type="http://schemas.openxmlformats.org/officeDocument/2006/relationships/hyperlink" Target="https://ifs.org.uk/articles/interest-rate-hikes-could-see-14-million-people-lose-20-their-disposable-income?mc_cid=a73eea5def&amp;mc_eid=39f43342be" TargetMode="External"/><Relationship Id="rId9" Type="http://schemas.openxmlformats.org/officeDocument/2006/relationships/hyperlink" Target="https://lginform.local.gov.uk/reports/view/lga-research/lga-research-summary-report-mortgage-and-landlord-possession-statistics-quarterly?mod-area=E06000019"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economy/inflationandpriceindices/articles/costoflivinginsights/energy" TargetMode="External"/><Relationship Id="rId7" Type="http://schemas.openxmlformats.org/officeDocument/2006/relationships/image" Target="../media/image67.png"/><Relationship Id="rId2" Type="http://schemas.openxmlformats.org/officeDocument/2006/relationships/hyperlink" Target="https://commonslibrary.parliament.uk/research-briefings/cbp-9491/"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69.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hyperlink" Target="https://www.ons.gov.uk/peoplepopulationandcommunity/housing/articles/energyefficiencyofhousinginenglandandwales/2022/relateddat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public.flourish.studio/story/2586672/"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public.flourish.studio/story/1634399/"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75.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gov.uk/pip/eligibility"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citizensadvice.org.uk/policy/publications/the-national-red-index-how-to-turn-the-tide-on-falling-living-standards/?mc_cid=b316fc3360&amp;mc_eid=2e4d5d8be0" TargetMode="External"/><Relationship Id="rId12" Type="http://schemas.openxmlformats.org/officeDocument/2006/relationships/hyperlink" Target="https://warwick.ac.uk/fac/sci/med/research/platform/wemwbs"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under-strain/" TargetMode="External"/><Relationship Id="rId11" Type="http://schemas.openxmlformats.org/officeDocument/2006/relationships/hyperlink" Target="https://public.flourish.studio/story/1634399/" TargetMode="External"/><Relationship Id="rId5" Type="http://schemas.openxmlformats.org/officeDocument/2006/relationships/hyperlink" Target="https://www.ons.gov.uk/visualisations/dvc2281/" TargetMode="External"/><Relationship Id="rId10" Type="http://schemas.openxmlformats.org/officeDocument/2006/relationships/hyperlink" Target="https://www.gov.uk/attendance-allowance" TargetMode="External"/><Relationship Id="rId4" Type="http://schemas.openxmlformats.org/officeDocument/2006/relationships/hyperlink" Target="https://www.scope.org.uk/campaigns/research-policy/cost-of-living-report/" TargetMode="External"/><Relationship Id="rId9" Type="http://schemas.openxmlformats.org/officeDocument/2006/relationships/hyperlink" Target="https://www.gov.uk/dla-disability-living-allowance-benefi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hyperlink" Target="https://commonslibrary.parliament.uk/research-briefings/sn07096/" TargetMode="External"/><Relationship Id="rId4" Type="http://schemas.openxmlformats.org/officeDocument/2006/relationships/hyperlink" Target="https://fingertips.phe.org.uk/search/income#page/4/gid/8000037/pat/6/par/E12000005/ati/302/are/E06000019/iid/93700/age/169/sex/4/cat/-1/ctp/-1/yrr/1/cid/4/tbm/1/page-options/car-do-0"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7"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4-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7" Type="http://schemas.openxmlformats.org/officeDocument/2006/relationships/hyperlink" Target="https://www.gov.uk/government/statistics/sub-regional-fuel-poverty-data-2024-2022-dat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hyperlink" Target="https://understanding.herefordshire.gov.uk/media/1875/bre-herefordshire-integrated-housing-stock-modelling-report-final-002.pdf" TargetMode="External"/><Relationship Id="rId4" Type="http://schemas.openxmlformats.org/officeDocument/2006/relationships/slide" Target="slide4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ons.gov.uk/economy/grossdomesticproductgdp/methodologies/aguidetointerpretingmonthlygrossdomesticproduct" TargetMode="External"/><Relationship Id="rId4" Type="http://schemas.openxmlformats.org/officeDocument/2006/relationships/hyperlink" Target="https://www.ons.gov.uk/economy/grossdomesticproductgdp/datasets/regionalgrossdomesticproductlocalauthorities"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82.png"/><Relationship Id="rId4" Type="http://schemas.openxmlformats.org/officeDocument/2006/relationships/hyperlink" Target="https://www.gov.uk/government/statistics/statutory-homelessness-in-england-financial-year-2023-24/statutory-homelessness-in-england-financial-year-2023-24#:~:text=Initial%20assessments%20were%20made%20for,being%20homeless%20in%202023%2D2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hyperlink" Target="https://www.centreforcities.org/data/cost-of-living-tracker/"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www.barnardos.org.uk/sites/default/files/2022-10/At%20what%20cost_impact%20of%20cost%20of%20living%20final%20report.pdf" TargetMode="External"/><Relationship Id="rId7" Type="http://schemas.openxmlformats.org/officeDocument/2006/relationships/hyperlink" Target="https://www.carersuk.org/reports/state-of-caring-survey-2023-the-impact-of-caring-on-finances/" TargetMode="External"/><Relationship Id="rId12" Type="http://schemas.openxmlformats.org/officeDocument/2006/relationships/hyperlink" Target="https://www.centreforsocialjustice.org.uk/library/left-out" TargetMode="External"/><Relationship Id="rId2" Type="http://schemas.openxmlformats.org/officeDocument/2006/relationships/notesSlide" Target="../notesSlides/notesSlide28.xml"/><Relationship Id="rId16" Type="http://schemas.openxmlformats.org/officeDocument/2006/relationships/hyperlink" Target="https://public.flourish.studio/story/2586672/" TargetMode="External"/><Relationship Id="rId1" Type="http://schemas.openxmlformats.org/officeDocument/2006/relationships/slideLayout" Target="../slideLayouts/slideLayout3.xml"/><Relationship Id="rId6" Type="http://schemas.openxmlformats.org/officeDocument/2006/relationships/hyperlink" Target="https://www.placesforpeople.co.uk/media/iwankg34/digital-exclusion-and-the-cost-of-living-crisis-final-v2.pdf" TargetMode="External"/><Relationship Id="rId11" Type="http://schemas.openxmlformats.org/officeDocument/2006/relationships/hyperlink" Target="https://cep.lse.ac.uk/_NEW/PUBLICATIONS/abstract.asp?index=9873" TargetMode="External"/><Relationship Id="rId5" Type="http://schemas.openxmlformats.org/officeDocument/2006/relationships/hyperlink" Target="https://publications.parliament.uk/pa/cm5804/cmselect/cmyouth/cost-living-crisis-young-people/report.pdf" TargetMode="External"/><Relationship Id="rId15" Type="http://schemas.openxmlformats.org/officeDocument/2006/relationships/hyperlink" Target="https://www.cipd.org/globalassets/media/knowledge/knowledge-hub/reports/2024-pdfs/8614-lmo-spring-report-2024-web.pdf" TargetMode="External"/><Relationship Id="rId10" Type="http://schemas.openxmlformats.org/officeDocument/2006/relationships/hyperlink" Target="https://www.centreforcities.org/wp-content/uploads/2024/07/Mission-accepted-July-2024.pdf" TargetMode="External"/><Relationship Id="rId4" Type="http://schemas.openxmlformats.org/officeDocument/2006/relationships/hyperlink" Target="https://www.bacp.co.uk/media/20751/bacp-cost-of-living-report-2024.pdf" TargetMode="External"/><Relationship Id="rId9"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4" Type="http://schemas.openxmlformats.org/officeDocument/2006/relationships/hyperlink" Target="https://www.cipd.org/uk/knowledge/reports/labour-market-outlook/"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eciu.net/analysis/reports/2024/the-uks-net-zero-economy-2024" TargetMode="External"/><Relationship Id="rId13"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3" Type="http://schemas.openxmlformats.org/officeDocument/2006/relationships/hyperlink" Target="https://www.citizensadvice.org.uk/policy/publications/the-national-red-index-how-to-turn-the-tide-on-falling-living-standards/?mc_cid=b316fc3360&amp;mc_eid=2e4d5d8be0" TargetMode="External"/><Relationship Id="rId7" Type="http://schemas.openxmlformats.org/officeDocument/2006/relationships/hyperlink" Target="https://endfurniturepoverty.org/research-campaigns/rebuilding-crisis-support-local-welfare-assistance/a-bleak-future-for-crisis-support-2023-24/" TargetMode="External"/><Relationship Id="rId12" Type="http://schemas.openxmlformats.org/officeDocument/2006/relationships/hyperlink" Target="https://www.gamblingcommission.gov.uk/print/understanding-the-impact-of-increased-cost-of-living-on-gambling-behaviour" TargetMode="External"/><Relationship Id="rId2" Type="http://schemas.openxmlformats.org/officeDocument/2006/relationships/hyperlink" Target="https://wearecitizensadvice.org.uk/living-on-empty-245f4b9acbe3" TargetMode="External"/><Relationship Id="rId1" Type="http://schemas.openxmlformats.org/officeDocument/2006/relationships/slideLayout" Target="../slideLayouts/slideLayout3.xml"/><Relationship Id="rId6" Type="http://schemas.openxmlformats.org/officeDocument/2006/relationships/hyperlink" Target="https://endfurniturepoverty.org/research-campaigns/understanding-furniture-poverty/research-the-extent-of-furniture-poverty/" TargetMode="External"/><Relationship Id="rId11" Type="http://schemas.openxmlformats.org/officeDocument/2006/relationships/hyperlink" Target="https://foodfoundation.org.uk/sites/default/files/2023-12/Disabilities%20briefing_FINAL.pdf" TargetMode="External"/><Relationship Id="rId5" Type="http://schemas.openxmlformats.org/officeDocument/2006/relationships/hyperlink" Target="https://endchildpoverty.org.uk/child-poverty-2024/" TargetMode="External"/><Relationship Id="rId10" Type="http://schemas.openxmlformats.org/officeDocument/2006/relationships/hyperlink" Target="https://foodfoundation.org.uk/childrens-right2food-dashboard" TargetMode="External"/><Relationship Id="rId4" Type="http://schemas.openxmlformats.org/officeDocument/2006/relationships/hyperlink" Target="https://data.cdrc.ac.uk/dataset/priority-places-food-index-version-2" TargetMode="External"/><Relationship Id="rId9" Type="http://schemas.openxmlformats.org/officeDocument/2006/relationships/hyperlink" Target="https://www.fca.org.uk/publications/financial-lives/financial-lives-2023" TargetMode="External"/><Relationship Id="rId14" Type="http://schemas.openxmlformats.org/officeDocument/2006/relationships/hyperlink" Target="https://www.hl.co.uk/features/5-to-thrive/savings-and-resilience-comparison-tool"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commonslibrary.parliament.uk/research-briefings/cdp-2023-0104/" TargetMode="External"/><Relationship Id="rId13" Type="http://schemas.openxmlformats.org/officeDocument/2006/relationships/hyperlink" Target="https://ifs.org.uk/publications/housing-quality-and-affordability-lower-income-households?mc_cid=5170e83b8a&amp;mc_eid=39f43342be"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researchbriefings.files.parliament.uk/documents/SN07096/SN07096.pdf" TargetMode="External"/><Relationship Id="rId12" Type="http://schemas.openxmlformats.org/officeDocument/2006/relationships/hyperlink" Target="https://ifs.org.uk/publications/constraints-and-trade-offs-next-government?mc_cid=5f3d2108a6&amp;mc_eid=39f43342be" TargetMode="External"/><Relationship Id="rId2" Type="http://schemas.openxmlformats.org/officeDocument/2006/relationships/hyperlink" Target="https://www.health.org.uk/evidence-hub/local-authority-dashboard?utm_source=ecomms&amp;utm_medium=email&amp;utm_campaign=local_authority_dashboard&amp;dm_i=4Y2,8LE65,63A02B,ZLWXI,1"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428/" TargetMode="External"/><Relationship Id="rId11" Type="http://schemas.openxmlformats.org/officeDocument/2006/relationships/hyperlink" Target="https://commonslibrary.parliament.uk/research-briefings/cbp-9209/" TargetMode="External"/><Relationship Id="rId5" Type="http://schemas.openxmlformats.org/officeDocument/2006/relationships/hyperlink" Target="https://landregistry.data.gov.uk/app/ukhpi/browse?from=1966-01-01&amp;location=http%3A%2F%2Flandregistry.data.gov.uk%2Fid%2Fregion%2Fengland&amp;to=2018-04-01&amp;lang=en" TargetMode="External"/><Relationship Id="rId10" Type="http://schemas.openxmlformats.org/officeDocument/2006/relationships/hyperlink" Target="https://commonslibrary.parliament.uk/research-briefings/cbp-9491/"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commonslibrary.parliament.uk/research-briefings/cbp-8730/" TargetMode="External"/><Relationship Id="rId14" Type="http://schemas.openxmlformats.org/officeDocument/2006/relationships/hyperlink" Target="https://ifs.org.uk/publications/living-standards-poverty-and-inequality-uk-2024?mc_cid=e5d73b3191&amp;mc_eid=3bd70722dd"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instituteforgovernment.org.uk/explainer/cost-living-crisis" TargetMode="External"/><Relationship Id="rId13" Type="http://schemas.openxmlformats.org/officeDocument/2006/relationships/hyperlink" Target="https://kpmg.com/uk/en/home/insights/2018/09/uk-economic-outlook.html" TargetMode="External"/><Relationship Id="rId3" Type="http://schemas.openxmlformats.org/officeDocument/2006/relationships/hyperlink" Target="https://ifs.org.uk/publications/living-standards-last-election?mc_cid=c79514206f&amp;mc_eid=39f43342be" TargetMode="External"/><Relationship Id="rId7" Type="http://schemas.openxmlformats.org/officeDocument/2006/relationships/hyperlink" Target="https://ifs.org.uk/publications/cheapflation-and-rise-inflation-inequality?mc_cid=6e6d95d302&amp;mc_eid=3bd70722dd" TargetMode="External"/><Relationship Id="rId12"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2" Type="http://schemas.openxmlformats.org/officeDocument/2006/relationships/hyperlink" Target="https://ifs.org.uk/living-standards-poverty-and-inequality-uk?mc_cid=c79514206f&amp;mc_eid=39f43342be" TargetMode="External"/><Relationship Id="rId1" Type="http://schemas.openxmlformats.org/officeDocument/2006/relationships/slideLayout" Target="../slideLayouts/slideLayout3.xml"/><Relationship Id="rId6" Type="http://schemas.openxmlformats.org/officeDocument/2006/relationships/hyperlink" Target="https://ifs.org.uk/publications/how-have-pensioner-incomes-and-poverty-changed-recent-years?mc_cid=2233061850&amp;mc_eid=39f43342be" TargetMode="External"/><Relationship Id="rId11" Type="http://schemas.openxmlformats.org/officeDocument/2006/relationships/hyperlink" Target="https://www.jrf.org.uk/report/unable-escape-persistent-hardship-jrfs-cost-living-tracker-summer-2023?utm_campaign=781760_June%20Newsletter&amp;utm_medium=email&amp;utm_source=Joseph%20Rowntree%20Foundation&amp;dm_i=7ADY,GR7K,1R1NNI,23J7B,1" TargetMode="External"/><Relationship Id="rId5" Type="http://schemas.openxmlformats.org/officeDocument/2006/relationships/hyperlink" Target="https://ifs.org.uk/publications/seven-key-facts-about-uk-living-standards?mc_cid=32b3ff0441&amp;mc_eid=39f43342be" TargetMode="External"/><Relationship Id="rId10" Type="http://schemas.openxmlformats.org/officeDocument/2006/relationships/hyperlink" Target="https://www.jrf.org.uk/uk-poverty-2024-the-essential-guide-to-understanding-poverty-in-the-uk?mc_cid=8adccae307&amp;mc_eid=3f126a93f1" TargetMode="External"/><Relationship Id="rId4" Type="http://schemas.openxmlformats.org/officeDocument/2006/relationships/hyperlink" Target="https://ifs.org.uk/sites/default/files/2024-04/Recent-trends-in-and-the-outlook-for-health-related-benefits-IFS-Report-R311.pdf" TargetMode="External"/><Relationship Id="rId9" Type="http://schemas.openxmlformats.org/officeDocument/2006/relationships/hyperlink" Target="https://www.instituteofhealthequity.org/resources-reports/fuel-poverty-cold-homes-and-health-inequalities-in-the-uk/read-the-report.pdf" TargetMode="External"/><Relationship Id="rId14" Type="http://schemas.openxmlformats.org/officeDocument/2006/relationships/hyperlink" Target="https://www.livingwage.org.uk/precarious-pay-and-uncertain-hours-insecure-work-uk-labour-market?mc_cid=fcfc23fce8&amp;mc_eid=3f126a93f1"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natcen.ac.uk/publications/society-watch-2023-price-we-pay-social-impact-cost-living-crisis" TargetMode="External"/><Relationship Id="rId13" Type="http://schemas.openxmlformats.org/officeDocument/2006/relationships/hyperlink" Target="https://app.powerbi.com/view?r=eyJrIjoiMzI1N2YwYmYtNWVhMy00ZWY5LTliNmMtYzk3ZWVmMmMzNjZkIiwidCI6ImVlNGUxNDk5LTRhMzUtNGIyZS1hZDQ3LTVmM2NmOWRlODY2NiIsImMiOjh9" TargetMode="External"/><Relationship Id="rId3" Type="http://schemas.openxmlformats.org/officeDocument/2006/relationships/hyperlink" Target="https://www.mentalhealth.org.uk/sites/default/files/2023-01/MHF-cost-of-living-crisis-report-2023-01-12.pdf" TargetMode="External"/><Relationship Id="rId7" Type="http://schemas.openxmlformats.org/officeDocument/2006/relationships/hyperlink" Target="https://www.collectivevoice.org.uk/wp-content/uploads/2024/02/Collective-Voice-Cost-of-living-briefing-FINAL.docx.pdf" TargetMode="External"/><Relationship Id="rId12" Type="http://schemas.openxmlformats.org/officeDocument/2006/relationships/hyperlink" Target="https://analytics.phe.gov.uk/apps/health-inequalities-dashboard/" TargetMode="External"/><Relationship Id="rId2" Type="http://schemas.openxmlformats.org/officeDocument/2006/relationships/hyperlink" Target="https://lginform.local.gov.uk/" TargetMode="External"/><Relationship Id="rId1" Type="http://schemas.openxmlformats.org/officeDocument/2006/relationships/slideLayout" Target="../slideLayouts/slideLayout3.xml"/><Relationship Id="rId6" Type="http://schemas.openxmlformats.org/officeDocument/2006/relationships/hyperlink" Target="https://midlandsengine.org/news-events/megatrends-in-the-midlands-new-report-published/" TargetMode="External"/><Relationship Id="rId11" Type="http://schemas.openxmlformats.org/officeDocument/2006/relationships/hyperlink" Target="https://www.ncvo.org.uk/news-and-insights/news-index/uk-civil-society-almanac-2023/" TargetMode="External"/><Relationship Id="rId5" Type="http://schemas.openxmlformats.org/officeDocument/2006/relationships/hyperlink" Target="https://storymaps.arcgis.com/collections/8e9cef91f06446dc91aae91fdefe19bc" TargetMode="External"/><Relationship Id="rId10" Type="http://schemas.openxmlformats.org/officeDocument/2006/relationships/hyperlink" Target="https://www.natwestgroup.com/news-and-insights/news-room/press-releases/financial-capability-and-learning/2024/jan/half-of-16-25-year-olds-in-the-uk-say-the-cost-of-living-crisis-.html" TargetMode="External"/><Relationship Id="rId4" Type="http://schemas.openxmlformats.org/officeDocument/2006/relationships/hyperlink" Target="https://midlandsengineobservatory.org/" TargetMode="External"/><Relationship Id="rId9" Type="http://schemas.openxmlformats.org/officeDocument/2006/relationships/hyperlink" Target="https://www.niesr.ac.uk/publications/subdued-growth-challenging-fiscal-landscape?type=uk-economic-outlook&amp;utm_campaign=Autumn%20Economic%20Outlooks&amp;utm_medium=email&amp;_hsenc=p2ANqtz-9898gR_1b6MRTweu6uj7mn6Cusc1MhMx1mYJCmr2Dl1VTpsLDtCPmLZxJ4v2DFihYAgl5Ai4wsXPTgs8FvqN81if53jGUgr_X1y2rz5zcipU7xTsw&amp;_hsmi=332972238&amp;utm_content=332972238&amp;utm_source=hs_email" TargetMode="External"/><Relationship Id="rId14" Type="http://schemas.openxmlformats.org/officeDocument/2006/relationships/hyperlink" Target="https://www.ons.gov.uk/peoplepopulationandcommunity/populationandmigration/populationestimates/articles/buildacustomareaprofile/2023-01-17"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articles/explorewhichtownsattractpeoplewithadvancededucation/2024-03-15" TargetMode="External"/><Relationship Id="rId13" Type="http://schemas.openxmlformats.org/officeDocument/2006/relationships/hyperlink" Target="https://www.ons.gov.uk/economy/inflationandpriceindices/bulletins/householdcostsindicesforukhouseholdgroups/july2024toseptember2024" TargetMode="External"/><Relationship Id="rId3" Type="http://schemas.openxmlformats.org/officeDocument/2006/relationships/hyperlink" Target="https://www.ons.gov.uk/peoplepopulationandcommunity/housing/articles/census2021howhomesareheatedinyourarea/2023-01-05" TargetMode="External"/><Relationship Id="rId7" Type="http://schemas.openxmlformats.org/officeDocument/2006/relationships/hyperlink" Target="https://www.ons.gov.uk/releases/economicactivityandsocialchangeintheukrealtimeindicators27july2023" TargetMode="External"/><Relationship Id="rId12" Type="http://schemas.openxmlformats.org/officeDocument/2006/relationships/hyperlink" Target="https://www.ons.gov.uk/peoplepopulationandcommunity/healthandsocialcare/healthandwellbeing/bulletins/healthinengland/2015to2021" TargetMode="External"/><Relationship Id="rId2" Type="http://schemas.openxmlformats.org/officeDocument/2006/relationships/hyperlink" Target="https://www.ons.gov.uk/businessindustryandtrade/business/businessservices/bulletins/businessinsightsandimpactontheukeconomy/21november2024" TargetMode="External"/><Relationship Id="rId1" Type="http://schemas.openxmlformats.org/officeDocument/2006/relationships/slideLayout" Target="../slideLayouts/slideLayout3.xml"/><Relationship Id="rId6" Type="http://schemas.openxmlformats.org/officeDocument/2006/relationships/hyperlink" Target="https://experience.arcgis.com/experience/a4af7f8f83e24639831594587d814443/?draft=true" TargetMode="External"/><Relationship Id="rId11"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5" Type="http://schemas.openxmlformats.org/officeDocument/2006/relationships/hyperlink" Target="https://www.ons.gov.uk/peoplepopulationandcommunity/educationandchildcare/articles/childcareaccessibilitybyneighbourhood/2024-06-04" TargetMode="External"/><Relationship Id="rId10"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4" Type="http://schemas.openxmlformats.org/officeDocument/2006/relationships/hyperlink" Target="https://www.ons.gov.uk/visualisations/censusworkforcequalifications/#E06000019" TargetMode="External"/><Relationship Id="rId9" Type="http://schemas.openxmlformats.org/officeDocument/2006/relationships/hyperlink" Target="https://www.ons.gov.uk/visualisations/areas/E06000019/" TargetMode="External"/><Relationship Id="rId14" Type="http://schemas.openxmlformats.org/officeDocument/2006/relationships/hyperlink" Target="https://www.ons.gov.uk/economy/inflationandpriceindices/articles/housingpricesinyourarea/2024-03-20"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ons.gov.uk/economy/economicoutputandproductivity/publicservicesproductivity/bulletins/publicserviceproductivityquarterlyuk/apriltojune2024" TargetMode="External"/><Relationship Id="rId13" Type="http://schemas.openxmlformats.org/officeDocument/2006/relationships/hyperlink" Target="https://www.ons.gov.uk/employmentandlabourmarket/peopleinwork/employmentandemployeetypes/bulletins/uklabourmarket/latest" TargetMode="External"/><Relationship Id="rId3"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7" Type="http://schemas.openxmlformats.org/officeDocument/2006/relationships/hyperlink" Target="https://www.ons.gov.uk/peoplepopulationandcommunity/wellbeing/bulletins/measuringnationalwellbeing/april2022tomarch2023" TargetMode="External"/><Relationship Id="rId12" Type="http://schemas.openxmlformats.org/officeDocument/2006/relationships/hyperlink" Target="https://www.ons.gov.uk/economy/nationalaccounts/articles/dashboardunderstandingtheukeconomy/2017-02-22" TargetMode="External"/><Relationship Id="rId2" Type="http://schemas.openxmlformats.org/officeDocument/2006/relationships/hyperlink" Target="https://www.ons.gov.uk/peoplepopulationandcommunity/housing/articles/howaremonthlymortgagerepaymentschangingingreatbritain/2023-03-08" TargetMode="External"/><Relationship Id="rId1" Type="http://schemas.openxmlformats.org/officeDocument/2006/relationships/slideLayout" Target="../slideLayouts/slideLayout3.xml"/><Relationship Id="rId6" Type="http://schemas.openxmlformats.org/officeDocument/2006/relationships/hyperlink" Target="https://www.nomisweb.co.uk/reports/lmp/la/1946157169/report.aspx?town=herefordshire#tabjobs" TargetMode="External"/><Relationship Id="rId11" Type="http://schemas.openxmlformats.org/officeDocument/2006/relationships/hyperlink" Target="https://www.ons.gov.uk/peoplepopulationandcommunity/wellbeing/articles/subnationalindicatorsexplorer/2022-01-06" TargetMode="External"/><Relationship Id="rId5" Type="http://schemas.openxmlformats.org/officeDocument/2006/relationships/hyperlink" Target="https://www.ons.gov.uk/economy/inflationandpriceindices" TargetMode="External"/><Relationship Id="rId10" Type="http://schemas.openxmlformats.org/officeDocument/2006/relationships/hyperlink" Target="https://www.ons.gov.uk/employmentandlabourmarket/peopleinwork/labourproductivity/articles/sicknessabsenceinthelabourmarket/2022" TargetMode="External"/><Relationship Id="rId4" Type="http://schemas.openxmlformats.org/officeDocument/2006/relationships/hyperlink" Target="https://www.ons.gov.uk/peoplepopulationandcommunity/personalandhouseholdfinances/incomeandwealth/bulletins/smallareamodelbasedincomeestimates/financialyearending2020" TargetMode="External"/><Relationship Id="rId9" Type="http://schemas.openxmlformats.org/officeDocument/2006/relationships/hyperlink" Target="https://www.ons.gov.uk/economy/economicoutputandproductivity/output/articles/regionalconsumercardspendinguk/2019to2023#overview-of-spending-data" TargetMode="External"/><Relationship Id="rId14" Type="http://schemas.openxmlformats.org/officeDocument/2006/relationships/hyperlink" Target="https://www.ons.gov.uk/peoplepopulationandcommunity/wellbeing/articles/ukmeasuresofnationalwellbeing/dashboard"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kcl.ac.uk/csmh/assets/esrc-csmh-cost-of-living-crisis-and-mental-health-report.pdf" TargetMode="External"/><Relationship Id="rId13" Type="http://schemas.openxmlformats.org/officeDocument/2006/relationships/hyperlink" Target="https://www.resolutionfoundation.org/events/shared-prosperity/" TargetMode="External"/><Relationship Id="rId3" Type="http://schemas.openxmlformats.org/officeDocument/2006/relationships/hyperlink" Target="https://www.ons.gov.uk/visualisations/dvc2281/" TargetMode="External"/><Relationship Id="rId7" Type="http://schemas.openxmlformats.org/officeDocument/2006/relationships/hyperlink" Target="https://www.ons.gov.uk/peoplepopulationandcommunity/educationandchildcare/articles/youngpeoplefromdisadvantagedbackgroundsfeellessincontroloftheirfutures/2023-11-06" TargetMode="External"/><Relationship Id="rId12" Type="http://schemas.openxmlformats.org/officeDocument/2006/relationships/hyperlink" Target="https://www.resolutionfoundation.org/publications/job-done/" TargetMode="External"/><Relationship Id="rId2" Type="http://schemas.openxmlformats.org/officeDocument/2006/relationships/hyperlink" Target="https://www.ons.gov.uk/employmentandlabourmarket/peopleinwork/employmentandemployeetypes/articles/understandingtownsindustryanalysis/2021-12-13"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whoismostexposedtorisinghousingcostsinenglandandwales/2024-04-25" TargetMode="External"/><Relationship Id="rId11" Type="http://schemas.openxmlformats.org/officeDocument/2006/relationships/hyperlink" Target="https://www.pwc.co.uk/services/economics/insights/uk-economic-outlook.html" TargetMode="External"/><Relationship Id="rId5" Type="http://schemas.openxmlformats.org/officeDocument/2006/relationships/hyperlink" Target="https://www.ons.gov.uk/employmentandlabourmarket/peopleinwork/employmentandemployeetypes/articles/whichskillsareemployersseekinginyourarea/2024-11-05" TargetMode="External"/><Relationship Id="rId15" Type="http://schemas.openxmlformats.org/officeDocument/2006/relationships/hyperlink" Target="https://economy2030.resolutionfoundation.org/wp-content/uploads/2023/12/Ending-stagnation-final-report.pdf" TargetMode="External"/><Relationship Id="rId10" Type="http://schemas.openxmlformats.org/officeDocument/2006/relationships/hyperlink" Target="https://www.productivity.ac.uk/the-productivity-lab/the-tpi-uk-itl3-productivity-scorecard-series/" TargetMode="External"/><Relationship Id="rId4" Type="http://schemas.openxmlformats.org/officeDocument/2006/relationships/hyperlink" Target="https://www.ons.gov.uk/visualisations/censusorigindestination/" TargetMode="External"/><Relationship Id="rId9" Type="http://schemas.openxmlformats.org/officeDocument/2006/relationships/hyperlink" Target="https://www.productivity.ac.uk/wp-content/uploads/2021/10/PIP010-Midlands-Productivity-Challenge-FINAL-070122.pdf" TargetMode="External"/><Relationship Id="rId14" Type="http://schemas.openxmlformats.org/officeDocument/2006/relationships/hyperlink" Target="https://www.youtube.com/watch?v=LMggRKSdpe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hatworksgrowth.org/insights/understanding-gva/" TargetMode="External"/><Relationship Id="rId3" Type="http://schemas.openxmlformats.org/officeDocument/2006/relationships/image" Target="../media/image9.png"/><Relationship Id="rId7"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hyperlink" Target="Social%20Mobility%20Commission%20-%20State%20of%20the%20Nation" TargetMode="External"/><Relationship Id="rId13" Type="http://schemas.openxmlformats.org/officeDocument/2006/relationships/hyperlink" Target="https://youthfuturesfoundation.org/wp-content/uploads/2023/06/GJP-Youth-Pullout-Report_AW_No-Crops.pdf" TargetMode="External"/><Relationship Id="rId3" Type="http://schemas.openxmlformats.org/officeDocument/2006/relationships/hyperlink" Target="https://www.resolutionfoundation.org/publications/weve-only-just-begun/" TargetMode="External"/><Relationship Id="rId7" Type="http://schemas.openxmlformats.org/officeDocument/2006/relationships/hyperlink" Target="https://rsnonline.org.uk/images/manifesto-2023/rural-economies-chapter.pdf" TargetMode="External"/><Relationship Id="rId12" Type="http://schemas.openxmlformats.org/officeDocument/2006/relationships/hyperlink" Target="https://www.york.ac.uk/policy-engine/cost-of-living/" TargetMode="External"/><Relationship Id="rId2" Type="http://schemas.openxmlformats.org/officeDocument/2006/relationships/hyperlink" Target="https://www.resolutionfoundation.org/publications/under-strain/" TargetMode="External"/><Relationship Id="rId1" Type="http://schemas.openxmlformats.org/officeDocument/2006/relationships/slideLayout" Target="../slideLayouts/slideLayout3.xml"/><Relationship Id="rId6" Type="http://schemas.openxmlformats.org/officeDocument/2006/relationships/hyperlink" Target="https://www.rsnonline.org.uk/images/research/Cost-Living/Rural-Cost-Living.pdf" TargetMode="External"/><Relationship Id="rId11" Type="http://schemas.openxmlformats.org/officeDocument/2006/relationships/hyperlink" Target="https://shefuni.maps.arcgis.com/apps/instant/interactivelegend/index.html?appid=8be0cd9e18904c258afd3c959d6fc4d7" TargetMode="External"/><Relationship Id="rId5" Type="http://schemas.openxmlformats.org/officeDocument/2006/relationships/hyperlink" Target="https://www.rsph.org.uk/our-work/campaigns/our-health-the-price-we-will-pay-for-the-cost-of-living-crisis.html" TargetMode="External"/><Relationship Id="rId10" Type="http://schemas.openxmlformats.org/officeDocument/2006/relationships/hyperlink" Target="https://blog.bham.ac.uk/cityredi/category/west-midlands-weekly-economic-impact-monitor/" TargetMode="External"/><Relationship Id="rId4" Type="http://schemas.openxmlformats.org/officeDocument/2006/relationships/hyperlink" Target="https://www.royallondon.com/articles-guides/cost-of-living/cost-of-living-report/" TargetMode="External"/><Relationship Id="rId9" Type="http://schemas.openxmlformats.org/officeDocument/2006/relationships/hyperlink" Target="https://www.ukfinance.org.uk/data-and-research/economic-insight" TargetMode="External"/><Relationship Id="rId14" Type="http://schemas.openxmlformats.org/officeDocument/2006/relationships/hyperlink" Target="https://www.zoopla.co.uk/discover/property-news/rental-market-repor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ukgvaandproductivityestimatesforothergeographies"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economy and cost-of-living compendium </a:t>
            </a:r>
            <a:r>
              <a:rPr lang="en-GB" sz="2800" dirty="0"/>
              <a:t/>
            </a:r>
            <a:br>
              <a:rPr lang="en-GB" sz="2800" dirty="0"/>
            </a:br>
            <a:r>
              <a:rPr lang="en-GB" sz="1800" dirty="0" smtClean="0"/>
              <a:t>December </a:t>
            </a:r>
            <a:r>
              <a:rPr lang="en-GB" sz="1800" dirty="0" smtClean="0">
                <a:latin typeface="+mn-lt"/>
              </a:rPr>
              <a:t>2024</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smtClean="0"/>
              <a:t>Productivity - per capita Gross Value Added (GVA)</a:t>
            </a:r>
            <a:endParaRPr lang="en-GB" sz="3200" dirty="0"/>
          </a:p>
        </p:txBody>
      </p:sp>
      <p:pic>
        <p:nvPicPr>
          <p:cNvPr id="11" name="Content Placeholder 10" descr="Chart showing that GVA per head of population in Herefordshire was lower in 2022 than regionally or nationally."/>
          <p:cNvPicPr>
            <a:picLocks noGrp="1" noChangeAspect="1"/>
          </p:cNvPicPr>
          <p:nvPr>
            <p:ph sz="half" idx="1"/>
          </p:nvPr>
        </p:nvPicPr>
        <p:blipFill>
          <a:blip r:embed="rId2"/>
          <a:stretch>
            <a:fillRect/>
          </a:stretch>
        </p:blipFill>
        <p:spPr>
          <a:xfrm>
            <a:off x="152650" y="1033732"/>
            <a:ext cx="5980766" cy="3591645"/>
          </a:xfrm>
          <a:prstGeom prst="rect">
            <a:avLst/>
          </a:prstGeom>
        </p:spPr>
      </p:pic>
      <p:pic>
        <p:nvPicPr>
          <p:cNvPr id="7" name="Content Placeholder 6" descr="Chart showing annual growth in GVA in Herefordshire compared to the West Midlands and England since 1999.  In 2022 growth was lower than regionally or nationally."/>
          <p:cNvPicPr>
            <a:picLocks noGrp="1" noChangeAspect="1"/>
          </p:cNvPicPr>
          <p:nvPr>
            <p:ph sz="half" idx="2"/>
          </p:nvPr>
        </p:nvPicPr>
        <p:blipFill>
          <a:blip r:embed="rId3"/>
          <a:stretch>
            <a:fillRect/>
          </a:stretch>
        </p:blipFill>
        <p:spPr>
          <a:xfrm>
            <a:off x="6208314" y="1033733"/>
            <a:ext cx="5877236" cy="3591645"/>
          </a:xfrm>
          <a:prstGeom prst="rect">
            <a:avLst/>
          </a:prstGeom>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March 2025</a:t>
            </a:r>
            <a:endParaRPr lang="en-GB" sz="1100" dirty="0"/>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smtClean="0">
                <a:solidFill>
                  <a:schemeClr val="bg1">
                    <a:lumMod val="65000"/>
                  </a:schemeClr>
                </a:solidFill>
              </a:rPr>
              <a:t>Need to know:</a:t>
            </a:r>
          </a:p>
          <a:p>
            <a:r>
              <a:rPr lang="en-GB" sz="1000" dirty="0" smtClean="0">
                <a:solidFill>
                  <a:schemeClr val="bg1">
                    <a:lumMod val="65000"/>
                  </a:schemeClr>
                </a:solidFill>
              </a:rPr>
              <a:t>Productivity </a:t>
            </a:r>
            <a:r>
              <a:rPr lang="en-GB" sz="1000" dirty="0">
                <a:solidFill>
                  <a:schemeClr val="bg1">
                    <a:lumMod val="65000"/>
                  </a:schemeClr>
                </a:solidFill>
              </a:rPr>
              <a:t>measures are often used to indicate how well a country </a:t>
            </a:r>
            <a:r>
              <a:rPr lang="en-GB" sz="1000" dirty="0" smtClean="0">
                <a:solidFill>
                  <a:schemeClr val="bg1">
                    <a:lumMod val="65000"/>
                  </a:schemeClr>
                </a:solidFill>
              </a:rPr>
              <a:t>or area can </a:t>
            </a:r>
            <a:r>
              <a:rPr lang="en-GB" sz="1000" dirty="0">
                <a:solidFill>
                  <a:schemeClr val="bg1">
                    <a:lumMod val="65000"/>
                  </a:schemeClr>
                </a:solidFill>
              </a:rPr>
              <a:t>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1">
                  <a:lumMod val="65000"/>
                </a:schemeClr>
              </a:solidFill>
            </a:endParaRPr>
          </a:p>
          <a:p>
            <a:r>
              <a:rPr lang="en-GB" sz="1000" dirty="0" smtClean="0">
                <a:solidFill>
                  <a:schemeClr val="bg1">
                    <a:lumMod val="65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t>
            </a:r>
            <a:r>
              <a:rPr lang="en-GB" sz="1000" dirty="0">
                <a:solidFill>
                  <a:schemeClr val="bg1">
                    <a:lumMod val="65000"/>
                  </a:schemeClr>
                </a:solidFill>
              </a:rPr>
              <a:t>Affairs </a:t>
            </a:r>
            <a:r>
              <a:rPr lang="en-GB" sz="1000" dirty="0" smtClean="0">
                <a:solidFill>
                  <a:schemeClr val="bg1">
                    <a:lumMod val="65000"/>
                  </a:schemeClr>
                </a:solidFill>
              </a:rPr>
              <a:t>- </a:t>
            </a:r>
            <a:r>
              <a:rPr lang="en-GB" sz="1000" dirty="0" smtClean="0">
                <a:solidFill>
                  <a:schemeClr val="bg1">
                    <a:lumMod val="65000"/>
                  </a:schemeClr>
                </a:solidFill>
                <a:hlinkClick r:id="rId5"/>
              </a:rPr>
              <a:t>Rural </a:t>
            </a:r>
            <a:r>
              <a:rPr lang="en-GB" sz="1000" dirty="0">
                <a:solidFill>
                  <a:schemeClr val="bg1">
                    <a:lumMod val="65000"/>
                  </a:schemeClr>
                </a:solidFill>
                <a:hlinkClick r:id="rId5"/>
              </a:rPr>
              <a:t>productivity and gross value added (GVA</a:t>
            </a:r>
            <a:r>
              <a:rPr lang="en-GB" sz="1000" dirty="0" smtClean="0">
                <a:solidFill>
                  <a:schemeClr val="bg1">
                    <a:lumMod val="65000"/>
                  </a:schemeClr>
                </a:solidFill>
                <a:hlinkClick r:id="rId5"/>
              </a:rPr>
              <a:t>)</a:t>
            </a:r>
            <a:r>
              <a:rPr lang="en-GB" sz="1000" dirty="0" smtClean="0">
                <a:solidFill>
                  <a:schemeClr val="bg1">
                    <a:lumMod val="65000"/>
                  </a:schemeClr>
                </a:solidFill>
              </a:rPr>
              <a:t>) </a:t>
            </a:r>
          </a:p>
          <a:p>
            <a:r>
              <a:rPr lang="en-GB" sz="1000" dirty="0" smtClean="0">
                <a:solidFill>
                  <a:schemeClr val="bg1">
                    <a:lumMod val="65000"/>
                  </a:schemeClr>
                </a:solidFill>
              </a:rPr>
              <a:t>*ONS advises that 2021 data are </a:t>
            </a:r>
            <a:r>
              <a:rPr lang="en-GB" sz="1000" dirty="0">
                <a:solidFill>
                  <a:schemeClr val="bg1">
                    <a:lumMod val="65000"/>
                  </a:schemeClr>
                </a:solidFill>
              </a:rPr>
              <a:t>not </a:t>
            </a:r>
            <a:r>
              <a:rPr lang="en-GB" sz="1000" dirty="0" smtClean="0">
                <a:solidFill>
                  <a:schemeClr val="bg1">
                    <a:lumMod val="65000"/>
                  </a:schemeClr>
                </a:solidFill>
              </a:rPr>
              <a:t>currently available as growth </a:t>
            </a:r>
            <a:r>
              <a:rPr lang="en-GB" sz="1000" dirty="0">
                <a:solidFill>
                  <a:schemeClr val="bg1">
                    <a:lumMod val="65000"/>
                  </a:schemeClr>
                </a:solidFill>
              </a:rPr>
              <a:t>in GDP per head between 2020 and 2021 is unreliable due to a discontinuity in population data for some areas, caused by differences in the timing of census updates</a:t>
            </a:r>
            <a:r>
              <a:rPr lang="en-GB" sz="1000" dirty="0" smtClean="0">
                <a:solidFill>
                  <a:schemeClr val="bg1">
                    <a:lumMod val="65000"/>
                  </a:schemeClr>
                </a:solidFill>
              </a:rPr>
              <a:t>.</a:t>
            </a:r>
          </a:p>
          <a:p>
            <a:r>
              <a:rPr lang="en-GB" sz="1000" dirty="0" smtClean="0">
                <a:solidFill>
                  <a:schemeClr val="bg1">
                    <a:lumMod val="65000"/>
                  </a:schemeClr>
                </a:solidFill>
                <a:hlinkClick r:id="rId6"/>
              </a:rPr>
              <a:t>ONS recommends</a:t>
            </a:r>
            <a:r>
              <a:rPr lang="en-GB" sz="1000" dirty="0" smtClean="0">
                <a:solidFill>
                  <a:schemeClr val="bg1">
                    <a:lumMod val="65000"/>
                  </a:schemeClr>
                </a:solidFill>
              </a:rPr>
              <a:t> using </a:t>
            </a:r>
            <a:r>
              <a:rPr lang="en-GB" sz="1000" b="1" dirty="0" smtClean="0">
                <a:solidFill>
                  <a:schemeClr val="bg1">
                    <a:lumMod val="65000"/>
                  </a:schemeClr>
                </a:solidFill>
              </a:rPr>
              <a:t>GVA per hour worked </a:t>
            </a:r>
            <a:r>
              <a:rPr lang="en-GB" sz="1000" dirty="0" smtClean="0">
                <a:solidFill>
                  <a:schemeClr val="bg1">
                    <a:lumMod val="65000"/>
                  </a:schemeClr>
                </a:solidFill>
              </a:rPr>
              <a:t>(see next slide) to measure labour productivity.  GVA per hour worked gives a more nuanced measure of labour productivity as it is not so affected by demographic differences between areas.</a:t>
            </a:r>
            <a:endParaRPr lang="en-GB" sz="1000" dirty="0">
              <a:solidFill>
                <a:schemeClr val="bg1">
                  <a:lumMod val="65000"/>
                </a:schemeClr>
              </a:solidFill>
            </a:endParaRPr>
          </a:p>
        </p:txBody>
      </p:sp>
    </p:spTree>
    <p:extLst>
      <p:ext uri="{BB962C8B-B14F-4D97-AF65-F5344CB8AC3E}">
        <p14:creationId xmlns:p14="http://schemas.microsoft.com/office/powerpoint/2010/main" val="102585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8" y="888511"/>
            <a:ext cx="7932717" cy="5109449"/>
          </a:xfrm>
          <a:ln w="38100">
            <a:solidFill>
              <a:srgbClr val="FFC000"/>
            </a:solidFill>
          </a:ln>
        </p:spPr>
        <p:txBody>
          <a:bodyPr>
            <a:noAutofit/>
          </a:bodyPr>
          <a:lstStyle/>
          <a:p>
            <a:pPr>
              <a:lnSpc>
                <a:spcPct val="120000"/>
              </a:lnSpc>
            </a:pPr>
            <a:r>
              <a:rPr lang="en-GB" sz="1200" dirty="0" smtClean="0"/>
              <a:t>The </a:t>
            </a:r>
            <a:r>
              <a:rPr lang="en-GB" sz="1200" dirty="0"/>
              <a:t>level of </a:t>
            </a:r>
            <a:r>
              <a:rPr lang="en-GB" sz="1200" dirty="0" smtClean="0"/>
              <a:t>labour </a:t>
            </a:r>
            <a:r>
              <a:rPr lang="en-GB" sz="1200" dirty="0"/>
              <a:t>productivity is determined by how efficiently and effectively </a:t>
            </a:r>
            <a:r>
              <a:rPr lang="en-GB" sz="1200" dirty="0" smtClean="0"/>
              <a:t>labour </a:t>
            </a:r>
            <a:r>
              <a:rPr lang="en-GB" sz="1200" dirty="0"/>
              <a:t>is utilized in an </a:t>
            </a:r>
            <a:r>
              <a:rPr lang="en-GB" sz="1200" dirty="0" smtClean="0"/>
              <a:t>economy. Comparing the labour productivity of different areas provides an indication of relative competitiveness.  Labour productivity is one of the key determinants of wages and poor labour productivity is a barrier to social mobility. There is evidence that </a:t>
            </a:r>
            <a:r>
              <a:rPr lang="en-GB" sz="1200" dirty="0" smtClean="0">
                <a:hlinkClick r:id="rId3"/>
              </a:rPr>
              <a:t>cost-of-living related pressures are having a negative impact on workers’ productivity</a:t>
            </a:r>
            <a:r>
              <a:rPr lang="en-GB" sz="1200" dirty="0" smtClean="0"/>
              <a:t>.</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smtClean="0"/>
              <a:t>In March 2023, </a:t>
            </a:r>
            <a:r>
              <a:rPr lang="en-GB" sz="1200" dirty="0" smtClean="0">
                <a:hlinkClick r:id="rId4"/>
              </a:rPr>
              <a:t>PWC reported </a:t>
            </a:r>
            <a:r>
              <a:rPr lang="en-GB" sz="1200" dirty="0" smtClean="0"/>
              <a:t>that UK </a:t>
            </a:r>
            <a:r>
              <a:rPr lang="en-GB" sz="1200" dirty="0"/>
              <a:t>productivity levels </a:t>
            </a:r>
            <a:r>
              <a:rPr lang="en-GB" sz="1200" dirty="0" smtClean="0"/>
              <a:t>have </a:t>
            </a:r>
            <a:r>
              <a:rPr lang="en-GB" sz="1200" dirty="0"/>
              <a:t>increased by only 7% in the last 10 </a:t>
            </a:r>
            <a:r>
              <a:rPr lang="en-GB" sz="1200" dirty="0" smtClean="0"/>
              <a:t>years and in 2021 growth was </a:t>
            </a:r>
            <a:r>
              <a:rPr lang="en-GB" sz="1200" dirty="0"/>
              <a:t>the second slowest in the G7 group of advanced </a:t>
            </a:r>
            <a:r>
              <a:rPr lang="en-GB" sz="1200" dirty="0" smtClean="0"/>
              <a:t>economies. </a:t>
            </a:r>
          </a:p>
          <a:p>
            <a:pPr marL="171450" indent="-171450">
              <a:lnSpc>
                <a:spcPct val="120000"/>
              </a:lnSpc>
              <a:buFont typeface="Arial" panose="020B0604020202020204" pitchFamily="34" charset="0"/>
              <a:buChar char="•"/>
            </a:pPr>
            <a:r>
              <a:rPr lang="en-GB" sz="1200" dirty="0" smtClean="0">
                <a:hlinkClick r:id="rId5"/>
              </a:rPr>
              <a:t>Research </a:t>
            </a:r>
            <a:r>
              <a:rPr lang="en-GB" sz="1200" dirty="0"/>
              <a:t>by the University of Birmingham </a:t>
            </a:r>
            <a:r>
              <a:rPr lang="en-GB" sz="1200" dirty="0" smtClean="0"/>
              <a:t>(January 2023) found </a:t>
            </a:r>
            <a:r>
              <a:rPr lang="en-GB" sz="1200" dirty="0"/>
              <a:t>that the West Midlands has one of the largest inter-regional gaps in productivity in the UK, with its most productive sub-region (Solihull) producing £21.50 (47%) per hour more than its least productive sub-region (Herefordshire</a:t>
            </a:r>
            <a:r>
              <a:rPr lang="en-GB" sz="1200" dirty="0" smtClean="0"/>
              <a:t>).</a:t>
            </a:r>
          </a:p>
          <a:p>
            <a:pPr marL="171450" indent="-171450">
              <a:lnSpc>
                <a:spcPct val="120000"/>
              </a:lnSpc>
              <a:buFont typeface="Arial" panose="020B0604020202020204" pitchFamily="34" charset="0"/>
              <a:buChar char="•"/>
            </a:pPr>
            <a:r>
              <a:rPr lang="en-GB" sz="1200" dirty="0" smtClean="0"/>
              <a:t>In 2022, Herefordshire GVA per hour worked (smoothed*) was £29.6: significantly lower than England (£40.3) and the West Midlands (£34.6).</a:t>
            </a:r>
          </a:p>
          <a:p>
            <a:pPr marL="171450" indent="-171450">
              <a:lnSpc>
                <a:spcPct val="120000"/>
              </a:lnSpc>
              <a:buFont typeface="Arial" panose="020B0604020202020204" pitchFamily="34" charset="0"/>
              <a:buChar char="•"/>
            </a:pPr>
            <a:r>
              <a:rPr lang="en-GB" sz="1200" dirty="0" smtClean="0"/>
              <a:t>Similarly, Herefordshire’s GVA per filled job (smoothed*) in 2022 </a:t>
            </a:r>
            <a:r>
              <a:rPr lang="en-GB" sz="1200" dirty="0"/>
              <a:t>was </a:t>
            </a:r>
            <a:r>
              <a:rPr lang="en-GB" sz="1200" dirty="0" smtClean="0"/>
              <a:t>£42,952.10, compared </a:t>
            </a:r>
            <a:r>
              <a:rPr lang="en-GB" sz="1200" dirty="0"/>
              <a:t>to </a:t>
            </a:r>
            <a:r>
              <a:rPr lang="en-GB" sz="1200" dirty="0" smtClean="0"/>
              <a:t>£62,751.40 for England </a:t>
            </a:r>
            <a:r>
              <a:rPr lang="en-GB" sz="1200" dirty="0"/>
              <a:t>and £</a:t>
            </a:r>
            <a:r>
              <a:rPr lang="en-GB" sz="1200" dirty="0" smtClean="0"/>
              <a:t>53,389.60 for the West Midlands.</a:t>
            </a:r>
            <a:endParaRPr lang="en-GB" sz="1200" dirty="0"/>
          </a:p>
          <a:p>
            <a:pPr marL="171450" indent="-171450">
              <a:lnSpc>
                <a:spcPct val="120000"/>
              </a:lnSpc>
              <a:buFont typeface="Arial" panose="020B0604020202020204" pitchFamily="34" charset="0"/>
              <a:buChar char="•"/>
            </a:pPr>
            <a:r>
              <a:rPr lang="en-GB" sz="1200" dirty="0" smtClean="0"/>
              <a:t>Using the GVA per hour worked measure, in 2022 Herefordshire had one of the lowest levels labour productivity of any International </a:t>
            </a:r>
            <a:r>
              <a:rPr lang="en-GB" sz="1200" dirty="0"/>
              <a:t>Territorial </a:t>
            </a:r>
            <a:r>
              <a:rPr lang="en-GB" sz="1200" dirty="0" smtClean="0"/>
              <a:t>Level (ITL) 3 area of the UK, ranking 170th out of 179.  The reasons for this are complex but are likely related to Herefordshire’s rurality and the associated composition of its economy. The </a:t>
            </a:r>
            <a:r>
              <a:rPr lang="en-GB" sz="1200" dirty="0" smtClean="0">
                <a:hlinkClick r:id="rId6"/>
              </a:rPr>
              <a:t>Midlands Engine Intelligence Hub </a:t>
            </a:r>
            <a:r>
              <a:rPr lang="en-GB" sz="1200" dirty="0" smtClean="0"/>
              <a:t>contains a useful GVA for Small Areas map which can be used to compare local authority areas.</a:t>
            </a:r>
            <a:endParaRPr lang="en-GB" sz="1200" dirty="0"/>
          </a:p>
        </p:txBody>
      </p:sp>
      <p:pic>
        <p:nvPicPr>
          <p:cNvPr id="5" name="Content Placeholder 4" descr="Bar chart showing GVA per hour worked (smoothed) in pounds sterling for Herefordshire, England and the West Midlands in 2022."/>
          <p:cNvPicPr>
            <a:picLocks noGrp="1" noChangeAspect="1"/>
          </p:cNvPicPr>
          <p:nvPr>
            <p:ph idx="1"/>
          </p:nvPr>
        </p:nvPicPr>
        <p:blipFill>
          <a:blip r:embed="rId7"/>
          <a:stretch>
            <a:fillRect/>
          </a:stretch>
        </p:blipFill>
        <p:spPr>
          <a:xfrm>
            <a:off x="8131158" y="888511"/>
            <a:ext cx="3999387" cy="2403888"/>
          </a:xfrm>
          <a:prstGeom prst="rect">
            <a:avLst/>
          </a:prstGeom>
          <a:ln>
            <a:solidFill>
              <a:schemeClr val="tx1"/>
            </a:solidFill>
          </a:ln>
        </p:spPr>
      </p:pic>
      <p:pic>
        <p:nvPicPr>
          <p:cNvPr id="10" name="Picture 9" descr="Bar chart showing GVA per filled job (smoothed) in pounds sterling for Herefordshire, England and the West MIdlands in 2021."/>
          <p:cNvPicPr>
            <a:picLocks noChangeAspect="1"/>
          </p:cNvPicPr>
          <p:nvPr/>
        </p:nvPicPr>
        <p:blipFill>
          <a:blip r:embed="rId8"/>
          <a:stretch>
            <a:fillRect/>
          </a:stretch>
        </p:blipFill>
        <p:spPr>
          <a:xfrm>
            <a:off x="8131158" y="3400573"/>
            <a:ext cx="3999387" cy="2403887"/>
          </a:xfrm>
          <a:prstGeom prst="rect">
            <a:avLst/>
          </a:prstGeom>
          <a:ln>
            <a:solidFill>
              <a:schemeClr val="tx1"/>
            </a:solidFill>
          </a:ln>
        </p:spPr>
      </p:pic>
      <p:sp>
        <p:nvSpPr>
          <p:cNvPr id="7" name="TextBox 6"/>
          <p:cNvSpPr txBox="1"/>
          <p:nvPr/>
        </p:nvSpPr>
        <p:spPr>
          <a:xfrm>
            <a:off x="9616423" y="5855044"/>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9"/>
              </a:rPr>
              <a:t>ONS </a:t>
            </a:r>
            <a:r>
              <a:rPr lang="en-GB" sz="1100" dirty="0" err="1" smtClean="0">
                <a:hlinkClick r:id="rId9"/>
              </a:rPr>
              <a:t>Subregional</a:t>
            </a:r>
            <a:r>
              <a:rPr lang="en-GB" sz="1100" dirty="0" smtClean="0">
                <a:hlinkClick r:id="rId9"/>
              </a:rPr>
              <a:t> Productivity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17 June 2024</a:t>
            </a:r>
          </a:p>
          <a:p>
            <a:r>
              <a:rPr lang="en-GB" sz="1100" dirty="0" smtClean="0"/>
              <a:t>Next update:  T.b.c.</a:t>
            </a:r>
            <a:endParaRPr lang="en-GB" sz="1100" dirty="0"/>
          </a:p>
        </p:txBody>
      </p:sp>
      <p:sp>
        <p:nvSpPr>
          <p:cNvPr id="9" name="TextBox 8"/>
          <p:cNvSpPr txBox="1"/>
          <p:nvPr/>
        </p:nvSpPr>
        <p:spPr>
          <a:xfrm>
            <a:off x="0" y="5997960"/>
            <a:ext cx="9616423"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Gross </a:t>
            </a:r>
            <a:r>
              <a:rPr lang="en-GB" sz="1000" dirty="0">
                <a:solidFill>
                  <a:schemeClr val="bg1">
                    <a:lumMod val="65000"/>
                  </a:schemeClr>
                </a:solidFill>
              </a:rPr>
              <a:t>value </a:t>
            </a:r>
            <a:r>
              <a:rPr lang="en-GB" sz="1000" dirty="0" smtClean="0">
                <a:solidFill>
                  <a:schemeClr val="bg1">
                    <a:lumMod val="65000"/>
                  </a:schemeClr>
                </a:solidFill>
              </a:rPr>
              <a:t>added </a:t>
            </a:r>
            <a:r>
              <a:rPr lang="en-GB" sz="10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000" dirty="0" smtClean="0">
                <a:solidFill>
                  <a:schemeClr val="bg1">
                    <a:lumMod val="65000"/>
                  </a:schemeClr>
                </a:solidFill>
              </a:rPr>
              <a:t>) – </a:t>
            </a:r>
            <a:r>
              <a:rPr lang="en-GB" sz="1000" dirty="0" smtClean="0">
                <a:solidFill>
                  <a:schemeClr val="bg1">
                    <a:lumMod val="65000"/>
                  </a:schemeClr>
                </a:solidFill>
                <a:hlinkClick r:id="rId10"/>
              </a:rPr>
              <a:t>University of Birmingham </a:t>
            </a:r>
            <a:r>
              <a:rPr lang="en-GB" sz="1000" dirty="0">
                <a:solidFill>
                  <a:schemeClr val="bg1">
                    <a:lumMod val="65000"/>
                  </a:schemeClr>
                </a:solidFill>
              </a:rPr>
              <a:t>*Data are smoothed using a weighted 5-year moving </a:t>
            </a:r>
            <a:r>
              <a:rPr lang="en-GB" sz="1000" dirty="0" smtClean="0">
                <a:solidFill>
                  <a:schemeClr val="bg1">
                    <a:lumMod val="65000"/>
                  </a:schemeClr>
                </a:solidFill>
              </a:rPr>
              <a:t>average.</a:t>
            </a:r>
          </a:p>
          <a:p>
            <a:r>
              <a:rPr lang="en-GB" sz="1000" dirty="0">
                <a:solidFill>
                  <a:schemeClr val="bg1">
                    <a:lumMod val="65000"/>
                  </a:schemeClr>
                </a:solidFill>
              </a:rPr>
              <a:t>ONS </a:t>
            </a:r>
            <a:r>
              <a:rPr lang="en-GB" sz="1000" dirty="0" smtClean="0">
                <a:solidFill>
                  <a:schemeClr val="bg1">
                    <a:lumMod val="65000"/>
                  </a:schemeClr>
                </a:solidFill>
              </a:rPr>
              <a:t>provide two </a:t>
            </a:r>
            <a:r>
              <a:rPr lang="en-GB" sz="1000" dirty="0">
                <a:solidFill>
                  <a:schemeClr val="bg1">
                    <a:lumMod val="65000"/>
                  </a:schemeClr>
                </a:solidFill>
              </a:rPr>
              <a:t>measures of labour </a:t>
            </a:r>
            <a:r>
              <a:rPr lang="en-GB" sz="1000" dirty="0" smtClean="0">
                <a:solidFill>
                  <a:schemeClr val="bg1">
                    <a:lumMod val="65000"/>
                  </a:schemeClr>
                </a:solidFill>
              </a:rPr>
              <a:t>productivity. </a:t>
            </a:r>
            <a:r>
              <a:rPr lang="en-GB" sz="1000" dirty="0">
                <a:solidFill>
                  <a:schemeClr val="bg1">
                    <a:lumMod val="65000"/>
                  </a:schemeClr>
                </a:solidFill>
              </a:rPr>
              <a:t>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a:t>
            </a:r>
            <a:r>
              <a:rPr lang="en-GB" sz="1000" dirty="0" smtClean="0">
                <a:solidFill>
                  <a:schemeClr val="bg1">
                    <a:lumMod val="65000"/>
                  </a:schemeClr>
                </a:solidFill>
              </a:rPr>
              <a:t>GVA </a:t>
            </a:r>
            <a:r>
              <a:rPr lang="en-GB" sz="1000" dirty="0">
                <a:solidFill>
                  <a:schemeClr val="bg1">
                    <a:lumMod val="65000"/>
                  </a:schemeClr>
                </a:solidFill>
              </a:rPr>
              <a:t>per hour worked is the preferred measure of labour </a:t>
            </a:r>
            <a:r>
              <a:rPr lang="en-GB" sz="1000" dirty="0" smtClean="0">
                <a:solidFill>
                  <a:schemeClr val="bg1">
                    <a:lumMod val="65000"/>
                  </a:schemeClr>
                </a:solidFill>
              </a:rPr>
              <a:t>productivity.  </a:t>
            </a:r>
            <a:r>
              <a:rPr lang="en-GB" sz="1000" dirty="0" smtClean="0">
                <a:solidFill>
                  <a:schemeClr val="bg1">
                    <a:lumMod val="65000"/>
                  </a:schemeClr>
                </a:solidFill>
                <a:hlinkClick r:id="rId11"/>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smtClean="0"/>
              <a:t>Inflation</a:t>
            </a:r>
            <a:endParaRPr lang="en-GB" dirty="0"/>
          </a:p>
        </p:txBody>
      </p:sp>
      <p:sp>
        <p:nvSpPr>
          <p:cNvPr id="5" name="Text Placeholder 4"/>
          <p:cNvSpPr>
            <a:spLocks noGrp="1"/>
          </p:cNvSpPr>
          <p:nvPr>
            <p:ph type="body" sz="half" idx="2"/>
          </p:nvPr>
        </p:nvSpPr>
        <p:spPr>
          <a:xfrm>
            <a:off x="97476" y="923257"/>
            <a:ext cx="5947086" cy="4527667"/>
          </a:xfrm>
          <a:ln w="38100">
            <a:solidFill>
              <a:srgbClr val="FFC000"/>
            </a:solidFill>
          </a:ln>
        </p:spPr>
        <p:txBody>
          <a:bodyPr>
            <a:normAutofit fontScale="25000" lnSpcReduction="20000"/>
          </a:bodyPr>
          <a:lstStyle/>
          <a:p>
            <a:pPr>
              <a:lnSpc>
                <a:spcPct val="120000"/>
              </a:lnSpc>
            </a:pPr>
            <a:r>
              <a:rPr lang="en-GB" sz="5600" b="1" dirty="0" smtClean="0"/>
              <a:t>Key points</a:t>
            </a:r>
            <a:endParaRPr lang="en-GB" sz="5600" b="1" dirty="0" smtClean="0">
              <a:hlinkClick r:id="rId2"/>
            </a:endParaRPr>
          </a:p>
          <a:p>
            <a:pPr marL="285750" indent="-285750">
              <a:lnSpc>
                <a:spcPct val="120000"/>
              </a:lnSpc>
              <a:buFont typeface="Arial" panose="020B0604020202020204" pitchFamily="34" charset="0"/>
              <a:buChar char="•"/>
            </a:pPr>
            <a:r>
              <a:rPr lang="en-GB" sz="4800" dirty="0" smtClean="0">
                <a:hlinkClick r:id="rId2"/>
              </a:rPr>
              <a:t>ONS reports </a:t>
            </a:r>
            <a:r>
              <a:rPr lang="en-GB" sz="4800" dirty="0" smtClean="0"/>
              <a:t>that the </a:t>
            </a:r>
            <a:r>
              <a:rPr lang="en-GB" sz="4800" b="1" dirty="0"/>
              <a:t>Consumer Prices Index including owner occupiers' housing costs (CPIH) </a:t>
            </a:r>
            <a:r>
              <a:rPr lang="en-GB" sz="4800" dirty="0"/>
              <a:t>rose by 3.2% in the 12 months to October 2024, up from 2.6% in September</a:t>
            </a:r>
            <a:r>
              <a:rPr lang="en-GB" sz="4800" dirty="0" smtClean="0"/>
              <a:t>.  On </a:t>
            </a:r>
            <a:r>
              <a:rPr lang="en-GB" sz="4800" dirty="0"/>
              <a:t>a monthly basis, CPIH rose by 0.6% in October 2024, up from 0.1% in October 2023.</a:t>
            </a:r>
            <a:endParaRPr lang="en-GB" sz="4800" dirty="0" smtClean="0"/>
          </a:p>
          <a:p>
            <a:pPr marL="285750" indent="-285750">
              <a:lnSpc>
                <a:spcPct val="120000"/>
              </a:lnSpc>
              <a:buFont typeface="Arial" panose="020B0604020202020204" pitchFamily="34" charset="0"/>
              <a:buChar char="•"/>
            </a:pPr>
            <a:r>
              <a:rPr lang="en-GB" sz="4800" dirty="0" smtClean="0"/>
              <a:t>The </a:t>
            </a:r>
            <a:r>
              <a:rPr lang="en-GB" sz="4800" b="1" dirty="0"/>
              <a:t>Consumer Prices Index (CPI) </a:t>
            </a:r>
            <a:r>
              <a:rPr lang="en-GB" sz="4800" dirty="0"/>
              <a:t>rose by 2.3% in the 12 months to October 2024, up from 1.7% in September</a:t>
            </a:r>
            <a:r>
              <a:rPr lang="en-GB" sz="4800" dirty="0" smtClean="0"/>
              <a:t>.  On </a:t>
            </a:r>
            <a:r>
              <a:rPr lang="en-GB" sz="4800" dirty="0"/>
              <a:t>a monthly basis, CPI rose by 0.6% in October 2024, up from being little changed in October 2023.</a:t>
            </a:r>
            <a:r>
              <a:rPr lang="en-GB" sz="4800" b="1" dirty="0"/>
              <a:t> </a:t>
            </a:r>
            <a:endParaRPr lang="en-GB" sz="4800" b="1" dirty="0" smtClean="0"/>
          </a:p>
          <a:p>
            <a:pPr marL="285750" indent="-285750">
              <a:lnSpc>
                <a:spcPct val="120000"/>
              </a:lnSpc>
              <a:buFont typeface="Arial" panose="020B0604020202020204" pitchFamily="34" charset="0"/>
              <a:buChar char="•"/>
            </a:pPr>
            <a:r>
              <a:rPr lang="en-GB" sz="4800" dirty="0"/>
              <a:t>The largest upward contribution to the monthly change in both CPIH and CPI annual rates came from housing and household services, mainly because of electricity and gas prices; the largest offsetting downward contribution came from recreation and </a:t>
            </a:r>
            <a:r>
              <a:rPr lang="en-GB" sz="4800" dirty="0" smtClean="0"/>
              <a:t>culture.</a:t>
            </a:r>
          </a:p>
          <a:p>
            <a:pPr marL="285750" indent="-285750">
              <a:lnSpc>
                <a:spcPct val="120000"/>
              </a:lnSpc>
              <a:buFont typeface="Arial" panose="020B0604020202020204" pitchFamily="34" charset="0"/>
              <a:buChar char="•"/>
            </a:pPr>
            <a:r>
              <a:rPr lang="en-GB" sz="4800" b="1" dirty="0" smtClean="0"/>
              <a:t>Core CPIH </a:t>
            </a:r>
            <a:r>
              <a:rPr lang="en-GB" sz="4800" dirty="0" smtClean="0"/>
              <a:t>(excluding energy, food, alcohol and tobacco</a:t>
            </a:r>
            <a:r>
              <a:rPr lang="en-GB" sz="4800" dirty="0"/>
              <a:t>) rose by 4.1% in the 12 months to October 2024, up from 4.0% in September; the CPIH goods annual rate rose from negative 1.4% to negative 0.3%, while the CPIH services annual rate was unchanged at 5.6</a:t>
            </a:r>
            <a:r>
              <a:rPr lang="en-GB" sz="4800" dirty="0" smtClean="0"/>
              <a:t>%. </a:t>
            </a:r>
          </a:p>
          <a:p>
            <a:pPr marL="285750" indent="-285750">
              <a:lnSpc>
                <a:spcPct val="120000"/>
              </a:lnSpc>
              <a:buFont typeface="Arial" panose="020B0604020202020204" pitchFamily="34" charset="0"/>
              <a:buChar char="•"/>
            </a:pPr>
            <a:r>
              <a:rPr lang="en-GB" sz="4800" b="1" dirty="0" smtClean="0"/>
              <a:t>Core CPI </a:t>
            </a:r>
            <a:r>
              <a:rPr lang="en-GB" sz="4800" dirty="0" smtClean="0"/>
              <a:t>(</a:t>
            </a:r>
            <a:r>
              <a:rPr lang="en-GB" sz="4800" dirty="0"/>
              <a:t>excluding energy, food, alcohol and tobacco) rose by 3.3% in the 12 months to October 2024, up from 3.2% in September; the CPI goods annual rate rose from negative 1.4% to negative 0.3%, while the CPI services annual rate rose from 4.9% to 5.0</a:t>
            </a:r>
            <a:r>
              <a:rPr lang="en-GB" sz="4800" dirty="0" smtClean="0"/>
              <a:t>%.</a:t>
            </a:r>
          </a:p>
        </p:txBody>
      </p:sp>
      <p:pic>
        <p:nvPicPr>
          <p:cNvPr id="6" name="Picture Placeholder 5" descr="Chart showing the trend in the rate of CPIH, CPIS and OOH (owner-occupied housing costs) in the period October 2014 to October 2024."/>
          <p:cNvPicPr>
            <a:picLocks noGrp="1" noChangeAspect="1"/>
          </p:cNvPicPr>
          <p:nvPr>
            <p:ph type="pic" idx="1"/>
          </p:nvPr>
        </p:nvPicPr>
        <p:blipFill>
          <a:blip r:embed="rId3">
            <a:extLst>
              <a:ext uri="{28A0092B-C50C-407E-A947-70E740481C1C}">
                <a14:useLocalDpi xmlns:a14="http://schemas.microsoft.com/office/drawing/2010/main" val="0"/>
              </a:ext>
            </a:extLst>
          </a:blip>
          <a:srcRect l="337" r="337"/>
          <a:stretch>
            <a:fillRect/>
          </a:stretch>
        </p:blipFill>
        <p:spPr>
          <a:xfrm>
            <a:off x="6190742" y="923257"/>
            <a:ext cx="5866121" cy="4631942"/>
          </a:xfrm>
          <a:ln>
            <a:solidFill>
              <a:schemeClr val="tx1"/>
            </a:solidFill>
          </a:ln>
        </p:spPr>
      </p:pic>
      <p:sp>
        <p:nvSpPr>
          <p:cNvPr id="7" name="TextBox 6" descr="Chart showing annual CPIH and CPI inflation rates between April 2014 and April 2024."/>
          <p:cNvSpPr txBox="1"/>
          <p:nvPr/>
        </p:nvSpPr>
        <p:spPr>
          <a:xfrm>
            <a:off x="6143220" y="6013544"/>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smtClean="0">
                <a:solidFill>
                  <a:prstClr val="black"/>
                </a:solidFill>
              </a:rPr>
              <a:t>Source</a:t>
            </a:r>
            <a:r>
              <a:rPr lang="en-GB" sz="1100" dirty="0">
                <a:solidFill>
                  <a:prstClr val="black"/>
                </a:solidFill>
              </a:rPr>
              <a:t>: </a:t>
            </a:r>
            <a:r>
              <a:rPr lang="en-GB" sz="1100" dirty="0" smtClean="0">
                <a:solidFill>
                  <a:prstClr val="black"/>
                </a:solidFill>
                <a:hlinkClick r:id="rId2"/>
              </a:rPr>
              <a:t>ONS</a:t>
            </a:r>
            <a:r>
              <a:rPr lang="en-GB" sz="1100" dirty="0" smtClean="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a:t>
            </a:r>
            <a:r>
              <a:rPr lang="en-GB" sz="1100" dirty="0" smtClean="0">
                <a:solidFill>
                  <a:prstClr val="black"/>
                </a:solidFill>
              </a:rPr>
              <a:t>20 November 2024</a:t>
            </a:r>
            <a:endParaRPr lang="en-GB" sz="1100" dirty="0">
              <a:solidFill>
                <a:prstClr val="black"/>
              </a:solidFill>
            </a:endParaRPr>
          </a:p>
          <a:p>
            <a:pPr lvl="0">
              <a:defRPr/>
            </a:pPr>
            <a:r>
              <a:rPr lang="en-GB" sz="1100" dirty="0">
                <a:solidFill>
                  <a:prstClr val="black"/>
                </a:solidFill>
              </a:rPr>
              <a:t>Frequency of update: Monthly</a:t>
            </a:r>
          </a:p>
          <a:p>
            <a:pPr lvl="0">
              <a:defRPr/>
            </a:pPr>
            <a:r>
              <a:rPr lang="en-GB" sz="1100" dirty="0">
                <a:solidFill>
                  <a:prstClr val="black"/>
                </a:solidFill>
              </a:rPr>
              <a:t>Next update: </a:t>
            </a:r>
            <a:r>
              <a:rPr lang="en-GB" sz="1100" dirty="0" smtClean="0">
                <a:solidFill>
                  <a:prstClr val="black"/>
                </a:solidFill>
              </a:rPr>
              <a:t>18 December 2024</a:t>
            </a:r>
            <a:endParaRPr lang="en-GB" sz="1100" dirty="0" smtClean="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T</a:t>
            </a:r>
            <a:r>
              <a:rPr lang="en-GB" sz="1100" dirty="0" smtClean="0">
                <a:solidFill>
                  <a:schemeClr val="bg1">
                    <a:lumMod val="65000"/>
                  </a:schemeClr>
                </a:solidFill>
              </a:rPr>
              <a:t>he </a:t>
            </a:r>
            <a:r>
              <a:rPr lang="en-GB" sz="1100" dirty="0">
                <a:solidFill>
                  <a:schemeClr val="bg1">
                    <a:lumMod val="65000"/>
                  </a:schemeClr>
                </a:solidFill>
              </a:rPr>
              <a:t>Consumer Prices Index including owner occupiers' housing costs (CPIH) is </a:t>
            </a:r>
            <a:r>
              <a:rPr lang="en-GB" sz="1100" dirty="0" smtClean="0">
                <a:solidFill>
                  <a:schemeClr val="bg1">
                    <a:lumMod val="65000"/>
                  </a:schemeClr>
                </a:solidFill>
              </a:rPr>
              <a:t>the lead </a:t>
            </a:r>
            <a:r>
              <a:rPr lang="en-GB" sz="1100" dirty="0">
                <a:solidFill>
                  <a:schemeClr val="bg1">
                    <a:lumMod val="65000"/>
                  </a:schemeClr>
                </a:solidFill>
              </a:rPr>
              <a:t>and most comprehensive measure of consumer price inflation  </a:t>
            </a:r>
            <a:r>
              <a:rPr lang="en-GB" sz="1100" dirty="0" smtClean="0">
                <a:solidFill>
                  <a:schemeClr val="bg1">
                    <a:lumMod val="65000"/>
                  </a:schemeClr>
                </a:solidFill>
              </a:rPr>
              <a:t>CPIH includes </a:t>
            </a:r>
            <a:r>
              <a:rPr lang="en-GB" sz="1100" dirty="0">
                <a:solidFill>
                  <a:schemeClr val="bg1">
                    <a:lumMod val="65000"/>
                  </a:schemeClr>
                </a:solidFill>
              </a:rPr>
              <a:t>a measure of the costs associated with owning, maintaining and living in one's own home, known as owner occupiers' housing costs (OOH), along with Council Tax. Both are significant expenses for many households and are not included in the CPI</a:t>
            </a:r>
            <a:r>
              <a:rPr lang="en-GB" sz="1100" dirty="0" smtClean="0">
                <a:solidFill>
                  <a:schemeClr val="bg1">
                    <a:lumMod val="65000"/>
                  </a:schemeClr>
                </a:solidFill>
              </a:rPr>
              <a:t>.  However, the </a:t>
            </a:r>
            <a:r>
              <a:rPr lang="en-GB" sz="1100" dirty="0">
                <a:solidFill>
                  <a:schemeClr val="bg1">
                    <a:lumMod val="65000"/>
                  </a:schemeClr>
                </a:solidFill>
              </a:rPr>
              <a:t>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80655"/>
            <a:ext cx="11520000" cy="610033"/>
          </a:xfrm>
        </p:spPr>
        <p:txBody>
          <a:bodyPr>
            <a:noAutofit/>
          </a:bodyPr>
          <a:lstStyle/>
          <a:p>
            <a:r>
              <a:rPr lang="en-GB" sz="3200" dirty="0" smtClean="0"/>
              <a:t>Numbers of businesses (enterprises) by industry and size, and contribution to the value of economic output by industry</a:t>
            </a:r>
            <a:endParaRPr lang="en-GB" sz="3200" dirty="0"/>
          </a:p>
        </p:txBody>
      </p:sp>
      <p:sp>
        <p:nvSpPr>
          <p:cNvPr id="11" name="TextBox 10"/>
          <p:cNvSpPr txBox="1"/>
          <p:nvPr/>
        </p:nvSpPr>
        <p:spPr>
          <a:xfrm>
            <a:off x="2776082" y="5842337"/>
            <a:ext cx="6391669" cy="1015663"/>
          </a:xfrm>
          <a:prstGeom prst="rect">
            <a:avLst/>
          </a:prstGeom>
          <a:solidFill>
            <a:schemeClr val="bg1"/>
          </a:solidFill>
          <a:ln w="25400">
            <a:solidFill>
              <a:srgbClr val="FFC000"/>
            </a:solidFill>
          </a:ln>
        </p:spPr>
        <p:txBody>
          <a:bodyPr wrap="square" rtlCol="0">
            <a:spAutoFit/>
          </a:bodyPr>
          <a:lstStyle/>
          <a:p>
            <a:r>
              <a:rPr lang="en-GB" sz="1200" b="1" dirty="0" smtClean="0"/>
              <a:t>Key point</a:t>
            </a:r>
            <a:r>
              <a:rPr lang="en-GB" sz="1200" dirty="0" smtClean="0"/>
              <a:t>:</a:t>
            </a:r>
          </a:p>
          <a:p>
            <a:r>
              <a:rPr lang="en-GB" sz="1200" dirty="0" smtClean="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endParaRPr lang="en-GB" sz="1200" dirty="0"/>
          </a:p>
        </p:txBody>
      </p:sp>
      <p:pic>
        <p:nvPicPr>
          <p:cNvPr id="6" name="Picture 5" descr="Stacked bar chart showing the proportion of business enterprises by broad industrial group and size band in Herefordshire in 2023.  The vast majority of businesses are micro enterprises with less than 10 workers.  The highest concentrations of businesses are in agriculture, forestry and fishing, construction and professional, scientific and technical sectors."/>
          <p:cNvPicPr>
            <a:picLocks noChangeAspect="1"/>
          </p:cNvPicPr>
          <p:nvPr/>
        </p:nvPicPr>
        <p:blipFill>
          <a:blip r:embed="rId2"/>
          <a:stretch>
            <a:fillRect/>
          </a:stretch>
        </p:blipFill>
        <p:spPr>
          <a:xfrm>
            <a:off x="326440" y="1794687"/>
            <a:ext cx="4436380" cy="3969657"/>
          </a:xfrm>
          <a:prstGeom prst="rect">
            <a:avLst/>
          </a:prstGeom>
          <a:ln>
            <a:solidFill>
              <a:schemeClr val="tx1"/>
            </a:solidFill>
          </a:ln>
        </p:spPr>
      </p:pic>
      <p:sp>
        <p:nvSpPr>
          <p:cNvPr id="9" name="TextBox 8"/>
          <p:cNvSpPr txBox="1"/>
          <p:nvPr/>
        </p:nvSpPr>
        <p:spPr>
          <a:xfrm>
            <a:off x="326440" y="5881934"/>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30 September 2024</a:t>
            </a:r>
          </a:p>
          <a:p>
            <a:r>
              <a:rPr lang="en-GB" sz="1100" dirty="0" smtClean="0"/>
              <a:t>Next update:  </a:t>
            </a:r>
            <a:r>
              <a:rPr lang="en-GB" sz="1100" dirty="0" err="1" smtClean="0"/>
              <a:t>t.b.c</a:t>
            </a:r>
            <a:r>
              <a:rPr lang="en-GB" sz="1100" dirty="0" smtClean="0"/>
              <a:t>.</a:t>
            </a:r>
            <a:endParaRPr lang="en-GB" sz="1100" dirty="0"/>
          </a:p>
        </p:txBody>
      </p:sp>
      <p:pic>
        <p:nvPicPr>
          <p:cNvPr id="5" name="Content Placeholder 4" descr="Bar chart showing the proportion of Gross Value Added (GVA) by broad industrial group for Herefordshire, the West Midlands and England."/>
          <p:cNvPicPr>
            <a:picLocks noGrp="1" noChangeAspect="1"/>
          </p:cNvPicPr>
          <p:nvPr>
            <p:ph idx="1"/>
          </p:nvPr>
        </p:nvPicPr>
        <p:blipFill>
          <a:blip r:embed="rId4"/>
          <a:stretch>
            <a:fillRect/>
          </a:stretch>
        </p:blipFill>
        <p:spPr>
          <a:xfrm>
            <a:off x="5315116" y="1823619"/>
            <a:ext cx="6662614" cy="3971539"/>
          </a:xfrm>
          <a:prstGeom prst="rect">
            <a:avLst/>
          </a:prstGeom>
        </p:spPr>
      </p:pic>
      <p:sp>
        <p:nvSpPr>
          <p:cNvPr id="10" name="TextBox 9">
            <a:hlinkClick r:id="rId5"/>
          </p:cNvPr>
          <p:cNvSpPr txBox="1"/>
          <p:nvPr/>
        </p:nvSpPr>
        <p:spPr>
          <a:xfrm>
            <a:off x="9203377" y="5881934"/>
            <a:ext cx="2814167"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May 2025</a:t>
            </a:r>
            <a:endParaRPr lang="en-GB" sz="1100" dirty="0"/>
          </a:p>
        </p:txBody>
      </p:sp>
    </p:spTree>
    <p:extLst>
      <p:ext uri="{BB962C8B-B14F-4D97-AF65-F5344CB8AC3E}">
        <p14:creationId xmlns:p14="http://schemas.microsoft.com/office/powerpoint/2010/main" val="19406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Business demography</a:t>
            </a:r>
            <a:endParaRPr lang="en-GB" sz="3200" dirty="0"/>
          </a:p>
        </p:txBody>
      </p:sp>
      <p:pic>
        <p:nvPicPr>
          <p:cNvPr id="6" name="Content Placeholder 5" descr="Column chart showing the numbers of business (enterprise) births, deaths and currently active in Herefordshire between 2021 and 2023."/>
          <p:cNvPicPr>
            <a:picLocks noGrp="1" noChangeAspect="1"/>
          </p:cNvPicPr>
          <p:nvPr>
            <p:ph idx="1"/>
          </p:nvPr>
        </p:nvPicPr>
        <p:blipFill>
          <a:blip r:embed="rId2"/>
          <a:stretch>
            <a:fillRect/>
          </a:stretch>
        </p:blipFill>
        <p:spPr>
          <a:xfrm>
            <a:off x="287337" y="1320807"/>
            <a:ext cx="7012600" cy="4533728"/>
          </a:xfrm>
          <a:prstGeom prst="rect">
            <a:avLst/>
          </a:prstGeom>
          <a:ln>
            <a:solidFill>
              <a:schemeClr val="tx1"/>
            </a:solidFill>
          </a:ln>
        </p:spPr>
      </p:pic>
      <p:sp>
        <p:nvSpPr>
          <p:cNvPr id="8" name="TextBox 7"/>
          <p:cNvSpPr txBox="1"/>
          <p:nvPr/>
        </p:nvSpPr>
        <p:spPr>
          <a:xfrm>
            <a:off x="7363550" y="5239052"/>
            <a:ext cx="261813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3"/>
              </a:rPr>
              <a:t>ONS</a:t>
            </a:r>
            <a:endParaRPr lang="en-GB" sz="1100" dirty="0" smtClean="0"/>
          </a:p>
          <a:p>
            <a:r>
              <a:rPr lang="en-GB" sz="1100" dirty="0" smtClean="0"/>
              <a:t>Data last updated:  18 November 2024</a:t>
            </a:r>
          </a:p>
          <a:p>
            <a:r>
              <a:rPr lang="en-GB" sz="1100" dirty="0" smtClean="0"/>
              <a:t>Frequency:  Annually</a:t>
            </a:r>
          </a:p>
          <a:p>
            <a:r>
              <a:rPr lang="en-GB" sz="1100" dirty="0" smtClean="0"/>
              <a:t>Next update:  November 2025</a:t>
            </a:r>
            <a:endParaRPr lang="en-GB" sz="1100" dirty="0"/>
          </a:p>
        </p:txBody>
      </p:sp>
      <p:sp>
        <p:nvSpPr>
          <p:cNvPr id="4" name="TextBox 3"/>
          <p:cNvSpPr txBox="1"/>
          <p:nvPr/>
        </p:nvSpPr>
        <p:spPr>
          <a:xfrm>
            <a:off x="7363549" y="2603095"/>
            <a:ext cx="4737831" cy="2492990"/>
          </a:xfrm>
          <a:prstGeom prst="rect">
            <a:avLst/>
          </a:prstGeom>
          <a:noFill/>
          <a:ln>
            <a:solidFill>
              <a:schemeClr val="tx1"/>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Birth - identified </a:t>
            </a:r>
            <a:r>
              <a:rPr lang="en-GB" sz="1200" dirty="0">
                <a:solidFill>
                  <a:schemeClr val="bg1">
                    <a:lumMod val="65000"/>
                  </a:schemeClr>
                </a:solidFill>
              </a:rPr>
              <a:t>as a business that was present in year t, but did not exist in year t-1 or t-2.  Births are identified by making comparison of </a:t>
            </a:r>
            <a:r>
              <a:rPr lang="en-GB" sz="1200" dirty="0" smtClean="0">
                <a:solidFill>
                  <a:schemeClr val="bg1">
                    <a:lumMod val="65000"/>
                  </a:schemeClr>
                </a:solidFill>
              </a:rPr>
              <a:t>annual </a:t>
            </a:r>
            <a:r>
              <a:rPr lang="en-GB" sz="1200" dirty="0">
                <a:solidFill>
                  <a:schemeClr val="bg1">
                    <a:lumMod val="65000"/>
                  </a:schemeClr>
                </a:solidFill>
              </a:rPr>
              <a:t>active population files and identifying those present in the latest file, but not the two previous ones</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Death - defined </a:t>
            </a:r>
            <a:r>
              <a:rPr lang="en-GB" sz="1200" dirty="0">
                <a:solidFill>
                  <a:schemeClr val="bg1">
                    <a:lumMod val="65000"/>
                  </a:schemeClr>
                </a:solidFill>
              </a:rPr>
              <a:t>as a business that was on the active file in year t, but was no longer present in the active file in t+1 and t+2. In order to provide an </a:t>
            </a:r>
            <a:r>
              <a:rPr lang="en-GB" sz="1200" dirty="0" smtClean="0">
                <a:solidFill>
                  <a:schemeClr val="bg1">
                    <a:lumMod val="65000"/>
                  </a:schemeClr>
                </a:solidFill>
              </a:rPr>
              <a:t>early estimate </a:t>
            </a:r>
            <a:r>
              <a:rPr lang="en-GB" sz="1200" dirty="0">
                <a:solidFill>
                  <a:schemeClr val="bg1">
                    <a:lumMod val="65000"/>
                  </a:schemeClr>
                </a:solidFill>
              </a:rPr>
              <a:t>of deaths, an adjustment has been made to the latest two years deaths to allow for reactivations. These figures are provisional and subject to revision</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Active - These </a:t>
            </a:r>
            <a:r>
              <a:rPr lang="en-GB" sz="1200" dirty="0">
                <a:solidFill>
                  <a:schemeClr val="bg1">
                    <a:lumMod val="65000"/>
                  </a:schemeClr>
                </a:solidFill>
              </a:rPr>
              <a:t>are defined as businesses that had either turnover or employment at any time during the reference period. </a:t>
            </a:r>
            <a:endParaRPr lang="en-GB" dirty="0">
              <a:solidFill>
                <a:schemeClr val="bg1">
                  <a:lumMod val="6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smtClean="0"/>
              <a:t>Largest and highest paying industries</a:t>
            </a:r>
            <a:endParaRPr lang="en-GB" sz="2800" dirty="0"/>
          </a:p>
        </p:txBody>
      </p:sp>
      <p:pic>
        <p:nvPicPr>
          <p:cNvPr id="3" name="Content Placeholder 2" descr="Table and chart showing Herefordshire's largest industries in terms of numbers of jobs (SIC 1 level) as at 2023.  The largest were: 1. Wholesale and retail trades, repair of motor vehicles and moror cycles 2. Human health and social work activities 2. Manufactur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707" y="1009554"/>
            <a:ext cx="4775366" cy="4351338"/>
          </a:xfrm>
          <a:ln>
            <a:solidFill>
              <a:schemeClr val="tx1"/>
            </a:solidFill>
          </a:ln>
        </p:spPr>
      </p:pic>
      <p:pic>
        <p:nvPicPr>
          <p:cNvPr id="5" name="Content Placeholder 4" descr="Tablre and chart showing Herefordshire's highest pating industries (SIC 1 level) as at 2023.  The highest paying were 1. Electricity, gas, steam and air conditioning supply 2. Information and communication 3. Professional, scientific and technical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526" y="1009554"/>
            <a:ext cx="4688343" cy="4351338"/>
          </a:xfrm>
          <a:ln>
            <a:solidFill>
              <a:schemeClr val="tx1"/>
            </a:solidFill>
          </a:ln>
        </p:spPr>
      </p:pic>
      <p:sp>
        <p:nvSpPr>
          <p:cNvPr id="9" name="TextBox 8"/>
          <p:cNvSpPr txBox="1"/>
          <p:nvPr/>
        </p:nvSpPr>
        <p:spPr>
          <a:xfrm>
            <a:off x="9683323" y="4905179"/>
            <a:ext cx="2335925"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6" name="TextBox 5"/>
          <p:cNvSpPr txBox="1"/>
          <p:nvPr/>
        </p:nvSpPr>
        <p:spPr>
          <a:xfrm>
            <a:off x="9683323" y="1009554"/>
            <a:ext cx="2375567" cy="138499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38936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smtClean="0"/>
              <a:t>Fastest growing and most competitive industries</a:t>
            </a:r>
            <a:endParaRPr lang="en-GB" sz="2800" dirty="0"/>
          </a:p>
        </p:txBody>
      </p:sp>
      <p:pic>
        <p:nvPicPr>
          <p:cNvPr id="3" name="Content Placeholder 2" descr="Chart and table showing Herefordshire's fastest growing industries 2023-2024 (SIC 1 level).  The festest growing were: 1. Real estate activities 2.  Other service activities 3. Constructio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726" y="824947"/>
            <a:ext cx="4566388" cy="4595351"/>
          </a:xfrm>
          <a:ln>
            <a:solidFill>
              <a:schemeClr val="tx1"/>
            </a:solidFill>
          </a:ln>
        </p:spPr>
      </p:pic>
      <p:pic>
        <p:nvPicPr>
          <p:cNvPr id="9" name="Content Placeholder 8" descr="Table and chart showing Herefordshire's most competitive industries (SIC 1 level) in 2024 were 1. Real estate activities 2. Other service activities 3. Transportation and stor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5621" y="824947"/>
            <a:ext cx="4417888" cy="4595351"/>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 Frequency of update: Annually</a:t>
            </a:r>
          </a:p>
          <a:p>
            <a:r>
              <a:rPr lang="en-GB" sz="1100" dirty="0" smtClean="0"/>
              <a:t>Next update: June 2025</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b="1" dirty="0">
                <a:solidFill>
                  <a:schemeClr val="bg1">
                    <a:lumMod val="65000"/>
                  </a:schemeClr>
                </a:solidFill>
              </a:rPr>
              <a:t>T</a:t>
            </a:r>
            <a:r>
              <a:rPr lang="en-US" sz="1200" dirty="0">
                <a:solidFill>
                  <a:schemeClr val="bg1">
                    <a:lumMod val="65000"/>
                  </a:schemeClr>
                </a:solidFill>
              </a:rPr>
              <a:t>he charts show occupations at Standard Industry Classification (SIC) 1 level but data are available down to SIC 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smtClean="0"/>
              <a:t>Visitor economy</a:t>
            </a:r>
            <a:endParaRPr lang="en-GB" dirty="0"/>
          </a:p>
        </p:txBody>
      </p:sp>
      <p:sp>
        <p:nvSpPr>
          <p:cNvPr id="4" name="Text Placeholder 3"/>
          <p:cNvSpPr>
            <a:spLocks noGrp="1"/>
          </p:cNvSpPr>
          <p:nvPr>
            <p:ph type="body" sz="half" idx="2"/>
          </p:nvPr>
        </p:nvSpPr>
        <p:spPr>
          <a:xfrm>
            <a:off x="143819" y="1094135"/>
            <a:ext cx="4682573" cy="4976159"/>
          </a:xfrm>
          <a:solidFill>
            <a:schemeClr val="bg1"/>
          </a:solidFill>
          <a:ln w="38100">
            <a:solidFill>
              <a:srgbClr val="FFC000"/>
            </a:solidFill>
          </a:ln>
        </p:spPr>
        <p:txBody>
          <a:bodyPr>
            <a:normAutofit fontScale="85000" lnSpcReduction="20000"/>
          </a:bodyPr>
          <a:lstStyle/>
          <a:p>
            <a:r>
              <a:rPr lang="en-GB" sz="1900" b="1" dirty="0" smtClean="0"/>
              <a:t>Key points</a:t>
            </a:r>
          </a:p>
          <a:p>
            <a:pPr marL="285750" indent="-285750">
              <a:lnSpc>
                <a:spcPct val="110000"/>
              </a:lnSpc>
              <a:buFont typeface="Arial" panose="020B0604020202020204" pitchFamily="34" charset="0"/>
              <a:buChar char="•"/>
            </a:pPr>
            <a:r>
              <a:rPr lang="en-GB" dirty="0" smtClean="0"/>
              <a:t>According to the latest </a:t>
            </a:r>
            <a:r>
              <a:rPr lang="en-GB" dirty="0" smtClean="0">
                <a:hlinkClick r:id="rId2"/>
              </a:rPr>
              <a:t>GTS STEAM report</a:t>
            </a:r>
            <a:r>
              <a:rPr lang="en-GB" dirty="0" smtClean="0"/>
              <a:t>, tourism was worth £735.90 million to Herefordshire’s economy in 2023, 5.87 million visitors spending 8.03 million visitor days in the county supporting 8,014 jobs.</a:t>
            </a:r>
          </a:p>
          <a:p>
            <a:pPr marL="285750" indent="-285750">
              <a:lnSpc>
                <a:spcPct val="110000"/>
              </a:lnSpc>
              <a:buFont typeface="Arial" panose="020B0604020202020204" pitchFamily="34" charset="0"/>
              <a:buChar char="•"/>
            </a:pPr>
            <a:r>
              <a:rPr lang="en-GB" dirty="0" smtClean="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smtClean="0"/>
              <a:t>In Herefordshire in the period Q3 2023 to Q2 2024 there were over 300,000 guest nights spent in short-term lets offered via online collaborative economy platforms (</a:t>
            </a:r>
            <a:r>
              <a:rPr lang="en-GB" dirty="0"/>
              <a:t>Airbnb, Booking.com and Expedia Group</a:t>
            </a:r>
            <a:r>
              <a:rPr lang="en-GB" dirty="0" smtClean="0"/>
              <a:t>).  90% of these were domestic visitors. </a:t>
            </a:r>
            <a:r>
              <a:rPr lang="en-GB" dirty="0"/>
              <a:t>The distribution of </a:t>
            </a:r>
            <a:r>
              <a:rPr lang="en-GB" dirty="0" smtClean="0"/>
              <a:t>stays across </a:t>
            </a:r>
            <a:r>
              <a:rPr lang="en-GB" dirty="0"/>
              <a:t>the year is strongly affected by the </a:t>
            </a:r>
            <a:r>
              <a:rPr lang="en-GB" dirty="0" smtClean="0"/>
              <a:t>seasons with August the </a:t>
            </a:r>
            <a:r>
              <a:rPr lang="en-GB" dirty="0"/>
              <a:t>most popular month for short-term </a:t>
            </a:r>
            <a:r>
              <a:rPr lang="en-GB" dirty="0" smtClean="0"/>
              <a:t>lets.  There is also significant geographical variation.  For </a:t>
            </a:r>
            <a:r>
              <a:rPr lang="en-GB" dirty="0"/>
              <a:t>more information see </a:t>
            </a:r>
            <a:r>
              <a:rPr lang="en-GB" dirty="0" smtClean="0"/>
              <a:t>ONS </a:t>
            </a:r>
            <a:r>
              <a:rPr lang="en-GB" dirty="0" smtClean="0">
                <a:hlinkClick r:id="rId3"/>
              </a:rPr>
              <a:t>Short-term </a:t>
            </a:r>
            <a:r>
              <a:rPr lang="en-GB" dirty="0">
                <a:hlinkClick r:id="rId3"/>
              </a:rPr>
              <a:t>lets through online collaborative economy platforms, UK: year to Quarter 2 (Apr to June) </a:t>
            </a:r>
            <a:r>
              <a:rPr lang="en-GB" dirty="0" smtClean="0">
                <a:hlinkClick r:id="rId3"/>
              </a:rPr>
              <a:t>2024</a:t>
            </a:r>
            <a:r>
              <a:rPr lang="en-GB" dirty="0" smtClean="0"/>
              <a:t>.</a:t>
            </a:r>
            <a:endParaRPr lang="en-GB" dirty="0"/>
          </a:p>
        </p:txBody>
      </p:sp>
      <p:pic>
        <p:nvPicPr>
          <p:cNvPr id="5" name="Content Placeholder 4"/>
          <p:cNvPicPr>
            <a:picLocks noGrp="1" noChangeAspect="1"/>
          </p:cNvPicPr>
          <p:nvPr>
            <p:ph idx="1"/>
          </p:nvPr>
        </p:nvPicPr>
        <p:blipFill>
          <a:blip r:embed="rId4"/>
          <a:stretch>
            <a:fillRect/>
          </a:stretch>
        </p:blipFill>
        <p:spPr>
          <a:xfrm>
            <a:off x="4930233" y="1094137"/>
            <a:ext cx="7078904" cy="3810372"/>
          </a:xfrm>
          <a:prstGeom prst="rect">
            <a:avLst/>
          </a:prstGeom>
        </p:spPr>
      </p:pic>
      <p:sp>
        <p:nvSpPr>
          <p:cNvPr id="6" name="TextBox 5"/>
          <p:cNvSpPr txBox="1"/>
          <p:nvPr/>
        </p:nvSpPr>
        <p:spPr>
          <a:xfrm>
            <a:off x="9330445" y="5019907"/>
            <a:ext cx="2347435"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hlinkClick r:id="rId5"/>
              </a:rPr>
              <a:t>ONS</a:t>
            </a:r>
            <a:endParaRPr lang="en-GB" sz="1100" dirty="0"/>
          </a:p>
          <a:p>
            <a:r>
              <a:rPr lang="en-GB" sz="1100" dirty="0" smtClean="0"/>
              <a:t>Date last updated: 13 November 2024</a:t>
            </a:r>
          </a:p>
          <a:p>
            <a:r>
              <a:rPr lang="en-GB" sz="1100" dirty="0" smtClean="0"/>
              <a:t>Frequency of update: Biannually</a:t>
            </a:r>
          </a:p>
          <a:p>
            <a:r>
              <a:rPr lang="en-GB" sz="1100" dirty="0" smtClean="0"/>
              <a:t>Next update: May 2025</a:t>
            </a:r>
          </a:p>
        </p:txBody>
      </p:sp>
      <p:sp>
        <p:nvSpPr>
          <p:cNvPr id="7" name="TextBox 6"/>
          <p:cNvSpPr txBox="1"/>
          <p:nvPr/>
        </p:nvSpPr>
        <p:spPr>
          <a:xfrm>
            <a:off x="4880758" y="5019907"/>
            <a:ext cx="4322619"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75000"/>
                  </a:schemeClr>
                </a:solidFill>
              </a:rPr>
              <a:t>Need to know</a:t>
            </a:r>
            <a:r>
              <a:rPr lang="en-GB" sz="1200" dirty="0">
                <a:solidFill>
                  <a:schemeClr val="bg1">
                    <a:lumMod val="75000"/>
                  </a:schemeClr>
                </a:solidFill>
              </a:rPr>
              <a:t>:  Short-term lets refers to rentals, such as apartments or rooms, booked through these three platforms, excluding other forms of accommodation, such as hotels or campsites. </a:t>
            </a:r>
            <a:endParaRPr lang="en-GB" sz="1200" dirty="0" smtClean="0">
              <a:solidFill>
                <a:schemeClr val="bg1">
                  <a:lumMod val="75000"/>
                </a:schemeClr>
              </a:solidFill>
            </a:endParaRPr>
          </a:p>
          <a:p>
            <a:r>
              <a:rPr lang="en-GB" sz="1200" dirty="0" smtClean="0">
                <a:solidFill>
                  <a:schemeClr val="bg1">
                    <a:lumMod val="75000"/>
                  </a:schemeClr>
                </a:solidFill>
              </a:rPr>
              <a:t>Number of </a:t>
            </a:r>
            <a:r>
              <a:rPr lang="en-GB" sz="1200" dirty="0">
                <a:solidFill>
                  <a:schemeClr val="bg1">
                    <a:lumMod val="75000"/>
                  </a:schemeClr>
                </a:solidFill>
              </a:rPr>
              <a:t>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smtClean="0"/>
              <a:t>Distance travelled to work and method of travel</a:t>
            </a:r>
            <a:endParaRPr lang="en-GB" dirty="0"/>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smtClean="0"/>
              <a:t>Key points</a:t>
            </a:r>
          </a:p>
          <a:p>
            <a:pPr marL="171450" indent="-171450">
              <a:lnSpc>
                <a:spcPct val="120000"/>
              </a:lnSpc>
              <a:buFont typeface="Arial" panose="020B0604020202020204" pitchFamily="34" charset="0"/>
              <a:buChar char="•"/>
            </a:pPr>
            <a:r>
              <a:rPr lang="en-GB" sz="1200" dirty="0" smtClean="0"/>
              <a:t>The frequency of, and ways in which, people travel to and from work has </a:t>
            </a:r>
            <a:r>
              <a:rPr lang="en-GB" sz="1200" dirty="0"/>
              <a:t>implications not only for the environment </a:t>
            </a:r>
            <a:r>
              <a:rPr lang="en-GB" sz="1200" dirty="0" smtClean="0"/>
              <a:t>and health and wellbeing but </a:t>
            </a:r>
            <a:r>
              <a:rPr lang="en-GB" sz="1200" dirty="0"/>
              <a:t>for household budgets, for some in terms of transport costs, and for others, in terms of home heating costs</a:t>
            </a:r>
            <a:r>
              <a:rPr lang="en-GB" sz="1200" dirty="0" smtClean="0"/>
              <a:t>. </a:t>
            </a:r>
          </a:p>
          <a:p>
            <a:pPr marL="171450" indent="-171450">
              <a:lnSpc>
                <a:spcPct val="120000"/>
              </a:lnSpc>
              <a:buFont typeface="Arial" panose="020B0604020202020204" pitchFamily="34" charset="0"/>
              <a:buChar char="•"/>
            </a:pPr>
            <a:r>
              <a:rPr lang="en-GB" sz="1200" dirty="0" smtClean="0"/>
              <a:t>Herefordshire in one of England’s most rural counties and is relatively lacking in public transport infrastructure with only four railway stations (Colwall, Hereford – Barr’s Court, Ledbury and Leominster).  Almost </a:t>
            </a:r>
            <a:r>
              <a:rPr lang="en-GB" sz="1200" dirty="0"/>
              <a:t>two thirds of all Herefordshire </a:t>
            </a:r>
            <a:r>
              <a:rPr lang="en-GB" sz="1200" dirty="0" smtClean="0"/>
              <a:t>LSOAs </a:t>
            </a:r>
            <a:r>
              <a:rPr lang="en-GB" sz="1200" dirty="0"/>
              <a:t>(72 </a:t>
            </a:r>
            <a:r>
              <a:rPr lang="en-GB" sz="1200" dirty="0" smtClean="0"/>
              <a:t>out of </a:t>
            </a:r>
            <a:r>
              <a:rPr lang="en-GB" sz="1200" dirty="0"/>
              <a:t>116) are among the 25% most deprived in England in respect to geographical barriers to services with 53 being in the most deprived 10% across England</a:t>
            </a:r>
            <a:r>
              <a:rPr lang="en-GB" sz="1200" dirty="0" smtClean="0"/>
              <a:t>.  Of </a:t>
            </a:r>
            <a:r>
              <a:rPr lang="en-GB" sz="1200" dirty="0"/>
              <a:t>these </a:t>
            </a:r>
            <a:r>
              <a:rPr lang="en-GB" sz="1200" dirty="0" smtClean="0"/>
              <a:t>three </a:t>
            </a:r>
            <a:r>
              <a:rPr lang="en-GB" sz="1200" dirty="0"/>
              <a:t>quarters are in rural areas</a:t>
            </a:r>
            <a:r>
              <a:rPr lang="en-GB" sz="1200" dirty="0" smtClean="0"/>
              <a:t>.</a:t>
            </a:r>
          </a:p>
          <a:p>
            <a:pPr marL="171450" indent="-171450">
              <a:lnSpc>
                <a:spcPct val="120000"/>
              </a:lnSpc>
              <a:buFont typeface="Arial" panose="020B0604020202020204" pitchFamily="34" charset="0"/>
              <a:buChar char="•"/>
            </a:pPr>
            <a:r>
              <a:rPr lang="en-GB" sz="1200" dirty="0" smtClean="0"/>
              <a:t>The 2021 Census provides information about distance travelled to work and mode of transport.  </a:t>
            </a:r>
            <a:r>
              <a:rPr lang="en-GB" sz="1200" dirty="0" smtClean="0">
                <a:hlinkClick r:id="rId2"/>
              </a:rPr>
              <a:t>Because of the Covid-19 pandemic</a:t>
            </a:r>
            <a:r>
              <a:rPr lang="en-GB" sz="1200" dirty="0" smtClean="0"/>
              <a:t>, and because </a:t>
            </a:r>
            <a:r>
              <a:rPr lang="en-GB" sz="1200" dirty="0"/>
              <a:t>the ONS </a:t>
            </a:r>
            <a:r>
              <a:rPr lang="en-GB" sz="1200" dirty="0" smtClean="0"/>
              <a:t>widened </a:t>
            </a:r>
            <a:r>
              <a:rPr lang="en-GB" sz="1200" dirty="0"/>
              <a:t>the age range (from 16-74 in 2011 to 16 and over in 2021</a:t>
            </a:r>
            <a:r>
              <a:rPr lang="en-GB" sz="1200" dirty="0" smtClean="0"/>
              <a:t>), is not appropriate to compare the 2021 results with 2011.</a:t>
            </a:r>
          </a:p>
          <a:p>
            <a:pPr marL="171450" indent="-171450">
              <a:lnSpc>
                <a:spcPct val="120000"/>
              </a:lnSpc>
              <a:buFont typeface="Arial" panose="020B0604020202020204" pitchFamily="34" charset="0"/>
              <a:buChar char="•"/>
            </a:pPr>
            <a:r>
              <a:rPr lang="en-GB" sz="1200" dirty="0" smtClean="0"/>
              <a:t>The </a:t>
            </a:r>
            <a:r>
              <a:rPr lang="en-GB" sz="1200" dirty="0" smtClean="0">
                <a:hlinkClick r:id="rId3"/>
              </a:rPr>
              <a:t>ONS Subnational Indicator Explorer </a:t>
            </a:r>
            <a:r>
              <a:rPr lang="en-GB" sz="1200" dirty="0" smtClean="0"/>
              <a:t>shows Herefordshire to be below </a:t>
            </a:r>
            <a:r>
              <a:rPr lang="en-GB" sz="1200" dirty="0"/>
              <a:t>the UK median </a:t>
            </a:r>
            <a:r>
              <a:rPr lang="en-GB" sz="1200" dirty="0" smtClean="0"/>
              <a:t>for three indicators:</a:t>
            </a:r>
          </a:p>
          <a:p>
            <a:pPr lvl="1">
              <a:lnSpc>
                <a:spcPct val="120000"/>
              </a:lnSpc>
            </a:pPr>
            <a:r>
              <a:rPr lang="en-GB" sz="1000" dirty="0" smtClean="0"/>
              <a:t>1.  Public </a:t>
            </a:r>
            <a:r>
              <a:rPr lang="en-GB" sz="1000" dirty="0"/>
              <a:t>transport or walk to employment centre with 500 to 4999 </a:t>
            </a:r>
            <a:r>
              <a:rPr lang="en-GB" sz="1000" dirty="0" smtClean="0"/>
              <a:t>jobs 2.  Drive </a:t>
            </a:r>
            <a:r>
              <a:rPr lang="en-GB" sz="1000" dirty="0"/>
              <a:t>to employment centre with 500 to 4999 </a:t>
            </a:r>
            <a:r>
              <a:rPr lang="en-GB" sz="1000" dirty="0" smtClean="0"/>
              <a:t>jobs 3.  Cycle </a:t>
            </a:r>
            <a:r>
              <a:rPr lang="en-GB" sz="1000" dirty="0"/>
              <a:t>to employment centre with 500 to 4999 </a:t>
            </a:r>
            <a:r>
              <a:rPr lang="en-GB" sz="1000" dirty="0" smtClean="0"/>
              <a:t>jobs.</a:t>
            </a:r>
          </a:p>
          <a:p>
            <a:pPr marL="171450" indent="-171450">
              <a:lnSpc>
                <a:spcPct val="120000"/>
              </a:lnSpc>
              <a:buFont typeface="Arial" panose="020B0604020202020204" pitchFamily="34" charset="0"/>
              <a:buChar char="•"/>
            </a:pPr>
            <a:r>
              <a:rPr lang="en-GB" sz="1200" dirty="0" smtClean="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smtClean="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smtClean="0"/>
              <a:t>A lower proportion of people worked from home than nationally (25.6% vs 31.5%), which is to be expected given the occupation profile of the county.  </a:t>
            </a:r>
            <a:endParaRPr lang="en-GB" sz="1200" dirty="0"/>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5"/>
              </a:rPr>
              <a:t>ONS</a:t>
            </a:r>
            <a:endParaRPr lang="en-GB" sz="1100" dirty="0" smtClean="0"/>
          </a:p>
          <a:p>
            <a:r>
              <a:rPr lang="en-GB" sz="1100" dirty="0" smtClean="0"/>
              <a:t>Last updated: 8 December 2022</a:t>
            </a:r>
          </a:p>
          <a:p>
            <a:r>
              <a:rPr lang="en-GB" sz="1100" dirty="0" smtClean="0"/>
              <a:t>Frequency:  Decennially</a:t>
            </a:r>
          </a:p>
          <a:p>
            <a:r>
              <a:rPr lang="en-GB" sz="1100" dirty="0" smtClean="0"/>
              <a:t>Next update: 2031</a:t>
            </a:r>
            <a:endParaRPr lang="en-GB" sz="1100" dirty="0"/>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a:t>
            </a:r>
            <a:r>
              <a:rPr lang="en-GB" sz="1000" dirty="0">
                <a:solidFill>
                  <a:schemeClr val="bg1">
                    <a:lumMod val="65000"/>
                  </a:schemeClr>
                </a:solidFill>
              </a:rPr>
              <a:t>Lower Super Output Areas (LSOAs) are fixed statistical geographies of about 1,500 people designed by the Office for National Statistics (ONS</a:t>
            </a:r>
            <a:r>
              <a:rPr lang="en-GB" sz="1000" dirty="0" smtClean="0">
                <a:solidFill>
                  <a:schemeClr val="bg1">
                    <a:lumMod val="65000"/>
                  </a:schemeClr>
                </a:solidFill>
              </a:rPr>
              <a:t>).</a:t>
            </a:r>
          </a:p>
          <a:p>
            <a:r>
              <a:rPr lang="en-GB" sz="1000" dirty="0">
                <a:solidFill>
                  <a:schemeClr val="bg1">
                    <a:lumMod val="65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smtClean="0">
                <a:solidFill>
                  <a:schemeClr val="bg1">
                    <a:lumMod val="65000"/>
                  </a:schemeClr>
                </a:solidFill>
              </a:rPr>
              <a:t> </a:t>
            </a:r>
            <a:r>
              <a:rPr lang="en-GB" sz="1000" dirty="0">
                <a:solidFill>
                  <a:schemeClr val="bg1">
                    <a:lumMod val="65000"/>
                  </a:schemeClr>
                </a:solidFill>
              </a:rPr>
              <a:t>With regard to the </a:t>
            </a:r>
            <a:r>
              <a:rPr lang="en-GB" sz="1000" dirty="0" smtClean="0">
                <a:solidFill>
                  <a:schemeClr val="bg1">
                    <a:lumMod val="65000"/>
                  </a:schemeClr>
                </a:solidFill>
              </a:rPr>
              <a:t>above proportions</a:t>
            </a:r>
            <a:r>
              <a:rPr lang="en-GB" sz="1000" dirty="0">
                <a:solidFill>
                  <a:schemeClr val="bg1">
                    <a:lumMod val="65000"/>
                  </a:schemeClr>
                </a:solidFill>
              </a:rPr>
              <a:t>, it should be noted that the Census was undertaken when COVID measures were still in place, so </a:t>
            </a:r>
            <a:r>
              <a:rPr lang="en-GB" sz="1000" dirty="0" smtClean="0">
                <a:solidFill>
                  <a:schemeClr val="bg1">
                    <a:lumMod val="65000"/>
                  </a:schemeClr>
                </a:solidFill>
              </a:rPr>
              <a:t>these are likely </a:t>
            </a:r>
            <a:r>
              <a:rPr lang="en-GB" sz="1000" dirty="0">
                <a:solidFill>
                  <a:schemeClr val="bg1">
                    <a:lumMod val="65000"/>
                  </a:schemeClr>
                </a:solidFill>
              </a:rPr>
              <a:t>to have </a:t>
            </a:r>
            <a:r>
              <a:rPr lang="en-GB" sz="1000" dirty="0" smtClean="0">
                <a:solidFill>
                  <a:schemeClr val="bg1">
                    <a:lumMod val="65000"/>
                  </a:schemeClr>
                </a:solidFill>
              </a:rPr>
              <a:t>changed significantly </a:t>
            </a:r>
            <a:r>
              <a:rPr lang="en-GB" sz="1000" dirty="0">
                <a:solidFill>
                  <a:schemeClr val="bg1">
                    <a:lumMod val="65000"/>
                  </a:schemeClr>
                </a:solidFill>
              </a:rPr>
              <a:t>since</a:t>
            </a:r>
            <a:r>
              <a:rPr lang="en-GB" sz="1000" dirty="0" smtClean="0">
                <a:solidFill>
                  <a:schemeClr val="bg1">
                    <a:lumMod val="65000"/>
                  </a:schemeClr>
                </a:solidFill>
              </a:rPr>
              <a:t>.</a:t>
            </a:r>
            <a:endParaRPr lang="en-GB" sz="1000" dirty="0">
              <a:solidFill>
                <a:schemeClr val="bg1">
                  <a:lumMod val="65000"/>
                </a:schemeClr>
              </a:solidFill>
            </a:endParaRPr>
          </a:p>
        </p:txBody>
      </p:sp>
    </p:spTree>
    <p:extLst>
      <p:ext uri="{BB962C8B-B14F-4D97-AF65-F5344CB8AC3E}">
        <p14:creationId xmlns:p14="http://schemas.microsoft.com/office/powerpoint/2010/main" val="238693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smtClean="0"/>
              <a:t>Digital exclusion</a:t>
            </a:r>
            <a:endParaRPr lang="en-GB" dirty="0"/>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1"/>
            <a:ext cx="12019027" cy="5039140"/>
          </a:xfrm>
          <a:solidFill>
            <a:schemeClr val="bg1"/>
          </a:solidFill>
          <a:ln w="38100">
            <a:solidFill>
              <a:srgbClr val="FFC000"/>
            </a:solidFill>
          </a:ln>
        </p:spPr>
        <p:txBody>
          <a:bodyPr numCol="3">
            <a:noAutofit/>
          </a:bodyPr>
          <a:lstStyle/>
          <a:p>
            <a:pPr>
              <a:lnSpc>
                <a:spcPct val="120000"/>
              </a:lnSpc>
            </a:pPr>
            <a:r>
              <a:rPr lang="en-US" sz="1100" dirty="0" smtClean="0"/>
              <a:t>Digital exclusion is a barrier to employment and educational opportunities, social networking and access to everyday services and thus has a range of </a:t>
            </a:r>
            <a:r>
              <a:rPr lang="en-US" sz="1100" dirty="0" smtClean="0">
                <a:hlinkClick r:id="rId2"/>
              </a:rPr>
              <a:t>negative impacts</a:t>
            </a:r>
            <a:r>
              <a:rPr lang="en-US" sz="1100" dirty="0" smtClean="0"/>
              <a:t> on affected individuals.  People </a:t>
            </a:r>
            <a:r>
              <a:rPr lang="en-US" sz="1100" dirty="0"/>
              <a:t>may be digitally excluded for multiple reasons, including not having access to the required infrastructure and/or devices, lack of skills, or lack of motivation to use </a:t>
            </a:r>
            <a:r>
              <a:rPr lang="en-US" sz="1100" dirty="0" smtClean="0"/>
              <a:t>technology.</a:t>
            </a:r>
          </a:p>
          <a:p>
            <a:pPr>
              <a:lnSpc>
                <a:spcPct val="120000"/>
              </a:lnSpc>
            </a:pPr>
            <a:r>
              <a:rPr lang="en-US" sz="1100" dirty="0" smtClean="0">
                <a:hlinkClick r:id="rId3"/>
              </a:rPr>
              <a:t>Research</a:t>
            </a:r>
            <a:r>
              <a:rPr lang="en-US" sz="1100" dirty="0" smtClean="0"/>
              <a:t> has found that without </a:t>
            </a:r>
            <a:r>
              <a:rPr lang="en-GB" sz="1100" dirty="0" smtClean="0"/>
              <a:t>internet access, </a:t>
            </a:r>
            <a:r>
              <a:rPr lang="en-GB" sz="1100" dirty="0"/>
              <a:t>consumers can pay as much as </a:t>
            </a:r>
            <a:r>
              <a:rPr lang="en-GB" sz="1100" dirty="0" smtClean="0"/>
              <a:t>25% more for essential </a:t>
            </a:r>
            <a:r>
              <a:rPr lang="en-GB" sz="1100" dirty="0"/>
              <a:t>goods and </a:t>
            </a:r>
            <a:r>
              <a:rPr lang="en-GB" sz="1100" dirty="0" smtClean="0"/>
              <a:t>services, while pressures on household budgets have forced many to cancel broadband contracts.</a:t>
            </a:r>
          </a:p>
          <a:p>
            <a:pPr>
              <a:lnSpc>
                <a:spcPct val="120000"/>
              </a:lnSpc>
            </a:pPr>
            <a:r>
              <a:rPr lang="en-US" sz="1100" dirty="0" smtClean="0"/>
              <a:t>Nationally</a:t>
            </a:r>
            <a:r>
              <a:rPr lang="en-US" sz="1100" dirty="0"/>
              <a:t>, </a:t>
            </a:r>
            <a:r>
              <a:rPr lang="en-US" sz="1100" dirty="0">
                <a:hlinkClick r:id="rId4"/>
              </a:rPr>
              <a:t>ONS reports </a:t>
            </a:r>
            <a:r>
              <a:rPr lang="en-US" sz="1100" dirty="0"/>
              <a:t>that in 2020 </a:t>
            </a:r>
            <a:r>
              <a:rPr lang="en-GB" sz="1100" dirty="0"/>
              <a:t>92% of adults in the UK were recent internet users: up from 91% in 2019.  </a:t>
            </a:r>
            <a:r>
              <a:rPr lang="en-GB" sz="1100" dirty="0" smtClean="0"/>
              <a:t>99% of adults </a:t>
            </a:r>
            <a:r>
              <a:rPr lang="en-GB" sz="1100" dirty="0"/>
              <a:t>aged 16 to 44 years were recent internet users (99%), </a:t>
            </a:r>
            <a:r>
              <a:rPr lang="en-GB" sz="1100" dirty="0" smtClean="0"/>
              <a:t>whereas for people aged </a:t>
            </a:r>
            <a:r>
              <a:rPr lang="en-GB" sz="1100" dirty="0"/>
              <a:t>75 years and </a:t>
            </a:r>
            <a:r>
              <a:rPr lang="en-GB" sz="1100" dirty="0" smtClean="0"/>
              <a:t>over it was only 54%, </a:t>
            </a:r>
            <a:r>
              <a:rPr lang="en-GB" sz="1100" dirty="0"/>
              <a:t>although this proportion had increased from 29% in 2013.  81% of disabled adults were recent internet users.  6.3% of adults had never used the internet: down from 7.5% in 2019. </a:t>
            </a:r>
            <a:endParaRPr lang="en-US" sz="1100" dirty="0" smtClean="0"/>
          </a:p>
          <a:p>
            <a:pPr>
              <a:lnSpc>
                <a:spcPct val="120000"/>
              </a:lnSpc>
            </a:pPr>
            <a:r>
              <a:rPr lang="en-US" sz="1400" b="1" dirty="0" smtClean="0"/>
              <a:t>Key points</a:t>
            </a:r>
          </a:p>
          <a:p>
            <a:pPr marL="342900" indent="-342900">
              <a:lnSpc>
                <a:spcPct val="120000"/>
              </a:lnSpc>
              <a:buFont typeface="Arial" panose="020B0604020202020204" pitchFamily="34" charset="0"/>
              <a:buChar char="•"/>
            </a:pPr>
            <a:r>
              <a:rPr lang="en-US" sz="1100" dirty="0" smtClean="0"/>
              <a:t>The proportion of </a:t>
            </a:r>
            <a:r>
              <a:rPr lang="en-US" sz="1100" b="1" dirty="0" smtClean="0"/>
              <a:t>adults in Herefordshire who are either lapsed or non-internet users </a:t>
            </a:r>
            <a:r>
              <a:rPr lang="en-US" sz="1100" dirty="0" smtClean="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smtClean="0"/>
              <a:t>The </a:t>
            </a:r>
            <a:r>
              <a:rPr lang="en-US" sz="1100" b="1" dirty="0" smtClean="0"/>
              <a:t>2023 Community Wellbeing Survey </a:t>
            </a:r>
            <a:r>
              <a:rPr lang="en-US" sz="1100" dirty="0" smtClean="0"/>
              <a:t>found that 88% of Herefordshire adults regularly</a:t>
            </a:r>
            <a:r>
              <a:rPr lang="en-GB" sz="1100" dirty="0" smtClean="0"/>
              <a:t> </a:t>
            </a:r>
            <a:r>
              <a:rPr lang="en-GB" sz="1100" dirty="0"/>
              <a:t>access the internet for non-work </a:t>
            </a:r>
            <a:r>
              <a:rPr lang="en-GB" sz="1100" dirty="0" smtClean="0"/>
              <a:t>purposes: similar to 2021 (</a:t>
            </a:r>
            <a:r>
              <a:rPr lang="en-GB" sz="1100" dirty="0"/>
              <a:t>89%). </a:t>
            </a:r>
            <a:r>
              <a:rPr lang="en-GB" sz="1100" dirty="0" smtClean="0"/>
              <a:t>12% do not use it regularly, similar to 2021 (10%), and this proportion rises for people living </a:t>
            </a:r>
            <a:r>
              <a:rPr lang="en-GB" sz="1100" dirty="0"/>
              <a:t>in the most deprived locations (</a:t>
            </a:r>
            <a:r>
              <a:rPr lang="en-GB" sz="1100" dirty="0" smtClean="0"/>
              <a:t>19%), aged </a:t>
            </a:r>
            <a:r>
              <a:rPr lang="en-GB" sz="1100" dirty="0"/>
              <a:t>65+ (25</a:t>
            </a:r>
            <a:r>
              <a:rPr lang="en-GB" sz="1100" dirty="0" smtClean="0"/>
              <a:t>%), and with no </a:t>
            </a:r>
            <a:r>
              <a:rPr lang="en-GB" sz="1100" dirty="0"/>
              <a:t>formal educational qualifications (41%). </a:t>
            </a:r>
            <a:r>
              <a:rPr lang="en-GB" sz="1100" dirty="0" smtClean="0"/>
              <a:t> </a:t>
            </a:r>
            <a:r>
              <a:rPr lang="en-GB" sz="1100" dirty="0"/>
              <a:t>Asked </a:t>
            </a:r>
            <a:r>
              <a:rPr lang="en-GB" sz="1100" dirty="0" smtClean="0"/>
              <a:t>why, 44% say it’s because </a:t>
            </a:r>
            <a:r>
              <a:rPr lang="en-GB" sz="1100" dirty="0"/>
              <a:t>they </a:t>
            </a:r>
            <a:r>
              <a:rPr lang="en-GB" sz="1100" dirty="0" smtClean="0"/>
              <a:t>don’t need it, however 31% say they don’t </a:t>
            </a:r>
            <a:r>
              <a:rPr lang="en-GB" sz="1100" dirty="0"/>
              <a:t>have the </a:t>
            </a:r>
            <a:r>
              <a:rPr lang="en-GB" sz="1100" dirty="0" smtClean="0"/>
              <a:t>skills, rising to 48% amongst Housing Association tenants.</a:t>
            </a:r>
          </a:p>
          <a:p>
            <a:pPr marL="285750" indent="-285750">
              <a:lnSpc>
                <a:spcPct val="120000"/>
              </a:lnSpc>
              <a:buFont typeface="Arial" panose="020B0604020202020204" pitchFamily="34" charset="0"/>
              <a:buChar char="•"/>
            </a:pPr>
            <a:r>
              <a:rPr lang="en-GB" sz="1100" dirty="0" smtClean="0"/>
              <a:t>While 35% of people say their use of the internet increased since that start of the COVID-19 pandemic, for 5% it has reduced, rising to 12% among those in the </a:t>
            </a:r>
            <a:r>
              <a:rPr lang="en-GB" sz="1100" dirty="0"/>
              <a:t>most deprived </a:t>
            </a:r>
            <a:r>
              <a:rPr lang="en-GB" sz="1100" dirty="0" smtClean="0"/>
              <a:t>locations, 11% amongst Housing </a:t>
            </a:r>
            <a:r>
              <a:rPr lang="en-GB" sz="1100" dirty="0"/>
              <a:t>Association tenants </a:t>
            </a:r>
            <a:r>
              <a:rPr lang="en-GB" sz="1100" dirty="0" smtClean="0"/>
              <a:t>and 12% of people with </a:t>
            </a:r>
            <a:r>
              <a:rPr lang="en-GB" sz="1100" dirty="0"/>
              <a:t>an ethnic minority </a:t>
            </a:r>
            <a:r>
              <a:rPr lang="en-GB" sz="1100" dirty="0" smtClean="0"/>
              <a:t>background.  </a:t>
            </a:r>
          </a:p>
          <a:p>
            <a:pPr marL="285750" indent="-285750">
              <a:lnSpc>
                <a:spcPct val="120000"/>
              </a:lnSpc>
              <a:buFont typeface="Arial" panose="020B0604020202020204" pitchFamily="34" charset="0"/>
              <a:buChar char="•"/>
            </a:pPr>
            <a:r>
              <a:rPr lang="en-GB" sz="1100" dirty="0" smtClean="0"/>
              <a:t>41% of people are </a:t>
            </a:r>
            <a:r>
              <a:rPr lang="en-GB" sz="1100" dirty="0"/>
              <a:t>positive about more things being provided </a:t>
            </a:r>
            <a:r>
              <a:rPr lang="en-GB" sz="1100" dirty="0" smtClean="0"/>
              <a:t>online - a 17</a:t>
            </a:r>
            <a:r>
              <a:rPr lang="en-GB" sz="1100" dirty="0"/>
              <a:t>% point decrease since 2021 (58%). </a:t>
            </a:r>
            <a:r>
              <a:rPr lang="en-GB" sz="1100" dirty="0" smtClean="0"/>
              <a:t> 35% are now concerned </a:t>
            </a:r>
            <a:r>
              <a:rPr lang="en-GB" sz="1100" dirty="0"/>
              <a:t>about more things being provided </a:t>
            </a:r>
            <a:r>
              <a:rPr lang="en-GB" sz="1100" dirty="0" smtClean="0"/>
              <a:t>online: an </a:t>
            </a:r>
            <a:r>
              <a:rPr lang="en-GB" sz="1100" dirty="0"/>
              <a:t>increase of 13% </a:t>
            </a:r>
            <a:r>
              <a:rPr lang="en-GB" sz="1100" dirty="0" smtClean="0"/>
              <a:t>points from 2021 and the proportion is higher amongst those </a:t>
            </a:r>
            <a:r>
              <a:rPr lang="en-GB" sz="1100" dirty="0"/>
              <a:t>aged 55+ (46</a:t>
            </a:r>
            <a:r>
              <a:rPr lang="en-GB" sz="1100" dirty="0" smtClean="0"/>
              <a:t>%), the </a:t>
            </a:r>
            <a:r>
              <a:rPr lang="en-GB" sz="1100" dirty="0"/>
              <a:t>economically inactive (44% - likely driven by age</a:t>
            </a:r>
            <a:r>
              <a:rPr lang="en-GB" sz="1100" dirty="0" smtClean="0"/>
              <a:t>), people with </a:t>
            </a:r>
            <a:r>
              <a:rPr lang="en-GB" sz="1100" dirty="0"/>
              <a:t>no formal educational qualifications (43</a:t>
            </a:r>
            <a:r>
              <a:rPr lang="en-GB" sz="1100" dirty="0" smtClean="0"/>
              <a:t>%), those with a </a:t>
            </a:r>
            <a:r>
              <a:rPr lang="en-GB" sz="1100" dirty="0"/>
              <a:t>disability (43%) or those who receive care (43</a:t>
            </a:r>
            <a:r>
              <a:rPr lang="en-GB" sz="1100" dirty="0" smtClean="0"/>
              <a:t>%), and those </a:t>
            </a:r>
            <a:r>
              <a:rPr lang="en-GB" sz="1100" dirty="0"/>
              <a:t>who do not use the internet regularly (54%). </a:t>
            </a:r>
            <a:endParaRPr lang="en-GB" sz="1100" dirty="0" smtClean="0"/>
          </a:p>
          <a:p>
            <a:pPr marL="285750" indent="-285750">
              <a:lnSpc>
                <a:spcPct val="120000"/>
              </a:lnSpc>
              <a:buFont typeface="Arial" panose="020B0604020202020204" pitchFamily="34" charset="0"/>
              <a:buChar char="•"/>
            </a:pPr>
            <a:r>
              <a:rPr lang="en-GB" sz="1100" dirty="0" smtClean="0"/>
              <a:t>The </a:t>
            </a:r>
            <a:r>
              <a:rPr lang="en-GB" sz="1100" b="1" dirty="0" smtClean="0"/>
              <a:t>2022 Telecare Users’ Survey </a:t>
            </a:r>
            <a:r>
              <a:rPr lang="en-GB" sz="1100" dirty="0" smtClean="0"/>
              <a:t>found that 49% of users in Herefordshire do not use the internet (down slightly from 52% in 2019),  36% of Telecare users say they are not confident using the internet.</a:t>
            </a:r>
          </a:p>
          <a:p>
            <a:pPr marL="285750" indent="-285750">
              <a:lnSpc>
                <a:spcPct val="120000"/>
              </a:lnSpc>
              <a:buFont typeface="Arial" panose="020B0604020202020204" pitchFamily="34" charset="0"/>
              <a:buChar char="•"/>
            </a:pPr>
            <a:r>
              <a:rPr lang="en-GB" sz="1100" dirty="0" smtClean="0"/>
              <a:t>GMCA has produced a Digital Exclusion Risk Index for Great Britain.  Overall, Herefordshire is low risk but there are pockets of higher risk in Ledbury South and Golden Valley South Lower Super Output Areas (LSOAs). </a:t>
            </a:r>
            <a:endParaRPr lang="en-GB" sz="1100" dirty="0"/>
          </a:p>
        </p:txBody>
      </p:sp>
      <p:sp>
        <p:nvSpPr>
          <p:cNvPr id="8" name="TextBox 7"/>
          <p:cNvSpPr txBox="1"/>
          <p:nvPr/>
        </p:nvSpPr>
        <p:spPr>
          <a:xfrm>
            <a:off x="6164312" y="6011110"/>
            <a:ext cx="2175641" cy="769441"/>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5"/>
              </a:rPr>
              <a:t>Greater Manchester Office of Data Analytics at Greater Manchester Combined Authority</a:t>
            </a:r>
            <a:r>
              <a:rPr lang="en-GB" sz="1100" dirty="0" smtClean="0"/>
              <a:t> (GMCA)</a:t>
            </a:r>
            <a:endParaRPr lang="en-GB" sz="1100" dirty="0"/>
          </a:p>
        </p:txBody>
      </p:sp>
      <p:pic>
        <p:nvPicPr>
          <p:cNvPr id="5" name="Picture 4" descr="Heat map of Herefordshire showing the Digital Exclusion Risk Index Score for each Lower Super Output Area (LSO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904" y="4019615"/>
            <a:ext cx="3678781" cy="2760936"/>
          </a:xfrm>
          <a:prstGeom prst="rect">
            <a:avLst/>
          </a:prstGeom>
          <a:ln>
            <a:solidFill>
              <a:schemeClr val="tx1"/>
            </a:solidFill>
          </a:ln>
        </p:spPr>
      </p:pic>
    </p:spTree>
    <p:extLst>
      <p:ext uri="{BB962C8B-B14F-4D97-AF65-F5344CB8AC3E}">
        <p14:creationId xmlns:p14="http://schemas.microsoft.com/office/powerpoint/2010/main" val="188738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compendium</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smtClean="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smtClean="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endParaRPr lang="en-GB" sz="2300" dirty="0"/>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a:t>
            </a:r>
            <a:r>
              <a:rPr lang="en-GB" sz="2300" u="sng" dirty="0" smtClean="0">
                <a:solidFill>
                  <a:schemeClr val="accent5">
                    <a:lumMod val="75000"/>
                  </a:schemeClr>
                </a:solidFill>
                <a:hlinkClick r:id="rId2" action="ppaction://hlinksldjump"/>
              </a:rPr>
              <a:t>Herefordshire’s economy</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solidFill>
                  <a:schemeClr val="accent5">
                    <a:lumMod val="75000"/>
                  </a:schemeClr>
                </a:solidFill>
                <a:hlinkClick r:id="rId3" action="ppaction://hlinksldjump"/>
              </a:rPr>
              <a:t>Section 2:  The labour market</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hlinkClick r:id="rId4" action="ppaction://hlinksldjump"/>
              </a:rPr>
              <a:t>Section 3:  Household finances</a:t>
            </a:r>
            <a:endParaRPr lang="en-GB" sz="2300" u="sng" dirty="0" smtClean="0"/>
          </a:p>
          <a:p>
            <a:pPr marL="457200" lvl="1" indent="0">
              <a:lnSpc>
                <a:spcPct val="120000"/>
              </a:lnSpc>
              <a:spcBef>
                <a:spcPts val="1200"/>
              </a:spcBef>
              <a:buNone/>
            </a:pPr>
            <a:r>
              <a:rPr lang="en-GB" sz="2300" u="sng" dirty="0" smtClean="0">
                <a:hlinkClick r:id="rId5" action="ppaction://hlinksldjump"/>
              </a:rPr>
              <a:t>Section 4:  </a:t>
            </a:r>
            <a:r>
              <a:rPr lang="en-GB" sz="2300" u="sng" dirty="0">
                <a:hlinkClick r:id="rId5" action="ppaction://hlinksldjump"/>
              </a:rPr>
              <a:t>Income </a:t>
            </a:r>
            <a:r>
              <a:rPr lang="en-GB" sz="2300" u="sng" dirty="0" smtClean="0">
                <a:hlinkClick r:id="rId5" action="ppaction://hlinksldjump"/>
              </a:rPr>
              <a:t>deprivation, poverty and homelessness</a:t>
            </a:r>
            <a:endParaRPr lang="en-GB" sz="2300" u="sng" dirty="0" smtClean="0"/>
          </a:p>
          <a:p>
            <a:pPr marL="457200" lvl="1" indent="0">
              <a:lnSpc>
                <a:spcPct val="120000"/>
              </a:lnSpc>
              <a:spcBef>
                <a:spcPts val="1200"/>
              </a:spcBef>
              <a:buNone/>
            </a:pPr>
            <a:r>
              <a:rPr lang="en-GB" sz="2300" dirty="0" smtClean="0">
                <a:hlinkClick r:id="rId6" action="ppaction://hlinksldjump"/>
              </a:rPr>
              <a:t>Appendix:  </a:t>
            </a:r>
            <a:r>
              <a:rPr lang="en-GB" sz="2300" dirty="0">
                <a:hlinkClick r:id="rId6" action="ppaction://hlinksldjump"/>
              </a:rPr>
              <a:t>Useful </a:t>
            </a:r>
            <a:r>
              <a:rPr lang="en-GB" sz="2300" dirty="0" smtClean="0">
                <a:hlinkClick r:id="rId6" action="ppaction://hlinksldjump"/>
              </a:rPr>
              <a:t>resources</a:t>
            </a:r>
            <a:endParaRPr lang="en-GB" sz="2300" dirty="0" smtClean="0"/>
          </a:p>
          <a:p>
            <a:pPr marL="0" indent="0">
              <a:lnSpc>
                <a:spcPct val="120000"/>
              </a:lnSpc>
              <a:spcBef>
                <a:spcPts val="1200"/>
              </a:spcBef>
              <a:buNone/>
            </a:pPr>
            <a:r>
              <a:rPr lang="en-GB" sz="2300" dirty="0" smtClean="0"/>
              <a:t>If </a:t>
            </a:r>
            <a:r>
              <a:rPr lang="en-GB" sz="2300" dirty="0"/>
              <a:t>you need help to understand this document, or would like it in another format or language, please contact us on 01432 261944 or e-mail </a:t>
            </a:r>
            <a:r>
              <a:rPr lang="en-GB" sz="2300" u="sng" dirty="0" smtClean="0">
                <a:hlinkClick r:id="rId7"/>
              </a:rPr>
              <a:t>researchteam@herefordshire.gov.uk</a:t>
            </a:r>
            <a:endParaRPr lang="en-GB" sz="23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The labour market</a:t>
            </a:r>
            <a:endParaRPr lang="en-GB" sz="3600" dirty="0"/>
          </a:p>
        </p:txBody>
      </p:sp>
    </p:spTree>
    <p:extLst>
      <p:ext uri="{BB962C8B-B14F-4D97-AF65-F5344CB8AC3E}">
        <p14:creationId xmlns:p14="http://schemas.microsoft.com/office/powerpoint/2010/main" val="392950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smtClean="0"/>
              <a:t>Distribution of jobs</a:t>
            </a:r>
            <a:endParaRPr lang="en-GB" sz="3200" dirty="0"/>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88918" y="5234598"/>
            <a:ext cx="3916392" cy="1015663"/>
          </a:xfrm>
          <a:prstGeom prst="rect">
            <a:avLst/>
          </a:prstGeom>
          <a:solidFill>
            <a:schemeClr val="bg1"/>
          </a:solidFill>
          <a:ln w="25400">
            <a:solidFill>
              <a:srgbClr val="FFC000"/>
            </a:solidFill>
          </a:ln>
        </p:spPr>
        <p:txBody>
          <a:bodyPr wrap="square" rtlCol="0">
            <a:spAutoFit/>
          </a:bodyPr>
          <a:lstStyle/>
          <a:p>
            <a:r>
              <a:rPr lang="en-GB" sz="1200" b="1" dirty="0" smtClean="0"/>
              <a:t>Key points:</a:t>
            </a:r>
          </a:p>
          <a:p>
            <a:r>
              <a:rPr lang="en-GB" sz="1200" dirty="0" smtClean="0"/>
              <a:t>A much higher proportion of jobs are in agriculture and manufacturing than nationally.  A greater proportion of people are self-employed than nationally.  Most jobs are in the private sector. </a:t>
            </a:r>
            <a:endParaRPr lang="en-GB" sz="1200" dirty="0"/>
          </a:p>
        </p:txBody>
      </p:sp>
      <p:pic>
        <p:nvPicPr>
          <p:cNvPr id="5" name="Picture 4" descr="Bar chart showing the proportion of employments by broad industrial group for Herefordshire, the West Midlands and England."/>
          <p:cNvPicPr>
            <a:picLocks noChangeAspect="1"/>
          </p:cNvPicPr>
          <p:nvPr/>
        </p:nvPicPr>
        <p:blipFill>
          <a:blip r:embed="rId3"/>
          <a:stretch>
            <a:fillRect/>
          </a:stretch>
        </p:blipFill>
        <p:spPr>
          <a:xfrm>
            <a:off x="44940" y="1101196"/>
            <a:ext cx="6685381" cy="4116641"/>
          </a:xfrm>
          <a:prstGeom prst="rect">
            <a:avLst/>
          </a:prstGeom>
          <a:ln>
            <a:solidFill>
              <a:schemeClr val="tx1"/>
            </a:solidFill>
          </a:ln>
        </p:spPr>
      </p:pic>
      <p:sp>
        <p:nvSpPr>
          <p:cNvPr id="10" name="TextBox 9"/>
          <p:cNvSpPr txBox="1"/>
          <p:nvPr/>
        </p:nvSpPr>
        <p:spPr>
          <a:xfrm>
            <a:off x="44940" y="5312097"/>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4 November 2024</a:t>
            </a:r>
          </a:p>
          <a:p>
            <a:r>
              <a:rPr lang="en-GB" sz="1100" dirty="0" smtClean="0"/>
              <a:t>Next update:  30 November 2025</a:t>
            </a:r>
            <a:endParaRPr lang="en-GB" sz="1100" dirty="0"/>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Employment </a:t>
            </a:r>
            <a:r>
              <a:rPr lang="en-GB" sz="1100" dirty="0">
                <a:solidFill>
                  <a:schemeClr val="bg1">
                    <a:lumMod val="65000"/>
                  </a:schemeClr>
                </a:solidFill>
              </a:rPr>
              <a:t>includes employees plus the number of working owners. BRES therefore includes self-employed workers as long as they are registered for VAT or Pay-As-You-Earn (PAYE) schemes. Self employed people not registered for these, along with HM Forces and Government Supported trainees are excluded</a:t>
            </a:r>
            <a:r>
              <a:rPr lang="en-GB" sz="1100" dirty="0" smtClean="0">
                <a:solidFill>
                  <a:schemeClr val="bg1">
                    <a:lumMod val="65000"/>
                  </a:schemeClr>
                </a:solidFill>
              </a:rPr>
              <a:t>.  Working </a:t>
            </a:r>
            <a:r>
              <a:rPr lang="en-GB" sz="1100" dirty="0">
                <a:solidFill>
                  <a:schemeClr val="bg1">
                    <a:lumMod val="65000"/>
                  </a:schemeClr>
                </a:solidFill>
              </a:rPr>
              <a:t>owners are typically sole traders, sole proprietors or partners who receive drawings or a share of the profits.</a:t>
            </a:r>
          </a:p>
        </p:txBody>
      </p:sp>
      <p:pic>
        <p:nvPicPr>
          <p:cNvPr id="4" name="Picture 3" descr="Column chart showing the proportion of the working age population (16-64) who are self-employed (total, male and female) for Herefordshire, the West Midlands and England.  Overall, Herefordshire has a similar rate of self-employment than nationally but higher than regionally."/>
          <p:cNvPicPr>
            <a:picLocks noChangeAspect="1"/>
          </p:cNvPicPr>
          <p:nvPr/>
        </p:nvPicPr>
        <p:blipFill>
          <a:blip r:embed="rId5"/>
          <a:stretch>
            <a:fillRect/>
          </a:stretch>
        </p:blipFill>
        <p:spPr>
          <a:xfrm>
            <a:off x="6813755" y="1118437"/>
            <a:ext cx="5332733" cy="2928827"/>
          </a:xfrm>
          <a:prstGeom prst="rect">
            <a:avLst/>
          </a:prstGeom>
          <a:ln>
            <a:solidFill>
              <a:schemeClr val="tx1"/>
            </a:solidFill>
          </a:ln>
        </p:spPr>
      </p:pic>
      <p:sp>
        <p:nvSpPr>
          <p:cNvPr id="11" name="TextBox 10"/>
          <p:cNvSpPr txBox="1"/>
          <p:nvPr/>
        </p:nvSpPr>
        <p:spPr>
          <a:xfrm>
            <a:off x="6405310" y="4228820"/>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6"/>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15 October 2024</a:t>
            </a:r>
          </a:p>
          <a:p>
            <a:r>
              <a:rPr lang="en-GB" sz="1100" dirty="0" smtClean="0"/>
              <a:t>Next </a:t>
            </a:r>
            <a:r>
              <a:rPr lang="en-GB" sz="1100" dirty="0"/>
              <a:t>update: </a:t>
            </a:r>
            <a:r>
              <a:rPr lang="en-GB" sz="1100" dirty="0" smtClean="0"/>
              <a:t>14 January 2024</a:t>
            </a:r>
            <a:endParaRPr lang="en-GB" sz="1100" dirty="0"/>
          </a:p>
        </p:txBody>
      </p:sp>
      <p:pic>
        <p:nvPicPr>
          <p:cNvPr id="8" name="Content Placeholder 7" descr="Column chart showing that the proportions of people employed in the public sector and private sectors in Herefordshire are similar to nationally and regionally."/>
          <p:cNvPicPr>
            <a:picLocks noGrp="1" noChangeAspect="1"/>
          </p:cNvPicPr>
          <p:nvPr>
            <p:ph idx="1"/>
          </p:nvPr>
        </p:nvPicPr>
        <p:blipFill>
          <a:blip r:embed="rId7"/>
          <a:stretch>
            <a:fillRect/>
          </a:stretch>
        </p:blipFill>
        <p:spPr>
          <a:xfrm>
            <a:off x="8680782" y="4122951"/>
            <a:ext cx="3465706" cy="1745657"/>
          </a:xfrm>
          <a:prstGeom prst="rect">
            <a:avLst/>
          </a:prstGeom>
          <a:ln>
            <a:solidFill>
              <a:schemeClr val="tx1"/>
            </a:solidFill>
          </a:ln>
        </p:spPr>
      </p:pic>
      <p:sp>
        <p:nvSpPr>
          <p:cNvPr id="14" name="TextBox 13"/>
          <p:cNvSpPr txBox="1"/>
          <p:nvPr/>
        </p:nvSpPr>
        <p:spPr>
          <a:xfrm>
            <a:off x="6405310" y="5105108"/>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8"/>
              </a:rPr>
              <a:t>ONS – NOMIS</a:t>
            </a:r>
            <a:endParaRPr lang="en-GB" sz="1100" dirty="0" smtClean="0"/>
          </a:p>
          <a:p>
            <a:r>
              <a:rPr lang="en-GB" sz="1100" dirty="0" smtClean="0"/>
              <a:t>Frequency</a:t>
            </a:r>
            <a:r>
              <a:rPr lang="en-GB" sz="1100" dirty="0"/>
              <a:t>:  </a:t>
            </a:r>
            <a:r>
              <a:rPr lang="en-GB" sz="1100" dirty="0" smtClean="0"/>
              <a:t>Annual</a:t>
            </a:r>
            <a:endParaRPr lang="en-GB" sz="1100" dirty="0"/>
          </a:p>
          <a:p>
            <a:r>
              <a:rPr lang="en-GB" sz="1100" dirty="0"/>
              <a:t>Last updated: </a:t>
            </a:r>
            <a:r>
              <a:rPr lang="en-GB" sz="1100" dirty="0" smtClean="0"/>
              <a:t>15 October 2023</a:t>
            </a:r>
          </a:p>
          <a:p>
            <a:r>
              <a:rPr lang="en-GB" sz="1100" dirty="0" smtClean="0"/>
              <a:t>Next update: 14 January 2024</a:t>
            </a:r>
            <a:endParaRPr lang="en-GB" sz="1100" dirty="0"/>
          </a:p>
        </p:txBody>
      </p:sp>
    </p:spTree>
    <p:extLst>
      <p:ext uri="{BB962C8B-B14F-4D97-AF65-F5344CB8AC3E}">
        <p14:creationId xmlns:p14="http://schemas.microsoft.com/office/powerpoint/2010/main" val="314093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smtClean="0"/>
              <a:t>Highest industry employment concentrations</a:t>
            </a:r>
            <a:endParaRPr lang="en-GB" sz="2800" dirty="0"/>
          </a:p>
        </p:txBody>
      </p:sp>
      <p:pic>
        <p:nvPicPr>
          <p:cNvPr id="7" name="Content Placeholder 6" descr="Table and chart showing that in 2023-23 Herefordshire's highest industry employment concentrations (SIC 1 level) were in 1. Agriculture, forestry and fishing 2.  Real estate activities 3. Manufactu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05" y="794083"/>
            <a:ext cx="5200105" cy="6046635"/>
          </a:xfrm>
          <a:ln>
            <a:solidFill>
              <a:schemeClr val="tx1"/>
            </a:solidFill>
          </a:ln>
        </p:spPr>
      </p:pic>
      <p:sp>
        <p:nvSpPr>
          <p:cNvPr id="4" name="TextBox 3"/>
          <p:cNvSpPr txBox="1"/>
          <p:nvPr/>
        </p:nvSpPr>
        <p:spPr>
          <a:xfrm>
            <a:off x="5384378" y="505922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5" name="TextBox 4"/>
          <p:cNvSpPr txBox="1"/>
          <p:nvPr/>
        </p:nvSpPr>
        <p:spPr>
          <a:xfrm>
            <a:off x="5384378" y="1209582"/>
            <a:ext cx="6254849" cy="46166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18103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Largest and highest paying occupations</a:t>
            </a:r>
            <a:endParaRPr lang="en-GB" sz="2800" dirty="0"/>
          </a:p>
        </p:txBody>
      </p:sp>
      <p:sp>
        <p:nvSpPr>
          <p:cNvPr id="8" name="TextBox 7"/>
          <p:cNvSpPr txBox="1"/>
          <p:nvPr/>
        </p:nvSpPr>
        <p:spPr>
          <a:xfrm>
            <a:off x="10199328" y="4251788"/>
            <a:ext cx="1951623" cy="1277273"/>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10256221" y="1347000"/>
            <a:ext cx="1837838" cy="175432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The charts show occupations at Standard Occupation Classification (SOC) 1 level but data are available down to SOC 4 level if more granularity is required.</a:t>
            </a:r>
            <a:endParaRPr lang="en-US" sz="1200" dirty="0">
              <a:solidFill>
                <a:schemeClr val="bg1">
                  <a:lumMod val="65000"/>
                </a:schemeClr>
              </a:solidFill>
            </a:endParaRPr>
          </a:p>
        </p:txBody>
      </p:sp>
      <p:pic>
        <p:nvPicPr>
          <p:cNvPr id="5" name="Content Placeholder 4" descr="Table and chart showing Herefordshire's largest occupations (SOC 1 level) 2023 -2024.  The largest were: 1. Professional occupations 2. Elementary occupations 3. Skilled trades occupation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47000"/>
            <a:ext cx="5081933" cy="4351338"/>
          </a:xfrm>
          <a:ln>
            <a:solidFill>
              <a:schemeClr val="tx1"/>
            </a:solidFill>
          </a:ln>
        </p:spPr>
      </p:pic>
      <p:pic>
        <p:nvPicPr>
          <p:cNvPr id="9" name="Content Placeholder 8" descr="Table and chart showing Herefordshire's highest paying occupations (SOC 1 level).  The highest paying were 1. Professional occupations 2. Managers, directors and senior officials 3. Associate professional occupat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4969" y="1347000"/>
            <a:ext cx="5081933" cy="4351338"/>
          </a:xfrm>
          <a:ln>
            <a:solidFill>
              <a:schemeClr val="tx1"/>
            </a:solidFill>
          </a:ln>
        </p:spPr>
      </p:pic>
    </p:spTree>
    <p:extLst>
      <p:ext uri="{BB962C8B-B14F-4D97-AF65-F5344CB8AC3E}">
        <p14:creationId xmlns:p14="http://schemas.microsoft.com/office/powerpoint/2010/main" val="5711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Fastest growing and most competitive occupations</a:t>
            </a:r>
            <a:endParaRPr lang="en-GB" sz="2800" dirty="0"/>
          </a:p>
        </p:txBody>
      </p:sp>
      <p:pic>
        <p:nvPicPr>
          <p:cNvPr id="4" name="Content Placeholder 3" descr="Table and chart showing Herefordshire's fastest growing occupations (SOC 1 level).  These were 1. Professional occupations 2.  Managers, directors and senior officials 3. Associate professional occupation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605" y="1492937"/>
            <a:ext cx="4573739" cy="4351338"/>
          </a:xfrm>
          <a:ln>
            <a:solidFill>
              <a:schemeClr val="tx1"/>
            </a:solidFill>
          </a:ln>
        </p:spPr>
      </p:pic>
      <p:pic>
        <p:nvPicPr>
          <p:cNvPr id="10" name="Content Placeholder 9" descr="Table and chart showing Herefordshire's most competitive occupations (SOC 1 level) in 2023.  These were 1. Managers, directors and senior officials 2. Caring, leisure and other service occupations 3. Associate professional occupation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1824" y="1492937"/>
            <a:ext cx="4137051" cy="4351338"/>
          </a:xfrm>
          <a:ln>
            <a:solidFill>
              <a:schemeClr val="tx1"/>
            </a:solidFill>
          </a:ln>
        </p:spPr>
      </p:pic>
      <p:sp>
        <p:nvSpPr>
          <p:cNvPr id="8" name="TextBox 7"/>
          <p:cNvSpPr txBox="1"/>
          <p:nvPr/>
        </p:nvSpPr>
        <p:spPr>
          <a:xfrm>
            <a:off x="9694455" y="5103400"/>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9022815" y="1492938"/>
            <a:ext cx="3122806" cy="267765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dirty="0">
                <a:solidFill>
                  <a:schemeClr val="bg1">
                    <a:lumMod val="65000"/>
                  </a:schemeClr>
                </a:solidFill>
              </a:rPr>
              <a:t>The charts show occupations at Standard Occupation Classification (SOC) 1 level but data are available down to SOC 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58160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a:t>
            </a:r>
            <a:r>
              <a:rPr lang="en-GB" dirty="0" smtClean="0"/>
              <a:t>postings</a:t>
            </a:r>
            <a:endParaRPr lang="en-GB" dirty="0"/>
          </a:p>
        </p:txBody>
      </p:sp>
      <p:sp>
        <p:nvSpPr>
          <p:cNvPr id="4" name="Text Placeholder 3"/>
          <p:cNvSpPr>
            <a:spLocks noGrp="1"/>
          </p:cNvSpPr>
          <p:nvPr>
            <p:ph type="body" sz="half" idx="2"/>
          </p:nvPr>
        </p:nvSpPr>
        <p:spPr>
          <a:xfrm>
            <a:off x="115595" y="1130686"/>
            <a:ext cx="5445952" cy="4684475"/>
          </a:xfrm>
          <a:ln w="38100">
            <a:solidFill>
              <a:srgbClr val="FFC000"/>
            </a:solidFill>
          </a:ln>
        </p:spPr>
        <p:txBody>
          <a:bodyPr>
            <a:noAutofit/>
          </a:bodyPr>
          <a:lstStyle/>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200" dirty="0" smtClean="0"/>
              <a:t>In Herefordshire, over the </a:t>
            </a:r>
            <a:r>
              <a:rPr lang="en-GB" sz="1200" dirty="0"/>
              <a:t>period </a:t>
            </a:r>
            <a:r>
              <a:rPr lang="en-GB" sz="1200" dirty="0" smtClean="0"/>
              <a:t>from December 2023 to November 2024 </a:t>
            </a:r>
            <a:r>
              <a:rPr lang="en-GB" sz="1200" dirty="0"/>
              <a:t>there were </a:t>
            </a:r>
            <a:r>
              <a:rPr lang="en-GB" sz="1200" dirty="0" smtClean="0"/>
              <a:t>43,674 </a:t>
            </a:r>
            <a:r>
              <a:rPr lang="en-GB" sz="1200" dirty="0"/>
              <a:t>job postings, of which </a:t>
            </a:r>
            <a:r>
              <a:rPr lang="en-GB" sz="1200" dirty="0" smtClean="0"/>
              <a:t>19,220 </a:t>
            </a:r>
            <a:r>
              <a:rPr lang="en-GB" sz="1200" dirty="0"/>
              <a:t>were unique.  </a:t>
            </a:r>
            <a:r>
              <a:rPr lang="en-GB" sz="1200" dirty="0" smtClean="0"/>
              <a:t>The </a:t>
            </a:r>
            <a:r>
              <a:rPr lang="en-GB" sz="1200" dirty="0"/>
              <a:t>number of unique posting </a:t>
            </a:r>
            <a:r>
              <a:rPr lang="en-GB" sz="1200" dirty="0" smtClean="0"/>
              <a:t>in November 2024 was slightly lower </a:t>
            </a:r>
            <a:r>
              <a:rPr lang="en-GB" sz="1200" smtClean="0"/>
              <a:t>than in October </a:t>
            </a:r>
            <a:r>
              <a:rPr lang="en-GB" sz="1200" dirty="0" smtClean="0"/>
              <a:t>2024; 3,001 compared to 3,154 (revised) and remains well below the peak in June last year (5,724).   </a:t>
            </a:r>
          </a:p>
          <a:p>
            <a:pPr marL="285750" indent="-285750">
              <a:lnSpc>
                <a:spcPct val="120000"/>
              </a:lnSpc>
              <a:buFont typeface="Arial" panose="020B0604020202020204" pitchFamily="34" charset="0"/>
              <a:buChar char="•"/>
            </a:pPr>
            <a:r>
              <a:rPr lang="en-GB" sz="1200" dirty="0" smtClean="0"/>
              <a:t>In November 2024 the number of unique postings was lower than a year ago (3,951).</a:t>
            </a:r>
          </a:p>
          <a:p>
            <a:pPr marL="285750" indent="-285750">
              <a:lnSpc>
                <a:spcPct val="120000"/>
              </a:lnSpc>
              <a:buFont typeface="Arial" panose="020B0604020202020204" pitchFamily="34" charset="0"/>
              <a:buChar char="•"/>
            </a:pPr>
            <a:r>
              <a:rPr lang="en-US" sz="1200" dirty="0" smtClean="0"/>
              <a:t>The top ten posted occupations (SOC 3 level) in the period December 2023 to November 2024 were caring personal services (1,226 unique postings), other elementary service occupations (877), </a:t>
            </a:r>
            <a:r>
              <a:rPr lang="en-GB" sz="1200" dirty="0"/>
              <a:t>elementary cleaning occupations (</a:t>
            </a:r>
            <a:r>
              <a:rPr lang="en-GB" sz="1200" dirty="0" smtClean="0"/>
              <a:t>786) and sales related occupations (776).</a:t>
            </a:r>
            <a:r>
              <a:rPr lang="en-US" sz="1200" dirty="0" smtClean="0"/>
              <a:t>  Top posted job titles in this period were support workers (629 unique postings), cleaners (280), care assistants (192) and health care assistants (160).</a:t>
            </a:r>
          </a:p>
          <a:p>
            <a:pPr marL="285750" indent="-285750">
              <a:lnSpc>
                <a:spcPct val="120000"/>
              </a:lnSpc>
              <a:buFont typeface="Arial" panose="020B0604020202020204" pitchFamily="34" charset="0"/>
              <a:buChar char="•"/>
            </a:pPr>
            <a:r>
              <a:rPr lang="en-US" sz="1200" dirty="0" smtClean="0"/>
              <a:t>The most in-demand specialized skills over the year to November 2024 (by frequency in job postings) were auditing, finance and warehousing (see next slide).</a:t>
            </a:r>
          </a:p>
        </p:txBody>
      </p:sp>
      <p:pic>
        <p:nvPicPr>
          <p:cNvPr id="6" name="Content Placeholder 5" descr="Line chart showing the five year trend in unique job postings in Herefordshire in the five years to November 202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8201" y="1130686"/>
            <a:ext cx="6516632" cy="2811922"/>
          </a:xfrm>
          <a:ln>
            <a:solidFill>
              <a:schemeClr val="tx1"/>
            </a:solidFill>
          </a:ln>
        </p:spPr>
      </p:pic>
      <p:sp>
        <p:nvSpPr>
          <p:cNvPr id="7" name="TextBox 6"/>
          <p:cNvSpPr txBox="1"/>
          <p:nvPr/>
        </p:nvSpPr>
        <p:spPr>
          <a:xfrm>
            <a:off x="9798794" y="4069646"/>
            <a:ext cx="2251733" cy="1107996"/>
          </a:xfrm>
          <a:prstGeom prst="rect">
            <a:avLst/>
          </a:prstGeom>
          <a:solidFill>
            <a:schemeClr val="bg1"/>
          </a:solidFill>
          <a:ln>
            <a:solidFill>
              <a:schemeClr val="accent1"/>
            </a:solidFill>
          </a:ln>
        </p:spPr>
        <p:txBody>
          <a:bodyPr wrap="square" rtlCol="0">
            <a:spAutoFit/>
          </a:bodyPr>
          <a:lstStyle/>
          <a:p>
            <a:r>
              <a:rPr lang="en-GB" sz="1100" dirty="0"/>
              <a:t>Source</a:t>
            </a:r>
            <a:r>
              <a:rPr lang="en-GB" sz="1100" dirty="0" smtClean="0"/>
              <a:t>: Lightcast (EMSI): 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5" name="TextBox 4"/>
          <p:cNvSpPr txBox="1"/>
          <p:nvPr/>
        </p:nvSpPr>
        <p:spPr>
          <a:xfrm>
            <a:off x="5658201" y="4069646"/>
            <a:ext cx="4043939" cy="1384995"/>
          </a:xfrm>
          <a:prstGeom prst="rect">
            <a:avLst/>
          </a:prstGeom>
          <a:solidFill>
            <a:schemeClr val="bg1"/>
          </a:solidFill>
          <a:ln>
            <a:solidFill>
              <a:schemeClr val="tx1"/>
            </a:solidFill>
          </a:ln>
        </p:spPr>
        <p:txBody>
          <a:bodyPr wrap="square" rtlCol="0">
            <a:spAutoFit/>
          </a:bodyPr>
          <a:lstStyle/>
          <a:p>
            <a:r>
              <a:rPr lang="en-US" sz="1200" dirty="0">
                <a:solidFill>
                  <a:schemeClr val="bg1">
                    <a:lumMod val="65000"/>
                  </a:schemeClr>
                </a:solidFill>
              </a:rPr>
              <a:t>Need to know:  A unique job posting is one that has been de-duplicated as postings can appear on multiple websites, multiple times.  Data include voluntary, internships, side jobs and freelance</a:t>
            </a:r>
            <a:r>
              <a:rPr lang="en-US" sz="1200" dirty="0" smtClean="0">
                <a:solidFill>
                  <a:schemeClr val="bg1">
                    <a:lumMod val="65000"/>
                  </a:schemeClr>
                </a:solidFill>
              </a:rPr>
              <a:t>.</a:t>
            </a:r>
          </a:p>
          <a:p>
            <a:r>
              <a:rPr lang="en-GB" sz="1200" dirty="0">
                <a:solidFill>
                  <a:schemeClr val="bg1">
                    <a:lumMod val="65000"/>
                  </a:schemeClr>
                </a:solidFill>
              </a:rPr>
              <a:t>The Standard Occupational Classification (SOC) is a common classification of occupational information for the </a:t>
            </a:r>
            <a:r>
              <a:rPr lang="en-GB" sz="1200" dirty="0" smtClean="0">
                <a:solidFill>
                  <a:schemeClr val="bg1">
                    <a:lumMod val="65000"/>
                  </a:schemeClr>
                </a:solidFill>
              </a:rPr>
              <a:t>UK and comprises 4 tiers with 4 being the most detailed.</a:t>
            </a:r>
            <a:endParaRPr lang="en-US" sz="1200" dirty="0">
              <a:solidFill>
                <a:schemeClr val="bg1">
                  <a:lumMod val="65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smtClean="0"/>
              <a:t>In-demand skills</a:t>
            </a:r>
            <a:endParaRPr lang="en-GB" sz="3200" dirty="0"/>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smtClean="0"/>
              <a:t>Top hard skills </a:t>
            </a:r>
            <a:endParaRPr lang="en-GB" sz="2000" b="0" dirty="0"/>
          </a:p>
        </p:txBody>
      </p:sp>
      <p:pic>
        <p:nvPicPr>
          <p:cNvPr id="5" name="Content Placeholder 4" descr="Chart showing top specialised (hard) skills in Herefordshire in the past 12 months to November 2024 - auditing, finance and warehousing were most in-dem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548" y="1879123"/>
            <a:ext cx="6141492" cy="3535350"/>
          </a:xfrm>
          <a:ln>
            <a:solidFill>
              <a:schemeClr val="tx1"/>
            </a:solidFill>
          </a:ln>
        </p:spPr>
      </p:pic>
      <p:sp>
        <p:nvSpPr>
          <p:cNvPr id="11" name="Text Placeholder 10"/>
          <p:cNvSpPr>
            <a:spLocks noGrp="1"/>
          </p:cNvSpPr>
          <p:nvPr>
            <p:ph type="body" sz="quarter" idx="3"/>
          </p:nvPr>
        </p:nvSpPr>
        <p:spPr>
          <a:xfrm>
            <a:off x="6346392" y="1278928"/>
            <a:ext cx="5008996" cy="462947"/>
          </a:xfrm>
        </p:spPr>
        <p:txBody>
          <a:bodyPr>
            <a:normAutofit/>
          </a:bodyPr>
          <a:lstStyle/>
          <a:p>
            <a:r>
              <a:rPr lang="en-GB" sz="2000" b="0" dirty="0" smtClean="0"/>
              <a:t>Top 10 hard skills by quarter</a:t>
            </a:r>
            <a:endParaRPr lang="en-GB" sz="2000" b="0" dirty="0"/>
          </a:p>
        </p:txBody>
      </p:sp>
      <p:pic>
        <p:nvPicPr>
          <p:cNvPr id="12" name="Content Placeholder 11" descr="Chart showing quarter-on-quarter change in top ten hard skills for Herefordshire over the 12 months to November 202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46392" y="1870727"/>
            <a:ext cx="5710486" cy="4351943"/>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Hard </a:t>
            </a:r>
            <a:r>
              <a:rPr lang="en-US" sz="1200" dirty="0">
                <a:solidFill>
                  <a:schemeClr val="bg1">
                    <a:lumMod val="65000"/>
                  </a:schemeClr>
                </a:solidFill>
              </a:rPr>
              <a:t>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smtClean="0"/>
              <a:t>Hard to fill vacancies</a:t>
            </a:r>
            <a:endParaRPr lang="en-GB" sz="3200" dirty="0"/>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22094" y="1045029"/>
            <a:ext cx="4687412" cy="4038377"/>
          </a:xfrm>
          <a:ln w="38100">
            <a:solidFill>
              <a:srgbClr val="FFC000"/>
            </a:solidFill>
          </a:ln>
        </p:spPr>
        <p:txBody>
          <a:bodyPr>
            <a:normAutofit fontScale="92500" lnSpcReduction="20000"/>
          </a:bodyPr>
          <a:lstStyle/>
          <a:p>
            <a:pPr marL="0" indent="0">
              <a:buNone/>
            </a:pPr>
            <a:r>
              <a:rPr lang="en-GB" sz="1600" b="1" dirty="0" smtClean="0"/>
              <a:t>Key points</a:t>
            </a:r>
          </a:p>
          <a:p>
            <a:pPr>
              <a:lnSpc>
                <a:spcPct val="120000"/>
              </a:lnSpc>
            </a:pPr>
            <a:r>
              <a:rPr lang="en-GB" sz="1400" dirty="0" smtClean="0">
                <a:hlinkClick r:id="rId2"/>
              </a:rPr>
              <a:t>CIPD reports </a:t>
            </a:r>
            <a:r>
              <a:rPr lang="en-GB" sz="1400" dirty="0"/>
              <a:t>that </a:t>
            </a:r>
            <a:r>
              <a:rPr lang="en-GB" sz="1400" dirty="0" smtClean="0"/>
              <a:t>nationally, </a:t>
            </a:r>
            <a:r>
              <a:rPr lang="en-GB" sz="1400" dirty="0"/>
              <a:t>37% </a:t>
            </a:r>
            <a:r>
              <a:rPr lang="en-GB" sz="1400" dirty="0" smtClean="0"/>
              <a:t>of employers surveyed have </a:t>
            </a:r>
            <a:r>
              <a:rPr lang="en-GB" sz="1400" dirty="0"/>
              <a:t>hard-to-fill vacancies. These vacancies are significantly higher in the public (48%) than the private sector (34</a:t>
            </a:r>
            <a:r>
              <a:rPr lang="en-GB" sz="1400" dirty="0" smtClean="0"/>
              <a:t>%).</a:t>
            </a:r>
          </a:p>
          <a:p>
            <a:pPr>
              <a:lnSpc>
                <a:spcPct val="120000"/>
              </a:lnSpc>
            </a:pPr>
            <a:r>
              <a:rPr lang="en-GB" sz="1400" dirty="0" smtClean="0"/>
              <a:t>There </a:t>
            </a:r>
            <a:r>
              <a:rPr lang="en-GB" sz="1400" dirty="0"/>
              <a:t>is no standard definition of a “hard-to-fill” </a:t>
            </a:r>
            <a:r>
              <a:rPr lang="en-GB" sz="1400" dirty="0" smtClean="0"/>
              <a:t>vacancy and no equivalent survey to that undertaken by CIPD at local level, </a:t>
            </a:r>
            <a:r>
              <a:rPr lang="en-GB" sz="1400" dirty="0"/>
              <a:t>but the </a:t>
            </a:r>
            <a:r>
              <a:rPr lang="en-GB" sz="1400" dirty="0" smtClean="0"/>
              <a:t>table shows those occupations (SOC 3 level) for the period November 2023 to October 2024 with a higher than average posting intensity.  Those which also have a higher than average median posting duration (in this case caring personal services and other health professionals) are likely to be those most difficult to fill.  </a:t>
            </a:r>
            <a:endParaRPr lang="en-GB" sz="1400" dirty="0"/>
          </a:p>
          <a:p>
            <a:pPr>
              <a:lnSpc>
                <a:spcPct val="120000"/>
              </a:lnSpc>
            </a:pPr>
            <a:r>
              <a:rPr lang="en-GB" sz="1400" dirty="0"/>
              <a:t>This is the most timely proxy for “hard-to-fill” vacancies and although there are some issues associated with this </a:t>
            </a:r>
            <a:r>
              <a:rPr lang="en-GB" sz="1400" dirty="0" smtClean="0"/>
              <a:t>methodology, it </a:t>
            </a:r>
            <a:r>
              <a:rPr lang="en-GB" sz="1400" dirty="0"/>
              <a:t>has been shown to be a robust approximation</a:t>
            </a:r>
            <a:r>
              <a:rPr lang="en-GB" sz="1400" dirty="0" smtClean="0"/>
              <a:t>.</a:t>
            </a:r>
            <a:endParaRPr lang="en-GB" dirty="0"/>
          </a:p>
        </p:txBody>
      </p:sp>
      <p:graphicFrame>
        <p:nvGraphicFramePr>
          <p:cNvPr id="4" name="Table 3" descr="Table showing hard to fill vacancies (SOC2 level) in Herefordshire in the year to November 2024 - those with a combination of higher than average posting intensity and median posting duration being hardest to fill.  In the year to November 2024 this were in caring personal services and other heath professionals occupations."/>
          <p:cNvGraphicFramePr>
            <a:graphicFrameLocks noGrp="1"/>
          </p:cNvGraphicFramePr>
          <p:nvPr>
            <p:extLst>
              <p:ext uri="{D42A27DB-BD31-4B8C-83A1-F6EECF244321}">
                <p14:modId xmlns:p14="http://schemas.microsoft.com/office/powerpoint/2010/main" val="4199322257"/>
              </p:ext>
            </p:extLst>
          </p:nvPr>
        </p:nvGraphicFramePr>
        <p:xfrm>
          <a:off x="5034057" y="1045029"/>
          <a:ext cx="4896005" cy="4874520"/>
        </p:xfrm>
        <a:graphic>
          <a:graphicData uri="http://schemas.openxmlformats.org/drawingml/2006/table">
            <a:tbl>
              <a:tblPr firstRow="1"/>
              <a:tblGrid>
                <a:gridCol w="462615">
                  <a:extLst>
                    <a:ext uri="{9D8B030D-6E8A-4147-A177-3AD203B41FA5}">
                      <a16:colId xmlns:a16="http://schemas.microsoft.com/office/drawing/2014/main" val="3150171848"/>
                    </a:ext>
                  </a:extLst>
                </a:gridCol>
                <a:gridCol w="2679309">
                  <a:extLst>
                    <a:ext uri="{9D8B030D-6E8A-4147-A177-3AD203B41FA5}">
                      <a16:colId xmlns:a16="http://schemas.microsoft.com/office/drawing/2014/main" val="368871127"/>
                    </a:ext>
                  </a:extLst>
                </a:gridCol>
                <a:gridCol w="539717">
                  <a:extLst>
                    <a:ext uri="{9D8B030D-6E8A-4147-A177-3AD203B41FA5}">
                      <a16:colId xmlns:a16="http://schemas.microsoft.com/office/drawing/2014/main" val="3049697307"/>
                    </a:ext>
                  </a:extLst>
                </a:gridCol>
                <a:gridCol w="636095">
                  <a:extLst>
                    <a:ext uri="{9D8B030D-6E8A-4147-A177-3AD203B41FA5}">
                      <a16:colId xmlns:a16="http://schemas.microsoft.com/office/drawing/2014/main" val="3339355898"/>
                    </a:ext>
                  </a:extLst>
                </a:gridCol>
                <a:gridCol w="578269">
                  <a:extLst>
                    <a:ext uri="{9D8B030D-6E8A-4147-A177-3AD203B41FA5}">
                      <a16:colId xmlns:a16="http://schemas.microsoft.com/office/drawing/2014/main" val="829598903"/>
                    </a:ext>
                  </a:extLst>
                </a:gridCol>
              </a:tblGrid>
              <a:tr h="793524">
                <a:tc>
                  <a:txBody>
                    <a:bodyPr/>
                    <a:lstStyle/>
                    <a:p>
                      <a:pPr algn="l" fontAlgn="ctr"/>
                      <a:r>
                        <a:rPr lang="en-GB" sz="600" b="0" i="0" u="none" strike="noStrike">
                          <a:solidFill>
                            <a:srgbClr val="FFFFFF"/>
                          </a:solidFill>
                          <a:effectLst/>
                          <a:latin typeface="Arial" panose="020B0604020202020204" pitchFamily="34" charset="0"/>
                        </a:rPr>
                        <a:t>SOC</a:t>
                      </a:r>
                    </a:p>
                  </a:txBody>
                  <a:tcPr marL="4048" marR="4048" marT="4048" marB="0" anchor="ctr">
                    <a:lnL>
                      <a:noFill/>
                    </a:lnL>
                    <a:lnR>
                      <a:noFill/>
                    </a:lnR>
                    <a:lnT>
                      <a:noFill/>
                    </a:lnT>
                    <a:lnB>
                      <a:noFill/>
                    </a:lnB>
                    <a:solidFill>
                      <a:srgbClr val="204354"/>
                    </a:solidFill>
                  </a:tcPr>
                </a:tc>
                <a:tc>
                  <a:txBody>
                    <a:bodyPr/>
                    <a:lstStyle/>
                    <a:p>
                      <a:pPr algn="l" fontAlgn="ctr"/>
                      <a:r>
                        <a:rPr lang="en-GB" sz="600" b="0" i="0" u="none" strike="noStrike" dirty="0">
                          <a:solidFill>
                            <a:srgbClr val="FFFFFF"/>
                          </a:solidFill>
                          <a:effectLst/>
                          <a:latin typeface="Arial" panose="020B0604020202020204" pitchFamily="34" charset="0"/>
                        </a:rPr>
                        <a:t>Occupation</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Avg. Posting Intensity (Dec 2023 - Nov 2024)</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Median Posting Duration from Dec 2023 - Nov 2024</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Unique Postings from Dec 2023 - Nov 2024</a:t>
                      </a:r>
                    </a:p>
                  </a:txBody>
                  <a:tcPr marL="4048" marR="4048" marT="4048" marB="0" anchor="ctr">
                    <a:lnL>
                      <a:noFill/>
                    </a:lnL>
                    <a:lnR>
                      <a:noFill/>
                    </a:lnR>
                    <a:lnT>
                      <a:noFill/>
                    </a:lnT>
                    <a:lnB>
                      <a:noFill/>
                    </a:lnB>
                    <a:solidFill>
                      <a:srgbClr val="204354"/>
                    </a:solidFill>
                  </a:tcPr>
                </a:tc>
                <a:extLst>
                  <a:ext uri="{0D108BD9-81ED-4DB2-BD59-A6C34878D82A}">
                    <a16:rowId xmlns:a16="http://schemas.microsoft.com/office/drawing/2014/main" val="1735875325"/>
                  </a:ext>
                </a:extLst>
              </a:tr>
              <a:tr h="113361">
                <a:tc>
                  <a:txBody>
                    <a:bodyPr/>
                    <a:lstStyle/>
                    <a:p>
                      <a:pPr algn="l" fontAlgn="ctr"/>
                      <a:r>
                        <a:rPr lang="en-GB" sz="600" b="0" i="0" u="none" strike="noStrike">
                          <a:effectLst/>
                          <a:latin typeface="Arial" panose="020B0604020202020204" pitchFamily="34" charset="0"/>
                        </a:rPr>
                        <a:t>342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Design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15</a:t>
                      </a:r>
                    </a:p>
                  </a:txBody>
                  <a:tcPr marL="4048" marR="4048" marT="4048" marB="0" anchor="ctr">
                    <a:lnL>
                      <a:noFill/>
                    </a:lnL>
                    <a:lnR>
                      <a:noFill/>
                    </a:lnR>
                    <a:lnT>
                      <a:noFill/>
                    </a:lnT>
                    <a:lnB>
                      <a:noFill/>
                    </a:lnB>
                  </a:tcPr>
                </a:tc>
                <a:extLst>
                  <a:ext uri="{0D108BD9-81ED-4DB2-BD59-A6C34878D82A}">
                    <a16:rowId xmlns:a16="http://schemas.microsoft.com/office/drawing/2014/main" val="2188590488"/>
                  </a:ext>
                </a:extLst>
              </a:tr>
              <a:tr h="113361">
                <a:tc>
                  <a:txBody>
                    <a:bodyPr/>
                    <a:lstStyle/>
                    <a:p>
                      <a:pPr algn="l" fontAlgn="ctr"/>
                      <a:r>
                        <a:rPr lang="en-GB" sz="600" b="0" i="0" u="none" strike="noStrike">
                          <a:effectLst/>
                          <a:latin typeface="Arial" panose="020B0604020202020204" pitchFamily="34" charset="0"/>
                        </a:rPr>
                        <a:t>211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Natural and Social Science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42</a:t>
                      </a:r>
                    </a:p>
                  </a:txBody>
                  <a:tcPr marL="4048" marR="4048" marT="4048" marB="0" anchor="ctr">
                    <a:lnL>
                      <a:noFill/>
                    </a:lnL>
                    <a:lnR>
                      <a:noFill/>
                    </a:lnR>
                    <a:lnT>
                      <a:noFill/>
                    </a:lnT>
                    <a:lnB>
                      <a:noFill/>
                    </a:lnB>
                  </a:tcPr>
                </a:tc>
                <a:extLst>
                  <a:ext uri="{0D108BD9-81ED-4DB2-BD59-A6C34878D82A}">
                    <a16:rowId xmlns:a16="http://schemas.microsoft.com/office/drawing/2014/main" val="1553110616"/>
                  </a:ext>
                </a:extLst>
              </a:tr>
              <a:tr h="113361">
                <a:tc>
                  <a:txBody>
                    <a:bodyPr/>
                    <a:lstStyle/>
                    <a:p>
                      <a:pPr algn="l" fontAlgn="ctr"/>
                      <a:r>
                        <a:rPr lang="en-GB" sz="600" b="0" i="0" u="none" strike="noStrike">
                          <a:effectLst/>
                          <a:latin typeface="Arial" panose="020B0604020202020204" pitchFamily="34" charset="0"/>
                        </a:rPr>
                        <a:t>323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Teaching and Childcare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84</a:t>
                      </a:r>
                    </a:p>
                  </a:txBody>
                  <a:tcPr marL="4048" marR="4048" marT="4048" marB="0" anchor="ctr">
                    <a:lnL>
                      <a:noFill/>
                    </a:lnL>
                    <a:lnR>
                      <a:noFill/>
                    </a:lnR>
                    <a:lnT>
                      <a:noFill/>
                    </a:lnT>
                    <a:lnB>
                      <a:noFill/>
                    </a:lnB>
                  </a:tcPr>
                </a:tc>
                <a:extLst>
                  <a:ext uri="{0D108BD9-81ED-4DB2-BD59-A6C34878D82A}">
                    <a16:rowId xmlns:a16="http://schemas.microsoft.com/office/drawing/2014/main" val="2008187214"/>
                  </a:ext>
                </a:extLst>
              </a:tr>
              <a:tr h="113361">
                <a:tc>
                  <a:txBody>
                    <a:bodyPr/>
                    <a:lstStyle/>
                    <a:p>
                      <a:pPr algn="l" fontAlgn="ctr"/>
                      <a:r>
                        <a:rPr lang="en-GB" sz="600" b="0" i="0" u="none" strike="noStrike">
                          <a:effectLst/>
                          <a:latin typeface="Arial" panose="020B0604020202020204" pitchFamily="34" charset="0"/>
                        </a:rPr>
                        <a:t>621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Leisure and Travel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52</a:t>
                      </a:r>
                    </a:p>
                  </a:txBody>
                  <a:tcPr marL="4048" marR="4048" marT="4048" marB="0" anchor="ctr">
                    <a:lnL>
                      <a:noFill/>
                    </a:lnL>
                    <a:lnR>
                      <a:noFill/>
                    </a:lnR>
                    <a:lnT>
                      <a:noFill/>
                    </a:lnT>
                    <a:lnB>
                      <a:noFill/>
                    </a:lnB>
                  </a:tcPr>
                </a:tc>
                <a:extLst>
                  <a:ext uri="{0D108BD9-81ED-4DB2-BD59-A6C34878D82A}">
                    <a16:rowId xmlns:a16="http://schemas.microsoft.com/office/drawing/2014/main" val="825044107"/>
                  </a:ext>
                </a:extLst>
              </a:tr>
              <a:tr h="113361">
                <a:tc>
                  <a:txBody>
                    <a:bodyPr/>
                    <a:lstStyle/>
                    <a:p>
                      <a:pPr algn="l" fontAlgn="ctr"/>
                      <a:r>
                        <a:rPr lang="en-GB" sz="600" b="0" i="0" u="none" strike="noStrike">
                          <a:solidFill>
                            <a:srgbClr val="FF0000"/>
                          </a:solidFill>
                          <a:effectLst/>
                          <a:latin typeface="Arial" panose="020B0604020202020204" pitchFamily="34" charset="0"/>
                        </a:rPr>
                        <a:t>613</a:t>
                      </a:r>
                    </a:p>
                  </a:txBody>
                  <a:tcPr marL="4048" marR="4048" marT="4048" marB="0" anchor="ctr">
                    <a:lnL>
                      <a:noFill/>
                    </a:lnL>
                    <a:lnR>
                      <a:noFill/>
                    </a:lnR>
                    <a:lnT>
                      <a:noFill/>
                    </a:lnT>
                    <a:lnB>
                      <a:noFill/>
                    </a:lnB>
                  </a:tcPr>
                </a:tc>
                <a:tc>
                  <a:txBody>
                    <a:bodyPr/>
                    <a:lstStyle/>
                    <a:p>
                      <a:pPr algn="l" fontAlgn="ctr"/>
                      <a:r>
                        <a:rPr lang="en-GB" sz="600" b="0" i="0" u="none" strike="noStrike">
                          <a:solidFill>
                            <a:srgbClr val="FF0000"/>
                          </a:solidFill>
                          <a:effectLst/>
                          <a:latin typeface="Arial" panose="020B0604020202020204" pitchFamily="34" charset="0"/>
                        </a:rPr>
                        <a:t>Caring Personal Services</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4 : 1</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30</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1,226</a:t>
                      </a:r>
                    </a:p>
                  </a:txBody>
                  <a:tcPr marL="4048" marR="4048" marT="4048" marB="0" anchor="ctr">
                    <a:lnL>
                      <a:noFill/>
                    </a:lnL>
                    <a:lnR>
                      <a:noFill/>
                    </a:lnR>
                    <a:lnT>
                      <a:noFill/>
                    </a:lnT>
                    <a:lnB>
                      <a:noFill/>
                    </a:lnB>
                  </a:tcPr>
                </a:tc>
                <a:extLst>
                  <a:ext uri="{0D108BD9-81ED-4DB2-BD59-A6C34878D82A}">
                    <a16:rowId xmlns:a16="http://schemas.microsoft.com/office/drawing/2014/main" val="983608312"/>
                  </a:ext>
                </a:extLst>
              </a:tr>
              <a:tr h="113361">
                <a:tc>
                  <a:txBody>
                    <a:bodyPr/>
                    <a:lstStyle/>
                    <a:p>
                      <a:pPr algn="l" fontAlgn="ctr"/>
                      <a:r>
                        <a:rPr lang="en-GB" sz="600" b="0" i="0" u="none" strike="noStrike">
                          <a:effectLst/>
                          <a:latin typeface="Arial" panose="020B0604020202020204" pitchFamily="34" charset="0"/>
                        </a:rPr>
                        <a:t>241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Legal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230</a:t>
                      </a:r>
                    </a:p>
                  </a:txBody>
                  <a:tcPr marL="4048" marR="4048" marT="4048" marB="0" anchor="ctr">
                    <a:lnL>
                      <a:noFill/>
                    </a:lnL>
                    <a:lnR>
                      <a:noFill/>
                    </a:lnR>
                    <a:lnT>
                      <a:noFill/>
                    </a:lnT>
                    <a:lnB>
                      <a:noFill/>
                    </a:lnB>
                  </a:tcPr>
                </a:tc>
                <a:extLst>
                  <a:ext uri="{0D108BD9-81ED-4DB2-BD59-A6C34878D82A}">
                    <a16:rowId xmlns:a16="http://schemas.microsoft.com/office/drawing/2014/main" val="739704803"/>
                  </a:ext>
                </a:extLst>
              </a:tr>
              <a:tr h="113361">
                <a:tc>
                  <a:txBody>
                    <a:bodyPr/>
                    <a:lstStyle/>
                    <a:p>
                      <a:pPr algn="l" fontAlgn="ctr"/>
                      <a:r>
                        <a:rPr lang="en-GB" sz="600" b="0" i="0" u="none" strike="noStrike">
                          <a:effectLst/>
                          <a:latin typeface="Arial" panose="020B0604020202020204" pitchFamily="34" charset="0"/>
                        </a:rPr>
                        <a:t>246</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Welfare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712</a:t>
                      </a:r>
                    </a:p>
                  </a:txBody>
                  <a:tcPr marL="4048" marR="4048" marT="4048" marB="0" anchor="ctr">
                    <a:lnL>
                      <a:noFill/>
                    </a:lnL>
                    <a:lnR>
                      <a:noFill/>
                    </a:lnR>
                    <a:lnT>
                      <a:noFill/>
                    </a:lnT>
                    <a:lnB>
                      <a:noFill/>
                    </a:lnB>
                  </a:tcPr>
                </a:tc>
                <a:extLst>
                  <a:ext uri="{0D108BD9-81ED-4DB2-BD59-A6C34878D82A}">
                    <a16:rowId xmlns:a16="http://schemas.microsoft.com/office/drawing/2014/main" val="2259141185"/>
                  </a:ext>
                </a:extLst>
              </a:tr>
              <a:tr h="113361">
                <a:tc>
                  <a:txBody>
                    <a:bodyPr/>
                    <a:lstStyle/>
                    <a:p>
                      <a:pPr algn="l" fontAlgn="ctr"/>
                      <a:r>
                        <a:rPr lang="en-GB" sz="600" b="0" i="0" u="none" strike="noStrike">
                          <a:effectLst/>
                          <a:latin typeface="Arial" panose="020B0604020202020204" pitchFamily="34" charset="0"/>
                        </a:rPr>
                        <a:t>341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Artistic, Literary and Media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64</a:t>
                      </a:r>
                    </a:p>
                  </a:txBody>
                  <a:tcPr marL="4048" marR="4048" marT="4048" marB="0" anchor="ctr">
                    <a:lnL>
                      <a:noFill/>
                    </a:lnL>
                    <a:lnR>
                      <a:noFill/>
                    </a:lnR>
                    <a:lnT>
                      <a:noFill/>
                    </a:lnT>
                    <a:lnB>
                      <a:noFill/>
                    </a:lnB>
                  </a:tcPr>
                </a:tc>
                <a:extLst>
                  <a:ext uri="{0D108BD9-81ED-4DB2-BD59-A6C34878D82A}">
                    <a16:rowId xmlns:a16="http://schemas.microsoft.com/office/drawing/2014/main" val="3332462490"/>
                  </a:ext>
                </a:extLst>
              </a:tr>
              <a:tr h="113361">
                <a:tc>
                  <a:txBody>
                    <a:bodyPr/>
                    <a:lstStyle/>
                    <a:p>
                      <a:pPr algn="l" fontAlgn="ctr"/>
                      <a:r>
                        <a:rPr lang="en-GB" sz="600" b="0" i="0" u="none" strike="noStrike">
                          <a:effectLst/>
                          <a:latin typeface="Arial" panose="020B0604020202020204" pitchFamily="34" charset="0"/>
                        </a:rPr>
                        <a:t>358</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Regulatory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99</a:t>
                      </a:r>
                    </a:p>
                  </a:txBody>
                  <a:tcPr marL="4048" marR="4048" marT="4048" marB="0" anchor="ctr">
                    <a:lnL>
                      <a:noFill/>
                    </a:lnL>
                    <a:lnR>
                      <a:noFill/>
                    </a:lnR>
                    <a:lnT>
                      <a:noFill/>
                    </a:lnT>
                    <a:lnB>
                      <a:noFill/>
                    </a:lnB>
                  </a:tcPr>
                </a:tc>
                <a:extLst>
                  <a:ext uri="{0D108BD9-81ED-4DB2-BD59-A6C34878D82A}">
                    <a16:rowId xmlns:a16="http://schemas.microsoft.com/office/drawing/2014/main" val="4127571322"/>
                  </a:ext>
                </a:extLst>
              </a:tr>
              <a:tr h="113361">
                <a:tc>
                  <a:txBody>
                    <a:bodyPr/>
                    <a:lstStyle/>
                    <a:p>
                      <a:pPr algn="l" fontAlgn="ctr"/>
                      <a:r>
                        <a:rPr lang="en-GB" sz="600" b="0" i="0" u="none" strike="noStrike">
                          <a:effectLst/>
                          <a:latin typeface="Arial" panose="020B0604020202020204" pitchFamily="34" charset="0"/>
                        </a:rPr>
                        <a:t>511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Agricultural and Related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167</a:t>
                      </a:r>
                    </a:p>
                  </a:txBody>
                  <a:tcPr marL="4048" marR="4048" marT="4048" marB="0" anchor="ctr">
                    <a:lnL>
                      <a:noFill/>
                    </a:lnL>
                    <a:lnR>
                      <a:noFill/>
                    </a:lnR>
                    <a:lnT>
                      <a:noFill/>
                    </a:lnT>
                    <a:lnB>
                      <a:noFill/>
                    </a:lnB>
                  </a:tcPr>
                </a:tc>
                <a:extLst>
                  <a:ext uri="{0D108BD9-81ED-4DB2-BD59-A6C34878D82A}">
                    <a16:rowId xmlns:a16="http://schemas.microsoft.com/office/drawing/2014/main" val="3768703878"/>
                  </a:ext>
                </a:extLst>
              </a:tr>
              <a:tr h="113361">
                <a:tc>
                  <a:txBody>
                    <a:bodyPr/>
                    <a:lstStyle/>
                    <a:p>
                      <a:pPr algn="l" fontAlgn="ctr"/>
                      <a:r>
                        <a:rPr lang="en-GB" sz="600" b="0" i="0" u="none" strike="noStrike">
                          <a:effectLst/>
                          <a:latin typeface="Arial" panose="020B0604020202020204" pitchFamily="34" charset="0"/>
                        </a:rPr>
                        <a:t>525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Skilled Metal, Electrical and Electronic Trades Supervisors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50</a:t>
                      </a:r>
                    </a:p>
                  </a:txBody>
                  <a:tcPr marL="4048" marR="4048" marT="4048" marB="0" anchor="ctr">
                    <a:lnL>
                      <a:noFill/>
                    </a:lnL>
                    <a:lnR>
                      <a:noFill/>
                    </a:lnR>
                    <a:lnT>
                      <a:noFill/>
                    </a:lnT>
                    <a:lnB>
                      <a:noFill/>
                    </a:lnB>
                  </a:tcPr>
                </a:tc>
                <a:extLst>
                  <a:ext uri="{0D108BD9-81ED-4DB2-BD59-A6C34878D82A}">
                    <a16:rowId xmlns:a16="http://schemas.microsoft.com/office/drawing/2014/main" val="4046640856"/>
                  </a:ext>
                </a:extLst>
              </a:tr>
              <a:tr h="113361">
                <a:tc>
                  <a:txBody>
                    <a:bodyPr/>
                    <a:lstStyle/>
                    <a:p>
                      <a:pPr algn="l" fontAlgn="ctr"/>
                      <a:r>
                        <a:rPr lang="en-GB" sz="600" b="0" i="0" u="none" strike="noStrike">
                          <a:effectLst/>
                          <a:latin typeface="Arial" panose="020B0604020202020204" pitchFamily="34" charset="0"/>
                        </a:rPr>
                        <a:t>612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Animal Care and Control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33</a:t>
                      </a:r>
                    </a:p>
                  </a:txBody>
                  <a:tcPr marL="4048" marR="4048" marT="4048" marB="0" anchor="ctr">
                    <a:lnL>
                      <a:noFill/>
                    </a:lnL>
                    <a:lnR>
                      <a:noFill/>
                    </a:lnR>
                    <a:lnT>
                      <a:noFill/>
                    </a:lnT>
                    <a:lnB>
                      <a:noFill/>
                    </a:lnB>
                  </a:tcPr>
                </a:tc>
                <a:extLst>
                  <a:ext uri="{0D108BD9-81ED-4DB2-BD59-A6C34878D82A}">
                    <a16:rowId xmlns:a16="http://schemas.microsoft.com/office/drawing/2014/main" val="589999643"/>
                  </a:ext>
                </a:extLst>
              </a:tr>
              <a:tr h="113361">
                <a:tc>
                  <a:txBody>
                    <a:bodyPr/>
                    <a:lstStyle/>
                    <a:p>
                      <a:pPr algn="l" fontAlgn="ctr"/>
                      <a:r>
                        <a:rPr lang="en-GB" sz="600" b="0" i="0" u="none" strike="noStrike">
                          <a:effectLst/>
                          <a:latin typeface="Arial" panose="020B0604020202020204" pitchFamily="34" charset="0"/>
                        </a:rPr>
                        <a:t>711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Assistants and Retail Cashiers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435</a:t>
                      </a:r>
                    </a:p>
                  </a:txBody>
                  <a:tcPr marL="4048" marR="4048" marT="4048" marB="0" anchor="ctr">
                    <a:lnL>
                      <a:noFill/>
                    </a:lnL>
                    <a:lnR>
                      <a:noFill/>
                    </a:lnR>
                    <a:lnT>
                      <a:noFill/>
                    </a:lnT>
                    <a:lnB>
                      <a:noFill/>
                    </a:lnB>
                  </a:tcPr>
                </a:tc>
                <a:extLst>
                  <a:ext uri="{0D108BD9-81ED-4DB2-BD59-A6C34878D82A}">
                    <a16:rowId xmlns:a16="http://schemas.microsoft.com/office/drawing/2014/main" val="2321147572"/>
                  </a:ext>
                </a:extLst>
              </a:tr>
              <a:tr h="113361">
                <a:tc>
                  <a:txBody>
                    <a:bodyPr/>
                    <a:lstStyle/>
                    <a:p>
                      <a:pPr algn="l" fontAlgn="ctr"/>
                      <a:r>
                        <a:rPr lang="en-GB" sz="600" b="0" i="0" u="none" strike="noStrike">
                          <a:effectLst/>
                          <a:latin typeface="Arial" panose="020B0604020202020204" pitchFamily="34" charset="0"/>
                        </a:rPr>
                        <a:t>814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Assemblers and Routine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216</a:t>
                      </a:r>
                    </a:p>
                  </a:txBody>
                  <a:tcPr marL="4048" marR="4048" marT="4048" marB="0" anchor="ctr">
                    <a:lnL>
                      <a:noFill/>
                    </a:lnL>
                    <a:lnR>
                      <a:noFill/>
                    </a:lnR>
                    <a:lnT>
                      <a:noFill/>
                    </a:lnT>
                    <a:lnB>
                      <a:noFill/>
                    </a:lnB>
                  </a:tcPr>
                </a:tc>
                <a:extLst>
                  <a:ext uri="{0D108BD9-81ED-4DB2-BD59-A6C34878D82A}">
                    <a16:rowId xmlns:a16="http://schemas.microsoft.com/office/drawing/2014/main" val="951748529"/>
                  </a:ext>
                </a:extLst>
              </a:tr>
              <a:tr h="113361">
                <a:tc>
                  <a:txBody>
                    <a:bodyPr/>
                    <a:lstStyle/>
                    <a:p>
                      <a:pPr algn="l" fontAlgn="ctr"/>
                      <a:r>
                        <a:rPr lang="en-GB" sz="600" b="0" i="0" u="none" strike="noStrike">
                          <a:effectLst/>
                          <a:latin typeface="Arial" panose="020B0604020202020204" pitchFamily="34" charset="0"/>
                        </a:rPr>
                        <a:t>821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Road Transport Drivers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598</a:t>
                      </a:r>
                    </a:p>
                  </a:txBody>
                  <a:tcPr marL="4048" marR="4048" marT="4048" marB="0" anchor="ctr">
                    <a:lnL>
                      <a:noFill/>
                    </a:lnL>
                    <a:lnR>
                      <a:noFill/>
                    </a:lnR>
                    <a:lnT>
                      <a:noFill/>
                    </a:lnT>
                    <a:lnB>
                      <a:noFill/>
                    </a:lnB>
                  </a:tcPr>
                </a:tc>
                <a:extLst>
                  <a:ext uri="{0D108BD9-81ED-4DB2-BD59-A6C34878D82A}">
                    <a16:rowId xmlns:a16="http://schemas.microsoft.com/office/drawing/2014/main" val="3759598239"/>
                  </a:ext>
                </a:extLst>
              </a:tr>
              <a:tr h="113361">
                <a:tc>
                  <a:txBody>
                    <a:bodyPr/>
                    <a:lstStyle/>
                    <a:p>
                      <a:pPr algn="l" fontAlgn="ctr"/>
                      <a:r>
                        <a:rPr lang="en-GB" sz="600" b="0" i="0" u="none" strike="noStrike">
                          <a:effectLst/>
                          <a:latin typeface="Arial" panose="020B0604020202020204" pitchFamily="34" charset="0"/>
                        </a:rPr>
                        <a:t>911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Agricultural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73</a:t>
                      </a:r>
                    </a:p>
                  </a:txBody>
                  <a:tcPr marL="4048" marR="4048" marT="4048" marB="0" anchor="ctr">
                    <a:lnL>
                      <a:noFill/>
                    </a:lnL>
                    <a:lnR>
                      <a:noFill/>
                    </a:lnR>
                    <a:lnT>
                      <a:noFill/>
                    </a:lnT>
                    <a:lnB>
                      <a:noFill/>
                    </a:lnB>
                  </a:tcPr>
                </a:tc>
                <a:extLst>
                  <a:ext uri="{0D108BD9-81ED-4DB2-BD59-A6C34878D82A}">
                    <a16:rowId xmlns:a16="http://schemas.microsoft.com/office/drawing/2014/main" val="832010953"/>
                  </a:ext>
                </a:extLst>
              </a:tr>
              <a:tr h="113361">
                <a:tc>
                  <a:txBody>
                    <a:bodyPr/>
                    <a:lstStyle/>
                    <a:p>
                      <a:pPr algn="l" fontAlgn="ctr"/>
                      <a:r>
                        <a:rPr lang="en-GB" sz="600" b="0" i="0" u="none" strike="noStrike">
                          <a:effectLst/>
                          <a:latin typeface="Arial" panose="020B0604020202020204" pitchFamily="34" charset="0"/>
                        </a:rPr>
                        <a:t>115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Managers and Directors in Retail and Wholesale</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326</a:t>
                      </a:r>
                    </a:p>
                  </a:txBody>
                  <a:tcPr marL="4048" marR="4048" marT="4048" marB="0" anchor="ctr">
                    <a:lnL>
                      <a:noFill/>
                    </a:lnL>
                    <a:lnR>
                      <a:noFill/>
                    </a:lnR>
                    <a:lnT>
                      <a:noFill/>
                    </a:lnT>
                    <a:lnB>
                      <a:noFill/>
                    </a:lnB>
                  </a:tcPr>
                </a:tc>
                <a:extLst>
                  <a:ext uri="{0D108BD9-81ED-4DB2-BD59-A6C34878D82A}">
                    <a16:rowId xmlns:a16="http://schemas.microsoft.com/office/drawing/2014/main" val="2463494037"/>
                  </a:ext>
                </a:extLst>
              </a:tr>
              <a:tr h="113361">
                <a:tc>
                  <a:txBody>
                    <a:bodyPr/>
                    <a:lstStyle/>
                    <a:p>
                      <a:pPr algn="l" fontAlgn="ctr"/>
                      <a:r>
                        <a:rPr lang="en-GB" sz="600" b="0" i="0" u="none" strike="noStrike">
                          <a:effectLst/>
                          <a:latin typeface="Arial" panose="020B0604020202020204" pitchFamily="34" charset="0"/>
                        </a:rPr>
                        <a:t>212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Engineering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516</a:t>
                      </a:r>
                    </a:p>
                  </a:txBody>
                  <a:tcPr marL="4048" marR="4048" marT="4048" marB="0" anchor="ctr">
                    <a:lnL>
                      <a:noFill/>
                    </a:lnL>
                    <a:lnR>
                      <a:noFill/>
                    </a:lnR>
                    <a:lnT>
                      <a:noFill/>
                    </a:lnT>
                    <a:lnB>
                      <a:noFill/>
                    </a:lnB>
                  </a:tcPr>
                </a:tc>
                <a:extLst>
                  <a:ext uri="{0D108BD9-81ED-4DB2-BD59-A6C34878D82A}">
                    <a16:rowId xmlns:a16="http://schemas.microsoft.com/office/drawing/2014/main" val="2414194753"/>
                  </a:ext>
                </a:extLst>
              </a:tr>
              <a:tr h="113361">
                <a:tc>
                  <a:txBody>
                    <a:bodyPr/>
                    <a:lstStyle/>
                    <a:p>
                      <a:pPr algn="l" fontAlgn="ctr"/>
                      <a:r>
                        <a:rPr lang="en-GB" sz="600" b="0" i="0" u="none" strike="noStrike">
                          <a:effectLst/>
                          <a:latin typeface="Arial" panose="020B0604020202020204" pitchFamily="34" charset="0"/>
                        </a:rPr>
                        <a:t>313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Information Technology Technicians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102</a:t>
                      </a:r>
                    </a:p>
                  </a:txBody>
                  <a:tcPr marL="4048" marR="4048" marT="4048" marB="0" anchor="ctr">
                    <a:lnL>
                      <a:noFill/>
                    </a:lnL>
                    <a:lnR>
                      <a:noFill/>
                    </a:lnR>
                    <a:lnT>
                      <a:noFill/>
                    </a:lnT>
                    <a:lnB>
                      <a:noFill/>
                    </a:lnB>
                  </a:tcPr>
                </a:tc>
                <a:extLst>
                  <a:ext uri="{0D108BD9-81ED-4DB2-BD59-A6C34878D82A}">
                    <a16:rowId xmlns:a16="http://schemas.microsoft.com/office/drawing/2014/main" val="2531822998"/>
                  </a:ext>
                </a:extLst>
              </a:tr>
              <a:tr h="113361">
                <a:tc>
                  <a:txBody>
                    <a:bodyPr/>
                    <a:lstStyle/>
                    <a:p>
                      <a:pPr algn="l" fontAlgn="ctr"/>
                      <a:r>
                        <a:rPr lang="en-GB" sz="600" b="0" i="0" u="none" strike="noStrike">
                          <a:effectLst/>
                          <a:latin typeface="Arial" panose="020B0604020202020204" pitchFamily="34" charset="0"/>
                        </a:rPr>
                        <a:t>322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Welfare and Housing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322</a:t>
                      </a:r>
                    </a:p>
                  </a:txBody>
                  <a:tcPr marL="4048" marR="4048" marT="4048" marB="0" anchor="ctr">
                    <a:lnL>
                      <a:noFill/>
                    </a:lnL>
                    <a:lnR>
                      <a:noFill/>
                    </a:lnR>
                    <a:lnT>
                      <a:noFill/>
                    </a:lnT>
                    <a:lnB>
                      <a:noFill/>
                    </a:lnB>
                  </a:tcPr>
                </a:tc>
                <a:extLst>
                  <a:ext uri="{0D108BD9-81ED-4DB2-BD59-A6C34878D82A}">
                    <a16:rowId xmlns:a16="http://schemas.microsoft.com/office/drawing/2014/main" val="2072997110"/>
                  </a:ext>
                </a:extLst>
              </a:tr>
              <a:tr h="113361">
                <a:tc>
                  <a:txBody>
                    <a:bodyPr/>
                    <a:lstStyle/>
                    <a:p>
                      <a:pPr algn="l" fontAlgn="ctr"/>
                      <a:r>
                        <a:rPr lang="en-GB" sz="600" b="0" i="0" u="none" strike="noStrike">
                          <a:effectLst/>
                          <a:latin typeface="Arial" panose="020B0604020202020204" pitchFamily="34" charset="0"/>
                        </a:rPr>
                        <a:t>521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Forming, Welding and Related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111</a:t>
                      </a:r>
                    </a:p>
                  </a:txBody>
                  <a:tcPr marL="4048" marR="4048" marT="4048" marB="0" anchor="ctr">
                    <a:lnL>
                      <a:noFill/>
                    </a:lnL>
                    <a:lnR>
                      <a:noFill/>
                    </a:lnR>
                    <a:lnT>
                      <a:noFill/>
                    </a:lnT>
                    <a:lnB>
                      <a:noFill/>
                    </a:lnB>
                  </a:tcPr>
                </a:tc>
                <a:extLst>
                  <a:ext uri="{0D108BD9-81ED-4DB2-BD59-A6C34878D82A}">
                    <a16:rowId xmlns:a16="http://schemas.microsoft.com/office/drawing/2014/main" val="2494247621"/>
                  </a:ext>
                </a:extLst>
              </a:tr>
              <a:tr h="113361">
                <a:tc>
                  <a:txBody>
                    <a:bodyPr/>
                    <a:lstStyle/>
                    <a:p>
                      <a:pPr algn="l" fontAlgn="ctr"/>
                      <a:r>
                        <a:rPr lang="en-GB" sz="600" b="0" i="0" u="none" strike="noStrike">
                          <a:effectLst/>
                          <a:latin typeface="Arial" panose="020B0604020202020204" pitchFamily="34" charset="0"/>
                        </a:rPr>
                        <a:t>522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Machining, Fitting and Instrument Making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63</a:t>
                      </a:r>
                    </a:p>
                  </a:txBody>
                  <a:tcPr marL="4048" marR="4048" marT="4048" marB="0" anchor="ctr">
                    <a:lnL>
                      <a:noFill/>
                    </a:lnL>
                    <a:lnR>
                      <a:noFill/>
                    </a:lnR>
                    <a:lnT>
                      <a:noFill/>
                    </a:lnT>
                    <a:lnB>
                      <a:noFill/>
                    </a:lnB>
                  </a:tcPr>
                </a:tc>
                <a:extLst>
                  <a:ext uri="{0D108BD9-81ED-4DB2-BD59-A6C34878D82A}">
                    <a16:rowId xmlns:a16="http://schemas.microsoft.com/office/drawing/2014/main" val="2136884367"/>
                  </a:ext>
                </a:extLst>
              </a:tr>
              <a:tr h="113361">
                <a:tc>
                  <a:txBody>
                    <a:bodyPr/>
                    <a:lstStyle/>
                    <a:p>
                      <a:pPr algn="l" fontAlgn="ctr"/>
                      <a:r>
                        <a:rPr lang="en-GB" sz="600" b="0" i="0" u="none" strike="noStrike">
                          <a:effectLst/>
                          <a:latin typeface="Arial" panose="020B0604020202020204" pitchFamily="34" charset="0"/>
                        </a:rPr>
                        <a:t>523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Vehicle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177</a:t>
                      </a:r>
                    </a:p>
                  </a:txBody>
                  <a:tcPr marL="4048" marR="4048" marT="4048" marB="0" anchor="ctr">
                    <a:lnL>
                      <a:noFill/>
                    </a:lnL>
                    <a:lnR>
                      <a:noFill/>
                    </a:lnR>
                    <a:lnT>
                      <a:noFill/>
                    </a:lnT>
                    <a:lnB>
                      <a:noFill/>
                    </a:lnB>
                  </a:tcPr>
                </a:tc>
                <a:extLst>
                  <a:ext uri="{0D108BD9-81ED-4DB2-BD59-A6C34878D82A}">
                    <a16:rowId xmlns:a16="http://schemas.microsoft.com/office/drawing/2014/main" val="4241146843"/>
                  </a:ext>
                </a:extLst>
              </a:tr>
              <a:tr h="113361">
                <a:tc>
                  <a:txBody>
                    <a:bodyPr/>
                    <a:lstStyle/>
                    <a:p>
                      <a:pPr algn="l" fontAlgn="ctr"/>
                      <a:r>
                        <a:rPr lang="en-GB" sz="600" b="0" i="0" u="none" strike="noStrike">
                          <a:effectLst/>
                          <a:latin typeface="Arial" panose="020B0604020202020204" pitchFamily="34" charset="0"/>
                        </a:rPr>
                        <a:t>822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Mobile Machine Drivers and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132</a:t>
                      </a:r>
                    </a:p>
                  </a:txBody>
                  <a:tcPr marL="4048" marR="4048" marT="4048" marB="0" anchor="ctr">
                    <a:lnL>
                      <a:noFill/>
                    </a:lnL>
                    <a:lnR>
                      <a:noFill/>
                    </a:lnR>
                    <a:lnT>
                      <a:noFill/>
                    </a:lnT>
                    <a:lnB>
                      <a:noFill/>
                    </a:lnB>
                  </a:tcPr>
                </a:tc>
                <a:extLst>
                  <a:ext uri="{0D108BD9-81ED-4DB2-BD59-A6C34878D82A}">
                    <a16:rowId xmlns:a16="http://schemas.microsoft.com/office/drawing/2014/main" val="3323804089"/>
                  </a:ext>
                </a:extLst>
              </a:tr>
              <a:tr h="113361">
                <a:tc>
                  <a:txBody>
                    <a:bodyPr/>
                    <a:lstStyle/>
                    <a:p>
                      <a:pPr algn="l" fontAlgn="ctr"/>
                      <a:r>
                        <a:rPr lang="en-GB" sz="600" b="0" i="0" u="none" strike="noStrike">
                          <a:effectLst/>
                          <a:latin typeface="Arial" panose="020B0604020202020204" pitchFamily="34" charset="0"/>
                        </a:rPr>
                        <a:t>912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Construction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73</a:t>
                      </a:r>
                    </a:p>
                  </a:txBody>
                  <a:tcPr marL="4048" marR="4048" marT="4048" marB="0" anchor="ctr">
                    <a:lnL>
                      <a:noFill/>
                    </a:lnL>
                    <a:lnR>
                      <a:noFill/>
                    </a:lnR>
                    <a:lnT>
                      <a:noFill/>
                    </a:lnT>
                    <a:lnB>
                      <a:noFill/>
                    </a:lnB>
                  </a:tcPr>
                </a:tc>
                <a:extLst>
                  <a:ext uri="{0D108BD9-81ED-4DB2-BD59-A6C34878D82A}">
                    <a16:rowId xmlns:a16="http://schemas.microsoft.com/office/drawing/2014/main" val="224088938"/>
                  </a:ext>
                </a:extLst>
              </a:tr>
              <a:tr h="113361">
                <a:tc>
                  <a:txBody>
                    <a:bodyPr/>
                    <a:lstStyle/>
                    <a:p>
                      <a:pPr algn="l" fontAlgn="ctr"/>
                      <a:r>
                        <a:rPr lang="en-GB" sz="600" b="0" i="0" u="none" strike="noStrike">
                          <a:effectLst/>
                          <a:latin typeface="Arial" panose="020B0604020202020204" pitchFamily="34" charset="0"/>
                        </a:rPr>
                        <a:t>926</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Other Elementary Services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877</a:t>
                      </a:r>
                    </a:p>
                  </a:txBody>
                  <a:tcPr marL="4048" marR="4048" marT="4048" marB="0" anchor="ctr">
                    <a:lnL>
                      <a:noFill/>
                    </a:lnL>
                    <a:lnR>
                      <a:noFill/>
                    </a:lnR>
                    <a:lnT>
                      <a:noFill/>
                    </a:lnT>
                    <a:lnB>
                      <a:noFill/>
                    </a:lnB>
                  </a:tcPr>
                </a:tc>
                <a:extLst>
                  <a:ext uri="{0D108BD9-81ED-4DB2-BD59-A6C34878D82A}">
                    <a16:rowId xmlns:a16="http://schemas.microsoft.com/office/drawing/2014/main" val="4167411068"/>
                  </a:ext>
                </a:extLst>
              </a:tr>
              <a:tr h="113361">
                <a:tc>
                  <a:txBody>
                    <a:bodyPr/>
                    <a:lstStyle/>
                    <a:p>
                      <a:pPr algn="l" fontAlgn="ctr"/>
                      <a:r>
                        <a:rPr lang="en-GB" sz="600" b="0" i="0" u="none" strike="noStrike">
                          <a:effectLst/>
                          <a:latin typeface="Arial" panose="020B0604020202020204" pitchFamily="34" charset="0"/>
                        </a:rPr>
                        <a:t>125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Managers and Proprietors in Other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245</a:t>
                      </a:r>
                    </a:p>
                  </a:txBody>
                  <a:tcPr marL="4048" marR="4048" marT="4048" marB="0" anchor="ctr">
                    <a:lnL>
                      <a:noFill/>
                    </a:lnL>
                    <a:lnR>
                      <a:noFill/>
                    </a:lnR>
                    <a:lnT>
                      <a:noFill/>
                    </a:lnT>
                    <a:lnB>
                      <a:noFill/>
                    </a:lnB>
                  </a:tcPr>
                </a:tc>
                <a:extLst>
                  <a:ext uri="{0D108BD9-81ED-4DB2-BD59-A6C34878D82A}">
                    <a16:rowId xmlns:a16="http://schemas.microsoft.com/office/drawing/2014/main" val="1460590110"/>
                  </a:ext>
                </a:extLst>
              </a:tr>
              <a:tr h="113361">
                <a:tc>
                  <a:txBody>
                    <a:bodyPr/>
                    <a:lstStyle/>
                    <a:p>
                      <a:pPr algn="l" fontAlgn="ctr"/>
                      <a:r>
                        <a:rPr lang="en-GB" sz="600" b="0" i="0" u="none" strike="noStrike">
                          <a:effectLst/>
                          <a:latin typeface="Arial" panose="020B0604020202020204" pitchFamily="34" charset="0"/>
                        </a:rPr>
                        <a:t>215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Conservation and Environment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9</a:t>
                      </a:r>
                    </a:p>
                  </a:txBody>
                  <a:tcPr marL="4048" marR="4048" marT="4048" marB="0" anchor="ctr">
                    <a:lnL>
                      <a:noFill/>
                    </a:lnL>
                    <a:lnR>
                      <a:noFill/>
                    </a:lnR>
                    <a:lnT>
                      <a:noFill/>
                    </a:lnT>
                    <a:lnB>
                      <a:noFill/>
                    </a:lnB>
                  </a:tcPr>
                </a:tc>
                <a:extLst>
                  <a:ext uri="{0D108BD9-81ED-4DB2-BD59-A6C34878D82A}">
                    <a16:rowId xmlns:a16="http://schemas.microsoft.com/office/drawing/2014/main" val="4041750349"/>
                  </a:ext>
                </a:extLst>
              </a:tr>
              <a:tr h="113361">
                <a:tc>
                  <a:txBody>
                    <a:bodyPr/>
                    <a:lstStyle/>
                    <a:p>
                      <a:pPr algn="l" fontAlgn="ctr"/>
                      <a:r>
                        <a:rPr lang="en-GB" sz="600" b="0" i="0" u="none" strike="noStrike">
                          <a:solidFill>
                            <a:srgbClr val="FF0000"/>
                          </a:solidFill>
                          <a:effectLst/>
                          <a:latin typeface="Arial" panose="020B0604020202020204" pitchFamily="34" charset="0"/>
                        </a:rPr>
                        <a:t>225</a:t>
                      </a:r>
                    </a:p>
                  </a:txBody>
                  <a:tcPr marL="4048" marR="4048" marT="4048" marB="0" anchor="ctr">
                    <a:lnL>
                      <a:noFill/>
                    </a:lnL>
                    <a:lnR>
                      <a:noFill/>
                    </a:lnR>
                    <a:lnT>
                      <a:noFill/>
                    </a:lnT>
                    <a:lnB>
                      <a:noFill/>
                    </a:lnB>
                  </a:tcPr>
                </a:tc>
                <a:tc>
                  <a:txBody>
                    <a:bodyPr/>
                    <a:lstStyle/>
                    <a:p>
                      <a:pPr algn="l" fontAlgn="ctr"/>
                      <a:r>
                        <a:rPr lang="en-GB" sz="600" b="0" i="0" u="none" strike="noStrike">
                          <a:solidFill>
                            <a:srgbClr val="FF0000"/>
                          </a:solidFill>
                          <a:effectLst/>
                          <a:latin typeface="Arial" panose="020B0604020202020204" pitchFamily="34" charset="0"/>
                        </a:rPr>
                        <a:t>Other Health Professionals</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4 : 1</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201</a:t>
                      </a:r>
                    </a:p>
                  </a:txBody>
                  <a:tcPr marL="4048" marR="4048" marT="4048" marB="0" anchor="ctr">
                    <a:lnL>
                      <a:noFill/>
                    </a:lnL>
                    <a:lnR>
                      <a:noFill/>
                    </a:lnR>
                    <a:lnT>
                      <a:noFill/>
                    </a:lnT>
                    <a:lnB>
                      <a:noFill/>
                    </a:lnB>
                  </a:tcPr>
                </a:tc>
                <a:extLst>
                  <a:ext uri="{0D108BD9-81ED-4DB2-BD59-A6C34878D82A}">
                    <a16:rowId xmlns:a16="http://schemas.microsoft.com/office/drawing/2014/main" val="3055339701"/>
                  </a:ext>
                </a:extLst>
              </a:tr>
              <a:tr h="113361">
                <a:tc>
                  <a:txBody>
                    <a:bodyPr/>
                    <a:lstStyle/>
                    <a:p>
                      <a:pPr algn="l" fontAlgn="ctr"/>
                      <a:r>
                        <a:rPr lang="en-GB" sz="600" b="0" i="0" u="none" strike="noStrike">
                          <a:effectLst/>
                          <a:latin typeface="Arial" panose="020B0604020202020204" pitchFamily="34" charset="0"/>
                        </a:rPr>
                        <a:t>354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Business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121</a:t>
                      </a:r>
                    </a:p>
                  </a:txBody>
                  <a:tcPr marL="4048" marR="4048" marT="4048" marB="0" anchor="ctr">
                    <a:lnL>
                      <a:noFill/>
                    </a:lnL>
                    <a:lnR>
                      <a:noFill/>
                    </a:lnR>
                    <a:lnT>
                      <a:noFill/>
                    </a:lnT>
                    <a:lnB>
                      <a:noFill/>
                    </a:lnB>
                  </a:tcPr>
                </a:tc>
                <a:extLst>
                  <a:ext uri="{0D108BD9-81ED-4DB2-BD59-A6C34878D82A}">
                    <a16:rowId xmlns:a16="http://schemas.microsoft.com/office/drawing/2014/main" val="3370738864"/>
                  </a:ext>
                </a:extLst>
              </a:tr>
              <a:tr h="113361">
                <a:tc>
                  <a:txBody>
                    <a:bodyPr/>
                    <a:lstStyle/>
                    <a:p>
                      <a:pPr algn="l" fontAlgn="ctr"/>
                      <a:r>
                        <a:rPr lang="en-GB" sz="600" b="0" i="0" u="none" strike="noStrike">
                          <a:effectLst/>
                          <a:latin typeface="Arial" panose="020B0604020202020204" pitchFamily="34" charset="0"/>
                        </a:rPr>
                        <a:t>355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Marketing and Related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389</a:t>
                      </a:r>
                    </a:p>
                  </a:txBody>
                  <a:tcPr marL="4048" marR="4048" marT="4048" marB="0" anchor="ctr">
                    <a:lnL>
                      <a:noFill/>
                    </a:lnL>
                    <a:lnR>
                      <a:noFill/>
                    </a:lnR>
                    <a:lnT>
                      <a:noFill/>
                    </a:lnT>
                    <a:lnB>
                      <a:noFill/>
                    </a:lnB>
                  </a:tcPr>
                </a:tc>
                <a:extLst>
                  <a:ext uri="{0D108BD9-81ED-4DB2-BD59-A6C34878D82A}">
                    <a16:rowId xmlns:a16="http://schemas.microsoft.com/office/drawing/2014/main" val="3979005827"/>
                  </a:ext>
                </a:extLst>
              </a:tr>
              <a:tr h="113361">
                <a:tc>
                  <a:txBody>
                    <a:bodyPr/>
                    <a:lstStyle/>
                    <a:p>
                      <a:pPr algn="l" fontAlgn="ctr"/>
                      <a:r>
                        <a:rPr lang="en-GB" sz="600" b="0" i="0" u="none" strike="noStrike">
                          <a:effectLst/>
                          <a:latin typeface="Arial" panose="020B0604020202020204" pitchFamily="34" charset="0"/>
                        </a:rPr>
                        <a:t>543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Food Preparation and Hospitality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355</a:t>
                      </a:r>
                    </a:p>
                  </a:txBody>
                  <a:tcPr marL="4048" marR="4048" marT="4048" marB="0" anchor="ctr">
                    <a:lnL>
                      <a:noFill/>
                    </a:lnL>
                    <a:lnR>
                      <a:noFill/>
                    </a:lnR>
                    <a:lnT>
                      <a:noFill/>
                    </a:lnT>
                    <a:lnB>
                      <a:noFill/>
                    </a:lnB>
                  </a:tcPr>
                </a:tc>
                <a:extLst>
                  <a:ext uri="{0D108BD9-81ED-4DB2-BD59-A6C34878D82A}">
                    <a16:rowId xmlns:a16="http://schemas.microsoft.com/office/drawing/2014/main" val="3109382577"/>
                  </a:ext>
                </a:extLst>
              </a:tr>
              <a:tr h="113361">
                <a:tc>
                  <a:txBody>
                    <a:bodyPr/>
                    <a:lstStyle/>
                    <a:p>
                      <a:pPr algn="l" fontAlgn="ctr"/>
                      <a:r>
                        <a:rPr lang="en-GB" sz="600" b="0" i="0" u="none" strike="noStrike">
                          <a:effectLst/>
                          <a:latin typeface="Arial" panose="020B0604020202020204" pitchFamily="34" charset="0"/>
                        </a:rPr>
                        <a:t>712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Related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776</a:t>
                      </a:r>
                    </a:p>
                  </a:txBody>
                  <a:tcPr marL="4048" marR="4048" marT="4048" marB="0" anchor="ctr">
                    <a:lnL>
                      <a:noFill/>
                    </a:lnL>
                    <a:lnR>
                      <a:noFill/>
                    </a:lnR>
                    <a:lnT>
                      <a:noFill/>
                    </a:lnT>
                    <a:lnB>
                      <a:noFill/>
                    </a:lnB>
                  </a:tcPr>
                </a:tc>
                <a:extLst>
                  <a:ext uri="{0D108BD9-81ED-4DB2-BD59-A6C34878D82A}">
                    <a16:rowId xmlns:a16="http://schemas.microsoft.com/office/drawing/2014/main" val="1415440771"/>
                  </a:ext>
                </a:extLst>
              </a:tr>
              <a:tr h="113361">
                <a:tc>
                  <a:txBody>
                    <a:bodyPr/>
                    <a:lstStyle/>
                    <a:p>
                      <a:pPr algn="l" fontAlgn="ctr"/>
                      <a:r>
                        <a:rPr lang="en-GB" sz="600" b="0" i="0" u="none" strike="noStrike">
                          <a:effectLst/>
                          <a:latin typeface="Arial" panose="020B0604020202020204" pitchFamily="34" charset="0"/>
                        </a:rPr>
                        <a:t>812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Working Machine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a:t>
                      </a:r>
                    </a:p>
                  </a:txBody>
                  <a:tcPr marL="4048" marR="4048" marT="4048" marB="0" anchor="ctr">
                    <a:lnL>
                      <a:noFill/>
                    </a:lnL>
                    <a:lnR>
                      <a:noFill/>
                    </a:lnR>
                    <a:lnT>
                      <a:noFill/>
                    </a:lnT>
                    <a:lnB>
                      <a:noFill/>
                    </a:lnB>
                  </a:tcPr>
                </a:tc>
                <a:extLst>
                  <a:ext uri="{0D108BD9-81ED-4DB2-BD59-A6C34878D82A}">
                    <a16:rowId xmlns:a16="http://schemas.microsoft.com/office/drawing/2014/main" val="1682995564"/>
                  </a:ext>
                </a:extLst>
              </a:tr>
              <a:tr h="113361">
                <a:tc>
                  <a:txBody>
                    <a:bodyPr/>
                    <a:lstStyle/>
                    <a:p>
                      <a:pPr algn="l" fontAlgn="ctr"/>
                      <a:r>
                        <a:rPr lang="en-GB" sz="600" b="0" i="0" u="none" strike="noStrike">
                          <a:effectLst/>
                          <a:latin typeface="Arial" panose="020B0604020202020204" pitchFamily="34" charset="0"/>
                        </a:rPr>
                        <a:t>823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Other Drivers and Transport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101</a:t>
                      </a:r>
                    </a:p>
                  </a:txBody>
                  <a:tcPr marL="4048" marR="4048" marT="4048" marB="0" anchor="ctr">
                    <a:lnL>
                      <a:noFill/>
                    </a:lnL>
                    <a:lnR>
                      <a:noFill/>
                    </a:lnR>
                    <a:lnT>
                      <a:noFill/>
                    </a:lnT>
                    <a:lnB>
                      <a:noFill/>
                    </a:lnB>
                  </a:tcPr>
                </a:tc>
                <a:extLst>
                  <a:ext uri="{0D108BD9-81ED-4DB2-BD59-A6C34878D82A}">
                    <a16:rowId xmlns:a16="http://schemas.microsoft.com/office/drawing/2014/main" val="3790009535"/>
                  </a:ext>
                </a:extLst>
              </a:tr>
              <a:tr h="113361">
                <a:tc>
                  <a:txBody>
                    <a:bodyPr/>
                    <a:lstStyle/>
                    <a:p>
                      <a:pPr algn="l" fontAlgn="ctr"/>
                      <a:r>
                        <a:rPr lang="en-GB" sz="600" b="0" i="0" u="none" strike="noStrike">
                          <a:effectLst/>
                          <a:latin typeface="Arial" panose="020B0604020202020204" pitchFamily="34" charset="0"/>
                        </a:rPr>
                        <a:t>924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Sales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dirty="0">
                          <a:effectLst/>
                          <a:latin typeface="Arial" panose="020B0604020202020204" pitchFamily="34" charset="0"/>
                        </a:rPr>
                        <a:t>51</a:t>
                      </a:r>
                    </a:p>
                  </a:txBody>
                  <a:tcPr marL="4048" marR="4048" marT="4048" marB="0" anchor="ctr">
                    <a:lnL>
                      <a:noFill/>
                    </a:lnL>
                    <a:lnR>
                      <a:noFill/>
                    </a:lnR>
                    <a:lnT>
                      <a:noFill/>
                    </a:lnT>
                    <a:lnB>
                      <a:noFill/>
                    </a:lnB>
                  </a:tcPr>
                </a:tc>
                <a:extLst>
                  <a:ext uri="{0D108BD9-81ED-4DB2-BD59-A6C34878D82A}">
                    <a16:rowId xmlns:a16="http://schemas.microsoft.com/office/drawing/2014/main" val="797253980"/>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4921114" y="6068291"/>
            <a:ext cx="4108862"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6" name="TextBox 5"/>
          <p:cNvSpPr txBox="1"/>
          <p:nvPr/>
        </p:nvSpPr>
        <p:spPr>
          <a:xfrm>
            <a:off x="160826" y="5083406"/>
            <a:ext cx="4704484"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a:t>
            </a:r>
            <a:r>
              <a:rPr lang="en-US" sz="1200" b="1" dirty="0">
                <a:solidFill>
                  <a:schemeClr val="bg1">
                    <a:lumMod val="65000"/>
                  </a:schemeClr>
                </a:solidFill>
              </a:rPr>
              <a:t>Posting Intensity </a:t>
            </a:r>
            <a:r>
              <a:rPr lang="en-US" sz="1200" dirty="0">
                <a:solidFill>
                  <a:schemeClr val="bg1">
                    <a:lumMod val="65000"/>
                  </a:schemeClr>
                </a:solidFill>
              </a:rPr>
              <a:t>is a ratio of total job postings to unique, or </a:t>
            </a:r>
            <a:r>
              <a:rPr lang="en-US" sz="1200" dirty="0" smtClean="0">
                <a:solidFill>
                  <a:schemeClr val="bg1">
                    <a:lumMod val="65000"/>
                  </a:schemeClr>
                </a:solidFill>
              </a:rPr>
              <a:t>de-duplicated</a:t>
            </a:r>
            <a:r>
              <a:rPr lang="en-US" sz="12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200" dirty="0" smtClean="0">
                <a:solidFill>
                  <a:schemeClr val="bg1">
                    <a:lumMod val="65000"/>
                  </a:schemeClr>
                </a:solidFill>
              </a:rPr>
              <a:t>.  The </a:t>
            </a:r>
            <a:r>
              <a:rPr lang="en-US" sz="1200" b="1" dirty="0">
                <a:solidFill>
                  <a:schemeClr val="bg1">
                    <a:lumMod val="65000"/>
                  </a:schemeClr>
                </a:solidFill>
              </a:rPr>
              <a:t>median posting duration </a:t>
            </a:r>
            <a:r>
              <a:rPr lang="en-US" sz="1200" dirty="0">
                <a:solidFill>
                  <a:schemeClr val="bg1">
                    <a:lumMod val="65000"/>
                  </a:schemeClr>
                </a:solidFill>
              </a:rPr>
              <a:t>(how long a posting was live before it was taken down) </a:t>
            </a:r>
            <a:r>
              <a:rPr lang="en-US" sz="1200" dirty="0" smtClean="0">
                <a:solidFill>
                  <a:schemeClr val="bg1">
                    <a:lumMod val="65000"/>
                  </a:schemeClr>
                </a:solidFill>
              </a:rPr>
              <a:t>can </a:t>
            </a:r>
            <a:r>
              <a:rPr lang="en-US" sz="1200" dirty="0">
                <a:solidFill>
                  <a:schemeClr val="bg1">
                    <a:lumMod val="65000"/>
                  </a:schemeClr>
                </a:solidFill>
              </a:rPr>
              <a:t>be compared to the regional average for all postings in the region, giving </a:t>
            </a:r>
            <a:r>
              <a:rPr lang="en-US" sz="1200" dirty="0" smtClean="0">
                <a:solidFill>
                  <a:schemeClr val="bg1">
                    <a:lumMod val="65000"/>
                  </a:schemeClr>
                </a:solidFill>
              </a:rPr>
              <a:t>an </a:t>
            </a:r>
            <a:r>
              <a:rPr lang="en-US" sz="1200" dirty="0">
                <a:solidFill>
                  <a:schemeClr val="bg1">
                    <a:lumMod val="65000"/>
                  </a:schemeClr>
                </a:solidFill>
              </a:rPr>
              <a:t>indication of whether these positions are harder or easier to fill than the typical job posting. </a:t>
            </a:r>
            <a:endParaRPr lang="en-GB" sz="1200" dirty="0">
              <a:solidFill>
                <a:schemeClr val="bg1">
                  <a:lumMod val="65000"/>
                </a:schemeClr>
              </a:solidFill>
            </a:endParaRPr>
          </a:p>
        </p:txBody>
      </p:sp>
    </p:spTree>
    <p:extLst>
      <p:ext uri="{BB962C8B-B14F-4D97-AF65-F5344CB8AC3E}">
        <p14:creationId xmlns:p14="http://schemas.microsoft.com/office/powerpoint/2010/main" val="369886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smtClean="0"/>
              <a:t>Workforce qualifications</a:t>
            </a:r>
            <a:endParaRPr lang="en-GB" dirty="0"/>
          </a:p>
        </p:txBody>
      </p:sp>
      <p:sp>
        <p:nvSpPr>
          <p:cNvPr id="4" name="Text Placeholder 3" descr="Heat map showing composite education score by local authority in England and Wales."/>
          <p:cNvSpPr>
            <a:spLocks noGrp="1"/>
          </p:cNvSpPr>
          <p:nvPr>
            <p:ph type="body" sz="half" idx="2"/>
          </p:nvPr>
        </p:nvSpPr>
        <p:spPr>
          <a:xfrm>
            <a:off x="59736" y="697673"/>
            <a:ext cx="5588000" cy="6035636"/>
          </a:xfrm>
          <a:solidFill>
            <a:schemeClr val="bg1"/>
          </a:solidFill>
          <a:ln w="38100">
            <a:solidFill>
              <a:srgbClr val="FFC000"/>
            </a:solidFill>
          </a:ln>
        </p:spPr>
        <p:txBody>
          <a:bodyPr>
            <a:noAutofit/>
          </a:bodyPr>
          <a:lstStyle/>
          <a:p>
            <a:pPr>
              <a:lnSpc>
                <a:spcPct val="110000"/>
              </a:lnSpc>
            </a:pPr>
            <a:r>
              <a:rPr lang="en-GB" sz="1200" dirty="0" smtClean="0">
                <a:hlinkClick r:id="rId2"/>
              </a:rPr>
              <a:t>Census 2021 </a:t>
            </a:r>
            <a:r>
              <a:rPr lang="en-GB" sz="1200" dirty="0" smtClean="0"/>
              <a:t>data show that education </a:t>
            </a:r>
            <a:r>
              <a:rPr lang="en-GB" sz="1200" dirty="0"/>
              <a:t>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a:t>
            </a:r>
          </a:p>
          <a:p>
            <a:pPr>
              <a:lnSpc>
                <a:spcPct val="110000"/>
              </a:lnSpc>
            </a:pPr>
            <a:r>
              <a:rPr lang="en-GB" sz="1200" dirty="0" smtClean="0"/>
              <a:t>Meanwhile</a:t>
            </a:r>
            <a:r>
              <a:rPr lang="en-GB" sz="1200" dirty="0"/>
              <a:t>, areas with a less-qualified workforce might have fewer job opportunities for highly qualified people, struggle to train or attract and keep qualified workers, and have a poorer local economy</a:t>
            </a:r>
            <a:r>
              <a:rPr lang="en-GB" sz="1200" dirty="0" smtClean="0"/>
              <a:t>.  All of this has cost-of-living implications.</a:t>
            </a:r>
          </a:p>
          <a:p>
            <a:pPr>
              <a:lnSpc>
                <a:spcPct val="110000"/>
              </a:lnSpc>
            </a:pPr>
            <a:r>
              <a:rPr lang="en-GB" sz="1200" b="1" dirty="0"/>
              <a:t>Key points</a:t>
            </a:r>
          </a:p>
          <a:p>
            <a:pPr marL="285750" indent="-285750">
              <a:lnSpc>
                <a:spcPct val="110000"/>
              </a:lnSpc>
              <a:buFont typeface="Arial" panose="020B0604020202020204" pitchFamily="34" charset="0"/>
              <a:buChar char="•"/>
            </a:pPr>
            <a:r>
              <a:rPr lang="en-GB" sz="1200" dirty="0" smtClean="0"/>
              <a:t>Using ONS’s composite education </a:t>
            </a:r>
            <a:r>
              <a:rPr lang="en-GB" sz="1200" dirty="0"/>
              <a:t>score </a:t>
            </a:r>
            <a:r>
              <a:rPr lang="en-GB" sz="1200" dirty="0" smtClean="0"/>
              <a:t>methodology, </a:t>
            </a:r>
            <a:r>
              <a:rPr lang="en-GB" sz="1200" dirty="0"/>
              <a:t>Herefordshire is ranked 201 out of 331 English and Welsh local authorities</a:t>
            </a:r>
            <a:r>
              <a:rPr lang="en-GB" sz="1200" dirty="0" smtClean="0"/>
              <a:t>.  This </a:t>
            </a:r>
            <a:r>
              <a:rPr lang="en-GB" sz="1200" dirty="0"/>
              <a:t>puts it in the bottom </a:t>
            </a:r>
            <a:r>
              <a:rPr lang="en-GB" sz="1200" dirty="0" smtClean="0"/>
              <a:t>40% </a:t>
            </a:r>
            <a:r>
              <a:rPr lang="en-GB" sz="1200" dirty="0"/>
              <a:t>of areas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five most similar areas to Herefordshire in terms of qualification profile are</a:t>
            </a:r>
            <a:r>
              <a:rPr lang="en-GB" sz="1200" dirty="0" smtClean="0"/>
              <a:t>: 1.  Gateshead 2.  Ryedale 3.  Kirklees 4.  Powys 5.  Calderdale.  The </a:t>
            </a:r>
            <a:r>
              <a:rPr lang="en-GB" sz="1200" dirty="0"/>
              <a:t>most similar area, Gateshead, was ranked eight places higher than Herefordshire</a:t>
            </a:r>
            <a:r>
              <a:rPr lang="en-GB" sz="1200" dirty="0" smtClean="0"/>
              <a:t>.</a:t>
            </a:r>
          </a:p>
          <a:p>
            <a:pPr marL="285750" indent="-285750">
              <a:lnSpc>
                <a:spcPct val="110000"/>
              </a:lnSpc>
              <a:buFont typeface="Arial" panose="020B0604020202020204" pitchFamily="34" charset="0"/>
              <a:buChar char="•"/>
            </a:pPr>
            <a:r>
              <a:rPr lang="en-GB" sz="1200" dirty="0" smtClean="0">
                <a:hlinkClick r:id="rId3"/>
              </a:rPr>
              <a:t>ONS Annual Population Survey data</a:t>
            </a:r>
            <a:r>
              <a:rPr lang="en-GB" sz="1200" dirty="0" smtClean="0"/>
              <a:t> for the period January to December 2023 show </a:t>
            </a:r>
            <a:r>
              <a:rPr lang="en-GB" sz="1200" dirty="0"/>
              <a:t>that </a:t>
            </a:r>
            <a:r>
              <a:rPr lang="en-GB" sz="1200" dirty="0" smtClean="0"/>
              <a:t>43.6% (+/-4.9) of the </a:t>
            </a:r>
            <a:r>
              <a:rPr lang="en-GB" sz="1200" dirty="0"/>
              <a:t>working-age population </a:t>
            </a:r>
            <a:r>
              <a:rPr lang="en-GB" sz="1200" dirty="0" smtClean="0"/>
              <a:t>in Herefordshire are qualified </a:t>
            </a:r>
            <a:r>
              <a:rPr lang="en-GB" sz="1200" dirty="0"/>
              <a:t>to </a:t>
            </a:r>
            <a:r>
              <a:rPr lang="en-GB" sz="1200" dirty="0" smtClean="0"/>
              <a:t>RQF level </a:t>
            </a:r>
            <a:r>
              <a:rPr lang="en-GB" sz="1200" dirty="0"/>
              <a:t>4 or </a:t>
            </a:r>
            <a:r>
              <a:rPr lang="en-GB" sz="1200" dirty="0" smtClean="0"/>
              <a:t>above, compared </a:t>
            </a:r>
            <a:r>
              <a:rPr lang="en-GB" sz="1200" dirty="0"/>
              <a:t>to </a:t>
            </a:r>
            <a:r>
              <a:rPr lang="en-GB" sz="1200" dirty="0" smtClean="0"/>
              <a:t>46.7% (+/- 0.4) for England and 42.5% (+/-1.3) for the West Midlands.  3.7% (+/-1.9) had no qualifications, compared to 6.2% (+/-0.2) in England and 7.3% (+/-0.7) in the West Midlands.  Herefordshire is not therefore statistically significantly different from either England or the West Midlands region is respect of RFQ4+, but is significantly lower in the proportion of the working-age population with no qualifications.</a:t>
            </a:r>
            <a:endParaRPr lang="en-GB" sz="1200" dirty="0"/>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34878" y="944088"/>
            <a:ext cx="6410087" cy="4035979"/>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Decennially</a:t>
            </a:r>
          </a:p>
          <a:p>
            <a:r>
              <a:rPr lang="en-GB" sz="1200" dirty="0" smtClean="0"/>
              <a:t>Last Updated: 17 February 2023</a:t>
            </a:r>
          </a:p>
          <a:p>
            <a:r>
              <a:rPr lang="en-GB" sz="1200" dirty="0" smtClean="0"/>
              <a:t>Next update: 2033</a:t>
            </a:r>
            <a:endParaRPr lang="en-GB" sz="1200" dirty="0"/>
          </a:p>
        </p:txBody>
      </p:sp>
      <p:sp>
        <p:nvSpPr>
          <p:cNvPr id="6" name="TextBox 5"/>
          <p:cNvSpPr txBox="1"/>
          <p:nvPr/>
        </p:nvSpPr>
        <p:spPr>
          <a:xfrm>
            <a:off x="5709690" y="5082246"/>
            <a:ext cx="6393818"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For information on how the composite education score was derived </a:t>
            </a:r>
            <a:r>
              <a:rPr lang="en-GB" sz="1200" dirty="0">
                <a:solidFill>
                  <a:schemeClr val="bg1">
                    <a:lumMod val="65000"/>
                  </a:schemeClr>
                </a:solidFill>
              </a:rPr>
              <a:t>see  </a:t>
            </a:r>
            <a:r>
              <a:rPr lang="en-GB" sz="1200" dirty="0" smtClean="0">
                <a:solidFill>
                  <a:schemeClr val="bg1">
                    <a:lumMod val="65000"/>
                  </a:schemeClr>
                </a:solidFill>
              </a:rPr>
              <a:t>ONS:  </a:t>
            </a:r>
            <a:r>
              <a:rPr lang="en-GB" sz="1200" dirty="0" smtClean="0">
                <a:solidFill>
                  <a:schemeClr val="bg1">
                    <a:lumMod val="65000"/>
                  </a:schemeClr>
                </a:solidFill>
                <a:hlinkClick r:id="rId5"/>
              </a:rPr>
              <a:t>How </a:t>
            </a:r>
            <a:r>
              <a:rPr lang="en-GB" sz="1200" dirty="0">
                <a:solidFill>
                  <a:schemeClr val="bg1">
                    <a:lumMod val="65000"/>
                  </a:schemeClr>
                </a:solidFill>
                <a:hlinkClick r:id="rId5"/>
              </a:rPr>
              <a:t>workforce qualification levels differ across England and Wales, technical annex: </a:t>
            </a:r>
            <a:r>
              <a:rPr lang="en-GB" sz="1200" dirty="0" smtClean="0">
                <a:solidFill>
                  <a:schemeClr val="bg1">
                    <a:lumMod val="65000"/>
                  </a:schemeClr>
                </a:solidFill>
                <a:hlinkClick r:id="rId5"/>
              </a:rPr>
              <a:t>Census</a:t>
            </a:r>
            <a:r>
              <a:rPr lang="en-GB" sz="1200" dirty="0" smtClean="0">
                <a:solidFill>
                  <a:schemeClr val="bg1">
                    <a:lumMod val="65000"/>
                  </a:schemeClr>
                </a:solidFill>
              </a:rPr>
              <a:t>.</a:t>
            </a:r>
          </a:p>
          <a:p>
            <a:r>
              <a:rPr lang="en-GB" sz="1200" dirty="0">
                <a:solidFill>
                  <a:schemeClr val="bg1">
                    <a:lumMod val="65000"/>
                  </a:schemeClr>
                </a:solidFill>
              </a:rPr>
              <a:t>RQF = Registered Qualifications Framework</a:t>
            </a:r>
            <a:endParaRPr lang="en-GB" sz="1200" dirty="0" smtClean="0">
              <a:solidFill>
                <a:schemeClr val="bg1">
                  <a:lumMod val="65000"/>
                </a:schemeClr>
              </a:solidFill>
            </a:endParaRPr>
          </a:p>
        </p:txBody>
      </p:sp>
    </p:spTree>
    <p:extLst>
      <p:ext uri="{BB962C8B-B14F-4D97-AF65-F5344CB8AC3E}">
        <p14:creationId xmlns:p14="http://schemas.microsoft.com/office/powerpoint/2010/main" val="200784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3" y="923636"/>
            <a:ext cx="7734432" cy="5029903"/>
          </a:xfrm>
          <a:solidFill>
            <a:schemeClr val="bg1"/>
          </a:solidFill>
          <a:ln w="38100">
            <a:solidFill>
              <a:srgbClr val="FFC000"/>
            </a:solidFill>
          </a:ln>
        </p:spPr>
        <p:txBody>
          <a:bodyPr numCol="2">
            <a:noAutofit/>
          </a:bodyPr>
          <a:lstStyle/>
          <a:p>
            <a:pPr marL="0" indent="0">
              <a:lnSpc>
                <a:spcPct val="120000"/>
              </a:lnSpc>
              <a:buNone/>
            </a:pPr>
            <a:r>
              <a:rPr lang="en-GB" sz="1100" dirty="0" smtClean="0">
                <a:hlinkClick r:id="rId2"/>
              </a:rPr>
              <a:t>The Scottish </a:t>
            </a:r>
            <a:r>
              <a:rPr lang="en-GB" sz="1100" dirty="0">
                <a:hlinkClick r:id="rId2"/>
              </a:rPr>
              <a:t>Longitudinal NEET </a:t>
            </a:r>
            <a:r>
              <a:rPr lang="en-GB" sz="1100" dirty="0" smtClean="0">
                <a:hlinkClick r:id="rId2"/>
              </a:rPr>
              <a:t>Study </a:t>
            </a:r>
            <a:r>
              <a:rPr lang="en-GB" sz="1100" dirty="0" smtClean="0"/>
              <a:t>(2015) found that young people who are NEET suffer long-lasting and cumulative </a:t>
            </a:r>
            <a:r>
              <a:rPr lang="en-GB" sz="1100" dirty="0"/>
              <a:t>detrimental </a:t>
            </a:r>
            <a:r>
              <a:rPr lang="en-GB" sz="1100" dirty="0" smtClean="0"/>
              <a:t>effects: </a:t>
            </a:r>
          </a:p>
          <a:p>
            <a:pPr>
              <a:lnSpc>
                <a:spcPct val="120000"/>
              </a:lnSpc>
            </a:pPr>
            <a:r>
              <a:rPr lang="en-GB" sz="1100" dirty="0" smtClean="0"/>
              <a:t>NEETs remained </a:t>
            </a:r>
            <a:r>
              <a:rPr lang="en-GB" sz="11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a:t>
            </a:r>
            <a:r>
              <a:rPr lang="en-GB" sz="1100" dirty="0" smtClean="0"/>
              <a:t>.  The </a:t>
            </a:r>
            <a:r>
              <a:rPr lang="en-GB" sz="11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a:t>
            </a:r>
            <a:r>
              <a:rPr lang="en-GB" sz="1100" dirty="0" smtClean="0"/>
              <a:t>.  NEET </a:t>
            </a:r>
            <a:r>
              <a:rPr lang="en-GB" sz="1100" dirty="0"/>
              <a:t>experiences are </a:t>
            </a:r>
            <a:r>
              <a:rPr lang="en-GB" sz="1100" dirty="0" smtClean="0"/>
              <a:t>also associated </a:t>
            </a:r>
            <a:r>
              <a:rPr lang="en-GB" sz="1100" dirty="0"/>
              <a:t>with a higher risk of poor mental health after 10 and 20 years. The risk of depression and anxiety prescription for the NEET group is over 50% higher than that for the non-NEET group</a:t>
            </a:r>
            <a:r>
              <a:rPr lang="en-GB" sz="1100" dirty="0" smtClean="0"/>
              <a:t>.</a:t>
            </a:r>
            <a:r>
              <a:rPr lang="en-GB" sz="1200" b="1" dirty="0"/>
              <a:t> </a:t>
            </a:r>
            <a:endParaRPr lang="en-GB" sz="1200" b="1" dirty="0" smtClean="0"/>
          </a:p>
          <a:p>
            <a:pPr marL="0" indent="0">
              <a:lnSpc>
                <a:spcPct val="100000"/>
              </a:lnSpc>
              <a:buNone/>
            </a:pPr>
            <a:r>
              <a:rPr lang="en-GB" sz="1400" b="1" dirty="0" smtClean="0"/>
              <a:t>Key </a:t>
            </a:r>
            <a:r>
              <a:rPr lang="en-GB" sz="1400" b="1" dirty="0"/>
              <a:t>points</a:t>
            </a:r>
          </a:p>
          <a:p>
            <a:pPr marL="171450" indent="-171450">
              <a:lnSpc>
                <a:spcPct val="100000"/>
              </a:lnSpc>
              <a:buFont typeface="Arial" panose="020B0604020202020204" pitchFamily="34" charset="0"/>
              <a:buChar char="•"/>
            </a:pPr>
            <a:r>
              <a:rPr lang="en-GB" sz="1100" dirty="0"/>
              <a:t>In 2022-23 Herefordshire’s NEET/not known rate was 4.3%, unchanged from the previous year but now lower than the West Midlands (5.2%) and England (5.2%).</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has fallen recently from a peak of 9.2% in 2019-20.</a:t>
            </a:r>
          </a:p>
          <a:p>
            <a:pPr marL="171450" indent="-171450">
              <a:lnSpc>
                <a:spcPct val="100000"/>
              </a:lnSpc>
              <a:buFont typeface="Arial" panose="020B0604020202020204" pitchFamily="34" charset="0"/>
              <a:buChar char="•"/>
            </a:pPr>
            <a:r>
              <a:rPr lang="en-GB" sz="1100" dirty="0"/>
              <a:t>Young people living in the most deprived areas of the county are much more likely to be NEET than those in the least deprived. </a:t>
            </a:r>
          </a:p>
          <a:p>
            <a:pPr>
              <a:lnSpc>
                <a:spcPct val="100000"/>
              </a:lnSpc>
            </a:pPr>
            <a:r>
              <a:rPr lang="en-GB" sz="1100" dirty="0"/>
              <a:t>*</a:t>
            </a:r>
            <a:r>
              <a:rPr lang="en-GB" sz="1100" dirty="0">
                <a:hlinkClick r:id="rId3"/>
              </a:rPr>
              <a:t>Office for Health Improvement &amp; Disparities Fingertips</a:t>
            </a:r>
            <a:endParaRPr lang="en-GB" sz="1100" dirty="0"/>
          </a:p>
          <a:p>
            <a:pPr>
              <a:lnSpc>
                <a:spcPct val="100000"/>
              </a:lnSpc>
            </a:pPr>
            <a:endParaRPr lang="en-GB" sz="1100" dirty="0"/>
          </a:p>
        </p:txBody>
      </p:sp>
      <p:pic>
        <p:nvPicPr>
          <p:cNvPr id="8" name="Picture 7" descr="Line chart showing the proportion of 16-17 year olds not in education, employment or training, or whose activity is not known in Herefordshire and England 2016/17 to 202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013" y="1019405"/>
            <a:ext cx="4123774" cy="3092830"/>
          </a:xfrm>
          <a:prstGeom prst="rect">
            <a:avLst/>
          </a:prstGeom>
          <a:ln>
            <a:solidFill>
              <a:schemeClr val="accent1"/>
            </a:solidFill>
          </a:ln>
        </p:spPr>
      </p:pic>
      <p:pic>
        <p:nvPicPr>
          <p:cNvPr id="6" name="Picture 5" descr="Column chart showing a third of 16-17 year olds who are NEET or not known live in the most deprived areas of Herefordshire compared to one in ten in the least deprived.&#10;"/>
          <p:cNvPicPr>
            <a:picLocks noChangeAspect="1"/>
          </p:cNvPicPr>
          <p:nvPr/>
        </p:nvPicPr>
        <p:blipFill>
          <a:blip r:embed="rId5"/>
          <a:stretch>
            <a:fillRect/>
          </a:stretch>
        </p:blipFill>
        <p:spPr>
          <a:xfrm>
            <a:off x="7942013" y="4208004"/>
            <a:ext cx="4123774" cy="2576191"/>
          </a:xfrm>
          <a:prstGeom prst="rect">
            <a:avLst/>
          </a:prstGeom>
          <a:ln>
            <a:solidFill>
              <a:schemeClr val="tx1"/>
            </a:solidFill>
          </a:ln>
        </p:spPr>
      </p:pic>
      <p:sp>
        <p:nvSpPr>
          <p:cNvPr id="4" name="TextBox 3"/>
          <p:cNvSpPr txBox="1"/>
          <p:nvPr/>
        </p:nvSpPr>
        <p:spPr>
          <a:xfrm>
            <a:off x="75937" y="6076309"/>
            <a:ext cx="7738028" cy="707886"/>
          </a:xfrm>
          <a:prstGeom prst="rect">
            <a:avLst/>
          </a:prstGeom>
          <a:solidFill>
            <a:schemeClr val="bg1"/>
          </a:solidFill>
          <a:ln>
            <a:solidFill>
              <a:schemeClr val="tx1"/>
            </a:solidFill>
          </a:ln>
        </p:spPr>
        <p:txBody>
          <a:bodyPr wrap="square" rtlCol="0">
            <a:spAutoFit/>
          </a:bodyPr>
          <a:lstStyle/>
          <a:p>
            <a:r>
              <a:rPr lang="en-GB" sz="1000" dirty="0" smtClean="0"/>
              <a:t>Chart </a:t>
            </a:r>
            <a:r>
              <a:rPr lang="en-GB" sz="1000" dirty="0"/>
              <a:t>1 image copyright: Office for Health Improvement &amp; Disparities. Public Health Profiles. [Date accessed: </a:t>
            </a:r>
            <a:r>
              <a:rPr lang="en-GB" sz="1000" dirty="0" smtClean="0"/>
              <a:t>20 November 2023</a:t>
            </a:r>
            <a:r>
              <a:rPr lang="en-GB" sz="1000" dirty="0"/>
              <a:t>] https://fingertips.phe.org.uk © Crown copyright [2023].  </a:t>
            </a:r>
            <a:r>
              <a:rPr lang="en-GB" sz="1000" dirty="0" smtClean="0"/>
              <a:t>Source </a:t>
            </a:r>
            <a:r>
              <a:rPr lang="en-GB" sz="1000" dirty="0"/>
              <a:t>(chart 1):  .</a:t>
            </a:r>
            <a:r>
              <a:rPr lang="en-GB" sz="1000" dirty="0">
                <a:hlinkClick r:id="rId3"/>
              </a:rPr>
              <a:t>Office for Health Improvement &amp; Disparities Fingertips</a:t>
            </a:r>
            <a:r>
              <a:rPr lang="en-GB" sz="1000" dirty="0" smtClean="0"/>
              <a:t>,  Last updated: November 2023, Next update:  T.b.c..  Data source (chart 2):  Herefordshire </a:t>
            </a:r>
            <a:r>
              <a:rPr lang="en-GB" sz="1000" dirty="0"/>
              <a:t>Council Children and Young </a:t>
            </a:r>
            <a:r>
              <a:rPr lang="en-GB" sz="1000" dirty="0" smtClean="0"/>
              <a:t>People Directorate, Frequency: Annually, Last updated: June 2023, Next update: June 2024.</a:t>
            </a:r>
            <a:endParaRPr lang="en-GB" sz="1000" dirty="0"/>
          </a:p>
        </p:txBody>
      </p:sp>
    </p:spTree>
    <p:extLst>
      <p:ext uri="{BB962C8B-B14F-4D97-AF65-F5344CB8AC3E}">
        <p14:creationId xmlns:p14="http://schemas.microsoft.com/office/powerpoint/2010/main" val="112701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smtClean="0"/>
              <a:t>The big picture</a:t>
            </a:r>
            <a:endParaRPr lang="en-GB" sz="3200" dirty="0"/>
          </a:p>
        </p:txBody>
      </p:sp>
      <p:pic>
        <p:nvPicPr>
          <p:cNvPr id="6" name="Picture 5" descr="Decorative image - person worrying about bills.  Credit: rawpixel.com"/>
          <p:cNvPicPr>
            <a:picLocks noChangeAspect="1"/>
          </p:cNvPicPr>
          <p:nvPr/>
        </p:nvPicPr>
        <p:blipFill>
          <a:blip r:embed="rId2"/>
          <a:stretch>
            <a:fillRect/>
          </a:stretch>
        </p:blipFill>
        <p:spPr>
          <a:xfrm>
            <a:off x="126673" y="1989979"/>
            <a:ext cx="1508596" cy="1508596"/>
          </a:xfrm>
          <a:prstGeom prst="rect">
            <a:avLst/>
          </a:prstGeom>
        </p:spPr>
      </p:pic>
      <p:sp>
        <p:nvSpPr>
          <p:cNvPr id="8" name="TextBox 7"/>
          <p:cNvSpPr txBox="1"/>
          <p:nvPr/>
        </p:nvSpPr>
        <p:spPr>
          <a:xfrm>
            <a:off x="126673" y="3498575"/>
            <a:ext cx="1584141" cy="276999"/>
          </a:xfrm>
          <a:prstGeom prst="rect">
            <a:avLst/>
          </a:prstGeom>
          <a:noFill/>
        </p:spPr>
        <p:txBody>
          <a:bodyPr wrap="square" rtlCol="0">
            <a:spAutoFit/>
          </a:bodyPr>
          <a:lstStyle/>
          <a:p>
            <a:r>
              <a:rPr lang="en-GB" sz="1200" dirty="0"/>
              <a:t>Credit: rawpixel.com</a:t>
            </a:r>
          </a:p>
        </p:txBody>
      </p:sp>
      <p:sp>
        <p:nvSpPr>
          <p:cNvPr id="3" name="Content Placeholder 2"/>
          <p:cNvSpPr>
            <a:spLocks noGrp="1"/>
          </p:cNvSpPr>
          <p:nvPr>
            <p:ph idx="1"/>
          </p:nvPr>
        </p:nvSpPr>
        <p:spPr>
          <a:xfrm>
            <a:off x="1710814" y="1001963"/>
            <a:ext cx="10373031" cy="4936129"/>
          </a:xfrm>
          <a:solidFill>
            <a:schemeClr val="bg1"/>
          </a:solidFill>
        </p:spPr>
        <p:txBody>
          <a:bodyPr>
            <a:noAutofit/>
          </a:bodyPr>
          <a:lstStyle/>
          <a:p>
            <a:pPr marL="0" indent="0">
              <a:lnSpc>
                <a:spcPct val="120000"/>
              </a:lnSpc>
              <a:spcBef>
                <a:spcPts val="1200"/>
              </a:spcBef>
              <a:buNone/>
            </a:pPr>
            <a:r>
              <a:rPr lang="en-GB" sz="1400" dirty="0" smtClean="0"/>
              <a:t>The </a:t>
            </a:r>
            <a:r>
              <a:rPr lang="en-GB" sz="1400" dirty="0"/>
              <a:t>cost of living increased </a:t>
            </a:r>
            <a:r>
              <a:rPr lang="en-GB" sz="1400" dirty="0" smtClean="0"/>
              <a:t>across </a:t>
            </a:r>
            <a:r>
              <a:rPr lang="en-GB" sz="1400" dirty="0"/>
              <a:t>the UK during </a:t>
            </a:r>
            <a:r>
              <a:rPr lang="en-GB" sz="1400" dirty="0" smtClean="0"/>
              <a:t>2021 then escalated rapidly following Russia’s invasion of Ukraine in February 2022</a:t>
            </a:r>
            <a:r>
              <a:rPr lang="en-GB" sz="1400" dirty="0"/>
              <a:t>, affecting the affordability of goods and services bought by households. The annual rate of inflation peaked at 11.1% in October 2022, a 41-year high, before subsequently easing over the subsequent 18 months and </a:t>
            </a:r>
            <a:r>
              <a:rPr lang="en-GB" sz="1400" dirty="0" smtClean="0"/>
              <a:t>in </a:t>
            </a:r>
            <a:r>
              <a:rPr lang="en-GB" sz="1400" dirty="0"/>
              <a:t>May </a:t>
            </a:r>
            <a:r>
              <a:rPr lang="en-GB" sz="1400" dirty="0" smtClean="0"/>
              <a:t>2024 fell </a:t>
            </a:r>
            <a:r>
              <a:rPr lang="en-GB" sz="1400" dirty="0"/>
              <a:t>to 2.0%, the Bank of England’s </a:t>
            </a:r>
            <a:r>
              <a:rPr lang="en-GB" sz="1400" dirty="0" smtClean="0"/>
              <a:t>target, </a:t>
            </a:r>
            <a:r>
              <a:rPr lang="en-GB" sz="1400" dirty="0"/>
              <a:t>for the first time since July 2021</a:t>
            </a:r>
            <a:r>
              <a:rPr lang="en-GB" sz="1400" dirty="0" smtClean="0"/>
              <a:t>. (</a:t>
            </a:r>
            <a:r>
              <a:rPr lang="en-GB" sz="1400" dirty="0" smtClean="0">
                <a:hlinkClick r:id="rId3"/>
              </a:rPr>
              <a:t>House of Commons Library</a:t>
            </a:r>
            <a:r>
              <a:rPr lang="en-GB" sz="1400" dirty="0" smtClean="0"/>
              <a:t>, July 2024). </a:t>
            </a:r>
          </a:p>
          <a:p>
            <a:pPr marL="0" indent="0">
              <a:lnSpc>
                <a:spcPct val="120000"/>
              </a:lnSpc>
              <a:spcBef>
                <a:spcPts val="1200"/>
              </a:spcBef>
              <a:buNone/>
            </a:pPr>
            <a:r>
              <a:rPr lang="en-GB" sz="1400" dirty="0" smtClean="0"/>
              <a:t>The </a:t>
            </a:r>
            <a:r>
              <a:rPr lang="en-GB" sz="1400" dirty="0"/>
              <a:t>cost-of-living crisis has </a:t>
            </a:r>
            <a:r>
              <a:rPr lang="en-GB" sz="1400" dirty="0" smtClean="0"/>
              <a:t>caused </a:t>
            </a:r>
            <a:r>
              <a:rPr lang="en-GB" sz="1400" dirty="0"/>
              <a:t>real hardship to millions of people across the country </a:t>
            </a:r>
            <a:r>
              <a:rPr lang="en-GB" sz="1400"/>
              <a:t>and </a:t>
            </a:r>
            <a:r>
              <a:rPr lang="en-GB" sz="1400" smtClean="0"/>
              <a:t>has </a:t>
            </a:r>
            <a:r>
              <a:rPr lang="en-GB" sz="1400" dirty="0">
                <a:hlinkClick r:id="rId4"/>
              </a:rPr>
              <a:t>widening existing inequalities</a:t>
            </a:r>
            <a:r>
              <a:rPr lang="en-GB" sz="1400" dirty="0"/>
              <a:t>, with the biggest impacts often being felt by </a:t>
            </a:r>
            <a:r>
              <a:rPr lang="en-GB" sz="1400" dirty="0">
                <a:hlinkClick r:id="rId5"/>
              </a:rPr>
              <a:t>the poorest</a:t>
            </a:r>
            <a:r>
              <a:rPr lang="en-GB" sz="1400" dirty="0"/>
              <a:t>, </a:t>
            </a:r>
            <a:r>
              <a:rPr lang="en-GB" sz="1400" dirty="0">
                <a:hlinkClick r:id="rId6"/>
              </a:rPr>
              <a:t>disabled people </a:t>
            </a:r>
            <a:r>
              <a:rPr lang="en-GB" sz="1400" dirty="0"/>
              <a:t>and </a:t>
            </a:r>
            <a:r>
              <a:rPr lang="en-GB" sz="1400" dirty="0">
                <a:hlinkClick r:id="rId7"/>
              </a:rPr>
              <a:t>the young</a:t>
            </a:r>
            <a:r>
              <a:rPr lang="en-GB" sz="1400" dirty="0"/>
              <a:t>. </a:t>
            </a:r>
          </a:p>
          <a:p>
            <a:pPr marL="0" indent="0">
              <a:lnSpc>
                <a:spcPct val="120000"/>
              </a:lnSpc>
              <a:spcBef>
                <a:spcPts val="1200"/>
              </a:spcBef>
              <a:buNone/>
            </a:pPr>
            <a:r>
              <a:rPr lang="en-GB" sz="1400" dirty="0" smtClean="0"/>
              <a:t>Herefordshire</a:t>
            </a:r>
            <a:r>
              <a:rPr lang="en-GB" sz="1400" dirty="0"/>
              <a:t>, whilst overall being a relatively </a:t>
            </a:r>
            <a:r>
              <a:rPr lang="en-GB" sz="1400" dirty="0" smtClean="0"/>
              <a:t>affluent </a:t>
            </a:r>
            <a:r>
              <a:rPr lang="en-GB" sz="1400" dirty="0"/>
              <a:t>area, has some </a:t>
            </a:r>
            <a:r>
              <a:rPr lang="en-GB" sz="1400" dirty="0" smtClean="0"/>
              <a:t>long-standing underlying </a:t>
            </a:r>
            <a:r>
              <a:rPr lang="en-GB" sz="1400" dirty="0"/>
              <a:t>vulnerabilities, which are mostly linked to </a:t>
            </a:r>
            <a:r>
              <a:rPr lang="en-GB" sz="1400" dirty="0" smtClean="0"/>
              <a:t>its </a:t>
            </a:r>
            <a:r>
              <a:rPr lang="en-GB" sz="1400" dirty="0"/>
              <a:t>rurality and feed into the cost-of-living pressures many people are </a:t>
            </a:r>
            <a:r>
              <a:rPr lang="en-GB" sz="1400" dirty="0" smtClean="0"/>
              <a:t>continuing to feel.  </a:t>
            </a:r>
            <a:r>
              <a:rPr lang="en-GB" sz="1400" dirty="0"/>
              <a:t>These include:</a:t>
            </a:r>
          </a:p>
          <a:p>
            <a:pPr marL="285750" indent="-285750">
              <a:lnSpc>
                <a:spcPct val="120000"/>
              </a:lnSpc>
              <a:buFont typeface="Arial" panose="020B0604020202020204" pitchFamily="34" charset="0"/>
              <a:buChar char="•"/>
            </a:pPr>
            <a:r>
              <a:rPr lang="en-GB" sz="1400" dirty="0" smtClean="0"/>
              <a:t>One </a:t>
            </a:r>
            <a:r>
              <a:rPr lang="en-GB" sz="1400" dirty="0"/>
              <a:t>of the lowest levels of productivity amongst comparable areas of the UK contributing to a </a:t>
            </a:r>
            <a:r>
              <a:rPr lang="en-GB" sz="1400" dirty="0" smtClean="0"/>
              <a:t>low-wage economy </a:t>
            </a:r>
            <a:r>
              <a:rPr lang="en-GB" sz="1400" dirty="0"/>
              <a:t>and a social mobility ‘cold spot’.</a:t>
            </a:r>
          </a:p>
          <a:p>
            <a:pPr marL="285750" indent="-285750">
              <a:lnSpc>
                <a:spcPct val="120000"/>
              </a:lnSpc>
              <a:buFont typeface="Arial" panose="020B0604020202020204" pitchFamily="34" charset="0"/>
              <a:buChar char="•"/>
            </a:pPr>
            <a:r>
              <a:rPr lang="en-GB" sz="1400" dirty="0"/>
              <a:t>One of the worst levels of housing affordability in the </a:t>
            </a:r>
            <a:r>
              <a:rPr lang="en-GB" sz="1400" dirty="0" smtClean="0"/>
              <a:t>West Midlands </a:t>
            </a:r>
            <a:r>
              <a:rPr lang="en-GB" sz="1400" dirty="0"/>
              <a:t>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lower than average proportion of homes with mains gas.</a:t>
            </a:r>
          </a:p>
          <a:p>
            <a:pPr marL="285750" indent="-285750">
              <a:lnSpc>
                <a:spcPct val="120000"/>
              </a:lnSpc>
              <a:buFont typeface="Arial" panose="020B0604020202020204" pitchFamily="34" charset="0"/>
              <a:buChar char="•"/>
            </a:pPr>
            <a:r>
              <a:rPr lang="en-GB" sz="1400" dirty="0"/>
              <a:t>Limited public transport infrastructure across much of the county </a:t>
            </a:r>
            <a:r>
              <a:rPr lang="en-GB" sz="1400" dirty="0" smtClean="0"/>
              <a:t>and a </a:t>
            </a:r>
            <a:r>
              <a:rPr lang="en-GB" sz="1400" dirty="0"/>
              <a:t>reliance on private </a:t>
            </a:r>
            <a:r>
              <a:rPr lang="en-GB" sz="1400" dirty="0" smtClean="0"/>
              <a:t>motor transport to </a:t>
            </a:r>
            <a:r>
              <a:rPr lang="en-GB" sz="1400" dirty="0"/>
              <a:t>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r>
              <a:rPr lang="en-GB" sz="1400" dirty="0" smtClean="0"/>
              <a:t>).</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smtClean="0"/>
              <a:t>Job density</a:t>
            </a:r>
            <a:endParaRPr lang="en-GB" dirty="0"/>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smtClean="0"/>
              <a:t>Job density is a measure of </a:t>
            </a:r>
            <a:r>
              <a:rPr lang="en-US" sz="1200" dirty="0" err="1" smtClean="0"/>
              <a:t>labour</a:t>
            </a:r>
            <a:r>
              <a:rPr lang="en-US" sz="1200" dirty="0" smtClean="0"/>
              <a:t> demand in an area.  It shows the </a:t>
            </a:r>
            <a:r>
              <a:rPr lang="en-US" sz="1200" dirty="0"/>
              <a:t>supply of jobs </a:t>
            </a:r>
            <a:r>
              <a:rPr lang="en-US" sz="1200" dirty="0" smtClean="0"/>
              <a:t>relative </a:t>
            </a:r>
            <a:r>
              <a:rPr lang="en-US" sz="1200" dirty="0"/>
              <a:t>to </a:t>
            </a:r>
            <a:r>
              <a:rPr lang="en-US" sz="1200" dirty="0" smtClean="0"/>
              <a:t>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2022 </a:t>
            </a:r>
            <a:r>
              <a:rPr lang="en-GB" sz="1200" dirty="0"/>
              <a:t>(the latest available year</a:t>
            </a:r>
            <a:r>
              <a:rPr lang="en-GB" sz="1200" dirty="0" smtClean="0"/>
              <a:t>), </a:t>
            </a:r>
            <a:r>
              <a:rPr lang="en-GB" sz="1200" dirty="0"/>
              <a:t>job density in Herefordshire (</a:t>
            </a:r>
            <a:r>
              <a:rPr lang="en-GB" sz="1200" dirty="0" smtClean="0"/>
              <a:t>0.95) </a:t>
            </a:r>
            <a:r>
              <a:rPr lang="en-GB" sz="1200" dirty="0"/>
              <a:t>was </a:t>
            </a:r>
            <a:r>
              <a:rPr lang="en-GB" sz="1200" dirty="0" smtClean="0"/>
              <a:t>slightly lower than in 2021 (0.98), which was its </a:t>
            </a:r>
            <a:r>
              <a:rPr lang="en-GB" sz="1200" dirty="0"/>
              <a:t>highest level since data became available in </a:t>
            </a:r>
            <a:r>
              <a:rPr lang="en-GB" sz="1200" dirty="0" smtClean="0"/>
              <a:t>2001, but was still higher </a:t>
            </a:r>
            <a:r>
              <a:rPr lang="en-GB" sz="1200" dirty="0"/>
              <a:t>than in both the West Midlands region (</a:t>
            </a:r>
            <a:r>
              <a:rPr lang="en-GB" sz="1200" dirty="0" smtClean="0"/>
              <a:t>0.83) </a:t>
            </a:r>
            <a:r>
              <a:rPr lang="en-GB" sz="1200" dirty="0"/>
              <a:t>and England (</a:t>
            </a:r>
            <a:r>
              <a:rPr lang="en-GB" sz="1200" dirty="0" smtClean="0"/>
              <a:t>0.88).  </a:t>
            </a:r>
            <a:endParaRPr lang="en-US" sz="1200" dirty="0" smtClean="0"/>
          </a:p>
        </p:txBody>
      </p:sp>
      <p:pic>
        <p:nvPicPr>
          <p:cNvPr id="3" name="Content Placeholder 2" descr="Line graph showing change in job density in Herefordshire, the West Midlands and England between 2001 and 2022.&#10;"/>
          <p:cNvPicPr>
            <a:picLocks noGrp="1" noChangeAspect="1"/>
          </p:cNvPicPr>
          <p:nvPr>
            <p:ph idx="1"/>
          </p:nvPr>
        </p:nvPicPr>
        <p:blipFill>
          <a:blip r:embed="rId3"/>
          <a:stretch>
            <a:fillRect/>
          </a:stretch>
        </p:blipFill>
        <p:spPr>
          <a:xfrm>
            <a:off x="4913734" y="963003"/>
            <a:ext cx="7213815" cy="4201663"/>
          </a:xfrm>
          <a:prstGeom prst="rect">
            <a:avLst/>
          </a:prstGeom>
          <a:ln>
            <a:solidFill>
              <a:schemeClr val="accent1"/>
            </a:solidFill>
          </a:ln>
        </p:spPr>
      </p:pic>
      <p:sp>
        <p:nvSpPr>
          <p:cNvPr id="5" name="TextBox 4"/>
          <p:cNvSpPr txBox="1"/>
          <p:nvPr/>
        </p:nvSpPr>
        <p:spPr>
          <a:xfrm>
            <a:off x="9690651" y="5264058"/>
            <a:ext cx="2436897" cy="830997"/>
          </a:xfrm>
          <a:prstGeom prst="rect">
            <a:avLst/>
          </a:prstGeom>
          <a:solidFill>
            <a:schemeClr val="bg1"/>
          </a:solidFill>
          <a:ln>
            <a:solidFill>
              <a:schemeClr val="tx1"/>
            </a:solidFill>
          </a:ln>
        </p:spPr>
        <p:txBody>
          <a:bodyPr wrap="square" rtlCol="0">
            <a:spAutoFit/>
          </a:bodyPr>
          <a:lstStyle/>
          <a:p>
            <a:r>
              <a:rPr lang="en-US" sz="1200" dirty="0"/>
              <a:t>Data </a:t>
            </a:r>
            <a:r>
              <a:rPr lang="en-US" sz="1200" dirty="0" smtClean="0"/>
              <a:t>Source ONS -: </a:t>
            </a:r>
            <a:r>
              <a:rPr lang="en-US" sz="1200" dirty="0">
                <a:hlinkClick r:id="rId4"/>
              </a:rPr>
              <a:t>NOMIS</a:t>
            </a:r>
            <a:endParaRPr lang="en-GB" sz="1200" dirty="0"/>
          </a:p>
          <a:p>
            <a:r>
              <a:rPr lang="en-GB" sz="1200" dirty="0" smtClean="0"/>
              <a:t>Frequency:  Annually</a:t>
            </a:r>
          </a:p>
          <a:p>
            <a:r>
              <a:rPr lang="en-GB" sz="1200" dirty="0" smtClean="0"/>
              <a:t>Last updated:  15 February 2024</a:t>
            </a:r>
          </a:p>
          <a:p>
            <a:r>
              <a:rPr lang="en-GB" sz="1200" dirty="0" smtClean="0"/>
              <a:t>Next update:  31 January 2025</a:t>
            </a:r>
            <a:endParaRPr lang="en-GB" sz="1200" dirty="0"/>
          </a:p>
        </p:txBody>
      </p:sp>
      <p:sp>
        <p:nvSpPr>
          <p:cNvPr id="8" name="TextBox 7"/>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b="1" dirty="0">
                <a:solidFill>
                  <a:schemeClr val="bg1">
                    <a:lumMod val="65000"/>
                  </a:schemeClr>
                </a:solidFill>
              </a:rPr>
              <a:t>:  </a:t>
            </a:r>
            <a:r>
              <a:rPr lang="en-GB" sz="1200" dirty="0">
                <a:solidFill>
                  <a:schemeClr val="bg1">
                    <a:lumMod val="65000"/>
                  </a:schemeClr>
                </a:solidFill>
              </a:rPr>
              <a:t>Job density is the number of jobs in an area divided by the resident population aged </a:t>
            </a:r>
            <a:r>
              <a:rPr lang="en-GB" sz="1200" dirty="0" smtClean="0">
                <a:solidFill>
                  <a:schemeClr val="bg1">
                    <a:lumMod val="65000"/>
                  </a:schemeClr>
                </a:solidFill>
              </a:rPr>
              <a:t>16-64. </a:t>
            </a:r>
            <a:r>
              <a:rPr lang="en-GB" sz="1200" dirty="0">
                <a:solidFill>
                  <a:schemeClr val="bg1">
                    <a:lumMod val="65000"/>
                  </a:schemeClr>
                </a:solidFill>
              </a:rPr>
              <a:t>For example, a job density of 1.0 would mean that there is one job for every resident aged 16-64.  Job density is based on a workplace-based measure of jobs that comprises employee jobs, self-employed, government-supported trainees and HM Forces. In areas with high jobs densities the demand exceeds </a:t>
            </a:r>
            <a:r>
              <a:rPr lang="en-GB" sz="1200" dirty="0" smtClean="0">
                <a:solidFill>
                  <a:schemeClr val="bg1">
                    <a:lumMod val="65000"/>
                  </a:schemeClr>
                </a:solidFill>
              </a:rPr>
              <a:t>the supply</a:t>
            </a:r>
            <a:r>
              <a:rPr lang="en-GB" sz="1200" dirty="0">
                <a:solidFill>
                  <a:schemeClr val="bg1">
                    <a:lumMod val="65000"/>
                  </a:schemeClr>
                </a:solidFill>
              </a:rPr>
              <a:t>, and the imbalance may be satisfied by workers who </a:t>
            </a:r>
            <a:r>
              <a:rPr lang="en-GB" sz="1200" dirty="0" smtClean="0">
                <a:solidFill>
                  <a:schemeClr val="bg1">
                    <a:lumMod val="65000"/>
                  </a:schemeClr>
                </a:solidFill>
              </a:rPr>
              <a:t>live outside </a:t>
            </a:r>
            <a:r>
              <a:rPr lang="en-GB" sz="1200" dirty="0">
                <a:solidFill>
                  <a:schemeClr val="bg1">
                    <a:lumMod val="65000"/>
                  </a:schemeClr>
                </a:solidFill>
              </a:rPr>
              <a:t>the area (inward commuting). In areas with </a:t>
            </a:r>
            <a:r>
              <a:rPr lang="en-GB" sz="1200" dirty="0" smtClean="0">
                <a:solidFill>
                  <a:schemeClr val="bg1">
                    <a:lumMod val="65000"/>
                  </a:schemeClr>
                </a:solidFill>
              </a:rPr>
              <a:t>a low jobs density, </a:t>
            </a:r>
            <a:r>
              <a:rPr lang="en-GB" sz="1200" dirty="0">
                <a:solidFill>
                  <a:schemeClr val="bg1">
                    <a:lumMod val="65000"/>
                  </a:schemeClr>
                </a:solidFill>
              </a:rPr>
              <a:t>the supply exceeds the </a:t>
            </a:r>
            <a:r>
              <a:rPr lang="en-GB" sz="1200" dirty="0" smtClean="0">
                <a:solidFill>
                  <a:schemeClr val="bg1">
                    <a:lumMod val="65000"/>
                  </a:schemeClr>
                </a:solidFill>
              </a:rPr>
              <a:t>demand and </a:t>
            </a:r>
            <a:r>
              <a:rPr lang="en-GB" sz="1200" dirty="0">
                <a:solidFill>
                  <a:schemeClr val="bg1">
                    <a:lumMod val="65000"/>
                  </a:schemeClr>
                </a:solidFill>
              </a:rPr>
              <a:t>often residents </a:t>
            </a:r>
            <a:r>
              <a:rPr lang="en-GB" sz="1200" dirty="0" smtClean="0">
                <a:solidFill>
                  <a:schemeClr val="bg1">
                    <a:lumMod val="65000"/>
                  </a:schemeClr>
                </a:solidFill>
              </a:rPr>
              <a:t>will have </a:t>
            </a:r>
            <a:r>
              <a:rPr lang="en-GB" sz="1200" dirty="0">
                <a:solidFill>
                  <a:schemeClr val="bg1">
                    <a:lumMod val="65000"/>
                  </a:schemeClr>
                </a:solidFill>
              </a:rPr>
              <a:t>to work in other areas (outward commuting) or </a:t>
            </a:r>
            <a:r>
              <a:rPr lang="en-GB" sz="1200" dirty="0" smtClean="0">
                <a:solidFill>
                  <a:schemeClr val="bg1">
                    <a:lumMod val="65000"/>
                  </a:schemeClr>
                </a:solidFill>
              </a:rPr>
              <a:t>become</a:t>
            </a:r>
            <a:endParaRPr lang="en-GB" sz="1200" dirty="0">
              <a:solidFill>
                <a:schemeClr val="bg1">
                  <a:lumMod val="65000"/>
                </a:schemeClr>
              </a:solidFill>
            </a:endParaRPr>
          </a:p>
          <a:p>
            <a:r>
              <a:rPr lang="en-GB" sz="1200" dirty="0">
                <a:solidFill>
                  <a:schemeClr val="bg1">
                    <a:lumMod val="65000"/>
                  </a:schemeClr>
                </a:solidFill>
              </a:rPr>
              <a:t>unemployed or economically inactive</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2380211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75919" y="977771"/>
            <a:ext cx="4531708" cy="4971767"/>
          </a:xfrm>
          <a:ln w="38100">
            <a:solidFill>
              <a:srgbClr val="FFC000"/>
            </a:solidFill>
          </a:ln>
        </p:spPr>
        <p:txBody>
          <a:bodyPr>
            <a:noAutofit/>
          </a:bodyPr>
          <a:lstStyle/>
          <a:p>
            <a:pPr lvl="0">
              <a:lnSpc>
                <a:spcPct val="120000"/>
              </a:lnSpc>
              <a:spcBef>
                <a:spcPts val="600"/>
              </a:spcBef>
              <a:defRPr/>
            </a:pPr>
            <a:r>
              <a:rPr lang="en-GB" sz="1400" b="1" dirty="0"/>
              <a:t>Key </a:t>
            </a:r>
            <a:r>
              <a:rPr lang="en-GB" sz="1400" b="1" dirty="0" smtClean="0"/>
              <a:t>points</a:t>
            </a:r>
            <a:endParaRPr lang="en-GB" sz="1400" b="1" dirty="0"/>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hlinkClick r:id="rId3"/>
              </a:rPr>
              <a:t>ONS reports </a:t>
            </a:r>
            <a:r>
              <a:rPr lang="en-US" sz="1200" dirty="0" smtClean="0">
                <a:solidFill>
                  <a:srgbClr val="282E2B"/>
                </a:solidFill>
                <a:cs typeface="Arial" panose="020B0604020202020204" pitchFamily="34" charset="0"/>
              </a:rPr>
              <a:t>that t</a:t>
            </a:r>
            <a:r>
              <a:rPr lang="en-GB" sz="1200" dirty="0" smtClean="0">
                <a:solidFill>
                  <a:srgbClr val="282E2B"/>
                </a:solidFill>
                <a:cs typeface="Arial" panose="020B0604020202020204" pitchFamily="34" charset="0"/>
              </a:rPr>
              <a:t>he </a:t>
            </a:r>
            <a:r>
              <a:rPr lang="en-GB" sz="1200" dirty="0">
                <a:solidFill>
                  <a:srgbClr val="282E2B"/>
                </a:solidFill>
                <a:cs typeface="Arial" panose="020B0604020202020204" pitchFamily="34" charset="0"/>
              </a:rPr>
              <a:t>UK unemployment rate for people aged 16 years and over was estimated at 4.3% in July to September 2024. This is above estimates of a year ago, and up in the latest quarter</a:t>
            </a:r>
            <a:r>
              <a:rPr lang="en-GB" sz="1200" dirty="0" smtClean="0">
                <a:solidFill>
                  <a:srgbClr val="282E2B"/>
                </a:solidFill>
                <a:cs typeface="Arial" panose="020B0604020202020204" pitchFamily="34" charset="0"/>
              </a:rPr>
              <a:t>.</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The model-based estimate of unemployment is ONS’s recommended measure of unemployment at local authority level. In the period July 2023 to June 2024 the unemployment rate in Herefordshire was 2.4% (CI+-0.8), equating to c. 2,400 people (+-800), compared to 3.8% (CI+-0.2) in England as a whole and 3.8%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latest period, Herefordshire’s unemployment rate was significantly lower than in England and the West Midlands region and was similar to pre-pandemic levels.</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(April 2023 to March 2024), the Herefordshire rate was slightly lower (2.4% vs 2.7%) but due to the wide confidence intervals on these data, there has been no statistically significant change in the Herefordshire rate observed since the period January 2021 to December 2021.</a:t>
            </a:r>
          </a:p>
        </p:txBody>
      </p:sp>
      <p:pic>
        <p:nvPicPr>
          <p:cNvPr id="8" name="Content Placeholder 7" descr="Unemployment is currently at a relatively low level and has returned to pre-pandemic levels.&#10;Line chart showing the trend in the model-based estimate of unemployment expressed as a proportion of the working-age population for Herefordshire, England and the West Midlands since April 2007-March 2008.&#10;"/>
          <p:cNvPicPr>
            <a:picLocks noGrp="1" noChangeAspect="1"/>
          </p:cNvPicPr>
          <p:nvPr>
            <p:ph idx="1"/>
          </p:nvPr>
        </p:nvPicPr>
        <p:blipFill>
          <a:blip r:embed="rId4"/>
          <a:stretch>
            <a:fillRect/>
          </a:stretch>
        </p:blipFill>
        <p:spPr>
          <a:xfrm>
            <a:off x="4655853" y="977770"/>
            <a:ext cx="7486075" cy="3214219"/>
          </a:xfrm>
          <a:prstGeom prst="rect">
            <a:avLst/>
          </a:prstGeom>
          <a:ln>
            <a:solidFill>
              <a:schemeClr val="tx1"/>
            </a:solidFill>
          </a:ln>
        </p:spPr>
      </p:pic>
      <p:sp>
        <p:nvSpPr>
          <p:cNvPr id="5" name="TextBox 4"/>
          <p:cNvSpPr txBox="1"/>
          <p:nvPr/>
        </p:nvSpPr>
        <p:spPr>
          <a:xfrm>
            <a:off x="2093205" y="6069322"/>
            <a:ext cx="2502744" cy="769441"/>
          </a:xfrm>
          <a:prstGeom prst="rect">
            <a:avLst/>
          </a:prstGeom>
          <a:solidFill>
            <a:schemeClr val="bg1"/>
          </a:solidFill>
          <a:ln>
            <a:solidFill>
              <a:schemeClr val="tx1"/>
            </a:solidFill>
          </a:ln>
        </p:spPr>
        <p:txBody>
          <a:bodyPr wrap="square" rtlCol="0">
            <a:spAutoFit/>
          </a:bodyPr>
          <a:lstStyle/>
          <a:p>
            <a:r>
              <a:rPr lang="en-GB" sz="1100" dirty="0" smtClean="0"/>
              <a:t>Data source: ONS -</a:t>
            </a:r>
            <a:r>
              <a:rPr lang="en-US" sz="1100" dirty="0" smtClean="0">
                <a:hlinkClick r:id="rId5"/>
              </a:rPr>
              <a:t>NOMIS</a:t>
            </a:r>
            <a:r>
              <a:rPr lang="en-US" sz="1100" dirty="0" smtClean="0">
                <a:hlinkClick r:id="rId6"/>
              </a:rPr>
              <a:t> </a:t>
            </a:r>
            <a:endParaRPr lang="en-US" sz="1100" dirty="0" smtClean="0"/>
          </a:p>
          <a:p>
            <a:r>
              <a:rPr lang="en-GB" sz="1100" dirty="0" smtClean="0"/>
              <a:t>Date last updated: 15 October 2024</a:t>
            </a:r>
          </a:p>
          <a:p>
            <a:r>
              <a:rPr lang="en-GB" sz="1100" dirty="0" smtClean="0"/>
              <a:t>Frequency: Quarterly</a:t>
            </a:r>
          </a:p>
          <a:p>
            <a:r>
              <a:rPr lang="en-GB" sz="1100" dirty="0" smtClean="0"/>
              <a:t>Next update: 14 January 2025</a:t>
            </a:r>
          </a:p>
        </p:txBody>
      </p:sp>
      <p:sp>
        <p:nvSpPr>
          <p:cNvPr id="3" name="TextBox 2"/>
          <p:cNvSpPr txBox="1"/>
          <p:nvPr/>
        </p:nvSpPr>
        <p:spPr>
          <a:xfrm>
            <a:off x="4655854" y="4671321"/>
            <a:ext cx="7458941" cy="2143664"/>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pPr lvl="0">
              <a:lnSpc>
                <a:spcPct val="120000"/>
              </a:lnSpc>
              <a:spcBef>
                <a:spcPts val="300"/>
              </a:spcBef>
              <a:spcAft>
                <a:spcPts val="300"/>
              </a:spcAft>
              <a:defRPr/>
            </a:pPr>
            <a:r>
              <a:rPr lang="en-GB" sz="1100" dirty="0">
                <a:solidFill>
                  <a:schemeClr val="bg1">
                    <a:lumMod val="75000"/>
                  </a:schemeClr>
                </a:solidFill>
              </a:rPr>
              <a:t>This dataset gives the </a:t>
            </a:r>
            <a:r>
              <a:rPr lang="en-GB" sz="1100" b="1" dirty="0">
                <a:solidFill>
                  <a:schemeClr val="bg1">
                    <a:lumMod val="75000"/>
                  </a:schemeClr>
                </a:solidFill>
              </a:rPr>
              <a:t>official unemployment figures for local authorities</a:t>
            </a:r>
            <a:r>
              <a:rPr lang="en-GB" sz="1100" dirty="0">
                <a:solidFill>
                  <a:schemeClr val="bg1">
                    <a:lumMod val="75000"/>
                  </a:schemeClr>
                </a:solidFill>
              </a:rPr>
              <a:t>. </a:t>
            </a:r>
            <a:r>
              <a:rPr lang="en-US" sz="1100" dirty="0" smtClean="0">
                <a:solidFill>
                  <a:schemeClr val="bg1">
                    <a:lumMod val="75000"/>
                  </a:schemeClr>
                </a:solidFill>
                <a:cs typeface="Arial" panose="020B0604020202020204" pitchFamily="34" charset="0"/>
              </a:rPr>
              <a:t>Percentages are of the </a:t>
            </a:r>
            <a:r>
              <a:rPr lang="en-US" sz="1100" i="1" dirty="0" smtClean="0">
                <a:solidFill>
                  <a:schemeClr val="bg1">
                    <a:lumMod val="75000"/>
                  </a:schemeClr>
                </a:solidFill>
                <a:cs typeface="Arial" panose="020B0604020202020204" pitchFamily="34" charset="0"/>
              </a:rPr>
              <a:t>economically active </a:t>
            </a:r>
            <a:r>
              <a:rPr lang="en-US" sz="1100" dirty="0" smtClean="0">
                <a:solidFill>
                  <a:schemeClr val="bg1">
                    <a:lumMod val="75000"/>
                  </a:schemeClr>
                </a:solidFill>
                <a:cs typeface="Arial" panose="020B0604020202020204" pitchFamily="34" charset="0"/>
              </a:rPr>
              <a:t>population aged 16 and over. </a:t>
            </a:r>
            <a:r>
              <a:rPr lang="en-US" sz="1100" dirty="0" smtClean="0">
                <a:solidFill>
                  <a:schemeClr val="bg1">
                    <a:lumMod val="75000"/>
                  </a:schemeClr>
                </a:solidFill>
              </a:rPr>
              <a:t>Model-based </a:t>
            </a:r>
            <a:r>
              <a:rPr lang="en-US" sz="1100" dirty="0">
                <a:solidFill>
                  <a:schemeClr val="bg1">
                    <a:lumMod val="75000"/>
                  </a:schemeClr>
                </a:solidFill>
              </a:rPr>
              <a:t>estimates are produced for local authority areas.  Estimates of unemployment for nations and regions are not model-based and have been taken directly from the Annual Population Survey dataset. </a:t>
            </a:r>
            <a:r>
              <a:rPr lang="en-GB" sz="1100" dirty="0">
                <a:solidFill>
                  <a:schemeClr val="bg1">
                    <a:lumMod val="75000"/>
                  </a:schemeClr>
                </a:solidFill>
                <a:cs typeface="Arial" panose="020B0604020202020204" pitchFamily="34" charset="0"/>
              </a:rPr>
              <a:t>No further breakdown is available below the all-age county rate. </a:t>
            </a:r>
            <a:r>
              <a:rPr lang="en-US" sz="1100" dirty="0" smtClean="0">
                <a:solidFill>
                  <a:schemeClr val="bg1">
                    <a:lumMod val="75000"/>
                  </a:schemeClr>
                </a:solidFill>
              </a:rPr>
              <a:t>More information can be found in the </a:t>
            </a:r>
            <a:r>
              <a:rPr lang="en-US" sz="1100" dirty="0" smtClean="0">
                <a:solidFill>
                  <a:schemeClr val="bg1">
                    <a:lumMod val="75000"/>
                  </a:schemeClr>
                </a:solidFill>
                <a:hlinkClick r:id="rId7"/>
              </a:rPr>
              <a:t>User Guide</a:t>
            </a:r>
            <a:r>
              <a:rPr lang="en-US" sz="1100" dirty="0" smtClean="0">
                <a:solidFill>
                  <a:schemeClr val="bg1">
                    <a:lumMod val="75000"/>
                  </a:schemeClr>
                </a:solidFill>
              </a:rPr>
              <a:t>. </a:t>
            </a:r>
            <a:r>
              <a:rPr lang="en-GB" sz="1100" dirty="0" smtClean="0">
                <a:solidFill>
                  <a:schemeClr val="bg1">
                    <a:lumMod val="75000"/>
                  </a:schemeClr>
                </a:solidFill>
              </a:rPr>
              <a:t>Estimates </a:t>
            </a:r>
            <a:r>
              <a:rPr lang="en-GB" sz="1100" dirty="0">
                <a:solidFill>
                  <a:schemeClr val="bg1">
                    <a:lumMod val="75000"/>
                  </a:schemeClr>
                </a:solidFill>
              </a:rPr>
              <a:t>are modelled to improve their precision compared to those based only on responses provided via the Annual Population Survey. These estimates are calculated from a model based on the Annual Population Survey with Jobseeker's Allowance as an auxiliary. </a:t>
            </a:r>
            <a:r>
              <a:rPr lang="en-GB" sz="1100" dirty="0" smtClean="0">
                <a:solidFill>
                  <a:schemeClr val="bg1">
                    <a:lumMod val="75000"/>
                  </a:schemeClr>
                </a:solidFill>
              </a:rPr>
              <a:t>The </a:t>
            </a:r>
            <a:r>
              <a:rPr lang="en-GB" sz="1100" dirty="0">
                <a:solidFill>
                  <a:schemeClr val="bg1">
                    <a:lumMod val="75000"/>
                  </a:schemeClr>
                </a:solidFill>
              </a:rPr>
              <a:t>disadvantage is that because it is based partly on a sample survey, the confidence intervals are still quite wide making it difficult to observe any statistically significant variation.</a:t>
            </a:r>
            <a:r>
              <a:rPr lang="en-US" sz="1100" dirty="0" smtClean="0">
                <a:solidFill>
                  <a:schemeClr val="bg1">
                    <a:lumMod val="75000"/>
                  </a:schemeClr>
                </a:solidFill>
              </a:rPr>
              <a:t>For </a:t>
            </a:r>
            <a:r>
              <a:rPr lang="en-US" sz="1100" dirty="0">
                <a:solidFill>
                  <a:schemeClr val="bg1">
                    <a:lumMod val="75000"/>
                  </a:schemeClr>
                </a:solidFill>
              </a:rPr>
              <a:t>more information on the difference between the unemployment and claimant count rates see this </a:t>
            </a:r>
            <a:r>
              <a:rPr lang="en-US" sz="1100" dirty="0">
                <a:solidFill>
                  <a:schemeClr val="bg1">
                    <a:lumMod val="75000"/>
                  </a:schemeClr>
                </a:solidFill>
                <a:hlinkClick r:id="rId8"/>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Employment gaps </a:t>
            </a:r>
            <a:r>
              <a:rPr lang="en-GB" sz="1600" dirty="0" smtClean="0"/>
              <a:t>(compared to CIPFA nearest neighbours)</a:t>
            </a:r>
            <a:endParaRPr lang="en-GB" sz="1600" dirty="0"/>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387915" cy="707886"/>
          </a:xfrm>
          <a:prstGeom prst="rect">
            <a:avLst/>
          </a:prstGeom>
          <a:noFill/>
          <a:ln>
            <a:solidFill>
              <a:schemeClr val="tx1"/>
            </a:solidFill>
          </a:ln>
        </p:spPr>
        <p:txBody>
          <a:bodyPr wrap="square" rtlCol="0">
            <a:spAutoFit/>
          </a:bodyPr>
          <a:lstStyle/>
          <a:p>
            <a:r>
              <a:rPr lang="en-GB" sz="1000" dirty="0" smtClean="0"/>
              <a:t>Source</a:t>
            </a:r>
            <a:r>
              <a:rPr lang="en-GB" sz="1000" dirty="0"/>
              <a:t>:  </a:t>
            </a:r>
            <a:r>
              <a:rPr lang="en-GB" sz="1000" dirty="0">
                <a:hlinkClick r:id="rId3"/>
              </a:rPr>
              <a:t>OHID – Public Health </a:t>
            </a:r>
            <a:r>
              <a:rPr lang="en-GB" sz="1000" dirty="0" smtClean="0">
                <a:hlinkClick r:id="rId3"/>
              </a:rPr>
              <a:t>Profiles</a:t>
            </a:r>
            <a:endParaRPr lang="en-GB" sz="1000" dirty="0"/>
          </a:p>
          <a:p>
            <a:r>
              <a:rPr lang="en-GB" sz="1000" dirty="0" smtClean="0"/>
              <a:t>image </a:t>
            </a:r>
            <a:r>
              <a:rPr lang="en-GB" sz="1000" dirty="0"/>
              <a:t>copyright: https://fingertips.phe.org.uk © Crown copyright [2023].  </a:t>
            </a:r>
          </a:p>
        </p:txBody>
      </p:sp>
    </p:spTree>
    <p:extLst>
      <p:ext uri="{BB962C8B-B14F-4D97-AF65-F5344CB8AC3E}">
        <p14:creationId xmlns:p14="http://schemas.microsoft.com/office/powerpoint/2010/main" val="71224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smtClean="0"/>
              <a:t>Unemployment and mental wellbeing</a:t>
            </a:r>
            <a:endParaRPr lang="en-GB" sz="3200" dirty="0"/>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smtClean="0"/>
              <a:t>Key points</a:t>
            </a:r>
          </a:p>
          <a:p>
            <a:pPr>
              <a:lnSpc>
                <a:spcPct val="110000"/>
              </a:lnSpc>
            </a:pPr>
            <a:r>
              <a:rPr lang="en-GB" sz="1200" dirty="0" smtClean="0"/>
              <a:t>The </a:t>
            </a:r>
            <a:r>
              <a:rPr lang="en-GB" sz="1200" dirty="0"/>
              <a:t>relationship between mental health and unemployment </a:t>
            </a:r>
            <a:r>
              <a:rPr lang="en-GB" sz="1200" dirty="0" smtClean="0"/>
              <a:t>complex and bi-directional</a:t>
            </a:r>
            <a:r>
              <a:rPr lang="en-GB" sz="1200" dirty="0"/>
              <a:t>.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a:t>
            </a:r>
            <a:r>
              <a:rPr lang="en-GB" sz="1200" dirty="0" smtClean="0"/>
              <a:t>. (</a:t>
            </a:r>
            <a:r>
              <a:rPr lang="en-GB" sz="1200" dirty="0" smtClean="0">
                <a:hlinkClick r:id="rId3"/>
              </a:rPr>
              <a:t>Wilson &amp; Finch, 2021</a:t>
            </a:r>
            <a:r>
              <a:rPr lang="en-GB" sz="1200" dirty="0" smtClean="0"/>
              <a:t>). </a:t>
            </a:r>
            <a:r>
              <a:rPr lang="en-GB" sz="1200" dirty="0"/>
              <a:t>Those in unemployment tend to have lower levels of wellbeing than those in </a:t>
            </a:r>
            <a:r>
              <a:rPr lang="en-GB" sz="1200" dirty="0" smtClean="0"/>
              <a:t>employment and conversely those </a:t>
            </a:r>
            <a:r>
              <a:rPr lang="en-GB" sz="1200" dirty="0"/>
              <a:t>with greater job security tend to have higher levels of </a:t>
            </a:r>
            <a:r>
              <a:rPr lang="en-GB" sz="1200" dirty="0" smtClean="0"/>
              <a:t>wellbeing (</a:t>
            </a:r>
            <a:r>
              <a:rPr lang="en-GB" sz="1200" dirty="0" smtClean="0">
                <a:hlinkClick r:id="rId4"/>
              </a:rPr>
              <a:t>Department of Health, 2014</a:t>
            </a:r>
            <a:r>
              <a:rPr lang="en-GB" sz="1200" dirty="0" smtClean="0"/>
              <a:t>).  Research conducted in 2022, in the wake of the covid-19 pandemic, </a:t>
            </a:r>
            <a:r>
              <a:rPr lang="en-GB" sz="1200" dirty="0"/>
              <a:t>found that </a:t>
            </a:r>
            <a:r>
              <a:rPr lang="en-GB" sz="1200" dirty="0" smtClean="0"/>
              <a:t>mental health disabled </a:t>
            </a:r>
            <a:r>
              <a:rPr lang="en-GB" sz="1200" dirty="0"/>
              <a:t>workers </a:t>
            </a:r>
            <a:r>
              <a:rPr lang="en-GB" sz="1200" dirty="0" smtClean="0"/>
              <a:t>were concentrated </a:t>
            </a:r>
            <a:r>
              <a:rPr lang="en-GB" sz="1200" dirty="0"/>
              <a:t>in those jobs and sectors that were most affected by the pandemic and associated </a:t>
            </a:r>
            <a:r>
              <a:rPr lang="en-GB" sz="1200" dirty="0" smtClean="0"/>
              <a:t>response, pointing </a:t>
            </a:r>
            <a:r>
              <a:rPr lang="en-GB" sz="1200" dirty="0"/>
              <a:t>to </a:t>
            </a:r>
            <a:r>
              <a:rPr lang="en-GB" sz="1200" dirty="0" smtClean="0"/>
              <a:t>the importance </a:t>
            </a:r>
            <a:r>
              <a:rPr lang="en-GB" sz="1200" dirty="0"/>
              <a:t>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endParaRPr lang="en-GB" sz="1200" dirty="0" smtClean="0"/>
          </a:p>
          <a:p>
            <a:pPr>
              <a:lnSpc>
                <a:spcPct val="110000"/>
              </a:lnSpc>
            </a:pPr>
            <a:r>
              <a:rPr lang="en-GB" sz="1200" dirty="0" smtClean="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22582" y="5534561"/>
            <a:ext cx="4206834" cy="707886"/>
          </a:xfrm>
          <a:prstGeom prst="rect">
            <a:avLst/>
          </a:prstGeom>
          <a:solidFill>
            <a:schemeClr val="bg1"/>
          </a:solidFill>
          <a:ln>
            <a:solidFill>
              <a:schemeClr val="accent1"/>
            </a:solidFill>
          </a:ln>
        </p:spPr>
        <p:txBody>
          <a:bodyPr wrap="square" rtlCol="0">
            <a:spAutoFit/>
          </a:bodyPr>
          <a:lstStyle/>
          <a:p>
            <a:r>
              <a:rPr lang="en-GB" sz="1000" dirty="0" smtClean="0"/>
              <a:t>Data source:  </a:t>
            </a:r>
            <a:r>
              <a:rPr lang="en-GB" sz="1000" dirty="0" smtClean="0">
                <a:hlinkClick r:id="rId7"/>
              </a:rPr>
              <a:t>OHID – Public Health Outcomes Framework</a:t>
            </a:r>
            <a:endParaRPr lang="en-GB" sz="1000" dirty="0" smtClean="0"/>
          </a:p>
          <a:p>
            <a:r>
              <a:rPr lang="en-GB" sz="1000" dirty="0" smtClean="0"/>
              <a:t>Last updated: 3 May 2023</a:t>
            </a:r>
          </a:p>
          <a:p>
            <a:r>
              <a:rPr lang="en-GB" sz="1000" dirty="0" smtClean="0"/>
              <a:t>Frequency:  Annual</a:t>
            </a:r>
          </a:p>
          <a:p>
            <a:r>
              <a:rPr lang="en-GB" sz="1000" dirty="0" smtClean="0"/>
              <a:t>Next update: </a:t>
            </a:r>
            <a:r>
              <a:rPr lang="en-GB" sz="1000" dirty="0" err="1" smtClean="0"/>
              <a:t>t.b.c</a:t>
            </a:r>
            <a:r>
              <a:rPr lang="en-GB" sz="1000" dirty="0" smtClean="0"/>
              <a:t>.</a:t>
            </a:r>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  </a:t>
            </a:r>
            <a:r>
              <a:rPr lang="en-GB" sz="1000" dirty="0">
                <a:solidFill>
                  <a:schemeClr val="bg1">
                    <a:lumMod val="65000"/>
                  </a:schemeClr>
                </a:solidFill>
                <a:hlinkClick r:id="rId8"/>
              </a:rPr>
              <a:t>Indicator definition </a:t>
            </a:r>
            <a:r>
              <a:rPr lang="en-GB" sz="1000" dirty="0">
                <a:solidFill>
                  <a:schemeClr val="bg1">
                    <a:lumMod val="65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smtClean="0">
                <a:solidFill>
                  <a:schemeClr val="bg1">
                    <a:lumMod val="65000"/>
                  </a:schemeClr>
                </a:solidFill>
              </a:rPr>
              <a:t>The </a:t>
            </a:r>
            <a:r>
              <a:rPr lang="en-GB" sz="1000" dirty="0">
                <a:solidFill>
                  <a:schemeClr val="bg1">
                    <a:lumMod val="65000"/>
                  </a:schemeClr>
                </a:solidFill>
              </a:rPr>
              <a:t>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endParaRPr lang="en-GB" sz="1000" dirty="0" smtClean="0">
              <a:solidFill>
                <a:schemeClr val="bg1">
                  <a:lumMod val="65000"/>
                </a:schemeClr>
              </a:solidFill>
            </a:endParaRPr>
          </a:p>
        </p:txBody>
      </p:sp>
    </p:spTree>
    <p:extLst>
      <p:ext uri="{BB962C8B-B14F-4D97-AF65-F5344CB8AC3E}">
        <p14:creationId xmlns:p14="http://schemas.microsoft.com/office/powerpoint/2010/main" val="81216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79617" y="998435"/>
            <a:ext cx="5451044" cy="2946961"/>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There were 3,245 people aged 16+ in Herefordshire claiming out-of-work</a:t>
            </a: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October 2024: a !% increase and 3</a:t>
            </a:r>
            <a:r>
              <a:rPr lang="en-GB" sz="1400" dirty="0" smtClean="0">
                <a:latin typeface="Arial" panose="020B0604020202020204" pitchFamily="34" charset="0"/>
                <a:cs typeface="Arial" panose="020B0604020202020204" pitchFamily="34" charset="0"/>
              </a:rPr>
              <a:t>5</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more since</a:t>
            </a:r>
            <a:r>
              <a:rPr kumimoji="0" lang="en-GB" sz="14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September</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remain significantly higher than pre-pandemic levels, being 54% higher than in March 2020; a larger increase than in England as a whole (48%).</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are now higher than those seen in the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a:t>
            </a:r>
            <a:r>
              <a:rPr lang="en-US" sz="1400" dirty="0" smtClean="0"/>
              <a:t>rate </a:t>
            </a:r>
            <a:r>
              <a:rPr lang="en-GB" sz="1400" dirty="0" smtClean="0"/>
              <a:t>as a </a:t>
            </a:r>
            <a:r>
              <a:rPr lang="en-GB" sz="1400" dirty="0"/>
              <a:t>proportion of residents aged </a:t>
            </a:r>
            <a:r>
              <a:rPr lang="en-GB" sz="1400" dirty="0" smtClean="0"/>
              <a:t>16-64** </a:t>
            </a:r>
            <a:r>
              <a:rPr lang="en-US" sz="1400" dirty="0" smtClean="0"/>
              <a:t>was 3.0% in October 2024 compared to 4.4% for England and 5.8% for the West Midlands region.</a:t>
            </a:r>
            <a:endParaRPr lang="en-US" sz="1400" dirty="0"/>
          </a:p>
        </p:txBody>
      </p:sp>
      <p:pic>
        <p:nvPicPr>
          <p:cNvPr id="4" name="Picture 3" descr="Chart showing the number of people claiming out-of-work benefits in Herefordshire since January 2008.  The number of people claiming out-of-work benefits has increased recently but is still well below the pandemic peak."/>
          <p:cNvPicPr>
            <a:picLocks noChangeAspect="1"/>
          </p:cNvPicPr>
          <p:nvPr/>
        </p:nvPicPr>
        <p:blipFill>
          <a:blip r:embed="rId2"/>
          <a:stretch>
            <a:fillRect/>
          </a:stretch>
        </p:blipFill>
        <p:spPr>
          <a:xfrm>
            <a:off x="5641941" y="998435"/>
            <a:ext cx="6535097" cy="3852711"/>
          </a:xfrm>
          <a:prstGeom prst="rect">
            <a:avLst/>
          </a:prstGeom>
        </p:spPr>
      </p:pic>
      <p:sp>
        <p:nvSpPr>
          <p:cNvPr id="6" name="TextBox 5" descr="Column chart showing the claimant count in Herefordshire since January 2020."/>
          <p:cNvSpPr txBox="1"/>
          <p:nvPr/>
        </p:nvSpPr>
        <p:spPr>
          <a:xfrm>
            <a:off x="9463746" y="4954813"/>
            <a:ext cx="2683461"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
        <p:nvSpPr>
          <p:cNvPr id="9" name="TextBox 8"/>
          <p:cNvSpPr txBox="1"/>
          <p:nvPr/>
        </p:nvSpPr>
        <p:spPr>
          <a:xfrm>
            <a:off x="79617" y="4037610"/>
            <a:ext cx="5451044"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a:t>
            </a:r>
            <a:r>
              <a:rPr lang="en-GB" sz="1100" dirty="0" smtClean="0">
                <a:solidFill>
                  <a:schemeClr val="bg1">
                    <a:lumMod val="75000"/>
                  </a:schemeClr>
                </a:solidFill>
              </a:rPr>
              <a:t>The </a:t>
            </a:r>
            <a:r>
              <a:rPr lang="en-GB" sz="1100" dirty="0">
                <a:solidFill>
                  <a:schemeClr val="bg1">
                    <a:lumMod val="75000"/>
                  </a:schemeClr>
                </a:solidFill>
              </a:rPr>
              <a:t>Claimant Count is an experimental statistic that measures the number of people who are claiming unemployment-related benefits. </a:t>
            </a:r>
            <a:r>
              <a:rPr lang="en-GB" sz="1100" dirty="0" smtClean="0">
                <a:solidFill>
                  <a:schemeClr val="bg1">
                    <a:lumMod val="75000"/>
                  </a:schemeClr>
                </a:solidFill>
              </a:rPr>
              <a:t> It does </a:t>
            </a:r>
            <a:r>
              <a:rPr lang="en-GB" sz="1100" dirty="0">
                <a:solidFill>
                  <a:schemeClr val="bg1">
                    <a:lumMod val="75000"/>
                  </a:schemeClr>
                </a:solidFill>
              </a:rPr>
              <a:t>not meet the internationally agreed definition of unemployment specified by the International Labour Organisation (ILO). </a:t>
            </a:r>
            <a:r>
              <a:rPr lang="en-GB" sz="1100" dirty="0" smtClean="0">
                <a:solidFill>
                  <a:schemeClr val="bg1">
                    <a:lumMod val="75000"/>
                  </a:schemeClr>
                </a:solidFill>
              </a:rPr>
              <a:t> Claimant Count includes </a:t>
            </a:r>
            <a:r>
              <a:rPr lang="en-GB" sz="1100" dirty="0">
                <a:solidFill>
                  <a:schemeClr val="bg1">
                    <a:lumMod val="75000"/>
                  </a:schemeClr>
                </a:solidFill>
              </a:rPr>
              <a:t>people </a:t>
            </a:r>
            <a:r>
              <a:rPr lang="en-GB" sz="1100" dirty="0" smtClean="0">
                <a:solidFill>
                  <a:schemeClr val="bg1">
                    <a:lumMod val="75000"/>
                  </a:schemeClr>
                </a:solidFill>
              </a:rPr>
              <a:t>claiming </a:t>
            </a:r>
            <a:r>
              <a:rPr lang="en-GB" sz="1100" dirty="0">
                <a:solidFill>
                  <a:schemeClr val="bg1">
                    <a:lumMod val="75000"/>
                  </a:schemeClr>
                </a:solidFill>
              </a:rPr>
              <a:t>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a:t>
            </a:r>
            <a:r>
              <a:rPr lang="en-GB" sz="1100" dirty="0" smtClean="0">
                <a:solidFill>
                  <a:schemeClr val="bg1">
                    <a:lumMod val="75000"/>
                  </a:schemeClr>
                </a:solidFill>
              </a:rPr>
              <a:t>. The </a:t>
            </a:r>
            <a:r>
              <a:rPr lang="en-GB" sz="1100" dirty="0" smtClean="0">
                <a:solidFill>
                  <a:schemeClr val="bg1">
                    <a:lumMod val="75000"/>
                  </a:schemeClr>
                </a:solidFill>
                <a:hlinkClick r:id="rId4" action="ppaction://hlinksldjump"/>
              </a:rPr>
              <a:t>model-based estimates of unemployment</a:t>
            </a:r>
            <a:r>
              <a:rPr lang="en-GB" sz="1100" dirty="0" smtClean="0">
                <a:solidFill>
                  <a:schemeClr val="bg1">
                    <a:lumMod val="75000"/>
                  </a:schemeClr>
                </a:solidFill>
              </a:rPr>
              <a:t>, which are derived </a:t>
            </a:r>
            <a:r>
              <a:rPr lang="en-GB" sz="1100" dirty="0">
                <a:solidFill>
                  <a:schemeClr val="bg1">
                    <a:lumMod val="75000"/>
                  </a:schemeClr>
                </a:solidFill>
              </a:rPr>
              <a:t>from the </a:t>
            </a:r>
            <a:r>
              <a:rPr lang="en-GB" sz="1100" dirty="0" smtClean="0">
                <a:solidFill>
                  <a:schemeClr val="bg1">
                    <a:lumMod val="75000"/>
                  </a:schemeClr>
                </a:solidFill>
                <a:hlinkClick r:id="rId5"/>
              </a:rPr>
              <a:t>ONS Annual Population/Labour </a:t>
            </a:r>
            <a:r>
              <a:rPr lang="en-GB" sz="1100" dirty="0">
                <a:solidFill>
                  <a:schemeClr val="bg1">
                    <a:lumMod val="75000"/>
                  </a:schemeClr>
                </a:solidFill>
                <a:hlinkClick r:id="rId5"/>
              </a:rPr>
              <a:t>Force </a:t>
            </a:r>
            <a:r>
              <a:rPr lang="en-GB" sz="1100" dirty="0" smtClean="0">
                <a:solidFill>
                  <a:schemeClr val="bg1">
                    <a:lumMod val="75000"/>
                  </a:schemeClr>
                </a:solidFill>
                <a:hlinkClick r:id="rId5"/>
              </a:rPr>
              <a:t>Survey</a:t>
            </a:r>
            <a:r>
              <a:rPr lang="en-GB" sz="1100" dirty="0" smtClean="0">
                <a:solidFill>
                  <a:schemeClr val="bg1">
                    <a:lumMod val="75000"/>
                  </a:schemeClr>
                </a:solidFill>
              </a:rPr>
              <a:t> are the official measure of unemployment.  For </a:t>
            </a:r>
            <a:r>
              <a:rPr lang="en-GB" sz="1100" dirty="0">
                <a:solidFill>
                  <a:schemeClr val="bg1">
                    <a:lumMod val="75000"/>
                  </a:schemeClr>
                </a:solidFill>
              </a:rPr>
              <a:t>more </a:t>
            </a:r>
            <a:r>
              <a:rPr lang="en-GB" sz="1100" dirty="0" smtClean="0">
                <a:solidFill>
                  <a:schemeClr val="bg1">
                    <a:lumMod val="75000"/>
                  </a:schemeClr>
                </a:solidFill>
              </a:rPr>
              <a:t>information on this topic see the </a:t>
            </a:r>
            <a:r>
              <a:rPr lang="en-GB" sz="1100" dirty="0">
                <a:solidFill>
                  <a:schemeClr val="bg1">
                    <a:lumMod val="75000"/>
                  </a:schemeClr>
                </a:solidFill>
                <a:hlinkClick r:id="rId6"/>
              </a:rPr>
              <a:t>Economics Help</a:t>
            </a:r>
            <a:r>
              <a:rPr lang="en-GB" sz="1100" dirty="0">
                <a:solidFill>
                  <a:schemeClr val="bg1">
                    <a:lumMod val="75000"/>
                  </a:schemeClr>
                </a:solidFill>
              </a:rPr>
              <a:t> website</a:t>
            </a:r>
            <a:r>
              <a:rPr lang="en-GB" sz="1100" dirty="0" smtClean="0">
                <a:solidFill>
                  <a:schemeClr val="bg1">
                    <a:lumMod val="75000"/>
                  </a:schemeClr>
                </a:solidFill>
              </a:rPr>
              <a:t>.</a:t>
            </a:r>
          </a:p>
          <a:p>
            <a:r>
              <a:rPr lang="en-GB" sz="1100" dirty="0" smtClean="0">
                <a:solidFill>
                  <a:schemeClr val="bg1">
                    <a:lumMod val="75000"/>
                  </a:schemeClr>
                </a:solidFill>
              </a:rPr>
              <a:t>** IMPORTANT: Note this rate is not comparable to the official UK unemployment rate which is expressed as a proportion of the </a:t>
            </a:r>
            <a:r>
              <a:rPr lang="en-GB" sz="1100" i="1" dirty="0" smtClean="0">
                <a:solidFill>
                  <a:schemeClr val="bg1">
                    <a:lumMod val="75000"/>
                  </a:schemeClr>
                </a:solidFill>
              </a:rPr>
              <a:t>economically active population aged 16+</a:t>
            </a:r>
            <a:r>
              <a:rPr lang="en-GB" sz="1100" dirty="0" smtClean="0">
                <a:solidFill>
                  <a:schemeClr val="bg1">
                    <a:lumMod val="75000"/>
                  </a:schemeClr>
                </a:solidFill>
              </a:rPr>
              <a:t>.</a:t>
            </a:r>
          </a:p>
        </p:txBody>
      </p:sp>
    </p:spTree>
    <p:extLst>
      <p:ext uri="{BB962C8B-B14F-4D97-AF65-F5344CB8AC3E}">
        <p14:creationId xmlns:p14="http://schemas.microsoft.com/office/powerpoint/2010/main" val="597376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961563"/>
          </a:xfrm>
        </p:spPr>
        <p:txBody>
          <a:bodyPr>
            <a:noAutofit/>
          </a:bodyPr>
          <a:lstStyle/>
          <a:p>
            <a:r>
              <a:rPr lang="en-GB" dirty="0" smtClean="0"/>
              <a:t>Out-of-work claimant count by ward </a:t>
            </a:r>
            <a:endParaRPr lang="en-GB" dirty="0"/>
          </a:p>
        </p:txBody>
      </p:sp>
      <p:sp>
        <p:nvSpPr>
          <p:cNvPr id="4" name="Text Placeholder 3"/>
          <p:cNvSpPr>
            <a:spLocks noGrp="1"/>
          </p:cNvSpPr>
          <p:nvPr>
            <p:ph type="body" sz="half" idx="2"/>
          </p:nvPr>
        </p:nvSpPr>
        <p:spPr>
          <a:xfrm>
            <a:off x="194687" y="1376044"/>
            <a:ext cx="6863840" cy="3548950"/>
          </a:xfrm>
          <a:ln w="38100">
            <a:solidFill>
              <a:srgbClr val="FFC000"/>
            </a:solidFill>
          </a:ln>
        </p:spPr>
        <p:txBody>
          <a:bodyPr>
            <a:noAutofit/>
          </a:bodyPr>
          <a:lstStyle/>
          <a:p>
            <a:pPr>
              <a:lnSpc>
                <a:spcPct val="120000"/>
              </a:lnSpc>
            </a:pPr>
            <a:r>
              <a:rPr lang="en-US" sz="1400" b="1" dirty="0"/>
              <a:t>Key </a:t>
            </a:r>
            <a:r>
              <a:rPr lang="en-US" sz="1400" b="1" dirty="0" smtClean="0"/>
              <a:t>points</a:t>
            </a:r>
          </a:p>
          <a:p>
            <a:pPr>
              <a:lnSpc>
                <a:spcPct val="120000"/>
              </a:lnSpc>
            </a:pPr>
            <a:r>
              <a:rPr lang="en-US" sz="1400" dirty="0" smtClean="0"/>
              <a:t>Generally</a:t>
            </a:r>
            <a:r>
              <a:rPr lang="en-US" sz="1400" dirty="0"/>
              <a:t>, those wards with the </a:t>
            </a:r>
            <a:r>
              <a:rPr lang="en-US" sz="1400" dirty="0" smtClean="0"/>
              <a:t>highest numbers of claimants before </a:t>
            </a:r>
            <a:r>
              <a:rPr lang="en-US" sz="1400" dirty="0"/>
              <a:t>the pandemic 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In October 2024 the wards with the highest numbers of claimants were Hinton &amp; </a:t>
            </a:r>
            <a:r>
              <a:rPr lang="en-US" sz="1400" dirty="0" err="1" smtClean="0"/>
              <a:t>Hunderton</a:t>
            </a:r>
            <a:r>
              <a:rPr lang="en-US" sz="1400" dirty="0" smtClean="0"/>
              <a:t> (165), </a:t>
            </a:r>
            <a:r>
              <a:rPr lang="en-US" sz="1400" dirty="0" err="1" smtClean="0"/>
              <a:t>Widemarsh</a:t>
            </a:r>
            <a:r>
              <a:rPr lang="en-US" sz="1400" dirty="0" smtClean="0"/>
              <a:t> (145), Leominster East and Newton Farm (both 130). </a:t>
            </a:r>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a:t>
            </a:r>
            <a:r>
              <a:rPr lang="en-US" sz="1400" dirty="0" err="1" smtClean="0"/>
              <a:t>Kerne</a:t>
            </a:r>
            <a:r>
              <a:rPr lang="en-US" sz="1400" dirty="0" smtClean="0"/>
              <a:t> Bridge (150%),  Kings Acre (140%) and Bircher, Castle and Three Crosses (all 125%).</a:t>
            </a:r>
          </a:p>
          <a:p>
            <a:pPr marL="285750" indent="-285750">
              <a:lnSpc>
                <a:spcPct val="120000"/>
              </a:lnSpc>
              <a:buFont typeface="Arial" panose="020B0604020202020204" pitchFamily="34" charset="0"/>
              <a:buChar char="•"/>
            </a:pPr>
            <a:r>
              <a:rPr lang="en-US" sz="1400" dirty="0" smtClean="0"/>
              <a:t>In terms of numerical increases, the largest have been in </a:t>
            </a:r>
            <a:r>
              <a:rPr lang="en-US" sz="1400" dirty="0" err="1" smtClean="0"/>
              <a:t>Widemarsh</a:t>
            </a:r>
            <a:r>
              <a:rPr lang="en-US" sz="1400" dirty="0" smtClean="0"/>
              <a:t> (+65), Leominster North &amp; Rural and College (both 45).</a:t>
            </a:r>
            <a:endParaRPr lang="en-US" sz="1400" dirty="0"/>
          </a:p>
        </p:txBody>
      </p:sp>
      <p:pic>
        <p:nvPicPr>
          <p:cNvPr id="5" name="Picture 4" descr="Bar chart showing the current number of claimants in each Herefordshire ward."/>
          <p:cNvPicPr>
            <a:picLocks noChangeAspect="1"/>
          </p:cNvPicPr>
          <p:nvPr/>
        </p:nvPicPr>
        <p:blipFill>
          <a:blip r:embed="rId3"/>
          <a:stretch>
            <a:fillRect/>
          </a:stretch>
        </p:blipFill>
        <p:spPr>
          <a:xfrm>
            <a:off x="7166810" y="963312"/>
            <a:ext cx="5025189" cy="5247007"/>
          </a:xfrm>
          <a:prstGeom prst="rect">
            <a:avLst/>
          </a:prstGeom>
          <a:ln>
            <a:solidFill>
              <a:schemeClr val="tx1"/>
            </a:solidFill>
          </a:ln>
        </p:spPr>
      </p:pic>
      <p:sp>
        <p:nvSpPr>
          <p:cNvPr id="10" name="TextBox 9"/>
          <p:cNvSpPr txBox="1"/>
          <p:nvPr/>
        </p:nvSpPr>
        <p:spPr>
          <a:xfrm>
            <a:off x="4370119" y="5039662"/>
            <a:ext cx="268840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2013637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smtClean="0"/>
              <a:t>Out of work claimant count rate by ward</a:t>
            </a:r>
            <a:endParaRPr lang="en-GB" dirty="0"/>
          </a:p>
        </p:txBody>
      </p:sp>
      <p:sp>
        <p:nvSpPr>
          <p:cNvPr id="4" name="Text Placeholder 3"/>
          <p:cNvSpPr>
            <a:spLocks noGrp="1"/>
          </p:cNvSpPr>
          <p:nvPr>
            <p:ph type="body" sz="half" idx="2"/>
          </p:nvPr>
        </p:nvSpPr>
        <p:spPr>
          <a:xfrm>
            <a:off x="228600" y="1093327"/>
            <a:ext cx="6515044" cy="4253925"/>
          </a:xfrm>
          <a:ln w="38100">
            <a:solidFill>
              <a:srgbClr val="FFC000"/>
            </a:solidFill>
          </a:ln>
        </p:spPr>
        <p:txBody>
          <a:bodyPr>
            <a:normAutofit fontScale="92500"/>
          </a:bodyPr>
          <a:lstStyle/>
          <a:p>
            <a:pPr>
              <a:lnSpc>
                <a:spcPct val="110000"/>
              </a:lnSpc>
            </a:pPr>
            <a:r>
              <a:rPr lang="en-GB" b="1" dirty="0" smtClean="0"/>
              <a:t>Key points</a:t>
            </a:r>
          </a:p>
          <a:p>
            <a:pPr marL="285750" indent="-285750">
              <a:lnSpc>
                <a:spcPct val="110000"/>
              </a:lnSpc>
              <a:buFont typeface="Arial" panose="020B0604020202020204" pitchFamily="34" charset="0"/>
              <a:buChar char="•"/>
            </a:pPr>
            <a:r>
              <a:rPr lang="en-GB" dirty="0" smtClean="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smtClean="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smtClean="0"/>
              <a:t>As at October 2024, the wards with the highest claimant count rates were </a:t>
            </a:r>
            <a:r>
              <a:rPr lang="en-GB" dirty="0" err="1" smtClean="0"/>
              <a:t>Widemarsh</a:t>
            </a:r>
            <a:r>
              <a:rPr lang="en-GB" dirty="0" smtClean="0"/>
              <a:t> (5.6%), Hinton &amp; </a:t>
            </a:r>
            <a:r>
              <a:rPr lang="en-GB" dirty="0" err="1" smtClean="0"/>
              <a:t>Hunderton</a:t>
            </a:r>
            <a:r>
              <a:rPr lang="en-GB" dirty="0" smtClean="0"/>
              <a:t> (5.4%), Leominster East (5.0%) and Central and Newton Farm (both 4.6%).  </a:t>
            </a:r>
          </a:p>
          <a:p>
            <a:pPr marL="285750" indent="-285750">
              <a:lnSpc>
                <a:spcPct val="110000"/>
              </a:lnSpc>
              <a:buFont typeface="Arial" panose="020B0604020202020204" pitchFamily="34" charset="0"/>
              <a:buChar char="•"/>
            </a:pPr>
            <a:r>
              <a:rPr lang="en-GB" dirty="0" smtClean="0"/>
              <a:t>The lowest rates were in </a:t>
            </a:r>
            <a:r>
              <a:rPr lang="en-GB" dirty="0" err="1" smtClean="0"/>
              <a:t>Eign</a:t>
            </a:r>
            <a:r>
              <a:rPr lang="en-GB" dirty="0" smtClean="0"/>
              <a:t> Hill, </a:t>
            </a:r>
            <a:r>
              <a:rPr lang="en-GB" dirty="0" err="1" smtClean="0"/>
              <a:t>Kerne</a:t>
            </a:r>
            <a:r>
              <a:rPr lang="en-GB" dirty="0" smtClean="0"/>
              <a:t> Bridge and Old Gore (all 1.3%).</a:t>
            </a:r>
          </a:p>
          <a:p>
            <a:pPr marL="285750" indent="-285750">
              <a:lnSpc>
                <a:spcPct val="110000"/>
              </a:lnSpc>
              <a:buFont typeface="Arial" panose="020B0604020202020204" pitchFamily="34" charset="0"/>
              <a:buChar char="•"/>
            </a:pPr>
            <a:r>
              <a:rPr lang="en-GB" dirty="0" smtClean="0"/>
              <a:t>The rate for Herefordshire as a whole was 3.0%.</a:t>
            </a:r>
            <a:endParaRPr lang="en-GB" dirty="0"/>
          </a:p>
        </p:txBody>
      </p:sp>
      <p:pic>
        <p:nvPicPr>
          <p:cNvPr id="5" name="Content Placeholder 4" descr="Bar chart showing the current claimant count rate as a proportion of the working-age population for each Herefordshire ward."/>
          <p:cNvPicPr>
            <a:picLocks noGrp="1" noChangeAspect="1"/>
          </p:cNvPicPr>
          <p:nvPr>
            <p:ph idx="1"/>
          </p:nvPr>
        </p:nvPicPr>
        <p:blipFill>
          <a:blip r:embed="rId2"/>
          <a:stretch>
            <a:fillRect/>
          </a:stretch>
        </p:blipFill>
        <p:spPr>
          <a:xfrm>
            <a:off x="6874757" y="956759"/>
            <a:ext cx="5187591" cy="5022469"/>
          </a:xfrm>
          <a:prstGeom prst="rect">
            <a:avLst/>
          </a:prstGeom>
          <a:ln>
            <a:solidFill>
              <a:schemeClr val="tx1"/>
            </a:solidFill>
          </a:ln>
        </p:spPr>
      </p:pic>
      <p:sp>
        <p:nvSpPr>
          <p:cNvPr id="6" name="TextBox 5"/>
          <p:cNvSpPr txBox="1"/>
          <p:nvPr/>
        </p:nvSpPr>
        <p:spPr>
          <a:xfrm>
            <a:off x="3978234" y="5979228"/>
            <a:ext cx="2765410"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265749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smtClean="0"/>
              <a:t>Age distribution of out-of-work claimants</a:t>
            </a:r>
            <a:endParaRPr lang="en-GB" dirty="0"/>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373617"/>
          </a:xfrm>
          <a:solidFill>
            <a:schemeClr val="bg1"/>
          </a:solidFill>
          <a:ln w="38100">
            <a:solidFill>
              <a:srgbClr val="FFC000"/>
            </a:solidFill>
          </a:ln>
        </p:spPr>
        <p:txBody>
          <a:bodyPr>
            <a:normAutofit fontScale="47500" lnSpcReduction="20000"/>
          </a:bodyPr>
          <a:lstStyle/>
          <a:p>
            <a:r>
              <a:rPr lang="en-GB" sz="2900" b="1" dirty="0"/>
              <a:t>Key points</a:t>
            </a:r>
          </a:p>
          <a:p>
            <a:pPr marL="285750" indent="-285750">
              <a:lnSpc>
                <a:spcPct val="120000"/>
              </a:lnSpc>
              <a:buFont typeface="Arial" panose="020B0604020202020204" pitchFamily="34" charset="0"/>
              <a:buChar char="•"/>
            </a:pPr>
            <a:r>
              <a:rPr lang="en-GB" sz="2300" dirty="0" smtClean="0"/>
              <a:t>Nationally, </a:t>
            </a:r>
            <a:r>
              <a:rPr lang="en-GB" sz="2300" dirty="0" smtClean="0">
                <a:hlinkClick r:id="rId3"/>
              </a:rPr>
              <a:t>it has been </a:t>
            </a:r>
            <a:r>
              <a:rPr lang="en-GB" sz="2300" dirty="0">
                <a:hlinkClick r:id="rId3"/>
              </a:rPr>
              <a:t>reported </a:t>
            </a:r>
            <a:r>
              <a:rPr lang="en-GB" sz="2300" dirty="0" smtClean="0"/>
              <a:t>that in the period November 2022 to </a:t>
            </a:r>
            <a:r>
              <a:rPr lang="en-GB" sz="2300" dirty="0"/>
              <a:t>January 2023, 3.5 million people aged 50 to 64 were out of work and not looking for work, compared to 3.3 million people of that age in January to March </a:t>
            </a:r>
            <a:r>
              <a:rPr lang="en-GB" sz="2300" dirty="0" smtClean="0"/>
              <a:t>2020: a rise of 280,000 </a:t>
            </a:r>
            <a:r>
              <a:rPr lang="en-GB" sz="2300" dirty="0"/>
              <a:t>people. The inactivity rate for those aged 50 to 64 rose by 1.7 percentage points, from 25.5% at the start of the pandemic to 27.2% in November to January 2023</a:t>
            </a:r>
            <a:r>
              <a:rPr lang="en-GB" sz="2300" dirty="0" smtClean="0"/>
              <a:t>.  This </a:t>
            </a:r>
            <a:r>
              <a:rPr lang="en-GB" sz="2300" dirty="0"/>
              <a:t>rise </a:t>
            </a:r>
            <a:r>
              <a:rPr lang="en-GB" sz="2300" dirty="0" smtClean="0"/>
              <a:t>came </a:t>
            </a:r>
            <a:r>
              <a:rPr lang="en-GB" sz="2300" dirty="0"/>
              <a:t>after years of falling economic inactivity among this age group before the </a:t>
            </a:r>
            <a:r>
              <a:rPr lang="en-GB" sz="2300" dirty="0" smtClean="0"/>
              <a:t>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300" dirty="0" smtClean="0"/>
              <a:t>However, barriers to accessing employment may also be a factor and this is supported by the changing age profile of those who are out of work and claiming out-of-work benefits (the </a:t>
            </a:r>
            <a:r>
              <a:rPr lang="en-GB" sz="2300" dirty="0" smtClean="0">
                <a:hlinkClick r:id="rId4"/>
              </a:rPr>
              <a:t>eligibility criteria </a:t>
            </a:r>
            <a:r>
              <a:rPr lang="en-GB" sz="2300" dirty="0" smtClean="0"/>
              <a:t>for which include an expectation to be looking for work). </a:t>
            </a:r>
          </a:p>
          <a:p>
            <a:pPr marL="285750" indent="-285750">
              <a:lnSpc>
                <a:spcPct val="120000"/>
              </a:lnSpc>
              <a:buFont typeface="Arial" panose="020B0604020202020204" pitchFamily="34" charset="0"/>
              <a:buChar char="•"/>
            </a:pPr>
            <a:r>
              <a:rPr lang="en-GB" sz="2300" dirty="0" smtClean="0">
                <a:hlinkClick r:id="rId5"/>
              </a:rPr>
              <a:t>Recent </a:t>
            </a:r>
            <a:r>
              <a:rPr lang="en-GB" sz="2300" dirty="0">
                <a:hlinkClick r:id="rId5"/>
              </a:rPr>
              <a:t>IFS research </a:t>
            </a:r>
            <a:r>
              <a:rPr lang="en-GB" sz="23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r>
              <a:rPr lang="en-GB" sz="2300" dirty="0" smtClean="0"/>
              <a:t>.</a:t>
            </a:r>
          </a:p>
          <a:p>
            <a:pPr marL="285750" indent="-285750">
              <a:lnSpc>
                <a:spcPct val="120000"/>
              </a:lnSpc>
              <a:buFont typeface="Arial" panose="020B0604020202020204" pitchFamily="34" charset="0"/>
              <a:buChar char="•"/>
            </a:pPr>
            <a:r>
              <a:rPr lang="en-GB" sz="23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300" dirty="0" smtClean="0"/>
              <a:t>In January 2008, 18 to 24 year olds accounted for 27% of claimants and over 50s accounted for 19% of claimants in Herefordshire.  In October 2024 18 to 24 year-olds accounted for 15% of claimants and over 50s 29% of claimants, completely reversing the distribution at the start of the period.</a:t>
            </a:r>
          </a:p>
          <a:p>
            <a:pPr marL="285750" indent="-285750">
              <a:lnSpc>
                <a:spcPct val="120000"/>
              </a:lnSpc>
              <a:buFont typeface="Arial" panose="020B0604020202020204" pitchFamily="34" charset="0"/>
              <a:buChar char="•"/>
            </a:pPr>
            <a:r>
              <a:rPr lang="en-GB" sz="2300" dirty="0" smtClean="0"/>
              <a:t>This change is partly a reflection of our ageing workforce but may also indicate that older workers who want to work are finding it harder to get another job than they did in the past.</a:t>
            </a:r>
            <a:endParaRPr lang="en-GB" sz="2300" dirty="0"/>
          </a:p>
        </p:txBody>
      </p:sp>
      <p:pic>
        <p:nvPicPr>
          <p:cNvPr id="5" name="Picture 4" descr="Area graph showing that since before the start of the Financial Crisis in January 2008, the age distribution of claimants has changed significantly"/>
          <p:cNvPicPr>
            <a:picLocks noChangeAspect="1"/>
          </p:cNvPicPr>
          <p:nvPr/>
        </p:nvPicPr>
        <p:blipFill>
          <a:blip r:embed="rId6"/>
          <a:stretch>
            <a:fillRect/>
          </a:stretch>
        </p:blipFill>
        <p:spPr>
          <a:xfrm>
            <a:off x="5516988" y="987426"/>
            <a:ext cx="6562717" cy="3494099"/>
          </a:xfrm>
          <a:prstGeom prst="rect">
            <a:avLst/>
          </a:prstGeom>
        </p:spPr>
      </p:pic>
      <p:sp>
        <p:nvSpPr>
          <p:cNvPr id="6" name="TextBox 5" descr="Area graph showing that since before the start of the Financial Crisis in January 2008, the age distribution of claimants has changed significantly."/>
          <p:cNvSpPr txBox="1"/>
          <p:nvPr/>
        </p:nvSpPr>
        <p:spPr>
          <a:xfrm>
            <a:off x="9352917" y="4584320"/>
            <a:ext cx="272678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7"/>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95521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smtClean="0"/>
              <a:t>Long-term sickness</a:t>
            </a:r>
            <a:endParaRPr lang="en-GB" dirty="0"/>
          </a:p>
        </p:txBody>
      </p:sp>
      <p:sp>
        <p:nvSpPr>
          <p:cNvPr id="9" name="Text Placeholder 8"/>
          <p:cNvSpPr>
            <a:spLocks noGrp="1"/>
          </p:cNvSpPr>
          <p:nvPr>
            <p:ph type="body" sz="half" idx="2"/>
          </p:nvPr>
        </p:nvSpPr>
        <p:spPr>
          <a:xfrm>
            <a:off x="-1" y="688379"/>
            <a:ext cx="7722825" cy="6169621"/>
          </a:xfrm>
          <a:solidFill>
            <a:schemeClr val="bg1"/>
          </a:solidFill>
          <a:ln w="38100">
            <a:solidFill>
              <a:srgbClr val="FFC000"/>
            </a:solidFill>
          </a:ln>
        </p:spPr>
        <p:txBody>
          <a:bodyPr>
            <a:noAutofit/>
          </a:bodyPr>
          <a:lstStyle/>
          <a:p>
            <a:pPr>
              <a:lnSpc>
                <a:spcPct val="120000"/>
              </a:lnSpc>
            </a:pPr>
            <a:r>
              <a:rPr lang="en-GB" sz="1100" dirty="0" smtClean="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smtClean="0">
                <a:hlinkClick r:id="rId3"/>
              </a:rPr>
              <a:t>NICE</a:t>
            </a:r>
            <a:r>
              <a:rPr lang="en-GB" sz="1100" dirty="0" smtClean="0"/>
              <a:t>, 2019). An ageing workforce, increasing mental ill health, and obesity are all contributing to an increase in long-term sickness. (</a:t>
            </a:r>
            <a:r>
              <a:rPr lang="en-GB" sz="1100" dirty="0" smtClean="0">
                <a:hlinkClick r:id="rId4"/>
              </a:rPr>
              <a:t>SOM)</a:t>
            </a:r>
            <a:r>
              <a:rPr lang="en-GB" sz="1100" dirty="0" smtClean="0"/>
              <a:t> </a:t>
            </a:r>
          </a:p>
          <a:p>
            <a:pPr>
              <a:lnSpc>
                <a:spcPct val="120000"/>
              </a:lnSpc>
            </a:pPr>
            <a:r>
              <a:rPr lang="en-GB" sz="1100" dirty="0" smtClean="0">
                <a:hlinkClick r:id="rId5"/>
              </a:rPr>
              <a:t>According to ONS, </a:t>
            </a:r>
            <a:r>
              <a:rPr lang="en-GB" sz="1100" dirty="0" smtClean="0"/>
              <a:t>in Q1 2023, nationally the number of people economically inactive because of long-term sickness had risen to over 2.5 million people, an increase of over 400,000 since the start of the coronavirus (COVID-19) pandemic. </a:t>
            </a:r>
            <a:r>
              <a:rPr lang="en-GB" sz="1100" dirty="0" smtClean="0">
                <a:hlinkClick r:id="rId6"/>
              </a:rPr>
              <a:t>Nearly two-fifths (38%) report having five or more health conditions </a:t>
            </a:r>
            <a:r>
              <a:rPr lang="en-GB" sz="1100" dirty="0" smtClean="0"/>
              <a:t>(up from 34% in 2019), suggesting that many have interlinked and complex health issues. The biggest increases have been among people over the age of 50 (</a:t>
            </a:r>
            <a:r>
              <a:rPr lang="en-GB" sz="1100" dirty="0" smtClean="0">
                <a:hlinkClick r:id="rId7"/>
              </a:rPr>
              <a:t>House of Commons Library</a:t>
            </a:r>
            <a:r>
              <a:rPr lang="en-GB" sz="1100" dirty="0" smtClean="0"/>
              <a:t>) and </a:t>
            </a:r>
            <a:r>
              <a:rPr lang="en-GB" sz="1100" dirty="0" smtClean="0">
                <a:hlinkClick r:id="rId8"/>
              </a:rPr>
              <a:t>according to ONS </a:t>
            </a:r>
            <a:r>
              <a:rPr lang="en-GB" sz="1100" dirty="0" smtClean="0"/>
              <a:t>in the period April 2023 to March 2024, the majority of those who were inactive because of long-term sickness were aged 50 to 64 years, although long-term sickness has been increasing across all age groups.  In June 2023, </a:t>
            </a:r>
            <a:r>
              <a:rPr lang="en-GB" sz="1100" dirty="0">
                <a:hlinkClick r:id="rId9"/>
              </a:rPr>
              <a:t>r</a:t>
            </a:r>
            <a:r>
              <a:rPr lang="en-GB" sz="1100" dirty="0" smtClean="0">
                <a:hlinkClick r:id="rId9"/>
              </a:rPr>
              <a:t>esearch </a:t>
            </a:r>
            <a:r>
              <a:rPr lang="en-GB" sz="1100" dirty="0">
                <a:hlinkClick r:id="rId9"/>
              </a:rPr>
              <a:t>by the Resolution Foundation </a:t>
            </a:r>
            <a:r>
              <a:rPr lang="en-GB" sz="1100" dirty="0" smtClean="0"/>
              <a:t> </a:t>
            </a:r>
            <a:r>
              <a:rPr lang="en-GB" sz="1100" dirty="0"/>
              <a:t>found that nationally economic inactivity due to ill health among 18-24 year-olds</a:t>
            </a:r>
            <a:r>
              <a:rPr lang="en-GB" sz="1100" b="1" dirty="0"/>
              <a:t> </a:t>
            </a:r>
            <a:r>
              <a:rPr lang="en-GB" sz="1100" dirty="0" smtClean="0"/>
              <a:t>had also nearly </a:t>
            </a:r>
            <a:r>
              <a:rPr lang="en-GB" sz="1100" dirty="0"/>
              <a:t>doubled over the past decade, and is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a:t>
            </a:r>
            <a:r>
              <a:rPr lang="en-GB" sz="1100" dirty="0" smtClean="0"/>
              <a:t>.  People with disabilities, in insecure employment, and in lower socio-economic groups, who are already at higher risk of financial insecurity and poverty, are also more likely to experience long-term sickness absence </a:t>
            </a:r>
            <a:r>
              <a:rPr lang="en-GB" sz="1100" dirty="0" smtClean="0">
                <a:hlinkClick r:id="rId10"/>
              </a:rPr>
              <a:t>(IPPR, 2017</a:t>
            </a:r>
            <a:r>
              <a:rPr lang="en-GB" sz="1100" dirty="0" smtClean="0"/>
              <a:t>). </a:t>
            </a:r>
          </a:p>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100" dirty="0" smtClean="0">
                <a:hlinkClick r:id="rId11"/>
              </a:rPr>
              <a:t>2021 Census data </a:t>
            </a:r>
            <a:r>
              <a:rPr lang="en-GB" sz="1100" dirty="0" smtClean="0"/>
              <a:t>show that 3.6% </a:t>
            </a:r>
            <a:r>
              <a:rPr lang="en-GB" sz="1100" dirty="0"/>
              <a:t>of usual residents </a:t>
            </a:r>
            <a:r>
              <a:rPr lang="en-GB" sz="1100" dirty="0" smtClean="0"/>
              <a:t>of Herefordshire aged </a:t>
            </a:r>
            <a:r>
              <a:rPr lang="en-GB" sz="1100" dirty="0"/>
              <a:t>16 years and </a:t>
            </a:r>
            <a:r>
              <a:rPr lang="en-GB" sz="1100" dirty="0" smtClean="0"/>
              <a:t>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smtClean="0"/>
              <a:t>According to the ONS </a:t>
            </a:r>
            <a:r>
              <a:rPr lang="en-GB" sz="1100" dirty="0" smtClean="0">
                <a:hlinkClick r:id="rId12"/>
              </a:rPr>
              <a:t>Annual Population Survey</a:t>
            </a:r>
            <a:r>
              <a:rPr lang="en-GB" sz="1100" dirty="0" smtClean="0"/>
              <a:t>, </a:t>
            </a:r>
            <a:r>
              <a:rPr lang="en-GB" sz="1100" dirty="0"/>
              <a:t>i</a:t>
            </a:r>
            <a:r>
              <a:rPr lang="en-GB" sz="1100" dirty="0" smtClean="0"/>
              <a:t>n the period June 2023 – July 2024, </a:t>
            </a:r>
            <a:r>
              <a:rPr lang="en-GB" sz="1100" dirty="0"/>
              <a:t>i</a:t>
            </a:r>
            <a:r>
              <a:rPr lang="en-GB" sz="1100" dirty="0" smtClean="0"/>
              <a:t>n the region of 4,300 </a:t>
            </a:r>
            <a:r>
              <a:rPr lang="en-GB" sz="1100" i="1" dirty="0"/>
              <a:t>people aged </a:t>
            </a:r>
            <a:r>
              <a:rPr lang="en-GB" sz="1100" i="1" dirty="0" smtClean="0"/>
              <a:t>16-64 </a:t>
            </a:r>
            <a:r>
              <a:rPr lang="en-GB" sz="1100" dirty="0" smtClean="0"/>
              <a:t>in Herefordshire were economically inactive due to long-term sickness; unchanged from the previous period (April 2023 – March 2024).  However, as these data are based on a national survey the confidence intervals are very wide.  </a:t>
            </a:r>
            <a:r>
              <a:rPr lang="en-GB" sz="1100" dirty="0" smtClean="0">
                <a:hlinkClick r:id="rId13"/>
              </a:rPr>
              <a:t>These data </a:t>
            </a:r>
            <a:r>
              <a:rPr lang="en-GB" sz="1100" dirty="0" smtClean="0"/>
              <a:t>show that long-term </a:t>
            </a:r>
            <a:r>
              <a:rPr lang="en-GB" sz="1100" dirty="0"/>
              <a:t>sickness rates </a:t>
            </a:r>
            <a:r>
              <a:rPr lang="en-GB" sz="1100" i="1" dirty="0"/>
              <a:t>as a proportion of those economically inactive </a:t>
            </a:r>
            <a:r>
              <a:rPr lang="en-GB" sz="1100" dirty="0"/>
              <a:t>in Herefordshire have fluctuated very significantly in the past two decades but are currently </a:t>
            </a:r>
            <a:r>
              <a:rPr lang="en-GB" sz="1100" dirty="0" smtClean="0"/>
              <a:t>slightly </a:t>
            </a:r>
            <a:r>
              <a:rPr lang="en-GB" sz="1100" dirty="0"/>
              <a:t>lower than for Great Britain and the West </a:t>
            </a:r>
            <a:r>
              <a:rPr lang="en-GB" sz="1100" dirty="0" smtClean="0"/>
              <a:t>Midlands but not significantly so (22.3% in Herefordshire vs 30.3% </a:t>
            </a:r>
            <a:r>
              <a:rPr lang="en-GB" sz="1100" dirty="0"/>
              <a:t>in </a:t>
            </a:r>
            <a:r>
              <a:rPr lang="en-GB" sz="1100" dirty="0" smtClean="0"/>
              <a:t>the </a:t>
            </a:r>
            <a:r>
              <a:rPr lang="en-GB" sz="1100" dirty="0"/>
              <a:t>West </a:t>
            </a:r>
            <a:r>
              <a:rPr lang="en-GB" sz="1100" dirty="0" smtClean="0"/>
              <a:t>Midlands and 28.1% in Great Britain).</a:t>
            </a:r>
            <a:endParaRPr lang="en-GB" sz="1100" dirty="0"/>
          </a:p>
          <a:p>
            <a:pPr marL="285750" indent="-285750">
              <a:lnSpc>
                <a:spcPct val="120000"/>
              </a:lnSpc>
              <a:buFont typeface="Arial" panose="020B0604020202020204" pitchFamily="34" charset="0"/>
              <a:buChar char="•"/>
            </a:pPr>
            <a:endParaRPr lang="en-GB" sz="1100" dirty="0"/>
          </a:p>
        </p:txBody>
      </p:sp>
      <p:pic>
        <p:nvPicPr>
          <p:cNvPr id="5" name="Content Placeholder 4" descr="Pie chart showing reasons for economic inactivity in the working age population aged 16-64 in Herefordshire as a proportion of the total economically inactive in the period June 2023 to July 2024:  &#10;Student - 14.2%&#10;Looking after family/home 18.5%&#10;Long-term sick - 22.3%&#10;Retired - 30.3%&#10;Other - 14.8%&#10;"/>
          <p:cNvPicPr>
            <a:picLocks noGrp="1" noChangeAspect="1"/>
          </p:cNvPicPr>
          <p:nvPr>
            <p:ph idx="1"/>
          </p:nvPr>
        </p:nvPicPr>
        <p:blipFill>
          <a:blip r:embed="rId14"/>
          <a:stretch>
            <a:fillRect/>
          </a:stretch>
        </p:blipFill>
        <p:spPr>
          <a:xfrm>
            <a:off x="7776711" y="956593"/>
            <a:ext cx="4387856" cy="2502703"/>
          </a:xfrm>
          <a:prstGeom prst="rect">
            <a:avLst/>
          </a:prstGeom>
          <a:ln>
            <a:solidFill>
              <a:schemeClr val="tx1"/>
            </a:solidFill>
          </a:ln>
        </p:spPr>
      </p:pic>
      <p:sp>
        <p:nvSpPr>
          <p:cNvPr id="11" name="TextBox 10"/>
          <p:cNvSpPr txBox="1"/>
          <p:nvPr/>
        </p:nvSpPr>
        <p:spPr>
          <a:xfrm>
            <a:off x="10031307" y="3558636"/>
            <a:ext cx="2108786" cy="769441"/>
          </a:xfrm>
          <a:prstGeom prst="rect">
            <a:avLst/>
          </a:prstGeom>
          <a:noFill/>
          <a:ln>
            <a:solidFill>
              <a:schemeClr val="tx1"/>
            </a:solidFill>
          </a:ln>
        </p:spPr>
        <p:txBody>
          <a:bodyPr wrap="square" rtlCol="0">
            <a:spAutoFit/>
          </a:bodyPr>
          <a:lstStyle/>
          <a:p>
            <a:r>
              <a:rPr lang="en-GB" sz="1100" dirty="0" smtClean="0"/>
              <a:t>Data source:  ONS - </a:t>
            </a:r>
            <a:r>
              <a:rPr lang="en-GB" sz="1100" dirty="0" smtClean="0">
                <a:hlinkClick r:id="rId15"/>
              </a:rPr>
              <a:t>NOMIS</a:t>
            </a:r>
            <a:endParaRPr lang="en-GB" sz="1100" dirty="0" smtClean="0"/>
          </a:p>
          <a:p>
            <a:r>
              <a:rPr lang="en-GB" sz="1100" dirty="0" smtClean="0"/>
              <a:t>Frequency:  Quarterly</a:t>
            </a:r>
          </a:p>
          <a:p>
            <a:r>
              <a:rPr lang="en-GB" sz="1100" dirty="0" smtClean="0"/>
              <a:t>Last updated: 15 October 2024</a:t>
            </a:r>
          </a:p>
          <a:p>
            <a:r>
              <a:rPr lang="en-GB" sz="1100" dirty="0" smtClean="0"/>
              <a:t>Next update:  14 January 2025</a:t>
            </a:r>
            <a:endParaRPr lang="en-GB" sz="1100" dirty="0"/>
          </a:p>
        </p:txBody>
      </p:sp>
      <p:sp>
        <p:nvSpPr>
          <p:cNvPr id="3" name="TextBox 2"/>
          <p:cNvSpPr txBox="1"/>
          <p:nvPr/>
        </p:nvSpPr>
        <p:spPr>
          <a:xfrm>
            <a:off x="7776711" y="5411450"/>
            <a:ext cx="4415289" cy="1446550"/>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a:t>
            </a:r>
          </a:p>
          <a:p>
            <a:r>
              <a:rPr lang="en-GB" sz="1100" b="1" dirty="0" smtClean="0">
                <a:solidFill>
                  <a:schemeClr val="bg1">
                    <a:lumMod val="65000"/>
                  </a:schemeClr>
                </a:solidFill>
              </a:rPr>
              <a:t>Long-term sickness </a:t>
            </a:r>
            <a:r>
              <a:rPr lang="en-GB" sz="1100" dirty="0" smtClean="0">
                <a:solidFill>
                  <a:schemeClr val="bg1">
                    <a:lumMod val="65000"/>
                  </a:schemeClr>
                </a:solidFill>
              </a:rPr>
              <a:t>is </a:t>
            </a:r>
            <a:r>
              <a:rPr lang="en-GB" sz="1100" dirty="0">
                <a:solidFill>
                  <a:schemeClr val="bg1">
                    <a:lumMod val="65000"/>
                  </a:schemeClr>
                </a:solidFill>
              </a:rPr>
              <a:t>defined </a:t>
            </a:r>
            <a:r>
              <a:rPr lang="en-GB" sz="1100" dirty="0" smtClean="0">
                <a:solidFill>
                  <a:schemeClr val="bg1">
                    <a:lumMod val="65000"/>
                  </a:schemeClr>
                </a:solidFill>
              </a:rPr>
              <a:t>by the </a:t>
            </a:r>
            <a:r>
              <a:rPr lang="en-GB" sz="1100" dirty="0" smtClean="0">
                <a:solidFill>
                  <a:schemeClr val="bg1">
                    <a:lumMod val="65000"/>
                  </a:schemeClr>
                </a:solidFill>
                <a:hlinkClick r:id="rId16"/>
              </a:rPr>
              <a:t>DWP</a:t>
            </a:r>
            <a:r>
              <a:rPr lang="en-GB" sz="1100" dirty="0" smtClean="0">
                <a:solidFill>
                  <a:schemeClr val="bg1">
                    <a:lumMod val="65000"/>
                  </a:schemeClr>
                </a:solidFill>
              </a:rPr>
              <a:t> as ‘an </a:t>
            </a:r>
            <a:r>
              <a:rPr lang="en-GB" sz="1100" dirty="0">
                <a:solidFill>
                  <a:schemeClr val="bg1">
                    <a:lumMod val="65000"/>
                  </a:schemeClr>
                </a:solidFill>
              </a:rPr>
              <a:t>instance of sickness absence from work lasting 4 or more weeks</a:t>
            </a:r>
            <a:r>
              <a:rPr lang="en-GB" sz="1100" dirty="0" smtClean="0">
                <a:solidFill>
                  <a:schemeClr val="bg1">
                    <a:lumMod val="65000"/>
                  </a:schemeClr>
                </a:solidFill>
              </a:rPr>
              <a:t>.’</a:t>
            </a:r>
          </a:p>
          <a:p>
            <a:r>
              <a:rPr lang="en-GB" sz="1100" b="1" dirty="0" smtClean="0">
                <a:solidFill>
                  <a:schemeClr val="bg1">
                    <a:lumMod val="65000"/>
                  </a:schemeClr>
                </a:solidFill>
              </a:rPr>
              <a:t>Economic activity </a:t>
            </a:r>
            <a:r>
              <a:rPr lang="en-GB" sz="1100" dirty="0">
                <a:solidFill>
                  <a:schemeClr val="bg1">
                    <a:lumMod val="65000"/>
                  </a:schemeClr>
                </a:solidFill>
              </a:rPr>
              <a:t>is defined by </a:t>
            </a:r>
            <a:r>
              <a:rPr lang="en-GB" sz="1100" dirty="0">
                <a:solidFill>
                  <a:schemeClr val="bg1">
                    <a:lumMod val="65000"/>
                  </a:schemeClr>
                </a:solidFill>
                <a:hlinkClick r:id="rId5"/>
              </a:rPr>
              <a:t>ONS</a:t>
            </a:r>
            <a:r>
              <a:rPr lang="en-GB" sz="1100" dirty="0">
                <a:solidFill>
                  <a:schemeClr val="bg1">
                    <a:lumMod val="65000"/>
                  </a:schemeClr>
                </a:solidFill>
              </a:rPr>
              <a:t> as </a:t>
            </a:r>
            <a:r>
              <a:rPr lang="en-GB" sz="1100" dirty="0" smtClean="0">
                <a:solidFill>
                  <a:schemeClr val="bg1">
                    <a:lumMod val="65000"/>
                  </a:schemeClr>
                </a:solidFill>
              </a:rPr>
              <a:t>‘people </a:t>
            </a:r>
            <a:r>
              <a:rPr lang="en-GB" sz="1100" dirty="0">
                <a:solidFill>
                  <a:schemeClr val="bg1">
                    <a:lumMod val="65000"/>
                  </a:schemeClr>
                </a:solidFill>
              </a:rPr>
              <a:t>not in employment who have not been seeking work within the last four weeks and/or are unable to start work within the next two weeks</a:t>
            </a:r>
            <a:r>
              <a:rPr lang="en-GB" sz="1100" dirty="0" smtClean="0">
                <a:solidFill>
                  <a:schemeClr val="bg1">
                    <a:lumMod val="65000"/>
                  </a:schemeClr>
                </a:solidFill>
              </a:rPr>
              <a:t>.’</a:t>
            </a:r>
          </a:p>
          <a:p>
            <a:r>
              <a:rPr lang="en-GB" sz="1100" dirty="0" smtClean="0">
                <a:solidFill>
                  <a:schemeClr val="bg1">
                    <a:lumMod val="65000"/>
                  </a:schemeClr>
                </a:solidFill>
              </a:rPr>
              <a:t>Note the wide </a:t>
            </a:r>
            <a:r>
              <a:rPr lang="en-GB" sz="1100" b="1" dirty="0" smtClean="0">
                <a:solidFill>
                  <a:schemeClr val="bg1">
                    <a:lumMod val="65000"/>
                  </a:schemeClr>
                </a:solidFill>
              </a:rPr>
              <a:t>confidence intervals </a:t>
            </a:r>
            <a:r>
              <a:rPr lang="en-GB" sz="1100" dirty="0" smtClean="0">
                <a:solidFill>
                  <a:schemeClr val="bg1">
                    <a:lumMod val="65000"/>
                  </a:schemeClr>
                </a:solidFill>
              </a:rPr>
              <a:t>associated with the Annual Population Survey at local authority level in the chart above.</a:t>
            </a:r>
            <a:endParaRPr lang="en-GB" sz="11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smtClean="0"/>
              <a:t>Long-term sickness by Herefordshire deprivation quintile</a:t>
            </a:r>
            <a:endParaRPr lang="en-GB" dirty="0"/>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smtClean="0"/>
              <a:t>Key points</a:t>
            </a:r>
          </a:p>
          <a:p>
            <a:pPr marL="285750" indent="-285750">
              <a:lnSpc>
                <a:spcPct val="120000"/>
              </a:lnSpc>
              <a:buFont typeface="Arial" panose="020B0604020202020204" pitchFamily="34" charset="0"/>
              <a:buChar char="•"/>
            </a:pPr>
            <a:r>
              <a:rPr lang="en-GB" sz="1400" dirty="0" smtClean="0"/>
              <a:t>According to </a:t>
            </a:r>
            <a:r>
              <a:rPr lang="en-GB" sz="1400" dirty="0" smtClean="0">
                <a:hlinkClick r:id="rId2"/>
              </a:rPr>
              <a:t>The Health Foundation </a:t>
            </a:r>
            <a:r>
              <a:rPr lang="en-GB" sz="1400" dirty="0" smtClean="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smtClean="0">
                <a:hlinkClick r:id="rId3"/>
              </a:rPr>
              <a:t>The </a:t>
            </a:r>
            <a:r>
              <a:rPr lang="en-GB" sz="1400" dirty="0">
                <a:hlinkClick r:id="rId3"/>
              </a:rPr>
              <a:t>Kings </a:t>
            </a:r>
            <a:r>
              <a:rPr lang="en-GB" sz="1400" dirty="0" smtClean="0">
                <a:hlinkClick r:id="rId3"/>
              </a:rPr>
              <a:t>Fund</a:t>
            </a:r>
            <a:r>
              <a:rPr lang="en-GB" sz="1400" dirty="0"/>
              <a:t> </a:t>
            </a:r>
            <a:r>
              <a:rPr lang="en-GB" sz="1400" dirty="0" smtClean="0"/>
              <a:t>has found that  </a:t>
            </a:r>
            <a:r>
              <a:rPr lang="en-GB" sz="1400" dirty="0"/>
              <a:t>people in the poorest social class have a </a:t>
            </a:r>
            <a:r>
              <a:rPr lang="en-GB" sz="1400" dirty="0" smtClean="0"/>
              <a:t>60% cent </a:t>
            </a:r>
            <a:r>
              <a:rPr lang="en-GB" sz="1400" dirty="0"/>
              <a:t>higher prevalence </a:t>
            </a:r>
            <a:r>
              <a:rPr lang="en-GB" sz="1400" dirty="0" smtClean="0"/>
              <a:t>of long-term health conditions than </a:t>
            </a:r>
            <a:r>
              <a:rPr lang="en-GB" sz="1400" dirty="0"/>
              <a:t>those in the richest social </a:t>
            </a:r>
            <a:r>
              <a:rPr lang="en-GB" sz="1400" dirty="0" smtClean="0"/>
              <a:t>class.</a:t>
            </a:r>
          </a:p>
          <a:p>
            <a:pPr marL="285750" indent="-285750">
              <a:lnSpc>
                <a:spcPct val="120000"/>
              </a:lnSpc>
              <a:buFont typeface="Arial" panose="020B0604020202020204" pitchFamily="34" charset="0"/>
              <a:buChar char="•"/>
            </a:pPr>
            <a:r>
              <a:rPr lang="en-GB" sz="1400" dirty="0" smtClean="0">
                <a:hlinkClick r:id="rId4"/>
              </a:rPr>
              <a:t>2021 Census data </a:t>
            </a:r>
            <a:r>
              <a:rPr lang="en-GB" sz="1400" dirty="0" smtClean="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smtClean="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Frequency:  Decennially</a:t>
            </a:r>
          </a:p>
          <a:p>
            <a:r>
              <a:rPr lang="en-GB" sz="1100" dirty="0" smtClean="0"/>
              <a:t>Last updated: 8 December 2022</a:t>
            </a:r>
          </a:p>
          <a:p>
            <a:r>
              <a:rPr lang="en-GB" sz="1100" dirty="0" smtClean="0"/>
              <a:t>Next update:  2031</a:t>
            </a:r>
            <a:endParaRPr lang="en-GB" sz="1100" dirty="0"/>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The 2021 Census took place at the time of significant disruption to the labour market as a result of the covid-19 pandemic.  </a:t>
            </a:r>
            <a:r>
              <a:rPr lang="en-GB" sz="1200" dirty="0">
                <a:solidFill>
                  <a:schemeClr val="bg1">
                    <a:lumMod val="65000"/>
                  </a:schemeClr>
                </a:solidFill>
              </a:rPr>
              <a:t>ONS advises </a:t>
            </a:r>
            <a:r>
              <a:rPr lang="en-GB" sz="1200" dirty="0" smtClean="0">
                <a:solidFill>
                  <a:schemeClr val="bg1">
                    <a:lumMod val="65000"/>
                  </a:schemeClr>
                </a:solidFill>
              </a:rPr>
              <a:t>‘as </a:t>
            </a:r>
            <a:r>
              <a:rPr lang="en-GB" sz="1200" dirty="0">
                <a:solidFill>
                  <a:schemeClr val="bg1">
                    <a:lumMod val="65000"/>
                  </a:schemeClr>
                </a:solidFill>
              </a:rPr>
              <a:t>Census 2021 was during a unique period of rapid change, take care when using this data for planning purposes</a:t>
            </a:r>
            <a:r>
              <a:rPr lang="en-GB" sz="1200" dirty="0" smtClean="0">
                <a:solidFill>
                  <a:schemeClr val="bg1">
                    <a:lumMod val="65000"/>
                  </a:schemeClr>
                </a:solidFill>
              </a:rPr>
              <a:t>.’  For this reason, it is inappropriate to compare these data to 2011 Census data.</a:t>
            </a:r>
            <a:endParaRPr lang="en-GB" sz="1200" dirty="0">
              <a:solidFill>
                <a:schemeClr val="bg1">
                  <a:lumMod val="65000"/>
                </a:schemeClr>
              </a:solidFill>
            </a:endParaRPr>
          </a:p>
        </p:txBody>
      </p:sp>
    </p:spTree>
    <p:extLst>
      <p:ext uri="{BB962C8B-B14F-4D97-AF65-F5344CB8AC3E}">
        <p14:creationId xmlns:p14="http://schemas.microsoft.com/office/powerpoint/2010/main" val="341034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1 &amp; 2)</a:t>
            </a:r>
            <a:endParaRPr lang="en-GB" sz="3200" dirty="0"/>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2022, Herefordshire’s </a:t>
            </a:r>
            <a:r>
              <a:rPr lang="en-GB" sz="1400" b="1" dirty="0"/>
              <a:t>Gross Domestic Product</a:t>
            </a:r>
            <a:r>
              <a:rPr lang="en-GB" sz="1400" dirty="0"/>
              <a:t> (GDP) at current prices was £4,556 million.  Adjusting for inflation (chained volume measure), this represented an increase of 1.3% from the previous year, a smaller growth compared to the year before. Over the past two decades </a:t>
            </a:r>
            <a:r>
              <a:rPr lang="en-GB" sz="1400" b="1" dirty="0"/>
              <a:t>per capita GDP </a:t>
            </a:r>
            <a:r>
              <a:rPr lang="en-GB" sz="1400" dirty="0"/>
              <a:t>has consistently lagged behind England and the West Midlands region.  The </a:t>
            </a:r>
            <a:r>
              <a:rPr lang="en-GB" sz="1400" b="1" dirty="0"/>
              <a:t>value of goods and services produced </a:t>
            </a:r>
            <a:r>
              <a:rPr lang="en-GB" sz="1400" dirty="0"/>
              <a:t>(GVA) shrank to pre-2014 levels during the pandemic but has since partially recovered and after adjusting for the effects of inflation has grown back to the level seen in 2018. However, Herefordshire has one of the lowest levels of </a:t>
            </a:r>
            <a:r>
              <a:rPr lang="en-GB" sz="1400" b="1" dirty="0"/>
              <a:t>labour productivity </a:t>
            </a:r>
            <a:r>
              <a:rPr lang="en-GB" sz="1400" dirty="0"/>
              <a:t>amongst ITL3 areas of the UK.</a:t>
            </a:r>
          </a:p>
          <a:p>
            <a:pPr>
              <a:lnSpc>
                <a:spcPct val="120000"/>
              </a:lnSpc>
            </a:pPr>
            <a:r>
              <a:rPr lang="en-GB" sz="1400" dirty="0" smtClean="0"/>
              <a:t>The rate of </a:t>
            </a:r>
            <a:r>
              <a:rPr lang="en-GB" sz="1400" b="1" dirty="0" smtClean="0"/>
              <a:t>inflation</a:t>
            </a:r>
            <a:r>
              <a:rPr lang="en-GB" sz="1400" dirty="0" smtClean="0"/>
              <a:t> rose in October 2024: the </a:t>
            </a:r>
            <a:r>
              <a:rPr lang="en-GB" sz="1400" dirty="0"/>
              <a:t>Consumer Prices Index (CPI) </a:t>
            </a:r>
            <a:r>
              <a:rPr lang="en-GB" sz="1400" dirty="0" smtClean="0"/>
              <a:t>increased by 2.3% </a:t>
            </a:r>
            <a:r>
              <a:rPr lang="en-GB" sz="1400" dirty="0"/>
              <a:t>in the 12 months to </a:t>
            </a:r>
            <a:r>
              <a:rPr lang="en-GB" sz="1400" dirty="0" smtClean="0"/>
              <a:t>October 2024, up from 1.7% in September, still well below the recent peak </a:t>
            </a:r>
            <a:r>
              <a:rPr lang="en-GB" sz="1400" dirty="0"/>
              <a:t>of 11.1% in October </a:t>
            </a:r>
            <a:r>
              <a:rPr lang="en-GB" sz="1400" dirty="0" smtClean="0"/>
              <a:t>2022 but above the government target of 2%. </a:t>
            </a:r>
          </a:p>
          <a:p>
            <a:pPr>
              <a:lnSpc>
                <a:spcPct val="120000"/>
              </a:lnSpc>
            </a:pPr>
            <a:r>
              <a:rPr lang="en-GB" sz="1400" dirty="0" smtClean="0"/>
              <a:t>The number of unique </a:t>
            </a:r>
            <a:r>
              <a:rPr lang="en-GB" sz="1400" b="1" dirty="0" smtClean="0"/>
              <a:t>job postings</a:t>
            </a:r>
            <a:r>
              <a:rPr lang="en-GB" sz="1400" dirty="0" smtClean="0"/>
              <a:t> in November 2024 was slightly lower than in the previous month, lower than in the same month last year, and well below the most recent peak seen in June 2023. </a:t>
            </a:r>
          </a:p>
          <a:p>
            <a:pPr>
              <a:lnSpc>
                <a:spcPct val="120000"/>
              </a:lnSpc>
            </a:pPr>
            <a:r>
              <a:rPr lang="en-GB" sz="1400" dirty="0" smtClean="0"/>
              <a:t>The Office for National Statistics (ONS) composite </a:t>
            </a:r>
            <a:r>
              <a:rPr lang="en-GB" sz="1400" dirty="0"/>
              <a:t>education score </a:t>
            </a:r>
            <a:r>
              <a:rPr lang="en-GB" sz="1400" dirty="0" smtClean="0"/>
              <a:t>methodology places Herefordshire in </a:t>
            </a:r>
            <a:r>
              <a:rPr lang="en-GB" sz="1400" dirty="0"/>
              <a:t>the bottom 40% of areas </a:t>
            </a:r>
            <a:r>
              <a:rPr lang="en-GB" sz="1400" b="1" dirty="0" smtClean="0"/>
              <a:t>for workforce </a:t>
            </a:r>
            <a:r>
              <a:rPr lang="en-GB" sz="1400" b="1" dirty="0"/>
              <a:t>qualification </a:t>
            </a:r>
            <a:r>
              <a:rPr lang="en-GB" sz="1400" b="1" dirty="0" smtClean="0"/>
              <a:t>levels</a:t>
            </a:r>
            <a:r>
              <a:rPr lang="en-GB" sz="1400" dirty="0" smtClean="0"/>
              <a:t>.  </a:t>
            </a:r>
          </a:p>
          <a:p>
            <a:pPr>
              <a:lnSpc>
                <a:spcPct val="120000"/>
              </a:lnSpc>
            </a:pPr>
            <a:r>
              <a:rPr lang="en-GB" sz="1400" dirty="0" smtClean="0"/>
              <a:t>A lower </a:t>
            </a:r>
            <a:r>
              <a:rPr lang="en-GB" sz="1400" dirty="0"/>
              <a:t>proportion of </a:t>
            </a:r>
            <a:r>
              <a:rPr lang="en-GB" sz="1400" b="1" dirty="0"/>
              <a:t>young people not in education, employment or training </a:t>
            </a:r>
            <a:r>
              <a:rPr lang="en-GB" sz="1400" dirty="0"/>
              <a:t>(NEET) than </a:t>
            </a:r>
            <a:r>
              <a:rPr lang="en-GB" sz="1400" dirty="0" smtClean="0"/>
              <a:t>nationally.  Young </a:t>
            </a:r>
            <a:r>
              <a:rPr lang="en-GB" sz="1400" dirty="0"/>
              <a:t>people from areas of highest deprivation significantly more likely to be </a:t>
            </a:r>
            <a:r>
              <a:rPr lang="en-GB" sz="1400" dirty="0" smtClean="0"/>
              <a:t>NEET however.</a:t>
            </a:r>
            <a:endParaRPr lang="en-GB" sz="1400" dirty="0"/>
          </a:p>
          <a:p>
            <a:pPr>
              <a:lnSpc>
                <a:spcPct val="120000"/>
              </a:lnSpc>
            </a:pPr>
            <a:r>
              <a:rPr lang="en-GB" sz="1400" dirty="0" smtClean="0"/>
              <a:t>The latest estimate </a:t>
            </a:r>
            <a:r>
              <a:rPr lang="en-GB" sz="1400" dirty="0"/>
              <a:t>of </a:t>
            </a:r>
            <a:r>
              <a:rPr lang="en-GB" sz="1400" b="1" dirty="0"/>
              <a:t>unemployment</a:t>
            </a:r>
            <a:r>
              <a:rPr lang="en-GB" sz="1400" dirty="0"/>
              <a:t> </a:t>
            </a:r>
            <a:r>
              <a:rPr lang="en-GB" sz="1400" dirty="0" smtClean="0"/>
              <a:t>(for the period July 2023 to June 2024) is 2.4% of adults aged 16+ (c.2,400 people); significantly lower than nationally and regionally.  The </a:t>
            </a:r>
            <a:r>
              <a:rPr lang="en-GB" sz="1400" dirty="0"/>
              <a:t>number of </a:t>
            </a:r>
            <a:r>
              <a:rPr lang="en-GB" sz="1400" b="1" dirty="0"/>
              <a:t>people claiming out-of-work related benefits </a:t>
            </a:r>
            <a:r>
              <a:rPr lang="en-GB" sz="1400" dirty="0"/>
              <a:t>rose </a:t>
            </a:r>
            <a:r>
              <a:rPr lang="en-GB" sz="1400" dirty="0" smtClean="0"/>
              <a:t>in October 2024 </a:t>
            </a:r>
            <a:r>
              <a:rPr lang="en-GB" sz="1400" dirty="0"/>
              <a:t>to </a:t>
            </a:r>
            <a:r>
              <a:rPr lang="en-GB" sz="1400" dirty="0" smtClean="0"/>
              <a:t>3,245 (+1% from September) and </a:t>
            </a:r>
            <a:r>
              <a:rPr lang="en-GB" sz="1400" dirty="0"/>
              <a:t>numbers are significantly higher than pre-pandemic.  </a:t>
            </a:r>
          </a:p>
          <a:p>
            <a:pPr>
              <a:lnSpc>
                <a:spcPct val="120000"/>
              </a:lnSpc>
            </a:pPr>
            <a:r>
              <a:rPr lang="en-GB" sz="1400" dirty="0" smtClean="0"/>
              <a:t>Latest </a:t>
            </a:r>
            <a:r>
              <a:rPr lang="en-GB" sz="1400" dirty="0"/>
              <a:t>data suggest </a:t>
            </a:r>
            <a:r>
              <a:rPr lang="en-GB" sz="1400" dirty="0" smtClean="0"/>
              <a:t>c.4,300 </a:t>
            </a:r>
            <a:r>
              <a:rPr lang="en-GB" sz="1400" dirty="0"/>
              <a:t>people in Herefordshire aged </a:t>
            </a:r>
            <a:r>
              <a:rPr lang="en-GB" sz="1400" dirty="0" smtClean="0"/>
              <a:t>16-64 are </a:t>
            </a:r>
            <a:r>
              <a:rPr lang="en-GB" sz="1400" b="1" dirty="0" smtClean="0"/>
              <a:t>economically inactive due </a:t>
            </a:r>
            <a:r>
              <a:rPr lang="en-GB" sz="1400" b="1" dirty="0"/>
              <a:t>to long-term sickness</a:t>
            </a:r>
            <a:r>
              <a:rPr lang="en-GB" sz="1400" dirty="0"/>
              <a:t>.</a:t>
            </a:r>
          </a:p>
          <a:p>
            <a:pPr>
              <a:lnSpc>
                <a:spcPct val="120000"/>
              </a:lnSpc>
            </a:pPr>
            <a:r>
              <a:rPr lang="en-GB" sz="1400" dirty="0" smtClean="0"/>
              <a:t>In 2023 </a:t>
            </a:r>
            <a:r>
              <a:rPr lang="en-GB" sz="1400" dirty="0"/>
              <a:t>the </a:t>
            </a:r>
            <a:r>
              <a:rPr lang="en-GB" sz="1400" dirty="0" smtClean="0"/>
              <a:t>estimated proportion </a:t>
            </a:r>
            <a:r>
              <a:rPr lang="en-GB" sz="1400" dirty="0"/>
              <a:t>of </a:t>
            </a:r>
            <a:r>
              <a:rPr lang="en-GB" sz="1400" b="1" dirty="0"/>
              <a:t>workless households </a:t>
            </a:r>
            <a:r>
              <a:rPr lang="en-GB" sz="1400" dirty="0" smtClean="0"/>
              <a:t>(11.8%) was similar to England </a:t>
            </a:r>
            <a:r>
              <a:rPr lang="en-GB" sz="1400" dirty="0"/>
              <a:t>and the West Midlands </a:t>
            </a:r>
            <a:r>
              <a:rPr lang="en-GB" sz="1400" dirty="0" smtClean="0"/>
              <a:t>region (both 13.5%).</a:t>
            </a:r>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smtClean="0"/>
              <a:t>Long-term conditions and employment</a:t>
            </a:r>
            <a:endParaRPr lang="en-GB" sz="3200" dirty="0"/>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smtClean="0"/>
              <a:t>Key points:</a:t>
            </a:r>
          </a:p>
          <a:p>
            <a:endParaRPr lang="en-GB" sz="1200" dirty="0" smtClean="0"/>
          </a:p>
          <a:p>
            <a:pPr marL="171450" indent="-171450">
              <a:buFont typeface="Arial" panose="020B0604020202020204" pitchFamily="34" charset="0"/>
              <a:buChar char="•"/>
            </a:pPr>
            <a:r>
              <a:rPr lang="en-GB" sz="1200" dirty="0" smtClean="0"/>
              <a:t>Data from ONS’s </a:t>
            </a:r>
            <a:r>
              <a:rPr lang="en-GB" sz="1200" dirty="0" smtClean="0">
                <a:hlinkClick r:id="rId3"/>
              </a:rPr>
              <a:t>Annual Population Survey </a:t>
            </a:r>
            <a:r>
              <a:rPr lang="en-GB" sz="1200" dirty="0" smtClean="0"/>
              <a:t>suggest that in </a:t>
            </a:r>
            <a:r>
              <a:rPr lang="en-GB" sz="1200" dirty="0"/>
              <a:t>2022-23 72.9% (CI 65.4% - 80.3%) </a:t>
            </a:r>
            <a:r>
              <a:rPr lang="en-GB" sz="1200" dirty="0" smtClean="0"/>
              <a:t>of working-age people (16-64) with </a:t>
            </a:r>
            <a:r>
              <a:rPr lang="en-GB" sz="1200" dirty="0"/>
              <a:t>a physical or mental long term health </a:t>
            </a:r>
            <a:r>
              <a:rPr lang="en-GB" sz="1200" dirty="0" smtClean="0"/>
              <a:t>condition in Herefordshire were in employment, higher than in England (65.3% CI 64.6% - 66.0%) and the West Midlands ((63.7% CI 61.6% - 65.8%) but not significantly so. In 2022-23, Herefordshire had the 2</a:t>
            </a:r>
            <a:r>
              <a:rPr lang="en-GB" sz="1200" baseline="30000" dirty="0" smtClean="0"/>
              <a:t>nd</a:t>
            </a:r>
            <a:r>
              <a:rPr lang="en-GB" sz="1200" dirty="0" smtClean="0"/>
              <a:t> highest employment rate out of 14 comparable West Midlands local authority areas.  </a:t>
            </a:r>
            <a:endParaRPr lang="en-GB" sz="1200" dirty="0" smtClean="0">
              <a:hlinkClick r:id="rId4"/>
            </a:endParaRPr>
          </a:p>
          <a:p>
            <a:endParaRPr lang="en-GB" sz="1200" dirty="0">
              <a:hlinkClick r:id="rId4"/>
            </a:endParaRPr>
          </a:p>
          <a:p>
            <a:pPr marL="171450" indent="-171450">
              <a:buFont typeface="Arial" panose="020B0604020202020204" pitchFamily="34" charset="0"/>
              <a:buChar char="•"/>
            </a:pPr>
            <a:r>
              <a:rPr lang="en-GB" sz="1200" dirty="0" smtClean="0"/>
              <a:t>In Herefordshire, in 2022-23, the </a:t>
            </a:r>
            <a:r>
              <a:rPr lang="en-GB" sz="1200" dirty="0" smtClean="0">
                <a:hlinkClick r:id="rId5"/>
              </a:rPr>
              <a:t>gap in the employment rate </a:t>
            </a:r>
            <a:r>
              <a:rPr lang="en-GB" sz="1200" dirty="0" smtClean="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smtClean="0"/>
          </a:p>
          <a:p>
            <a:pPr marL="171450" indent="-171450">
              <a:buFont typeface="Arial" panose="020B0604020202020204" pitchFamily="34" charset="0"/>
              <a:buChar char="•"/>
            </a:pPr>
            <a:r>
              <a:rPr lang="en-GB" sz="1200" dirty="0" smtClean="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015663"/>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7"/>
              </a:rPr>
              <a:t>OHID – Public Health Outcomes Framework</a:t>
            </a:r>
            <a:endParaRPr lang="en-GB" sz="1000" dirty="0" smtClean="0"/>
          </a:p>
          <a:p>
            <a:r>
              <a:rPr lang="en-GB" sz="1000" dirty="0" smtClean="0"/>
              <a:t>Last updated: 7 November 2023</a:t>
            </a:r>
          </a:p>
          <a:p>
            <a:r>
              <a:rPr lang="en-GB" sz="1000" dirty="0" smtClean="0"/>
              <a:t>Frequency:  Annual</a:t>
            </a:r>
          </a:p>
          <a:p>
            <a:r>
              <a:rPr lang="en-GB" sz="1000" dirty="0" smtClean="0"/>
              <a:t>Next update: t.b.c.</a:t>
            </a:r>
          </a:p>
          <a:p>
            <a:r>
              <a:rPr lang="en-GB" sz="1000" dirty="0"/>
              <a:t>image copyright: </a:t>
            </a:r>
            <a:r>
              <a:rPr lang="en-GB" sz="1000" dirty="0" smtClean="0"/>
              <a:t>https</a:t>
            </a:r>
            <a:r>
              <a:rPr lang="en-GB" sz="1000" dirty="0"/>
              <a:t>://fingertips.phe.org.uk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a:solidFill>
                  <a:schemeClr val="bg1">
                    <a:lumMod val="65000"/>
                  </a:schemeClr>
                </a:solidFill>
              </a:rPr>
              <a:t>: Indicator </a:t>
            </a:r>
            <a:r>
              <a:rPr lang="en-GB" sz="1100" dirty="0" smtClean="0">
                <a:solidFill>
                  <a:schemeClr val="bg1">
                    <a:lumMod val="65000"/>
                  </a:schemeClr>
                </a:solidFill>
              </a:rPr>
              <a:t>definition- the </a:t>
            </a:r>
            <a:r>
              <a:rPr lang="en-GB" sz="1100" dirty="0">
                <a:solidFill>
                  <a:schemeClr val="bg1">
                    <a:lumMod val="65000"/>
                  </a:schemeClr>
                </a:solidFill>
              </a:rPr>
              <a:t>percentage point gap between the percentage of respondents in the Labour Force Survey who have a long term condition who are classified as employed (aged 16 to 64) and the percentage of all respondents in the Labour Force Survey classed as employed (aged 16 to 64) </a:t>
            </a:r>
            <a:r>
              <a:rPr lang="en-GB" sz="1100" dirty="0" smtClean="0">
                <a:solidFill>
                  <a:schemeClr val="bg1">
                    <a:lumMod val="65000"/>
                  </a:schemeClr>
                </a:solidFill>
              </a:rPr>
              <a:t>.</a:t>
            </a:r>
          </a:p>
          <a:p>
            <a:r>
              <a:rPr lang="en-GB" sz="1100" dirty="0">
                <a:solidFill>
                  <a:schemeClr val="bg1">
                    <a:lumMod val="65000"/>
                  </a:schemeClr>
                </a:solidFill>
              </a:rPr>
              <a:t>A long 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smtClean="0">
                <a:hlinkClick r:id="rId8"/>
              </a:rPr>
              <a:t>Research by IFS</a:t>
            </a:r>
            <a:r>
              <a:rPr lang="en-GB" sz="1100" dirty="0" smtClean="0"/>
              <a:t> has </a:t>
            </a:r>
            <a:r>
              <a:rPr lang="en-GB" sz="1100" dirty="0"/>
              <a:t>found that </a:t>
            </a:r>
            <a:r>
              <a:rPr lang="en-GB" sz="1100" dirty="0" smtClean="0"/>
              <a:t>there </a:t>
            </a:r>
            <a:r>
              <a:rPr lang="en-GB" sz="1100" dirty="0"/>
              <a:t>are now 4.2 million working-age individuals (10.2% of the working-age population) receiving at least one health-related benefit. This is up from 3.2 million in 2019 (7.9%). The rise is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smtClean="0"/>
              <a:t>Employment and Support Allowance (ESA) claimants</a:t>
            </a:r>
            <a:endParaRPr lang="en-GB" dirty="0"/>
          </a:p>
        </p:txBody>
      </p:sp>
      <p:pic>
        <p:nvPicPr>
          <p:cNvPr id="7" name="Content Placeholder 6" descr="Line chart showing the number of people claiming Employment and Support Allowance (ESA) in Herefordshire since February 2020."/>
          <p:cNvPicPr>
            <a:picLocks noGrp="1" noChangeAspect="1"/>
          </p:cNvPicPr>
          <p:nvPr>
            <p:ph idx="1"/>
          </p:nvPr>
        </p:nvPicPr>
        <p:blipFill>
          <a:blip r:embed="rId3"/>
          <a:stretch>
            <a:fillRect/>
          </a:stretch>
        </p:blipFill>
        <p:spPr>
          <a:xfrm>
            <a:off x="5893238" y="1193782"/>
            <a:ext cx="6193355" cy="3722602"/>
          </a:xfrm>
          <a:prstGeom prst="rect">
            <a:avLst/>
          </a:prstGeom>
          <a:ln>
            <a:solidFill>
              <a:schemeClr val="tx1"/>
            </a:solidFill>
          </a:ln>
        </p:spPr>
      </p:pic>
      <p:sp>
        <p:nvSpPr>
          <p:cNvPr id="4" name="Text Placeholder 3"/>
          <p:cNvSpPr>
            <a:spLocks noGrp="1"/>
          </p:cNvSpPr>
          <p:nvPr>
            <p:ph type="body" sz="half" idx="2"/>
          </p:nvPr>
        </p:nvSpPr>
        <p:spPr>
          <a:xfrm>
            <a:off x="109330" y="1193782"/>
            <a:ext cx="5640387" cy="4616737"/>
          </a:xfrm>
          <a:solidFill>
            <a:schemeClr val="bg1"/>
          </a:solidFill>
          <a:ln w="38100">
            <a:solidFill>
              <a:srgbClr val="FFC000"/>
            </a:solidFill>
          </a:ln>
        </p:spPr>
        <p:txBody>
          <a:bodyPr>
            <a:normAutofit fontScale="55000" lnSpcReduction="20000"/>
          </a:bodyPr>
          <a:lstStyle/>
          <a:p>
            <a:pPr>
              <a:lnSpc>
                <a:spcPct val="120000"/>
              </a:lnSpc>
            </a:pPr>
            <a:r>
              <a:rPr lang="en-GB" sz="1900" dirty="0" smtClean="0"/>
              <a:t>According to </a:t>
            </a:r>
            <a:r>
              <a:rPr lang="en-GB" sz="1900" dirty="0" smtClean="0">
                <a:hlinkClick r:id="rId4"/>
              </a:rPr>
              <a:t>recent IFS analysis</a:t>
            </a:r>
            <a:r>
              <a:rPr lang="en-GB" sz="1900" dirty="0" smtClean="0"/>
              <a:t> in April 2024, there are around 4.2 </a:t>
            </a:r>
            <a:r>
              <a:rPr lang="en-GB" sz="1900" dirty="0"/>
              <a:t>million working-age individuals (10.2%) </a:t>
            </a:r>
            <a:r>
              <a:rPr lang="en-GB" sz="1900" dirty="0" smtClean="0"/>
              <a:t>in Great Britain receiving </a:t>
            </a:r>
            <a:r>
              <a:rPr lang="en-GB" sz="1900" dirty="0"/>
              <a:t>at least one health-related benefit, compared with 3.2 million (7.9%) in 2019. This rise has been driven by large increases in the number of new claims. Before the pandemic, both incapacity benefits and disability benefits saw about 20,000 new claims per month. By November 2022, that had risen to 51,000 and 43,000 respectively</a:t>
            </a:r>
            <a:r>
              <a:rPr lang="en-GB" sz="1900" dirty="0" smtClean="0"/>
              <a:t>.</a:t>
            </a:r>
            <a:endParaRPr lang="en-GB" sz="1900" dirty="0" smtClean="0">
              <a:hlinkClick r:id="rId5"/>
            </a:endParaRPr>
          </a:p>
          <a:p>
            <a:pPr>
              <a:lnSpc>
                <a:spcPct val="120000"/>
              </a:lnSpc>
            </a:pPr>
            <a:r>
              <a:rPr lang="en-GB" sz="1900" dirty="0" smtClean="0">
                <a:hlinkClick r:id="rId5"/>
              </a:rPr>
              <a:t>Employment </a:t>
            </a:r>
            <a:r>
              <a:rPr lang="en-GB" sz="1900" dirty="0">
                <a:hlinkClick r:id="rId5"/>
              </a:rPr>
              <a:t>and Support Allowance (ESA) </a:t>
            </a:r>
            <a:r>
              <a:rPr lang="en-GB" sz="1900" dirty="0" smtClean="0"/>
              <a:t>can be claimed by adults under state pension age who have </a:t>
            </a:r>
            <a:r>
              <a:rPr lang="en-GB" sz="1900" dirty="0"/>
              <a:t>a disability or health condition that affects how much </a:t>
            </a:r>
            <a:r>
              <a:rPr lang="en-GB" sz="1900" dirty="0" smtClean="0"/>
              <a:t>they </a:t>
            </a:r>
            <a:r>
              <a:rPr lang="en-GB" sz="1900" dirty="0"/>
              <a:t>can work</a:t>
            </a:r>
            <a:r>
              <a:rPr lang="en-GB" sz="1900" dirty="0" smtClean="0"/>
              <a:t>.  ESA replaced Incapacity Benefit and Severe Disablement Allowance for new claimants from October 2008.</a:t>
            </a:r>
            <a:endParaRPr lang="en-GB" sz="1900" dirty="0"/>
          </a:p>
          <a:p>
            <a:pPr>
              <a:lnSpc>
                <a:spcPct val="120000"/>
              </a:lnSpc>
            </a:pPr>
            <a:r>
              <a:rPr lang="en-GB" sz="1900" dirty="0" smtClean="0"/>
              <a:t>ESA provides:</a:t>
            </a:r>
          </a:p>
          <a:p>
            <a:pPr marL="285750" indent="-285750">
              <a:lnSpc>
                <a:spcPct val="120000"/>
              </a:lnSpc>
              <a:buFont typeface="Arial" panose="020B0604020202020204" pitchFamily="34" charset="0"/>
              <a:buChar char="•"/>
            </a:pPr>
            <a:r>
              <a:rPr lang="en-GB" sz="1900" dirty="0" smtClean="0"/>
              <a:t>Money </a:t>
            </a:r>
            <a:r>
              <a:rPr lang="en-GB" sz="1900" dirty="0"/>
              <a:t>to help with living costs if you’re unable to work</a:t>
            </a:r>
          </a:p>
          <a:p>
            <a:pPr marL="285750" indent="-285750">
              <a:lnSpc>
                <a:spcPct val="120000"/>
              </a:lnSpc>
              <a:buFont typeface="Arial" panose="020B0604020202020204" pitchFamily="34" charset="0"/>
              <a:buChar char="•"/>
            </a:pPr>
            <a:r>
              <a:rPr lang="en-GB" sz="1900" dirty="0" smtClean="0"/>
              <a:t>Support </a:t>
            </a:r>
            <a:r>
              <a:rPr lang="en-GB" sz="1900" dirty="0"/>
              <a:t>to get back into work if you’re able to</a:t>
            </a:r>
          </a:p>
          <a:p>
            <a:pPr>
              <a:lnSpc>
                <a:spcPct val="120000"/>
              </a:lnSpc>
            </a:pPr>
            <a:r>
              <a:rPr lang="en-GB" sz="1900" dirty="0" smtClean="0"/>
              <a:t>People can </a:t>
            </a:r>
            <a:r>
              <a:rPr lang="en-GB" sz="1900" dirty="0"/>
              <a:t>apply if </a:t>
            </a:r>
            <a:r>
              <a:rPr lang="en-GB" sz="1900" dirty="0" smtClean="0"/>
              <a:t>they are </a:t>
            </a:r>
            <a:r>
              <a:rPr lang="en-GB" sz="1900" dirty="0"/>
              <a:t>employed, self-employed or unemployed. How much </a:t>
            </a:r>
            <a:r>
              <a:rPr lang="en-GB" sz="1900" dirty="0" smtClean="0"/>
              <a:t>they </a:t>
            </a:r>
            <a:r>
              <a:rPr lang="en-GB" sz="1900" dirty="0"/>
              <a:t>get </a:t>
            </a:r>
            <a:r>
              <a:rPr lang="en-GB" sz="1900" dirty="0" smtClean="0"/>
              <a:t>depends </a:t>
            </a:r>
            <a:r>
              <a:rPr lang="en-GB" sz="1900" dirty="0"/>
              <a:t>on what stage </a:t>
            </a:r>
            <a:r>
              <a:rPr lang="en-GB" sz="1900" dirty="0" smtClean="0"/>
              <a:t>their application </a:t>
            </a:r>
            <a:r>
              <a:rPr lang="en-GB" sz="1900" dirty="0"/>
              <a:t>is at, as well </a:t>
            </a:r>
            <a:r>
              <a:rPr lang="en-GB" sz="1900" dirty="0" smtClean="0"/>
              <a:t>other criteria such as age </a:t>
            </a:r>
            <a:r>
              <a:rPr lang="en-GB" sz="1900" dirty="0"/>
              <a:t>and whether </a:t>
            </a:r>
            <a:r>
              <a:rPr lang="en-GB" sz="1900" dirty="0" smtClean="0"/>
              <a:t>they are </a:t>
            </a:r>
            <a:r>
              <a:rPr lang="en-GB" sz="1900" dirty="0"/>
              <a:t>able to get back into work. </a:t>
            </a:r>
            <a:r>
              <a:rPr lang="en-GB" sz="1900" dirty="0" smtClean="0"/>
              <a:t>Claimants </a:t>
            </a:r>
            <a:r>
              <a:rPr lang="en-GB" sz="1900" dirty="0"/>
              <a:t>can get new style or contribution-based ESA on its own or at the same time as Universal Credit. If </a:t>
            </a:r>
            <a:r>
              <a:rPr lang="en-GB" sz="1900" dirty="0" smtClean="0"/>
              <a:t>they </a:t>
            </a:r>
            <a:r>
              <a:rPr lang="en-GB" sz="1900" dirty="0"/>
              <a:t>get both at the same time, </a:t>
            </a:r>
            <a:r>
              <a:rPr lang="en-GB" sz="1900" dirty="0" smtClean="0"/>
              <a:t>the ESA </a:t>
            </a:r>
            <a:r>
              <a:rPr lang="en-GB" sz="1900" dirty="0"/>
              <a:t>payment </a:t>
            </a:r>
            <a:r>
              <a:rPr lang="en-GB" sz="1900" dirty="0" smtClean="0"/>
              <a:t>is </a:t>
            </a:r>
            <a:r>
              <a:rPr lang="en-GB" sz="1900" dirty="0"/>
              <a:t>deducted from </a:t>
            </a:r>
            <a:r>
              <a:rPr lang="en-GB" sz="1900" dirty="0" smtClean="0"/>
              <a:t>the Universal </a:t>
            </a:r>
            <a:r>
              <a:rPr lang="en-GB" sz="1900" dirty="0"/>
              <a:t>Credit </a:t>
            </a:r>
            <a:r>
              <a:rPr lang="en-GB" sz="1900" dirty="0" smtClean="0"/>
              <a:t>payment.  Income-related </a:t>
            </a:r>
            <a:r>
              <a:rPr lang="en-GB" sz="1900" dirty="0"/>
              <a:t>ESA has also been replaced by Universal Credit</a:t>
            </a:r>
            <a:r>
              <a:rPr lang="en-GB" sz="1900" dirty="0" smtClean="0"/>
              <a:t>.</a:t>
            </a:r>
          </a:p>
          <a:p>
            <a:pPr>
              <a:lnSpc>
                <a:spcPct val="120000"/>
              </a:lnSpc>
            </a:pPr>
            <a:r>
              <a:rPr lang="en-GB" sz="2200" b="1" dirty="0" smtClean="0"/>
              <a:t>Key points</a:t>
            </a:r>
          </a:p>
          <a:p>
            <a:pPr marL="342900" indent="-342900">
              <a:lnSpc>
                <a:spcPct val="120000"/>
              </a:lnSpc>
              <a:buFont typeface="Arial" panose="020B0604020202020204" pitchFamily="34" charset="0"/>
              <a:buChar char="•"/>
            </a:pPr>
            <a:r>
              <a:rPr lang="en-GB" sz="1900" dirty="0" smtClean="0"/>
              <a:t>Since May 2018 the number of ESA claimants in Herefordshire has been on a gradual but fairly consistent downward trajectory, falling from 5,258 in May 2018 to 3,772 in May 2024.  In addition, a small number of claimants (79 in May 2024) whose claims were made prior to October 2008 are still in receipt </a:t>
            </a:r>
            <a:r>
              <a:rPr lang="en-GB" sz="1900" dirty="0"/>
              <a:t>of </a:t>
            </a:r>
            <a:r>
              <a:rPr lang="en-GB" sz="1900" dirty="0" smtClean="0"/>
              <a:t>Incapacity </a:t>
            </a:r>
            <a:r>
              <a:rPr lang="en-GB" sz="1900" dirty="0"/>
              <a:t>Benefit and Severe Disablement </a:t>
            </a:r>
            <a:r>
              <a:rPr lang="en-GB" sz="1900" dirty="0" smtClean="0"/>
              <a:t>Allowance. </a:t>
            </a:r>
            <a:endParaRPr lang="en-GB" dirty="0"/>
          </a:p>
        </p:txBody>
      </p:sp>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smtClean="0"/>
              <a:t>Frequency:  Quarterly in arrears</a:t>
            </a:r>
          </a:p>
          <a:p>
            <a:r>
              <a:rPr lang="en-GB" sz="1100" dirty="0" smtClean="0"/>
              <a:t>Last updated: 12 November 2024</a:t>
            </a:r>
          </a:p>
          <a:p>
            <a:r>
              <a:rPr lang="en-GB" sz="1100" dirty="0" smtClean="0"/>
              <a:t>Next update:  February 2025</a:t>
            </a:r>
            <a:endParaRPr lang="en-GB" sz="1100" dirty="0"/>
          </a:p>
        </p:txBody>
      </p:sp>
    </p:spTree>
    <p:extLst>
      <p:ext uri="{BB962C8B-B14F-4D97-AF65-F5344CB8AC3E}">
        <p14:creationId xmlns:p14="http://schemas.microsoft.com/office/powerpoint/2010/main" val="2550595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smtClean="0"/>
              <a:t>Some forms of </a:t>
            </a:r>
            <a:r>
              <a:rPr lang="en-US" sz="1200" dirty="0" err="1" smtClean="0"/>
              <a:t>worklessness</a:t>
            </a:r>
            <a:r>
              <a:rPr lang="en-US" sz="1200" dirty="0" smtClean="0"/>
              <a:t>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smtClean="0"/>
              <a:t>Even before the current cost-of-living crisis, </a:t>
            </a:r>
            <a:r>
              <a:rPr lang="en-US" sz="1200" dirty="0" smtClean="0">
                <a:hlinkClick r:id="rId2"/>
              </a:rPr>
              <a:t>Department for Work &amp; Pensions (DWP) analysis </a:t>
            </a:r>
            <a:r>
              <a:rPr lang="en-US" sz="1200" dirty="0" smtClean="0"/>
              <a:t>(2017) found that that problem </a:t>
            </a:r>
            <a:r>
              <a:rPr lang="en-US" sz="1200" dirty="0"/>
              <a:t>debt </a:t>
            </a:r>
            <a:r>
              <a:rPr lang="en-US" sz="1200" dirty="0" smtClean="0"/>
              <a:t>was </a:t>
            </a:r>
            <a:r>
              <a:rPr lang="en-US" sz="1200" dirty="0"/>
              <a:t>around twice as prevalent in workless households</a:t>
            </a:r>
            <a:r>
              <a:rPr lang="en-US" sz="1200" dirty="0" smtClean="0"/>
              <a:t>. Around 60% </a:t>
            </a:r>
            <a:r>
              <a:rPr lang="en-US" sz="1200" dirty="0"/>
              <a:t>of housing benefit claimants in </a:t>
            </a:r>
            <a:r>
              <a:rPr lang="en-US" sz="1200" dirty="0" smtClean="0"/>
              <a:t>temporary accommodation </a:t>
            </a:r>
            <a:r>
              <a:rPr lang="en-US" sz="1200" dirty="0"/>
              <a:t>are workless or on out-of-work benefits. </a:t>
            </a:r>
            <a:r>
              <a:rPr lang="en-US" sz="1200" dirty="0" smtClean="0"/>
              <a:t>In couple-parent families, relationship distress is around three times as prevalent if both parents are workless, as when both parents are working.  The vast majority of parents reporting treatment for drug/alcohol use/dependency had been out of work for at least a month. 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  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a:t>
            </a:r>
            <a:r>
              <a:rPr lang="en-US" sz="1200" dirty="0" smtClean="0"/>
              <a:t>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r>
              <a:rPr lang="en-GB" sz="1200" dirty="0" smtClean="0"/>
              <a:t>.</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smtClean="0"/>
              <a:t>In 2023 (the latest data available), the estimated proportion of workless households in Herefordshire (11.8%) had fallen slightly from 13.5% in 2022 and was similar to England and the West Midlands (both 13.5%). </a:t>
            </a:r>
          </a:p>
          <a:p>
            <a:pPr marL="171450" indent="-171450">
              <a:lnSpc>
                <a:spcPct val="120000"/>
              </a:lnSpc>
              <a:buFont typeface="Arial" panose="020B0604020202020204" pitchFamily="34" charset="0"/>
              <a:buChar char="•"/>
            </a:pPr>
            <a:r>
              <a:rPr lang="en-GB" sz="1200" dirty="0" smtClean="0"/>
              <a:t>2021 Census data indicated that around 9,700 </a:t>
            </a:r>
            <a:r>
              <a:rPr lang="en-GB" sz="1200" i="1" dirty="0" smtClean="0"/>
              <a:t>usual residents </a:t>
            </a:r>
            <a:r>
              <a:rPr lang="en-GB" sz="1200" dirty="0" smtClean="0"/>
              <a:t>aged 16 and over in Herefordshire (6%) had never worked or were long-term unemployed and therefore classified as ‘workless’.  This was higher than in 2011 (4%), but was lower than nationally (9% in 2021, up from 6% in 2011).  </a:t>
            </a:r>
            <a:endParaRPr lang="en-GB" sz="1200" dirty="0"/>
          </a:p>
        </p:txBody>
      </p:sp>
      <p:pic>
        <p:nvPicPr>
          <p:cNvPr id="8" name="Content Placeholder 7" descr="Line chart showing the proportion of households in Herefordshire, the West Midlands and England where no one aged 16 or over is in employment for the period 2010 to 2023.  The proportion of Herefordshire households that are workless currently similar to nationally and regionally."/>
          <p:cNvPicPr>
            <a:picLocks noGrp="1" noChangeAspect="1"/>
          </p:cNvPicPr>
          <p:nvPr>
            <p:ph idx="1"/>
          </p:nvPr>
        </p:nvPicPr>
        <p:blipFill>
          <a:blip r:embed="rId4"/>
          <a:stretch>
            <a:fillRect/>
          </a:stretch>
        </p:blipFill>
        <p:spPr>
          <a:xfrm>
            <a:off x="6181642" y="1021278"/>
            <a:ext cx="5968897" cy="3240948"/>
          </a:xfrm>
          <a:prstGeom prst="rect">
            <a:avLst/>
          </a:prstGeom>
          <a:solidFill>
            <a:schemeClr val="tx1"/>
          </a:solidFill>
        </p:spPr>
      </p:pic>
      <p:sp>
        <p:nvSpPr>
          <p:cNvPr id="7" name="TextBox 6"/>
          <p:cNvSpPr txBox="1"/>
          <p:nvPr/>
        </p:nvSpPr>
        <p:spPr>
          <a:xfrm>
            <a:off x="6181641" y="4352089"/>
            <a:ext cx="5968897" cy="938719"/>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u="sng" dirty="0" smtClean="0">
                <a:hlinkClick r:id="rId5"/>
              </a:rPr>
              <a:t>Households </a:t>
            </a:r>
            <a:r>
              <a:rPr lang="en-GB" sz="1100" u="sng" dirty="0">
                <a:hlinkClick r:id="rId5"/>
              </a:rPr>
              <a:t>by combined economic activity status of household members by local authority, Office for National Statistics, September </a:t>
            </a:r>
            <a:r>
              <a:rPr lang="en-GB" sz="1100" u="sng" dirty="0" smtClean="0">
                <a:hlinkClick r:id="rId5"/>
              </a:rPr>
              <a:t>2023</a:t>
            </a:r>
            <a:endParaRPr lang="en-GB" sz="1100" dirty="0" smtClean="0"/>
          </a:p>
          <a:p>
            <a:r>
              <a:rPr lang="en-GB" sz="1100" dirty="0" smtClean="0"/>
              <a:t>Last updated:  28 October 2024</a:t>
            </a:r>
          </a:p>
          <a:p>
            <a:r>
              <a:rPr lang="en-GB" sz="1100" dirty="0" smtClean="0"/>
              <a:t>Frequency:  Annually</a:t>
            </a:r>
          </a:p>
          <a:p>
            <a:r>
              <a:rPr lang="en-GB" sz="1100" dirty="0" smtClean="0"/>
              <a:t>Next update:  30 July 2025</a:t>
            </a:r>
            <a:endParaRPr lang="en-GB" sz="1100" dirty="0"/>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Workless </a:t>
            </a:r>
            <a:r>
              <a:rPr lang="en-US" sz="10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000" dirty="0" smtClean="0">
                <a:solidFill>
                  <a:schemeClr val="bg1">
                    <a:lumMod val="65000"/>
                  </a:schemeClr>
                </a:solidFill>
              </a:rPr>
              <a:t>.  Percentages are of working age households i.e. where at least one household member is aged 16-64.  ONS advises that </a:t>
            </a:r>
            <a:r>
              <a:rPr lang="en-GB" sz="1000" dirty="0" smtClean="0">
                <a:solidFill>
                  <a:schemeClr val="bg1">
                    <a:lumMod val="65000"/>
                  </a:schemeClr>
                </a:solidFill>
              </a:rPr>
              <a:t>the </a:t>
            </a:r>
            <a:r>
              <a:rPr lang="en-GB" sz="1000" dirty="0">
                <a:solidFill>
                  <a:schemeClr val="bg1">
                    <a:lumMod val="65000"/>
                  </a:schemeClr>
                </a:solidFill>
              </a:rPr>
              <a:t>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1">
                    <a:lumMod val="65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3</a:t>
            </a:r>
            <a:r>
              <a:rPr lang="en-GB" sz="3600" dirty="0" smtClean="0"/>
              <a:t>:   Household finances</a:t>
            </a:r>
            <a:endParaRPr lang="en-GB" sz="3600" dirty="0"/>
          </a:p>
        </p:txBody>
      </p:sp>
    </p:spTree>
    <p:extLst>
      <p:ext uri="{BB962C8B-B14F-4D97-AF65-F5344CB8AC3E}">
        <p14:creationId xmlns:p14="http://schemas.microsoft.com/office/powerpoint/2010/main" val="2386257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04195" y="894986"/>
            <a:ext cx="5529162" cy="5223072"/>
          </a:xfrm>
          <a:solidFill>
            <a:schemeClr val="bg1"/>
          </a:solidFill>
          <a:ln w="38100">
            <a:solidFill>
              <a:srgbClr val="FFC000"/>
            </a:solidFill>
          </a:ln>
        </p:spPr>
        <p:txBody>
          <a:bodyPr>
            <a:normAutofit fontScale="40000" lnSpcReduction="20000"/>
          </a:bodyPr>
          <a:lstStyle/>
          <a:p>
            <a:pPr>
              <a:lnSpc>
                <a:spcPct val="120000"/>
              </a:lnSpc>
            </a:pPr>
            <a:r>
              <a:rPr lang="en-US" sz="2500" b="1" dirty="0" smtClean="0"/>
              <a:t>Key points</a:t>
            </a:r>
          </a:p>
          <a:p>
            <a:pPr marL="285750" indent="-285750">
              <a:lnSpc>
                <a:spcPct val="120000"/>
              </a:lnSpc>
              <a:buFont typeface="Arial" panose="020B0604020202020204" pitchFamily="34" charset="0"/>
              <a:buChar char="•"/>
            </a:pPr>
            <a:r>
              <a:rPr lang="en-US" sz="2500" dirty="0" smtClean="0">
                <a:hlinkClick r:id="rId2"/>
              </a:rPr>
              <a:t>ONS reports </a:t>
            </a:r>
            <a:r>
              <a:rPr lang="en-US" sz="2500" dirty="0" smtClean="0"/>
              <a:t>that </a:t>
            </a:r>
            <a:r>
              <a:rPr lang="en-GB" sz="2500" dirty="0" smtClean="0"/>
              <a:t>annual </a:t>
            </a:r>
            <a:r>
              <a:rPr lang="en-GB" sz="2500" dirty="0"/>
              <a:t>growth in employees’ average regular earnings (excluding bonuses) was 4.8%; growth was previously lower than this in April to June 2022, when it was 4.7%. Annual growth in real terms, adjusted for inflation using the Consumer Prices Index including owner occupiers’ housing costs (CPIH), was 1.9% for regular pay and 1.4% for total pay. Annual average regular earnings growth for the public sector was 4.7%, down on the previous three-month period when it was 5.2</a:t>
            </a:r>
            <a:r>
              <a:rPr lang="en-GB" sz="2500" dirty="0" smtClean="0"/>
              <a:t>%.  Annual </a:t>
            </a:r>
            <a:r>
              <a:rPr lang="en-GB" sz="2500" dirty="0"/>
              <a:t>average regular earnings growth for the private sector was 4.8%, the same as the previous three-month period; growth was previously lower than this in December 2021 to February 2022, when it was 4.6</a:t>
            </a:r>
            <a:r>
              <a:rPr lang="en-GB" sz="2500" dirty="0" smtClean="0"/>
              <a:t>%.  The </a:t>
            </a:r>
            <a:r>
              <a:rPr lang="en-GB" sz="2500" dirty="0"/>
              <a:t>manufacturing sector saw the largest annual regular growth rate again, at 6.0%.</a:t>
            </a:r>
            <a:endParaRPr lang="en-GB" sz="2500" dirty="0" smtClean="0"/>
          </a:p>
          <a:p>
            <a:pPr marL="285750" indent="-285750">
              <a:lnSpc>
                <a:spcPct val="120000"/>
              </a:lnSpc>
              <a:buFont typeface="Arial" panose="020B0604020202020204" pitchFamily="34" charset="0"/>
              <a:buChar char="•"/>
            </a:pPr>
            <a:r>
              <a:rPr lang="en-US" sz="2500" dirty="0" smtClean="0"/>
              <a:t>Nationally, </a:t>
            </a:r>
            <a:r>
              <a:rPr lang="en-US" sz="2500" dirty="0" smtClean="0">
                <a:hlinkClick r:id="rId3"/>
              </a:rPr>
              <a:t>IFS reports</a:t>
            </a:r>
            <a:r>
              <a:rPr lang="en-US" sz="2500" dirty="0" smtClean="0"/>
              <a:t> that t</a:t>
            </a:r>
            <a:r>
              <a:rPr lang="en-GB" sz="2500" dirty="0" smtClean="0"/>
              <a:t>he </a:t>
            </a:r>
            <a:r>
              <a:rPr lang="en-GB" sz="2500" dirty="0"/>
              <a:t>UK went from one of the fastest growers for working-age incomes among developed countries pre-2007, to one of the slower performers. While growth slowed across the board, the UK’s growth from 2007 to 2019 (6%) was well below that of the US (12%) and Germany (16%). </a:t>
            </a:r>
            <a:r>
              <a:rPr lang="en-GB" sz="2500" dirty="0" smtClean="0"/>
              <a:t> </a:t>
            </a:r>
            <a:r>
              <a:rPr lang="en-US" sz="2500" dirty="0" smtClean="0">
                <a:hlinkClick r:id="rId4"/>
              </a:rPr>
              <a:t>IFS research </a:t>
            </a:r>
            <a:r>
              <a:rPr lang="en-US" sz="2500" dirty="0" smtClean="0"/>
              <a:t>has also pointed to </a:t>
            </a:r>
            <a:r>
              <a:rPr lang="en-US" sz="2500" dirty="0"/>
              <a:t>widening geographical inequalities in earnings across the country.</a:t>
            </a:r>
          </a:p>
          <a:p>
            <a:pPr marL="285750" indent="-285750">
              <a:lnSpc>
                <a:spcPct val="120000"/>
              </a:lnSpc>
              <a:buFont typeface="Arial" panose="020B0604020202020204" pitchFamily="34" charset="0"/>
              <a:buChar char="•"/>
            </a:pPr>
            <a:r>
              <a:rPr lang="en-US" sz="2500" b="1" dirty="0" smtClean="0"/>
              <a:t>Workplace-based </a:t>
            </a:r>
            <a:r>
              <a:rPr lang="en-US" sz="2500" dirty="0"/>
              <a:t>median weekly earnings for </a:t>
            </a:r>
            <a:r>
              <a:rPr lang="en-US" sz="2500" dirty="0" smtClean="0"/>
              <a:t>all employees (full and part-time) who </a:t>
            </a:r>
            <a:r>
              <a:rPr lang="en-US" sz="2500" dirty="0"/>
              <a:t>work in </a:t>
            </a:r>
            <a:r>
              <a:rPr lang="en-US" sz="2500" dirty="0" smtClean="0"/>
              <a:t>Herefordshire in 2024* were £539.40 (+-£22.65): </a:t>
            </a:r>
            <a:r>
              <a:rPr lang="en-US" sz="2500" dirty="0"/>
              <a:t>a </a:t>
            </a:r>
            <a:r>
              <a:rPr lang="en-US" sz="2500" dirty="0" smtClean="0"/>
              <a:t>6.2% </a:t>
            </a:r>
            <a:r>
              <a:rPr lang="en-US" sz="2500" dirty="0"/>
              <a:t>increase from the amount recorded for </a:t>
            </a:r>
            <a:r>
              <a:rPr lang="en-US" sz="2500" dirty="0" smtClean="0"/>
              <a:t>2024 (£507.80) and a larger percentage increase than in the West Midlands (5.3%) but smaller than in England (7.2%). Herefordshire earnings remain significantly </a:t>
            </a:r>
            <a:r>
              <a:rPr lang="en-US" sz="2500" dirty="0"/>
              <a:t>lower </a:t>
            </a:r>
            <a:r>
              <a:rPr lang="en-US" sz="2500" dirty="0" smtClean="0"/>
              <a:t>than the average for England (£619.50 +-£1.24) and the West Midlands (£582.4 +- £4.66).</a:t>
            </a:r>
          </a:p>
          <a:p>
            <a:pPr marL="285750" indent="-285750">
              <a:lnSpc>
                <a:spcPct val="120000"/>
              </a:lnSpc>
              <a:buFont typeface="Arial" panose="020B0604020202020204" pitchFamily="34" charset="0"/>
              <a:buChar char="•"/>
            </a:pPr>
            <a:r>
              <a:rPr lang="en-US" sz="2500" dirty="0" smtClean="0"/>
              <a:t>The largest gap between Herefordshire and the England average was amongst full-time male workers (£648.50 vs £783.80).  The gap was smaller for female full-time workers (£611.60 vs £672.30).  The gap between part time workers in Herefordshire and the England is not significantly different. </a:t>
            </a:r>
          </a:p>
          <a:p>
            <a:pPr marL="285750" indent="-285750">
              <a:lnSpc>
                <a:spcPct val="120000"/>
              </a:lnSpc>
              <a:buFont typeface="Arial" panose="020B0604020202020204" pitchFamily="34" charset="0"/>
              <a:buChar char="•"/>
            </a:pPr>
            <a:r>
              <a:rPr lang="en-US" sz="2500" dirty="0" smtClean="0"/>
              <a:t>In 2024, Herefordshire ranked bottom of the 14 comparator West </a:t>
            </a:r>
            <a:r>
              <a:rPr lang="en-US" sz="2500" dirty="0"/>
              <a:t>Midlands </a:t>
            </a:r>
            <a:r>
              <a:rPr lang="en-US" sz="2500" dirty="0" smtClean="0"/>
              <a:t>authorities, with significantly lower than five of them. Also, remained in the bottom quartile of English unitary and county local authority areas.</a:t>
            </a:r>
            <a:endParaRPr lang="en-GB" sz="2500" dirty="0"/>
          </a:p>
        </p:txBody>
      </p:sp>
      <p:pic>
        <p:nvPicPr>
          <p:cNvPr id="3" name="Picture 2" descr="Line chart showing that median workplace-based weekly earnings in Herefordshire increased in the past year but remain significantly lower than regionally and for England as a whole."/>
          <p:cNvPicPr>
            <a:picLocks noChangeAspect="1"/>
          </p:cNvPicPr>
          <p:nvPr/>
        </p:nvPicPr>
        <p:blipFill>
          <a:blip r:embed="rId5"/>
          <a:stretch>
            <a:fillRect/>
          </a:stretch>
        </p:blipFill>
        <p:spPr>
          <a:xfrm>
            <a:off x="5689344" y="1066800"/>
            <a:ext cx="6445629" cy="3728548"/>
          </a:xfrm>
          <a:prstGeom prst="rect">
            <a:avLst/>
          </a:prstGeom>
        </p:spPr>
      </p:pic>
      <p:sp>
        <p:nvSpPr>
          <p:cNvPr id="7" name="TextBox 6"/>
          <p:cNvSpPr txBox="1"/>
          <p:nvPr/>
        </p:nvSpPr>
        <p:spPr>
          <a:xfrm>
            <a:off x="7221714" y="4891460"/>
            <a:ext cx="491325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 – NOMIS (Annual </a:t>
            </a:r>
            <a:r>
              <a:rPr lang="en-GB" sz="1100" dirty="0">
                <a:hlinkClick r:id="rId6"/>
              </a:rPr>
              <a:t>Survey of Hours and Earnings (ASHE</a:t>
            </a:r>
            <a:r>
              <a:rPr lang="en-GB" sz="1100" dirty="0" smtClean="0"/>
              <a:t>)</a:t>
            </a:r>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26 November 2024</a:t>
            </a:r>
          </a:p>
          <a:p>
            <a:r>
              <a:rPr lang="en-GB" sz="1100" dirty="0" smtClean="0"/>
              <a:t>Next update: 12 November 2025</a:t>
            </a:r>
            <a:endParaRPr lang="en-GB" sz="900" dirty="0"/>
          </a:p>
        </p:txBody>
      </p:sp>
      <p:sp>
        <p:nvSpPr>
          <p:cNvPr id="5" name="TextBox 4"/>
          <p:cNvSpPr txBox="1"/>
          <p:nvPr/>
        </p:nvSpPr>
        <p:spPr>
          <a:xfrm>
            <a:off x="5730843" y="5757013"/>
            <a:ext cx="6404130" cy="1015663"/>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workplace-based earnings includes </a:t>
            </a:r>
            <a:r>
              <a:rPr lang="en-US" sz="1000" dirty="0">
                <a:solidFill>
                  <a:schemeClr val="bg1">
                    <a:lumMod val="65000"/>
                  </a:schemeClr>
                </a:solidFill>
              </a:rPr>
              <a:t>all people who work in Herefordshire regardless of which county they live </a:t>
            </a:r>
            <a:r>
              <a:rPr lang="en-US" sz="1000" dirty="0" smtClean="0">
                <a:solidFill>
                  <a:schemeClr val="bg1">
                    <a:lumMod val="65000"/>
                  </a:schemeClr>
                </a:solidFill>
              </a:rPr>
              <a:t>in..  This gives a better sense of earnings from local employment than the residence-based measure.  </a:t>
            </a:r>
          </a:p>
          <a:p>
            <a:r>
              <a:rPr lang="en-US" sz="1000" dirty="0" smtClean="0">
                <a:solidFill>
                  <a:schemeClr val="bg1">
                    <a:lumMod val="65000"/>
                  </a:schemeClr>
                </a:solidFill>
              </a:rPr>
              <a:t>Earnings figures are for full and part-time employees – Herefordshire has a higher proportion of part-time employees than both England and the West Midlands region. </a:t>
            </a:r>
          </a:p>
          <a:p>
            <a:r>
              <a:rPr lang="en-US" sz="1000" dirty="0" smtClean="0">
                <a:solidFill>
                  <a:schemeClr val="bg1">
                    <a:lumMod val="65000"/>
                  </a:schemeClr>
                </a:solidFill>
              </a:rPr>
              <a:t>*2024 data are provisional.</a:t>
            </a:r>
            <a:endParaRPr lang="en-GB" sz="1000" dirty="0">
              <a:solidFill>
                <a:schemeClr val="bg1">
                  <a:lumMod val="65000"/>
                </a:schemeClr>
              </a:solidFill>
            </a:endParaRPr>
          </a:p>
        </p:txBody>
      </p:sp>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smtClean="0"/>
              <a:t>Key points</a:t>
            </a:r>
          </a:p>
          <a:p>
            <a:pPr marL="285750" indent="-285750">
              <a:lnSpc>
                <a:spcPct val="110000"/>
              </a:lnSpc>
              <a:buFont typeface="Arial" panose="020B0604020202020204" pitchFamily="34" charset="0"/>
              <a:buChar char="•"/>
            </a:pPr>
            <a:r>
              <a:rPr lang="en-US" sz="1200" dirty="0" smtClean="0"/>
              <a:t>The gender pay gap is a persistent source of inequality.  </a:t>
            </a:r>
            <a:r>
              <a:rPr lang="en-US" sz="1200" dirty="0" smtClean="0">
                <a:hlinkClick r:id="rId2"/>
              </a:rPr>
              <a:t>According to ONS</a:t>
            </a:r>
            <a:r>
              <a:rPr lang="en-US" sz="1200" dirty="0" smtClean="0"/>
              <a:t>, in the UK as a whole, t</a:t>
            </a:r>
            <a:r>
              <a:rPr lang="en-GB" sz="1200" dirty="0" smtClean="0"/>
              <a:t>he </a:t>
            </a:r>
            <a:r>
              <a:rPr lang="en-GB" sz="1200" dirty="0"/>
              <a:t>gender pay gap has been declining slowly over time; over the last decade it has fallen by approximately a quarter among full-time employees, and in April 2024, it stood at 7.0%, down from 7.5% in 2023</a:t>
            </a:r>
            <a:r>
              <a:rPr lang="en-GB" sz="1200" dirty="0" smtClean="0"/>
              <a:t>.  It is larger </a:t>
            </a:r>
            <a:r>
              <a:rPr lang="en-GB" sz="1200" dirty="0"/>
              <a:t>for employees aged 40 years and over than those aged under 40 </a:t>
            </a:r>
            <a:r>
              <a:rPr lang="en-GB" sz="1200" dirty="0" smtClean="0"/>
              <a:t>years, and larger </a:t>
            </a:r>
            <a:r>
              <a:rPr lang="en-GB" sz="1200" dirty="0"/>
              <a:t>among high earners than among lower-paid employees</a:t>
            </a:r>
            <a:r>
              <a:rPr lang="en-GB" sz="1200" dirty="0" smtClean="0"/>
              <a:t>.  In </a:t>
            </a:r>
            <a:r>
              <a:rPr lang="en-GB" sz="1200" dirty="0"/>
              <a:t>April 2024, the gender pay gap was highest in skilled trades occupations and lowest in the caring, leisure and other service occupations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a:t>
            </a:r>
            <a:r>
              <a:rPr lang="en-GB" sz="1200" dirty="0" smtClean="0"/>
              <a:t>jobs have lower </a:t>
            </a:r>
            <a:r>
              <a:rPr lang="en-GB" sz="1200" dirty="0"/>
              <a:t>hourly median pay.</a:t>
            </a:r>
            <a:endParaRPr lang="en-US" sz="1200" dirty="0" smtClean="0"/>
          </a:p>
          <a:p>
            <a:pPr marL="285750" indent="-285750">
              <a:lnSpc>
                <a:spcPct val="110000"/>
              </a:lnSpc>
              <a:buFont typeface="Arial" panose="020B0604020202020204" pitchFamily="34" charset="0"/>
              <a:buChar char="•"/>
            </a:pPr>
            <a:r>
              <a:rPr lang="en-US" sz="1200" dirty="0" smtClean="0"/>
              <a:t>In 2021,</a:t>
            </a:r>
            <a:r>
              <a:rPr lang="en-US" sz="1200" dirty="0"/>
              <a:t> </a:t>
            </a:r>
            <a:r>
              <a:rPr lang="en-US" sz="1200" dirty="0">
                <a:hlinkClick r:id="rId4"/>
              </a:rPr>
              <a:t>r</a:t>
            </a:r>
            <a:r>
              <a:rPr lang="en-US" sz="1200" dirty="0" smtClean="0">
                <a:hlinkClick r:id="rId4"/>
              </a:rPr>
              <a:t>esearch </a:t>
            </a:r>
            <a:r>
              <a:rPr lang="en-US" sz="1200" dirty="0">
                <a:hlinkClick r:id="rId4"/>
              </a:rPr>
              <a:t>by </a:t>
            </a:r>
            <a:r>
              <a:rPr lang="en-US" sz="1200" dirty="0" smtClean="0">
                <a:hlinkClick r:id="rId4"/>
              </a:rPr>
              <a:t>IFS </a:t>
            </a:r>
            <a:r>
              <a:rPr lang="en-US" sz="1200" dirty="0" smtClean="0"/>
              <a:t>found </a:t>
            </a:r>
            <a:r>
              <a:rPr lang="en-US" sz="1200" dirty="0"/>
              <a:t>that </a:t>
            </a:r>
            <a:r>
              <a:rPr lang="en-GB" sz="1200" dirty="0" smtClean="0"/>
              <a:t>over </a:t>
            </a:r>
            <a:r>
              <a:rPr lang="en-GB" sz="1200" dirty="0"/>
              <a:t>three-quarters of the reduction in the earnings gap over the past 25 years can be explained by the rapid increase in women’s educational attainment</a:t>
            </a:r>
            <a:r>
              <a:rPr lang="en-GB" sz="1200" dirty="0" smtClean="0"/>
              <a:t>.</a:t>
            </a:r>
            <a:r>
              <a:rPr lang="en-US" sz="1200" dirty="0" smtClean="0"/>
              <a:t> It also found that the divergence in earnings occurs </a:t>
            </a:r>
            <a:r>
              <a:rPr lang="en-US" sz="1200" dirty="0"/>
              <a:t>with parenthood, when the gendered roles that mothers and fathers take on appear to be largely unrelated to their relative earnings potential.   </a:t>
            </a:r>
            <a:r>
              <a:rPr lang="en-US" sz="1200" dirty="0" smtClean="0"/>
              <a:t>IFS suggests that persistent social </a:t>
            </a:r>
            <a:r>
              <a:rPr lang="en-US" sz="1200" dirty="0"/>
              <a:t>norms </a:t>
            </a:r>
            <a:r>
              <a:rPr lang="en-US" sz="1200" dirty="0" smtClean="0"/>
              <a:t>around parenting are </a:t>
            </a:r>
            <a:r>
              <a:rPr lang="en-US" sz="1200" dirty="0"/>
              <a:t>reinforced by a policy environment that sustains and incentivises a traditionally gendered division of labour, even when policies are ostensibly gender-neutral. </a:t>
            </a:r>
            <a:endParaRPr lang="en-US" sz="1200" dirty="0" smtClean="0"/>
          </a:p>
          <a:p>
            <a:pPr marL="285750" indent="-285750">
              <a:lnSpc>
                <a:spcPct val="110000"/>
              </a:lnSpc>
              <a:buFont typeface="Arial" panose="020B0604020202020204" pitchFamily="34" charset="0"/>
              <a:buChar char="•"/>
            </a:pPr>
            <a:r>
              <a:rPr lang="en-US" sz="1200" dirty="0" smtClean="0"/>
              <a:t>Provisional data suggest that in Herefordshire in 2024, the median gender pay gap for all employees was 9.9% up from 8.8% in 2023, but still smaller than in both the West Midlands region (15%) and England (15.3%).  For full-time employees only, the gap in Herefordshire was 0.1%, down from 5.1% in 2023, but again better than the West Midlands (10.3%) and England (8.6%).</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40413"/>
            <a:ext cx="5194076" cy="3014152"/>
          </a:xfrm>
          <a:ln>
            <a:solidFill>
              <a:schemeClr val="tx1"/>
            </a:solidFill>
          </a:ln>
        </p:spPr>
        <p:txBody>
          <a:bodyPr>
            <a:normAutofit/>
          </a:bodyPr>
          <a:lstStyle/>
          <a:p>
            <a:pPr marL="0" indent="0">
              <a:buNone/>
            </a:pPr>
            <a:r>
              <a:rPr lang="en-US" sz="1400" dirty="0"/>
              <a:t>In </a:t>
            </a:r>
            <a:r>
              <a:rPr lang="en-US" sz="1400" dirty="0" smtClean="0"/>
              <a:t>2024*, the median gender pay gap (all employees) in Herefordshire was 9.9% but for full-time workers it was 0.1%</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200" dirty="0" smtClean="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smtClean="0"/>
              <a:t>Source: ONS – </a:t>
            </a:r>
            <a:r>
              <a:rPr lang="en-GB" sz="1100" dirty="0" smtClean="0">
                <a:hlinkClick r:id="rId6"/>
              </a:rPr>
              <a:t>Annual Survey of Hours and Earnings</a:t>
            </a:r>
            <a:r>
              <a:rPr lang="en-GB" sz="1100" dirty="0" smtClean="0"/>
              <a:t> (ASHE)</a:t>
            </a:r>
          </a:p>
          <a:p>
            <a:r>
              <a:rPr lang="en-GB" sz="1100" dirty="0" smtClean="0"/>
              <a:t>Frequency:  Annually</a:t>
            </a:r>
          </a:p>
          <a:p>
            <a:r>
              <a:rPr lang="en-GB" sz="1100" dirty="0" smtClean="0"/>
              <a:t>Last updated:  26 November 2024</a:t>
            </a:r>
          </a:p>
          <a:p>
            <a:r>
              <a:rPr lang="en-GB" sz="1100" dirty="0" smtClean="0"/>
              <a:t>Next update: 12 November 2025</a:t>
            </a:r>
            <a:endParaRPr lang="en-GB" sz="1100" dirty="0"/>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a:t>
            </a:r>
            <a:endParaRPr lang="en-US" sz="1100" dirty="0" smtClean="0">
              <a:solidFill>
                <a:schemeClr val="bg1">
                  <a:lumMod val="65000"/>
                </a:schemeClr>
              </a:solidFill>
            </a:endParaRPr>
          </a:p>
          <a:p>
            <a:r>
              <a:rPr lang="en-US" sz="1100" dirty="0" smtClean="0">
                <a:solidFill>
                  <a:schemeClr val="bg1">
                    <a:lumMod val="65000"/>
                  </a:schemeClr>
                </a:solidFill>
              </a:rPr>
              <a:t>Source table = </a:t>
            </a:r>
            <a:r>
              <a:rPr lang="en-GB" sz="1100" dirty="0" smtClean="0">
                <a:solidFill>
                  <a:schemeClr val="bg1">
                    <a:lumMod val="65000"/>
                  </a:schemeClr>
                </a:solidFill>
              </a:rPr>
              <a:t>PROV </a:t>
            </a:r>
            <a:r>
              <a:rPr lang="en-GB" sz="1100" dirty="0">
                <a:solidFill>
                  <a:schemeClr val="bg1">
                    <a:lumMod val="65000"/>
                  </a:schemeClr>
                </a:solidFill>
              </a:rPr>
              <a:t>- Work Geography Table 7.12  Gender pay gap </a:t>
            </a:r>
            <a:r>
              <a:rPr lang="en-GB" sz="1100" dirty="0" smtClean="0">
                <a:solidFill>
                  <a:schemeClr val="bg1">
                    <a:lumMod val="65000"/>
                  </a:schemeClr>
                </a:solidFill>
              </a:rPr>
              <a:t>2023.xls</a:t>
            </a:r>
            <a:endParaRPr lang="en-US" sz="1100" dirty="0" smtClean="0">
              <a:solidFill>
                <a:schemeClr val="bg1">
                  <a:lumMod val="65000"/>
                </a:schemeClr>
              </a:solidFill>
            </a:endParaRPr>
          </a:p>
          <a:p>
            <a:r>
              <a:rPr lang="en-US" sz="1100" dirty="0" smtClean="0">
                <a:solidFill>
                  <a:schemeClr val="bg1">
                    <a:lumMod val="65000"/>
                  </a:schemeClr>
                </a:solidFill>
              </a:rPr>
              <a:t>Herefordshire has a higher proportion of part-time employees than both England and the West Midlands region. </a:t>
            </a:r>
            <a:r>
              <a:rPr lang="en-GB" sz="1100" dirty="0" smtClean="0">
                <a:solidFill>
                  <a:schemeClr val="bg1">
                    <a:lumMod val="65000"/>
                  </a:schemeClr>
                </a:solidFill>
              </a:rPr>
              <a:t>Figures for part-time earnings only are not available for Herefordshire.</a:t>
            </a:r>
          </a:p>
          <a:p>
            <a:r>
              <a:rPr lang="en-GB" sz="1100" dirty="0" smtClean="0">
                <a:solidFill>
                  <a:schemeClr val="bg1">
                    <a:lumMod val="65000"/>
                  </a:schemeClr>
                </a:solidFill>
              </a:rPr>
              <a:t>* ONS advise that over </a:t>
            </a:r>
            <a:r>
              <a:rPr lang="en-GB" sz="1100" dirty="0">
                <a:solidFill>
                  <a:schemeClr val="bg1">
                    <a:lumMod val="65000"/>
                  </a:schemeClr>
                </a:solidFill>
              </a:rPr>
              <a:t>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a:t>
            </a:r>
            <a:r>
              <a:rPr lang="en-GB" sz="1100" dirty="0" smtClean="0">
                <a:solidFill>
                  <a:schemeClr val="bg1">
                    <a:lumMod val="65000"/>
                  </a:schemeClr>
                </a:solidFill>
              </a:rPr>
              <a:t>so users are being encouraged </a:t>
            </a:r>
            <a:r>
              <a:rPr lang="en-GB" sz="1100" dirty="0">
                <a:solidFill>
                  <a:schemeClr val="bg1">
                    <a:lumMod val="65000"/>
                  </a:schemeClr>
                </a:solidFill>
              </a:rPr>
              <a:t>to focus on long-term trends rather than year-on-year changes</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smtClean="0"/>
              <a:t>Income from self-employment</a:t>
            </a:r>
            <a:endParaRPr lang="en-GB" dirty="0"/>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smtClean="0"/>
              <a:t>Key points</a:t>
            </a:r>
          </a:p>
          <a:p>
            <a:pPr marL="285750" indent="-285750">
              <a:lnSpc>
                <a:spcPct val="120000"/>
              </a:lnSpc>
              <a:buFont typeface="Arial" panose="020B0604020202020204" pitchFamily="34" charset="0"/>
              <a:buChar char="•"/>
            </a:pPr>
            <a:r>
              <a:rPr lang="en-GB" sz="1400" dirty="0"/>
              <a:t>In the </a:t>
            </a:r>
            <a:r>
              <a:rPr lang="en-GB" sz="1400" dirty="0" smtClean="0"/>
              <a:t>period July 2023 to June 2024, there were estimated to be around 18,300 people aged 16+ in Herefordshire who were self-employed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The proportion of the working-age population (16-64) in Herefordshire who were self-employed (12.8%) was higher than in both Great Britain as a whole (9.2%) and the West Midlands region (8.4%)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2021 </a:t>
            </a:r>
            <a:r>
              <a:rPr lang="en-GB" sz="1400" dirty="0"/>
              <a:t>Census data </a:t>
            </a:r>
            <a:r>
              <a:rPr lang="en-GB" sz="1400" dirty="0" smtClean="0"/>
              <a:t>showed the rate </a:t>
            </a:r>
            <a:r>
              <a:rPr lang="en-GB" sz="1400" dirty="0"/>
              <a:t>of self-employment in </a:t>
            </a:r>
            <a:r>
              <a:rPr lang="en-GB" sz="1400" dirty="0" smtClean="0"/>
              <a:t>Herefordshire to be 12</a:t>
            </a:r>
            <a:r>
              <a:rPr lang="en-GB" sz="1400" dirty="0"/>
              <a:t>% of </a:t>
            </a:r>
            <a:r>
              <a:rPr lang="en-GB" sz="1400" dirty="0" smtClean="0"/>
              <a:t>adults aged 16+, which meant Herefordshire sat just </a:t>
            </a:r>
            <a:r>
              <a:rPr lang="en-GB" sz="1400" dirty="0"/>
              <a:t>outside the highest 10% of local authorities </a:t>
            </a:r>
            <a:r>
              <a:rPr lang="en-GB" sz="1400" dirty="0" smtClean="0"/>
              <a:t>across England </a:t>
            </a:r>
            <a:r>
              <a:rPr lang="en-GB" sz="1400" dirty="0"/>
              <a:t>and Wales (the national rate was 10%). The rate remained </a:t>
            </a:r>
            <a:r>
              <a:rPr lang="en-GB" sz="1400" dirty="0" smtClean="0"/>
              <a:t>relatively </a:t>
            </a:r>
            <a:r>
              <a:rPr lang="en-GB" sz="1400" dirty="0"/>
              <a:t>stable since 2011, both locally and nationally.</a:t>
            </a:r>
            <a:endParaRPr lang="en-GB" sz="1400" dirty="0" smtClean="0"/>
          </a:p>
          <a:p>
            <a:pPr marL="285750" indent="-285750">
              <a:lnSpc>
                <a:spcPct val="120000"/>
              </a:lnSpc>
              <a:buFont typeface="Arial" panose="020B0604020202020204" pitchFamily="34" charset="0"/>
              <a:buChar char="•"/>
            </a:pPr>
            <a:r>
              <a:rPr lang="en-GB" sz="1400" dirty="0" smtClean="0"/>
              <a:t>In the tax year 2021-22, median income from self-employment in Herefordshire was £16,900; higher than for the West Midlands region as a whole (£16,100) but not significantly so.  Median income was 2</a:t>
            </a:r>
            <a:r>
              <a:rPr lang="en-GB" sz="1400" baseline="30000" dirty="0" smtClean="0"/>
              <a:t>nd</a:t>
            </a:r>
            <a:r>
              <a:rPr lang="en-GB" sz="1400" dirty="0" smtClean="0"/>
              <a:t> highest of the 14 upper-tier West Midlands local authorities but due to the small sample sizes involved any apparent differences should be treated with caution (see note below).</a:t>
            </a:r>
            <a:endParaRPr lang="en-GB" sz="1400" dirty="0"/>
          </a:p>
        </p:txBody>
      </p:sp>
      <p:graphicFrame>
        <p:nvGraphicFramePr>
          <p:cNvPr id="11" name="Table 10" descr="Table showing median earnings from self-employment (2021-22) for Unitary, County and Metropolitan Borough areas only - Herefordshire is 2nd out of 14 areas."/>
          <p:cNvGraphicFramePr>
            <a:graphicFrameLocks noGrp="1"/>
          </p:cNvGraphicFramePr>
          <p:nvPr>
            <p:extLst>
              <p:ext uri="{D42A27DB-BD31-4B8C-83A1-F6EECF244321}">
                <p14:modId xmlns:p14="http://schemas.microsoft.com/office/powerpoint/2010/main" val="1203840297"/>
              </p:ext>
            </p:extLst>
          </p:nvPr>
        </p:nvGraphicFramePr>
        <p:xfrm>
          <a:off x="7587817" y="1132039"/>
          <a:ext cx="4275632" cy="4674658"/>
        </p:xfrm>
        <a:graphic>
          <a:graphicData uri="http://schemas.openxmlformats.org/drawingml/2006/table">
            <a:tbl>
              <a:tblPr firstRow="1"/>
              <a:tblGrid>
                <a:gridCol w="2339954">
                  <a:extLst>
                    <a:ext uri="{9D8B030D-6E8A-4147-A177-3AD203B41FA5}">
                      <a16:colId xmlns:a16="http://schemas.microsoft.com/office/drawing/2014/main" val="3610653263"/>
                    </a:ext>
                  </a:extLst>
                </a:gridCol>
                <a:gridCol w="1935678">
                  <a:extLst>
                    <a:ext uri="{9D8B030D-6E8A-4147-A177-3AD203B41FA5}">
                      <a16:colId xmlns:a16="http://schemas.microsoft.com/office/drawing/2014/main" val="4221241897"/>
                    </a:ext>
                  </a:extLst>
                </a:gridCol>
              </a:tblGrid>
              <a:tr h="834778">
                <a:tc>
                  <a:txBody>
                    <a:bodyPr/>
                    <a:lstStyle/>
                    <a:p>
                      <a:pPr algn="l" fontAlgn="b"/>
                      <a:r>
                        <a:rPr lang="en-GB" sz="1600" b="1" i="0" u="none" strike="noStrike" dirty="0" smtClean="0">
                          <a:solidFill>
                            <a:srgbClr val="000000"/>
                          </a:solidFill>
                          <a:effectLst/>
                          <a:latin typeface="+mn-lt"/>
                        </a:rPr>
                        <a:t>Local authority area</a:t>
                      </a:r>
                      <a:endParaRPr lang="en-GB" sz="1600" b="1" i="0" u="none" strike="noStrike" dirty="0">
                        <a:solidFill>
                          <a:srgbClr val="000000"/>
                        </a:solidFill>
                        <a:effectLst/>
                        <a:latin typeface="+mn-lt"/>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mn-lt"/>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666516"/>
                  </a:ext>
                </a:extLst>
              </a:tr>
              <a:tr h="276130">
                <a:tc>
                  <a:txBody>
                    <a:bodyPr/>
                    <a:lstStyle/>
                    <a:p>
                      <a:pPr algn="l" fontAlgn="b"/>
                      <a:r>
                        <a:rPr lang="en-GB" sz="1600" b="0" i="0" u="none" strike="noStrike" dirty="0">
                          <a:solidFill>
                            <a:srgbClr val="000000"/>
                          </a:solidFill>
                          <a:effectLst/>
                          <a:latin typeface="+mn-lt"/>
                        </a:rPr>
                        <a:t>Walsall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mn-lt"/>
                        </a:rPr>
                        <a:t>19,100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4160437"/>
                  </a:ext>
                </a:extLst>
              </a:tr>
              <a:tr h="276130">
                <a:tc>
                  <a:txBody>
                    <a:bodyPr/>
                    <a:lstStyle/>
                    <a:p>
                      <a:pPr algn="l" fontAlgn="b"/>
                      <a:r>
                        <a:rPr lang="en-GB" sz="1600" b="0" i="0" u="none" strike="noStrike" dirty="0">
                          <a:solidFill>
                            <a:srgbClr val="FF0000"/>
                          </a:solidFill>
                          <a:effectLst/>
                          <a:latin typeface="+mn-lt"/>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mn-lt"/>
                        </a:rPr>
                        <a:t>16,900</a:t>
                      </a:r>
                    </a:p>
                  </a:txBody>
                  <a:tcPr marL="6350" marR="6350" marT="6350" marB="0" anchor="b">
                    <a:lnL>
                      <a:noFill/>
                    </a:lnL>
                    <a:lnR>
                      <a:noFill/>
                    </a:lnR>
                    <a:lnT>
                      <a:noFill/>
                    </a:lnT>
                    <a:lnB>
                      <a:noFill/>
                    </a:lnB>
                  </a:tcPr>
                </a:tc>
                <a:extLst>
                  <a:ext uri="{0D108BD9-81ED-4DB2-BD59-A6C34878D82A}">
                    <a16:rowId xmlns:a16="http://schemas.microsoft.com/office/drawing/2014/main" val="472018255"/>
                  </a:ext>
                </a:extLst>
              </a:tr>
              <a:tr h="224123">
                <a:tc>
                  <a:txBody>
                    <a:bodyPr/>
                    <a:lstStyle/>
                    <a:p>
                      <a:pPr algn="l" fontAlgn="b"/>
                      <a:r>
                        <a:rPr lang="en-GB" sz="1600" b="0" i="0" u="none" strike="noStrike" dirty="0">
                          <a:solidFill>
                            <a:srgbClr val="000000"/>
                          </a:solidFill>
                          <a:effectLst/>
                          <a:latin typeface="+mn-lt"/>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1654182797"/>
                  </a:ext>
                </a:extLst>
              </a:tr>
              <a:tr h="276130">
                <a:tc>
                  <a:txBody>
                    <a:bodyPr/>
                    <a:lstStyle/>
                    <a:p>
                      <a:pPr algn="l" fontAlgn="b"/>
                      <a:r>
                        <a:rPr lang="en-GB" sz="1600" b="0" i="0" u="none" strike="noStrike" dirty="0">
                          <a:solidFill>
                            <a:srgbClr val="000000"/>
                          </a:solidFill>
                          <a:effectLst/>
                          <a:latin typeface="+mn-lt"/>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2676115045"/>
                  </a:ext>
                </a:extLst>
              </a:tr>
              <a:tr h="276130">
                <a:tc>
                  <a:txBody>
                    <a:bodyPr/>
                    <a:lstStyle/>
                    <a:p>
                      <a:pPr algn="l" fontAlgn="b"/>
                      <a:r>
                        <a:rPr lang="en-GB" sz="1600" b="0" i="0" u="none" strike="noStrike" dirty="0">
                          <a:solidFill>
                            <a:srgbClr val="000000"/>
                          </a:solidFill>
                          <a:effectLst/>
                          <a:latin typeface="+mn-lt"/>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3155086332"/>
                  </a:ext>
                </a:extLst>
              </a:tr>
              <a:tr h="276130">
                <a:tc>
                  <a:txBody>
                    <a:bodyPr/>
                    <a:lstStyle/>
                    <a:p>
                      <a:pPr algn="l" fontAlgn="b"/>
                      <a:r>
                        <a:rPr lang="en-GB" sz="1600" b="0" i="0" u="none" strike="noStrike" dirty="0">
                          <a:solidFill>
                            <a:srgbClr val="000000"/>
                          </a:solidFill>
                          <a:effectLst/>
                          <a:latin typeface="+mn-lt"/>
                        </a:rPr>
                        <a:t>Dudley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2146393362"/>
                  </a:ext>
                </a:extLst>
              </a:tr>
              <a:tr h="276130">
                <a:tc>
                  <a:txBody>
                    <a:bodyPr/>
                    <a:lstStyle/>
                    <a:p>
                      <a:pPr algn="l" fontAlgn="b"/>
                      <a:r>
                        <a:rPr lang="en-GB" sz="1600" b="0" i="0" u="none" strike="noStrike" dirty="0">
                          <a:solidFill>
                            <a:srgbClr val="000000"/>
                          </a:solidFill>
                          <a:effectLst/>
                          <a:latin typeface="+mn-lt"/>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15,800</a:t>
                      </a:r>
                    </a:p>
                  </a:txBody>
                  <a:tcPr marL="6350" marR="6350" marT="6350" marB="0" anchor="b">
                    <a:lnL>
                      <a:noFill/>
                    </a:lnL>
                    <a:lnR>
                      <a:noFill/>
                    </a:lnR>
                    <a:lnT>
                      <a:noFill/>
                    </a:lnT>
                    <a:lnB>
                      <a:noFill/>
                    </a:lnB>
                  </a:tcPr>
                </a:tc>
                <a:extLst>
                  <a:ext uri="{0D108BD9-81ED-4DB2-BD59-A6C34878D82A}">
                    <a16:rowId xmlns:a16="http://schemas.microsoft.com/office/drawing/2014/main" val="3282229376"/>
                  </a:ext>
                </a:extLst>
              </a:tr>
              <a:tr h="276130">
                <a:tc>
                  <a:txBody>
                    <a:bodyPr/>
                    <a:lstStyle/>
                    <a:p>
                      <a:pPr algn="l" fontAlgn="b"/>
                      <a:r>
                        <a:rPr lang="en-GB" sz="1600" b="0" i="0" u="none" strike="noStrike" dirty="0">
                          <a:solidFill>
                            <a:srgbClr val="000000"/>
                          </a:solidFill>
                          <a:effectLst/>
                          <a:latin typeface="+mn-lt"/>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15,700</a:t>
                      </a:r>
                    </a:p>
                  </a:txBody>
                  <a:tcPr marL="6350" marR="6350" marT="6350" marB="0" anchor="b">
                    <a:lnL>
                      <a:noFill/>
                    </a:lnL>
                    <a:lnR>
                      <a:noFill/>
                    </a:lnR>
                    <a:lnT>
                      <a:noFill/>
                    </a:lnT>
                    <a:lnB>
                      <a:noFill/>
                    </a:lnB>
                  </a:tcPr>
                </a:tc>
                <a:extLst>
                  <a:ext uri="{0D108BD9-81ED-4DB2-BD59-A6C34878D82A}">
                    <a16:rowId xmlns:a16="http://schemas.microsoft.com/office/drawing/2014/main" val="3138547795"/>
                  </a:ext>
                </a:extLst>
              </a:tr>
              <a:tr h="276130">
                <a:tc>
                  <a:txBody>
                    <a:bodyPr/>
                    <a:lstStyle/>
                    <a:p>
                      <a:pPr algn="l" fontAlgn="b"/>
                      <a:r>
                        <a:rPr lang="en-GB" sz="1600" b="0" i="0" u="none" strike="noStrike" dirty="0">
                          <a:solidFill>
                            <a:srgbClr val="000000"/>
                          </a:solidFill>
                          <a:effectLst/>
                          <a:latin typeface="+mn-lt"/>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2353743928"/>
                  </a:ext>
                </a:extLst>
              </a:tr>
              <a:tr h="276130">
                <a:tc>
                  <a:txBody>
                    <a:bodyPr/>
                    <a:lstStyle/>
                    <a:p>
                      <a:pPr algn="l" fontAlgn="b"/>
                      <a:r>
                        <a:rPr lang="en-GB" sz="1600" b="0" i="0" u="none" strike="noStrike" dirty="0">
                          <a:solidFill>
                            <a:srgbClr val="000000"/>
                          </a:solidFill>
                          <a:effectLst/>
                          <a:latin typeface="+mn-lt"/>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463157865"/>
                  </a:ext>
                </a:extLst>
              </a:tr>
              <a:tr h="276130">
                <a:tc>
                  <a:txBody>
                    <a:bodyPr/>
                    <a:lstStyle/>
                    <a:p>
                      <a:pPr algn="l" fontAlgn="b"/>
                      <a:r>
                        <a:rPr lang="en-GB" sz="1600" b="0" i="0" u="none" strike="noStrike" dirty="0">
                          <a:solidFill>
                            <a:srgbClr val="000000"/>
                          </a:solidFill>
                          <a:effectLst/>
                          <a:latin typeface="+mn-lt"/>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530263611"/>
                  </a:ext>
                </a:extLst>
              </a:tr>
              <a:tr h="276130">
                <a:tc>
                  <a:txBody>
                    <a:bodyPr/>
                    <a:lstStyle/>
                    <a:p>
                      <a:pPr algn="l" fontAlgn="b"/>
                      <a:r>
                        <a:rPr lang="en-GB" sz="1600" b="0" i="0" u="none" strike="noStrike" dirty="0">
                          <a:solidFill>
                            <a:srgbClr val="000000"/>
                          </a:solidFill>
                          <a:effectLst/>
                          <a:latin typeface="+mn-lt"/>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15,500</a:t>
                      </a:r>
                    </a:p>
                  </a:txBody>
                  <a:tcPr marL="6350" marR="6350" marT="6350" marB="0" anchor="b">
                    <a:lnL>
                      <a:noFill/>
                    </a:lnL>
                    <a:lnR>
                      <a:noFill/>
                    </a:lnR>
                    <a:lnT>
                      <a:noFill/>
                    </a:lnT>
                    <a:lnB>
                      <a:noFill/>
                    </a:lnB>
                  </a:tcPr>
                </a:tc>
                <a:extLst>
                  <a:ext uri="{0D108BD9-81ED-4DB2-BD59-A6C34878D82A}">
                    <a16:rowId xmlns:a16="http://schemas.microsoft.com/office/drawing/2014/main" val="4083462734"/>
                  </a:ext>
                </a:extLst>
              </a:tr>
              <a:tr h="276130">
                <a:tc>
                  <a:txBody>
                    <a:bodyPr/>
                    <a:lstStyle/>
                    <a:p>
                      <a:pPr algn="l" fontAlgn="b"/>
                      <a:r>
                        <a:rPr lang="en-GB" sz="1600" b="0" i="0" u="none" strike="noStrike" dirty="0">
                          <a:solidFill>
                            <a:srgbClr val="000000"/>
                          </a:solidFill>
                          <a:effectLst/>
                          <a:latin typeface="+mn-lt"/>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15,400</a:t>
                      </a:r>
                    </a:p>
                  </a:txBody>
                  <a:tcPr marL="6350" marR="6350" marT="6350" marB="0" anchor="b">
                    <a:lnL>
                      <a:noFill/>
                    </a:lnL>
                    <a:lnR>
                      <a:noFill/>
                    </a:lnR>
                    <a:lnT>
                      <a:noFill/>
                    </a:lnT>
                    <a:lnB>
                      <a:noFill/>
                    </a:lnB>
                  </a:tcPr>
                </a:tc>
                <a:extLst>
                  <a:ext uri="{0D108BD9-81ED-4DB2-BD59-A6C34878D82A}">
                    <a16:rowId xmlns:a16="http://schemas.microsoft.com/office/drawing/2014/main" val="3433815308"/>
                  </a:ext>
                </a:extLst>
              </a:tr>
              <a:tr h="276130">
                <a:tc>
                  <a:txBody>
                    <a:bodyPr/>
                    <a:lstStyle/>
                    <a:p>
                      <a:pPr algn="l" fontAlgn="b"/>
                      <a:r>
                        <a:rPr lang="en-GB" sz="1600" b="0" i="0" u="none" strike="noStrike" dirty="0">
                          <a:solidFill>
                            <a:srgbClr val="000000"/>
                          </a:solidFill>
                          <a:effectLst/>
                          <a:latin typeface="+mn-lt"/>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15,000</a:t>
                      </a:r>
                    </a:p>
                  </a:txBody>
                  <a:tcPr marL="6350" marR="6350" marT="6350" marB="0" anchor="b">
                    <a:lnL>
                      <a:noFill/>
                    </a:lnL>
                    <a:lnR>
                      <a:noFill/>
                    </a:lnR>
                    <a:lnT>
                      <a:noFill/>
                    </a:lnT>
                    <a:lnB>
                      <a:noFill/>
                    </a:lnB>
                  </a:tcPr>
                </a:tc>
                <a:extLst>
                  <a:ext uri="{0D108BD9-81ED-4DB2-BD59-A6C34878D82A}">
                    <a16:rowId xmlns:a16="http://schemas.microsoft.com/office/drawing/2014/main" val="3310929156"/>
                  </a:ext>
                </a:extLst>
              </a:tr>
            </a:tbl>
          </a:graphicData>
        </a:graphic>
      </p:graphicFrame>
      <p:sp>
        <p:nvSpPr>
          <p:cNvPr id="7" name="TextBox 6"/>
          <p:cNvSpPr txBox="1"/>
          <p:nvPr/>
        </p:nvSpPr>
        <p:spPr>
          <a:xfrm>
            <a:off x="6495288" y="5919281"/>
            <a:ext cx="5605668"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HM Revenue </a:t>
            </a:r>
            <a:r>
              <a:rPr lang="en-GB" sz="1100" dirty="0">
                <a:hlinkClick r:id="rId4"/>
              </a:rPr>
              <a:t>&amp; Customs - Income and tax by borough and district or unitary authority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29 February 2024</a:t>
            </a:r>
          </a:p>
          <a:p>
            <a:r>
              <a:rPr lang="en-GB" sz="1100" dirty="0" smtClean="0"/>
              <a:t>Next update: T.b.c.</a:t>
            </a:r>
            <a:endParaRPr lang="en-GB" sz="1100" dirty="0"/>
          </a:p>
        </p:txBody>
      </p:sp>
      <p:sp>
        <p:nvSpPr>
          <p:cNvPr id="8" name="TextBox 7"/>
          <p:cNvSpPr txBox="1"/>
          <p:nvPr/>
        </p:nvSpPr>
        <p:spPr>
          <a:xfrm>
            <a:off x="75899" y="5072896"/>
            <a:ext cx="6295293" cy="178510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NOMIS estimates of the numbers and proportions of self-employed are taken from the Annual Population Survey (APS) and thus differ from the 2021 Census figures.  </a:t>
            </a:r>
            <a:r>
              <a:rPr lang="en-GB" sz="1100" dirty="0" smtClean="0">
                <a:solidFill>
                  <a:schemeClr val="bg1">
                    <a:lumMod val="65000"/>
                  </a:schemeClr>
                </a:solidFill>
                <a:hlinkClick r:id="rId5"/>
              </a:rPr>
              <a:t>Census </a:t>
            </a:r>
            <a:r>
              <a:rPr lang="en-GB" sz="1100" dirty="0">
                <a:solidFill>
                  <a:schemeClr val="bg1">
                    <a:lumMod val="65000"/>
                  </a:schemeClr>
                </a:solidFill>
                <a:hlinkClick r:id="rId5"/>
              </a:rPr>
              <a:t>data</a:t>
            </a:r>
            <a:r>
              <a:rPr lang="en-GB" sz="1100" dirty="0">
                <a:solidFill>
                  <a:schemeClr val="bg1">
                    <a:lumMod val="65000"/>
                  </a:schemeClr>
                </a:solidFill>
              </a:rPr>
              <a:t> </a:t>
            </a:r>
            <a:r>
              <a:rPr lang="en-GB" sz="1100" dirty="0" smtClean="0">
                <a:solidFill>
                  <a:schemeClr val="bg1">
                    <a:lumMod val="65000"/>
                  </a:schemeClr>
                </a:solidFill>
              </a:rPr>
              <a:t>show the </a:t>
            </a:r>
            <a:r>
              <a:rPr lang="en-GB" sz="1100" dirty="0">
                <a:solidFill>
                  <a:schemeClr val="bg1">
                    <a:lumMod val="65000"/>
                  </a:schemeClr>
                </a:solidFill>
              </a:rPr>
              <a:t>rate of self-employment in Herefordshire </a:t>
            </a:r>
            <a:r>
              <a:rPr lang="en-GB" sz="1100" dirty="0" smtClean="0">
                <a:solidFill>
                  <a:schemeClr val="bg1">
                    <a:lumMod val="65000"/>
                  </a:schemeClr>
                </a:solidFill>
              </a:rPr>
              <a:t> to be 12</a:t>
            </a:r>
            <a:r>
              <a:rPr lang="en-GB" sz="1100" dirty="0">
                <a:solidFill>
                  <a:schemeClr val="bg1">
                    <a:lumMod val="65000"/>
                  </a:schemeClr>
                </a:solidFill>
              </a:rPr>
              <a:t>% of all 16+ </a:t>
            </a:r>
            <a:r>
              <a:rPr lang="en-GB" sz="1100" dirty="0" smtClean="0">
                <a:solidFill>
                  <a:schemeClr val="bg1">
                    <a:lumMod val="65000"/>
                  </a:schemeClr>
                </a:solidFill>
              </a:rPr>
              <a:t>year-olds – just outside </a:t>
            </a:r>
            <a:r>
              <a:rPr lang="en-GB" sz="1100" dirty="0">
                <a:solidFill>
                  <a:schemeClr val="bg1">
                    <a:lumMod val="65000"/>
                  </a:schemeClr>
                </a:solidFill>
              </a:rPr>
              <a:t>the highest 10% of local authorities across </a:t>
            </a:r>
            <a:r>
              <a:rPr lang="en-GB" sz="1100" dirty="0" smtClean="0">
                <a:solidFill>
                  <a:schemeClr val="bg1">
                    <a:lumMod val="65000"/>
                  </a:schemeClr>
                </a:solidFill>
              </a:rPr>
              <a:t>England </a:t>
            </a:r>
            <a:r>
              <a:rPr lang="en-GB" sz="1100" dirty="0">
                <a:solidFill>
                  <a:schemeClr val="bg1">
                    <a:lumMod val="65000"/>
                  </a:schemeClr>
                </a:solidFill>
              </a:rPr>
              <a:t>and Wales (the national rate was 10</a:t>
            </a:r>
            <a:r>
              <a:rPr lang="en-GB" sz="1100" dirty="0" smtClean="0">
                <a:solidFill>
                  <a:schemeClr val="bg1">
                    <a:lumMod val="65000"/>
                  </a:schemeClr>
                </a:solidFill>
              </a:rPr>
              <a:t>%).  The number of self-employed (full and part-time including those who are also students) was 19,400 in 2021. </a:t>
            </a:r>
          </a:p>
          <a:p>
            <a:r>
              <a:rPr lang="en-GB" sz="1100" dirty="0" smtClean="0">
                <a:solidFill>
                  <a:schemeClr val="bg1">
                    <a:lumMod val="65000"/>
                  </a:schemeClr>
                </a:solidFill>
              </a:rPr>
              <a:t>Median income: these data are derived </a:t>
            </a:r>
            <a:r>
              <a:rPr lang="en-GB" sz="1100" dirty="0">
                <a:solidFill>
                  <a:schemeClr val="bg1">
                    <a:lumMod val="65000"/>
                  </a:schemeClr>
                </a:solidFill>
              </a:rPr>
              <a:t>from the Survey of Personal Incomes (SPI</a:t>
            </a:r>
            <a:r>
              <a:rPr lang="en-GB" sz="1100" dirty="0" smtClean="0">
                <a:solidFill>
                  <a:schemeClr val="bg1">
                    <a:lumMod val="65000"/>
                  </a:schemeClr>
                </a:solidFill>
              </a:rPr>
              <a:t>).  HMRC </a:t>
            </a:r>
            <a:r>
              <a:rPr lang="en-GB" sz="1100" dirty="0">
                <a:solidFill>
                  <a:schemeClr val="bg1">
                    <a:lumMod val="65000"/>
                  </a:schemeClr>
                </a:solidFill>
              </a:rPr>
              <a:t>advises that </a:t>
            </a:r>
            <a:r>
              <a:rPr lang="en-GB" sz="1100" dirty="0" smtClean="0">
                <a:solidFill>
                  <a:schemeClr val="bg1">
                    <a:lumMod val="65000"/>
                  </a:schemeClr>
                </a:solidFill>
              </a:rPr>
              <a:t>due to the small sample sizes estimates of income for </a:t>
            </a:r>
            <a:r>
              <a:rPr lang="en-GB" sz="1100" dirty="0">
                <a:solidFill>
                  <a:schemeClr val="bg1">
                    <a:lumMod val="65000"/>
                  </a:schemeClr>
                </a:solidFill>
              </a:rPr>
              <a:t>sub-UK geographical areas </a:t>
            </a:r>
            <a:r>
              <a:rPr lang="en-GB" sz="1100" dirty="0" smtClean="0">
                <a:solidFill>
                  <a:schemeClr val="bg1">
                    <a:lumMod val="65000"/>
                  </a:schemeClr>
                </a:solidFill>
              </a:rPr>
              <a:t>(e.g. </a:t>
            </a:r>
            <a:r>
              <a:rPr lang="en-GB" sz="1100" dirty="0">
                <a:solidFill>
                  <a:schemeClr val="bg1">
                    <a:lumMod val="65000"/>
                  </a:schemeClr>
                </a:solidFill>
              </a:rPr>
              <a:t>by country, region, county </a:t>
            </a:r>
            <a:r>
              <a:rPr lang="en-GB" sz="1100" dirty="0" smtClean="0">
                <a:solidFill>
                  <a:schemeClr val="bg1">
                    <a:lumMod val="65000"/>
                  </a:schemeClr>
                </a:solidFill>
              </a:rPr>
              <a:t>etc.) </a:t>
            </a:r>
            <a:r>
              <a:rPr lang="en-GB" sz="1100" dirty="0">
                <a:solidFill>
                  <a:schemeClr val="bg1">
                    <a:lumMod val="65000"/>
                  </a:schemeClr>
                </a:solidFill>
              </a:rPr>
              <a:t>should be treated with particular </a:t>
            </a:r>
            <a:r>
              <a:rPr lang="en-GB" sz="1100" dirty="0" smtClean="0">
                <a:solidFill>
                  <a:schemeClr val="bg1">
                    <a:lumMod val="65000"/>
                  </a:schemeClr>
                </a:solidFill>
              </a:rPr>
              <a:t>caution.</a:t>
            </a:r>
          </a:p>
          <a:p>
            <a:r>
              <a:rPr lang="en-US" sz="1100" dirty="0" smtClean="0">
                <a:solidFill>
                  <a:schemeClr val="bg1">
                    <a:lumMod val="65000"/>
                  </a:schemeClr>
                </a:solidFill>
              </a:rPr>
              <a:t>. </a:t>
            </a:r>
            <a:endParaRPr lang="en-GB" sz="1100" dirty="0">
              <a:solidFill>
                <a:schemeClr val="bg1">
                  <a:lumMod val="65000"/>
                </a:schemeClr>
              </a:solidFill>
            </a:endParaRPr>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5721881" cy="4985578"/>
          </a:xfrm>
          <a:ln w="38100">
            <a:solidFill>
              <a:srgbClr val="FFC000"/>
            </a:solidFill>
          </a:ln>
        </p:spPr>
        <p:txBody>
          <a:bodyPr>
            <a:normAutofit fontScale="92500" lnSpcReduction="20000"/>
          </a:bodyPr>
          <a:lstStyle/>
          <a:p>
            <a:pPr>
              <a:lnSpc>
                <a:spcPct val="160000"/>
              </a:lnSpc>
            </a:pPr>
            <a:r>
              <a:rPr lang="en-GB" b="1" dirty="0" smtClean="0"/>
              <a:t>Key points</a:t>
            </a:r>
          </a:p>
          <a:p>
            <a:pPr marL="285750" indent="-285750">
              <a:lnSpc>
                <a:spcPct val="160000"/>
              </a:lnSpc>
              <a:buFont typeface="Arial" panose="020B0604020202020204" pitchFamily="34" charset="0"/>
              <a:buChar char="•"/>
            </a:pPr>
            <a:r>
              <a:rPr lang="en-GB" sz="1500" dirty="0" smtClean="0"/>
              <a:t>In 2022, </a:t>
            </a:r>
            <a:r>
              <a:rPr lang="en-GB" sz="1500" dirty="0"/>
              <a:t>Herefordshire’s GDHI per head </a:t>
            </a:r>
            <a:r>
              <a:rPr lang="en-GB" sz="1500" dirty="0" smtClean="0"/>
              <a:t>at current prices was £22,726, an increase from £21,554 in 2021 but lower </a:t>
            </a:r>
            <a:r>
              <a:rPr lang="en-GB" sz="1500" dirty="0"/>
              <a:t>than </a:t>
            </a:r>
            <a:r>
              <a:rPr lang="en-GB" sz="1500" dirty="0" smtClean="0"/>
              <a:t>England £23,338).  It was however higher </a:t>
            </a:r>
            <a:r>
              <a:rPr lang="en-GB" sz="1500" dirty="0"/>
              <a:t>than that for the West Midlands </a:t>
            </a:r>
            <a:r>
              <a:rPr lang="en-GB" sz="1500" dirty="0" smtClean="0"/>
              <a:t>(£19,480).</a:t>
            </a:r>
          </a:p>
          <a:p>
            <a:pPr marL="285750" indent="-285750">
              <a:lnSpc>
                <a:spcPct val="160000"/>
              </a:lnSpc>
              <a:buFont typeface="Arial" panose="020B0604020202020204" pitchFamily="34" charset="0"/>
              <a:buChar char="•"/>
            </a:pPr>
            <a:r>
              <a:rPr lang="en-GB" sz="1500" dirty="0" smtClean="0"/>
              <a:t>In 2022, GDHI per head of population in Herefordshire increased by 5.4% from 2021, the same as England (5.4%) and marginally more than the West Midlands region (5.3%).</a:t>
            </a:r>
          </a:p>
          <a:p>
            <a:pPr>
              <a:lnSpc>
                <a:spcPct val="160000"/>
              </a:lnSpc>
            </a:pPr>
            <a:r>
              <a:rPr lang="en-GB" sz="1500" dirty="0"/>
              <a:t>The relatively high level of GDHI per head in Herefordshire compared to the West Midlands as a whole is in contrast to the low level of earnings for the county and the low Gross Value </a:t>
            </a:r>
            <a:r>
              <a:rPr lang="en-GB" sz="1500" dirty="0" smtClean="0"/>
              <a:t>Added (GVA) </a:t>
            </a:r>
            <a:r>
              <a:rPr lang="en-GB" sz="1500" dirty="0"/>
              <a:t>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a:t>
            </a:r>
            <a:endParaRPr lang="en-GB" dirty="0" smtClean="0"/>
          </a:p>
        </p:txBody>
      </p:sp>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429009" y="4194269"/>
            <a:ext cx="2685188"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4"/>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4</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2024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a:t>
            </a:r>
            <a:r>
              <a:rPr lang="en-GB" sz="1100" dirty="0" err="1" smtClean="0">
                <a:solidFill>
                  <a:prstClr val="black"/>
                </a:solidFill>
                <a:latin typeface="Arial" panose="020B0604020202020204"/>
              </a:rPr>
              <a:t>t.b.c</a:t>
            </a:r>
            <a:r>
              <a:rPr lang="en-GB" sz="1100" dirty="0" smtClean="0">
                <a:solidFill>
                  <a:prstClr val="black"/>
                </a:solidFill>
                <a:latin typeface="Arial" panose="020B0604020202020204"/>
              </a:rPr>
              <a:t>.</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078259" y="5218696"/>
            <a:ext cx="6085744" cy="1446550"/>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smtClean="0">
                <a:ln>
                  <a:noFill/>
                </a:ln>
                <a:solidFill>
                  <a:schemeClr val="bg1">
                    <a:lumMod val="65000"/>
                  </a:schemeClr>
                </a:solidFill>
                <a:effectLst/>
                <a:uLnTx/>
                <a:uFillTx/>
                <a:latin typeface="Arial" panose="020B0604020202020204"/>
              </a:rPr>
              <a:t>Need to know:</a:t>
            </a:r>
            <a:r>
              <a:rPr lang="en-GB" sz="1100" dirty="0">
                <a:solidFill>
                  <a:schemeClr val="bg1">
                    <a:lumMod val="65000"/>
                  </a:schemeClr>
                </a:solidFill>
              </a:rPr>
              <a:t> </a:t>
            </a:r>
            <a:r>
              <a:rPr lang="en-GB" sz="1100" dirty="0" smtClean="0">
                <a:solidFill>
                  <a:schemeClr val="bg1">
                    <a:lumMod val="65000"/>
                  </a:schemeClr>
                </a:solidFill>
              </a:rPr>
              <a:t>GDHI </a:t>
            </a:r>
            <a:r>
              <a:rPr lang="en-GB" sz="1100" dirty="0">
                <a:solidFill>
                  <a:schemeClr val="bg1">
                    <a:lumMod val="65000"/>
                  </a:schemeClr>
                </a:solidFill>
              </a:rPr>
              <a:t>is the amount of money that individuals have available for spending or saving </a:t>
            </a:r>
            <a:r>
              <a:rPr lang="en-GB" sz="1100" dirty="0" smtClean="0">
                <a:solidFill>
                  <a:schemeClr val="bg1">
                    <a:lumMod val="65000"/>
                  </a:schemeClr>
                </a:solidFill>
              </a:rPr>
              <a:t>and is </a:t>
            </a:r>
            <a:r>
              <a:rPr lang="en-GB" sz="1100" dirty="0">
                <a:solidFill>
                  <a:schemeClr val="bg1">
                    <a:lumMod val="65000"/>
                  </a:schemeClr>
                </a:solidFill>
              </a:rPr>
              <a:t>a concept that is seen to reflect the “material welfare” of the household </a:t>
            </a:r>
            <a:r>
              <a:rPr lang="en-GB" sz="1100" dirty="0" smtClean="0">
                <a:solidFill>
                  <a:schemeClr val="bg1">
                    <a:lumMod val="65000"/>
                  </a:schemeClr>
                </a:solidFill>
              </a:rPr>
              <a:t>sector, as such it is preferred </a:t>
            </a:r>
            <a:r>
              <a:rPr lang="en-GB" sz="1100" dirty="0">
                <a:solidFill>
                  <a:schemeClr val="bg1">
                    <a:lumMod val="65000"/>
                  </a:schemeClr>
                </a:solidFill>
              </a:rPr>
              <a:t>to Gross Value Added (GVA) as the measure of economic </a:t>
            </a:r>
            <a:r>
              <a:rPr lang="en-GB" sz="1100" dirty="0" smtClean="0">
                <a:solidFill>
                  <a:schemeClr val="bg1">
                    <a:lumMod val="65000"/>
                  </a:schemeClr>
                </a:solidFill>
              </a:rPr>
              <a:t>welfare</a:t>
            </a:r>
            <a:r>
              <a:rPr lang="en-GB" sz="1100" dirty="0">
                <a:solidFill>
                  <a:schemeClr val="bg1">
                    <a:lumMod val="65000"/>
                  </a:schemeClr>
                </a:solidFill>
              </a:rPr>
              <a:t>. </a:t>
            </a:r>
            <a:endParaRPr lang="en-GB" sz="1100" dirty="0" smtClean="0">
              <a:solidFill>
                <a:schemeClr val="bg1">
                  <a:lumMod val="65000"/>
                </a:schemeClr>
              </a:solidFill>
            </a:endParaRPr>
          </a:p>
          <a:p>
            <a:pPr lvl="0">
              <a:defRPr/>
            </a:pPr>
            <a:r>
              <a:rPr lang="en-GB" sz="1100" dirty="0" smtClean="0">
                <a:solidFill>
                  <a:schemeClr val="bg1">
                    <a:lumMod val="65000"/>
                  </a:schemeClr>
                </a:solidFill>
              </a:rPr>
              <a:t>The </a:t>
            </a:r>
            <a:r>
              <a:rPr lang="en-GB" sz="1100" dirty="0">
                <a:solidFill>
                  <a:schemeClr val="bg1">
                    <a:lumMod val="65000"/>
                  </a:schemeClr>
                </a:solidFill>
              </a:rPr>
              <a:t>household sector includes residents of traditional households, as well as those living in communal establishments. GDHI also includes the business income of self-employed people.</a:t>
            </a:r>
            <a:endParaRPr lang="en-GB" sz="1100" dirty="0" smtClean="0">
              <a:solidFill>
                <a:schemeClr val="bg1">
                  <a:lumMod val="65000"/>
                </a:schemeClr>
              </a:solidFill>
            </a:endParaRPr>
          </a:p>
          <a:p>
            <a:pPr lvl="0">
              <a:defRPr/>
            </a:pPr>
            <a:r>
              <a:rPr lang="en-GB" sz="1100" dirty="0" smtClean="0">
                <a:solidFill>
                  <a:schemeClr val="bg1">
                    <a:lumMod val="65000"/>
                  </a:schemeClr>
                </a:solidFill>
              </a:rPr>
              <a:t>GDHI </a:t>
            </a:r>
            <a:r>
              <a:rPr lang="en-GB" sz="1100" dirty="0">
                <a:solidFill>
                  <a:schemeClr val="bg1">
                    <a:lumMod val="65000"/>
                  </a:schemeClr>
                </a:solidFill>
              </a:rPr>
              <a:t>includes income from wages, salaries, self-employment, property and pensions and is money left after expenditure associated with this income i.e. taxes and social contributions.   To make the measure comparable between areas, per head indices are used</a:t>
            </a:r>
            <a:r>
              <a:rPr lang="en-GB" sz="1100" dirty="0" smtClean="0">
                <a:solidFill>
                  <a:schemeClr val="bg1">
                    <a:lumMod val="65000"/>
                  </a:schemeClr>
                </a:solidFill>
              </a:rPr>
              <a:t>.</a:t>
            </a:r>
            <a:endParaRPr lang="en-GB" sz="1100" dirty="0">
              <a:solidFill>
                <a:schemeClr val="bg1">
                  <a:lumMod val="65000"/>
                </a:schemeClr>
              </a:solidFill>
            </a:endParaRPr>
          </a:p>
        </p:txBody>
      </p:sp>
      <p:pic>
        <p:nvPicPr>
          <p:cNvPr id="5" name="Content Placeholder 4" descr="Line chart showing trend in Gross Disposable Household Income per head of population in Herefordshire, the West Midlands and England since 1997.  In 2022, GDHI per head of population at current prices in Herefordshire had increased from 2021 and was higher than in the West Midlands, but remained lower than in England as a whole."/>
          <p:cNvPicPr>
            <a:picLocks noGrp="1" noChangeAspect="1"/>
          </p:cNvPicPr>
          <p:nvPr>
            <p:ph idx="1"/>
          </p:nvPr>
        </p:nvPicPr>
        <p:blipFill>
          <a:blip r:embed="rId5"/>
          <a:stretch>
            <a:fillRect/>
          </a:stretch>
        </p:blipFill>
        <p:spPr>
          <a:xfrm>
            <a:off x="6078259" y="973789"/>
            <a:ext cx="6035938" cy="3122914"/>
          </a:xfrm>
          <a:prstGeom prst="rect">
            <a:avLst/>
          </a:prstGeom>
          <a:ln>
            <a:solidFill>
              <a:schemeClr val="tx1"/>
            </a:solidFill>
          </a:ln>
        </p:spPr>
      </p:pic>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smtClean="0"/>
              <a:t>Access to childcare</a:t>
            </a:r>
            <a:endParaRPr lang="en-GB" dirty="0"/>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a:t>
            </a:r>
            <a:r>
              <a:rPr lang="en-GB" sz="2800" dirty="0" smtClean="0"/>
              <a:t>.  A </a:t>
            </a:r>
            <a:r>
              <a:rPr lang="en-GB" sz="2800" dirty="0"/>
              <a:t>primary challenge for families is whether they can access suitable childcare locally</a:t>
            </a:r>
            <a:r>
              <a:rPr lang="en-GB" sz="2800" dirty="0" smtClean="0"/>
              <a:t>.  </a:t>
            </a:r>
          </a:p>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2800" dirty="0" smtClean="0"/>
              <a:t>ONS reports that areas </a:t>
            </a:r>
            <a:r>
              <a:rPr lang="en-GB" sz="2800" dirty="0"/>
              <a:t>with lower levels of access to childcare were generally more likely to have lower disposable household incomes, on average, and a higher proportion of children living in poverty</a:t>
            </a:r>
            <a:r>
              <a:rPr lang="en-GB" sz="2800" dirty="0" smtClean="0"/>
              <a:t>.  In Herefordshire in 2023 there were an average of </a:t>
            </a:r>
            <a:r>
              <a:rPr lang="en-GB" sz="2800" dirty="0"/>
              <a:t>23 childcare places per 100 </a:t>
            </a:r>
            <a:r>
              <a:rPr lang="en-GB" sz="2800" dirty="0" smtClean="0"/>
              <a:t>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a:t>
            </a:r>
            <a:r>
              <a:rPr lang="en-GB" sz="2800" dirty="0" smtClean="0"/>
              <a:t>.  Among </a:t>
            </a:r>
            <a:r>
              <a:rPr lang="en-GB" sz="2800" dirty="0"/>
              <a:t>women in households with dependent children aged 0 to 4 years, the proportion with higher education qualifications tended to be higher in areas with higher levels of childcare access</a:t>
            </a:r>
            <a:r>
              <a:rPr lang="en-GB" sz="2800" dirty="0" smtClean="0"/>
              <a:t>.  Of </a:t>
            </a:r>
            <a:r>
              <a:rPr lang="en-GB" sz="2800" dirty="0"/>
              <a:t>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a:t>
            </a:r>
            <a:r>
              <a:rPr lang="en-GB" sz="2800" dirty="0" smtClean="0"/>
              <a:t>.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smtClean="0"/>
              <a:t>By </a:t>
            </a:r>
            <a:r>
              <a:rPr lang="en-GB" sz="2800" dirty="0"/>
              <a:t>public transport, there was the equivalent of 13 childcare places accessible per 100 children aged 0 to 7 years in the West Midlands in 2023. That was the lowest of England’s nine regions.</a:t>
            </a:r>
            <a:endParaRPr lang="en-GB" sz="2800" dirty="0" smtClean="0"/>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smtClean="0"/>
              <a:t>Source:  </a:t>
            </a:r>
            <a:r>
              <a:rPr lang="en-GB" sz="1000" dirty="0" smtClean="0">
                <a:hlinkClick r:id="rId4"/>
              </a:rPr>
              <a:t>ONS</a:t>
            </a:r>
            <a:endParaRPr lang="en-GB" sz="1000" dirty="0" smtClean="0"/>
          </a:p>
          <a:p>
            <a:r>
              <a:rPr lang="en-GB" sz="1000" dirty="0" smtClean="0"/>
              <a:t>Date last updated: 4 June 2024</a:t>
            </a:r>
          </a:p>
          <a:p>
            <a:r>
              <a:rPr lang="en-GB" sz="1000" dirty="0" smtClean="0"/>
              <a:t>Frequency: Annually</a:t>
            </a:r>
          </a:p>
          <a:p>
            <a:r>
              <a:rPr lang="en-GB" sz="1000" dirty="0" smtClean="0"/>
              <a:t>Next updated: </a:t>
            </a:r>
            <a:r>
              <a:rPr lang="en-GB" sz="1000" dirty="0" err="1" smtClean="0"/>
              <a:t>t.b.c</a:t>
            </a:r>
            <a:r>
              <a:rPr lang="en-GB" sz="1000" dirty="0" smtClean="0"/>
              <a:t>.</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413" y="302821"/>
            <a:ext cx="8387339" cy="552203"/>
          </a:xfrm>
        </p:spPr>
        <p:txBody>
          <a:bodyPr/>
          <a:lstStyle/>
          <a:p>
            <a:r>
              <a:rPr lang="en-GB" dirty="0"/>
              <a:t>People claiming Universal Credit (UC)</a:t>
            </a:r>
          </a:p>
        </p:txBody>
      </p:sp>
      <p:sp>
        <p:nvSpPr>
          <p:cNvPr id="6" name="Text Placeholder 5"/>
          <p:cNvSpPr>
            <a:spLocks noGrp="1"/>
          </p:cNvSpPr>
          <p:nvPr>
            <p:ph type="body" sz="half" idx="2"/>
          </p:nvPr>
        </p:nvSpPr>
        <p:spPr>
          <a:xfrm>
            <a:off x="118753" y="1009403"/>
            <a:ext cx="5177642" cy="4734200"/>
          </a:xfrm>
          <a:ln w="38100">
            <a:solidFill>
              <a:srgbClr val="FFC000"/>
            </a:solidFill>
          </a:ln>
        </p:spPr>
        <p:txBody>
          <a:bodyPr>
            <a:normAutofit fontScale="55000" lnSpcReduction="20000"/>
          </a:bodyPr>
          <a:lstStyle/>
          <a:p>
            <a:pPr lvl="0">
              <a:lnSpc>
                <a:spcPct val="100000"/>
              </a:lnSpc>
              <a:spcBef>
                <a:spcPts val="0"/>
              </a:spcBef>
            </a:pPr>
            <a:r>
              <a:rPr lang="en-GB" sz="2900" b="1" dirty="0" smtClean="0">
                <a:solidFill>
                  <a:prstClr val="black"/>
                </a:solidFill>
              </a:rPr>
              <a:t>Key points</a:t>
            </a:r>
          </a:p>
          <a:p>
            <a:pPr marL="285750" indent="-285750">
              <a:lnSpc>
                <a:spcPct val="120000"/>
              </a:lnSpc>
              <a:buFont typeface="Arial" panose="020B0604020202020204" pitchFamily="34" charset="0"/>
              <a:buChar char="•"/>
            </a:pPr>
            <a:r>
              <a:rPr lang="en-GB" sz="2200" dirty="0"/>
              <a:t>In March 2024, the Resolution Foundation reported that based on </a:t>
            </a:r>
            <a:r>
              <a:rPr lang="en-GB" sz="2200" dirty="0">
                <a:hlinkClick r:id="rId3"/>
              </a:rPr>
              <a:t>DWP Households Below Average Incomes statistics</a:t>
            </a:r>
            <a:r>
              <a:rPr lang="en-GB" sz="2200" dirty="0"/>
              <a:t>, 41% of UK households on Universal Credit are now food insecure (TOTC, 22 March 2024).</a:t>
            </a:r>
          </a:p>
          <a:p>
            <a:pPr marL="285750" indent="-285750">
              <a:lnSpc>
                <a:spcPct val="120000"/>
              </a:lnSpc>
              <a:buFont typeface="Arial" panose="020B0604020202020204" pitchFamily="34" charset="0"/>
              <a:buChar char="•"/>
            </a:pPr>
            <a:r>
              <a:rPr lang="en-GB" sz="2200" dirty="0"/>
              <a:t>The number of people claiming the Universal Credit (UC)  doubled between March 2020 and May 2020.  Since then the claimant numbers remained at a high level are currently on an upward trend. </a:t>
            </a:r>
            <a:r>
              <a:rPr lang="en-US" sz="2200" dirty="0"/>
              <a:t>Provisional data suggest there were 15,100 Universal Credit in claimants in Herefordshire in October 2024: 2,700 claimants more than the pandemic peak of 12,400 in April 2021.</a:t>
            </a:r>
          </a:p>
          <a:p>
            <a:pPr marL="285750" indent="-285750">
              <a:lnSpc>
                <a:spcPct val="120000"/>
              </a:lnSpc>
              <a:buFont typeface="Arial" panose="020B0604020202020204" pitchFamily="34" charset="0"/>
              <a:buChar char="•"/>
            </a:pPr>
            <a:r>
              <a:rPr lang="en-US" sz="2200" dirty="0"/>
              <a:t>In Herefordshire, UC claimants currently comprise 13% of the working age population; lower than the West Midlands Region (21%) and England (18%) but still more than double the 5% seen in March 2020.</a:t>
            </a:r>
          </a:p>
          <a:p>
            <a:pPr marL="285750" indent="-285750">
              <a:lnSpc>
                <a:spcPct val="120000"/>
              </a:lnSpc>
              <a:buFont typeface="Arial" panose="020B0604020202020204" pitchFamily="34" charset="0"/>
              <a:buChar char="•"/>
            </a:pPr>
            <a:r>
              <a:rPr lang="en-GB" sz="2200" dirty="0"/>
              <a:t>The wards with the highest number of UC claimants were </a:t>
            </a:r>
            <a:r>
              <a:rPr lang="en-US" sz="2200" dirty="0"/>
              <a:t>Hinton &amp; </a:t>
            </a:r>
            <a:r>
              <a:rPr lang="en-US" sz="2200" dirty="0" err="1"/>
              <a:t>Hunderton</a:t>
            </a:r>
            <a:r>
              <a:rPr lang="en-US" sz="2200" dirty="0"/>
              <a:t> (855) and Newton Farm (760) followed by Leominster East (580), and </a:t>
            </a:r>
            <a:r>
              <a:rPr lang="en-US" sz="2200" dirty="0" err="1"/>
              <a:t>Widemarsh</a:t>
            </a:r>
            <a:r>
              <a:rPr lang="en-US" sz="2200" dirty="0"/>
              <a:t> (540). </a:t>
            </a:r>
          </a:p>
          <a:p>
            <a:pPr marL="285750" indent="-285750">
              <a:lnSpc>
                <a:spcPct val="120000"/>
              </a:lnSpc>
              <a:buFont typeface="Arial" panose="020B0604020202020204" pitchFamily="34" charset="0"/>
              <a:buChar char="•"/>
            </a:pPr>
            <a:r>
              <a:rPr lang="en-GB" sz="2200" dirty="0"/>
              <a:t>In May 2024, there were 11,800 </a:t>
            </a:r>
            <a:r>
              <a:rPr lang="en-GB" sz="2200" b="1" dirty="0"/>
              <a:t>households </a:t>
            </a:r>
            <a:r>
              <a:rPr lang="en-GB" sz="2200" dirty="0"/>
              <a:t>in Herefordshire claiming Universal Credit, slightly up from 11,560 in April 2024 (both provisional) . Of these households over a half (6,220) contained at least one child.</a:t>
            </a:r>
          </a:p>
          <a:p>
            <a:endParaRPr lang="en-GB" sz="1900" dirty="0"/>
          </a:p>
        </p:txBody>
      </p:sp>
      <p:pic>
        <p:nvPicPr>
          <p:cNvPr id="5" name="Content Placeholder 4" descr="Line graph showing the number of people claiming universal credit since January 2020 in Herefordshire, England and in the West Midlands."/>
          <p:cNvPicPr>
            <a:picLocks noGrp="1" noChangeAspect="1"/>
          </p:cNvPicPr>
          <p:nvPr>
            <p:ph idx="1"/>
          </p:nvPr>
        </p:nvPicPr>
        <p:blipFill>
          <a:blip r:embed="rId4"/>
          <a:stretch>
            <a:fillRect/>
          </a:stretch>
        </p:blipFill>
        <p:spPr>
          <a:xfrm>
            <a:off x="5425558" y="1009403"/>
            <a:ext cx="6719361" cy="3958912"/>
          </a:xfrm>
          <a:prstGeom prst="rect">
            <a:avLst/>
          </a:prstGeom>
        </p:spPr>
      </p:pic>
      <p:sp useBgFill="1">
        <p:nvSpPr>
          <p:cNvPr id="9" name="TextBox 8"/>
          <p:cNvSpPr txBox="1"/>
          <p:nvPr/>
        </p:nvSpPr>
        <p:spPr>
          <a:xfrm>
            <a:off x="9920287" y="5002873"/>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Department for Work &amp; Pensions (Stat-</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hlinkClick r:id="rId5"/>
              </a:rPr>
              <a:t>Xplore</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a:t>
            </a:r>
            <a:endPar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ast updated: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December 2024</a:t>
            </a:r>
          </a:p>
        </p:txBody>
      </p:sp>
      <p:sp>
        <p:nvSpPr>
          <p:cNvPr id="8" name="TextBox 7"/>
          <p:cNvSpPr txBox="1"/>
          <p:nvPr/>
        </p:nvSpPr>
        <p:spPr>
          <a:xfrm>
            <a:off x="118753" y="5842337"/>
            <a:ext cx="8842093" cy="1015663"/>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count date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3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3 &amp; 4)</a:t>
            </a:r>
            <a:endParaRPr lang="en-GB" sz="3200" dirty="0"/>
          </a:p>
        </p:txBody>
      </p:sp>
      <p:sp>
        <p:nvSpPr>
          <p:cNvPr id="3" name="Content Placeholder 2"/>
          <p:cNvSpPr>
            <a:spLocks noGrp="1"/>
          </p:cNvSpPr>
          <p:nvPr>
            <p:ph idx="1"/>
          </p:nvPr>
        </p:nvSpPr>
        <p:spPr>
          <a:xfrm>
            <a:off x="53195" y="1035664"/>
            <a:ext cx="12052147" cy="5822336"/>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a:t>
            </a:r>
            <a:r>
              <a:rPr lang="en-GB" sz="1400" dirty="0" smtClean="0"/>
              <a:t>grew faster than nationally or regionally in 2023 but remain significantly </a:t>
            </a:r>
            <a:r>
              <a:rPr lang="en-GB" sz="1400" dirty="0"/>
              <a:t>lower than the average for </a:t>
            </a:r>
            <a:r>
              <a:rPr lang="en-GB" sz="1400" dirty="0" smtClean="0"/>
              <a:t>both the West Midlands and England </a:t>
            </a:r>
            <a:r>
              <a:rPr lang="en-GB" sz="1400" dirty="0"/>
              <a:t>as a </a:t>
            </a:r>
            <a:r>
              <a:rPr lang="en-GB" sz="1400" dirty="0" smtClean="0"/>
              <a:t>whole.  </a:t>
            </a:r>
            <a:r>
              <a:rPr lang="en-GB" sz="1400" dirty="0"/>
              <a:t>The gap is largest amongst </a:t>
            </a:r>
            <a:r>
              <a:rPr lang="en-GB" sz="1400" dirty="0" smtClean="0"/>
              <a:t>full-time male workers. </a:t>
            </a:r>
          </a:p>
          <a:p>
            <a:pPr>
              <a:lnSpc>
                <a:spcPct val="120000"/>
              </a:lnSpc>
            </a:pPr>
            <a:r>
              <a:rPr lang="en-GB" sz="1400" dirty="0" smtClean="0"/>
              <a:t>In 2022, </a:t>
            </a:r>
            <a:r>
              <a:rPr lang="en-GB" sz="1400" b="1" dirty="0"/>
              <a:t>Gross Disposable Household Income </a:t>
            </a:r>
            <a:r>
              <a:rPr lang="en-GB" sz="1400" dirty="0" smtClean="0"/>
              <a:t>remained lower than </a:t>
            </a:r>
            <a:r>
              <a:rPr lang="en-GB" sz="1400" dirty="0"/>
              <a:t>the average for </a:t>
            </a:r>
            <a:r>
              <a:rPr lang="en-GB" sz="1400" dirty="0" smtClean="0"/>
              <a:t>England but was higher than for the West Midlands region.</a:t>
            </a:r>
          </a:p>
          <a:p>
            <a:pPr>
              <a:lnSpc>
                <a:spcPct val="120000"/>
              </a:lnSpc>
            </a:pPr>
            <a:r>
              <a:rPr lang="en-GB" sz="1400" dirty="0" smtClean="0"/>
              <a:t>The number of </a:t>
            </a:r>
            <a:r>
              <a:rPr lang="en-GB" sz="1400" b="1" dirty="0" smtClean="0"/>
              <a:t>people </a:t>
            </a:r>
            <a:r>
              <a:rPr lang="en-GB" sz="1400" b="1" dirty="0"/>
              <a:t>claiming Universal Credit </a:t>
            </a:r>
            <a:r>
              <a:rPr lang="en-GB" sz="1400" dirty="0"/>
              <a:t>in </a:t>
            </a:r>
            <a:r>
              <a:rPr lang="en-GB" sz="1400" dirty="0" smtClean="0"/>
              <a:t>Herefordshire continues to rise and is now above 15,000 significantly above the </a:t>
            </a:r>
            <a:r>
              <a:rPr lang="en-GB" sz="1400" dirty="0"/>
              <a:t>pandemic </a:t>
            </a:r>
            <a:r>
              <a:rPr lang="en-GB" sz="1400" dirty="0" smtClean="0"/>
              <a:t>peak.</a:t>
            </a:r>
          </a:p>
          <a:p>
            <a:pPr>
              <a:lnSpc>
                <a:spcPct val="120000"/>
              </a:lnSpc>
            </a:pPr>
            <a:r>
              <a:rPr lang="en-GB" sz="1400" b="1" dirty="0" smtClean="0"/>
              <a:t>Average house prices </a:t>
            </a:r>
            <a:r>
              <a:rPr lang="en-GB" sz="1400" dirty="0" smtClean="0"/>
              <a:t>in Herefordshire stayed broadly the same over the year to September 2024 compared to an increase of 2.5% in England and 3.0% in the West Midlands. </a:t>
            </a:r>
            <a:endParaRPr lang="en-GB" sz="1400" dirty="0"/>
          </a:p>
          <a:p>
            <a:pPr>
              <a:lnSpc>
                <a:spcPct val="120000"/>
              </a:lnSpc>
            </a:pPr>
            <a:r>
              <a:rPr lang="en-GB" sz="1400" b="1" dirty="0" smtClean="0"/>
              <a:t>Average monthly rent</a:t>
            </a:r>
            <a:r>
              <a:rPr lang="en-GB" sz="1400" dirty="0" smtClean="0"/>
              <a:t> </a:t>
            </a:r>
            <a:r>
              <a:rPr lang="en-GB" sz="1400" dirty="0"/>
              <a:t>(all property types) </a:t>
            </a:r>
            <a:r>
              <a:rPr lang="en-GB" sz="1400" dirty="0" smtClean="0"/>
              <a:t>in </a:t>
            </a:r>
            <a:r>
              <a:rPr lang="en-GB" sz="1400" dirty="0"/>
              <a:t>Herefordshire was £766 in October </a:t>
            </a:r>
            <a:r>
              <a:rPr lang="en-GB" sz="1400" dirty="0" smtClean="0"/>
              <a:t>2024, a 7.7</a:t>
            </a:r>
            <a:r>
              <a:rPr lang="en-GB" sz="1400" dirty="0"/>
              <a:t>% </a:t>
            </a:r>
            <a:r>
              <a:rPr lang="en-GB" sz="1400" dirty="0" smtClean="0"/>
              <a:t>rise from October 2023.  In Q2 2024, </a:t>
            </a:r>
            <a:r>
              <a:rPr lang="en-GB" sz="1400" b="1" dirty="0" smtClean="0"/>
              <a:t>landlord</a:t>
            </a:r>
            <a:r>
              <a:rPr lang="en-GB" sz="1400" dirty="0" smtClean="0"/>
              <a:t> </a:t>
            </a:r>
            <a:r>
              <a:rPr lang="en-GB" sz="1400" b="1" dirty="0" smtClean="0"/>
              <a:t>possessions </a:t>
            </a:r>
            <a:r>
              <a:rPr lang="en-GB" sz="1400" dirty="0"/>
              <a:t>in Herefordshire were </a:t>
            </a:r>
            <a:r>
              <a:rPr lang="en-GB" sz="1400" dirty="0" smtClean="0"/>
              <a:t>similar to the </a:t>
            </a:r>
            <a:r>
              <a:rPr lang="en-GB" sz="1400" dirty="0"/>
              <a:t>previous </a:t>
            </a:r>
            <a:r>
              <a:rPr lang="en-GB" sz="1400" dirty="0" smtClean="0"/>
              <a:t>quarter, but there were significantly fewer </a:t>
            </a:r>
            <a:r>
              <a:rPr lang="en-GB" sz="1400" b="1" dirty="0" smtClean="0"/>
              <a:t>mortgage possessions</a:t>
            </a:r>
            <a:r>
              <a:rPr lang="en-GB" sz="1400" dirty="0" smtClean="0"/>
              <a:t>.  The levels of both remain historically low</a:t>
            </a:r>
            <a:r>
              <a:rPr lang="en-GB" sz="1400" dirty="0"/>
              <a:t>. </a:t>
            </a:r>
            <a:endParaRPr lang="en-GB" sz="1400" dirty="0" smtClean="0"/>
          </a:p>
          <a:p>
            <a:pPr>
              <a:lnSpc>
                <a:spcPct val="120000"/>
              </a:lnSpc>
            </a:pPr>
            <a:r>
              <a:rPr lang="en-GB" sz="1400" dirty="0" smtClean="0"/>
              <a:t>Among </a:t>
            </a:r>
            <a:r>
              <a:rPr lang="en-GB" sz="1400" b="1" dirty="0"/>
              <a:t>people supported by Citizens Advice</a:t>
            </a:r>
            <a:r>
              <a:rPr lang="en-GB" sz="1400" dirty="0"/>
              <a:t>, the top debt issue faced by people in Herefordshire is currently Council Tax arrears, replacing energy debt.  The proportion of people being helped with crisis support in Herefordshire has fallen and is relatively low compared to some areas of the country but remains much higher than pre-pandemic..</a:t>
            </a:r>
          </a:p>
          <a:p>
            <a:pPr>
              <a:lnSpc>
                <a:spcPct val="120000"/>
              </a:lnSpc>
            </a:pPr>
            <a:r>
              <a:rPr lang="en-GB" sz="1400" dirty="0" smtClean="0"/>
              <a:t>In 2022/23 19.7% </a:t>
            </a:r>
            <a:r>
              <a:rPr lang="en-GB" sz="1400" dirty="0"/>
              <a:t>of </a:t>
            </a:r>
            <a:r>
              <a:rPr lang="en-GB" sz="1400" b="1" dirty="0"/>
              <a:t>children were living in relative poverty</a:t>
            </a:r>
            <a:r>
              <a:rPr lang="en-GB" sz="1400" dirty="0"/>
              <a:t>: a significantly lower proportion than  nationally and regionally, however </a:t>
            </a:r>
            <a:r>
              <a:rPr lang="en-GB" sz="1400" b="1" dirty="0" smtClean="0"/>
              <a:t>after </a:t>
            </a:r>
            <a:r>
              <a:rPr lang="en-GB" sz="1400" b="1" dirty="0"/>
              <a:t>housing costs </a:t>
            </a:r>
            <a:r>
              <a:rPr lang="en-GB" sz="1400" dirty="0"/>
              <a:t>the proportion is much higher </a:t>
            </a:r>
            <a:r>
              <a:rPr lang="en-GB" sz="1400" dirty="0" smtClean="0"/>
              <a:t>(33.8%) </a:t>
            </a:r>
            <a:r>
              <a:rPr lang="en-GB" sz="1400" dirty="0"/>
              <a:t>and above the average for </a:t>
            </a:r>
            <a:r>
              <a:rPr lang="en-GB" sz="1400" dirty="0" smtClean="0"/>
              <a:t>the UK as a whole (30%).</a:t>
            </a:r>
            <a:endParaRPr lang="en-GB" sz="1400" dirty="0"/>
          </a:p>
          <a:p>
            <a:pPr>
              <a:lnSpc>
                <a:spcPct val="120000"/>
              </a:lnSpc>
            </a:pPr>
            <a:r>
              <a:rPr lang="en-GB" sz="1400" b="1" dirty="0"/>
              <a:t>Fuel poverty </a:t>
            </a:r>
            <a:r>
              <a:rPr lang="en-GB" sz="1400" dirty="0"/>
              <a:t>increased in </a:t>
            </a:r>
            <a:r>
              <a:rPr lang="en-GB" sz="1400" dirty="0" smtClean="0"/>
              <a:t>2022 </a:t>
            </a:r>
            <a:r>
              <a:rPr lang="en-GB" sz="1400" dirty="0"/>
              <a:t>and Herefordshire already had a higher proportion of homes deemed to have an excess cold hazard than nationally.</a:t>
            </a:r>
          </a:p>
          <a:p>
            <a:pPr>
              <a:lnSpc>
                <a:spcPct val="120000"/>
              </a:lnSpc>
            </a:pPr>
            <a:r>
              <a:rPr lang="en-GB" sz="1400" dirty="0"/>
              <a:t>Between </a:t>
            </a:r>
            <a:r>
              <a:rPr lang="en-GB" sz="1400" dirty="0" smtClean="0"/>
              <a:t>2022-23 </a:t>
            </a:r>
            <a:r>
              <a:rPr lang="en-GB" sz="1400" dirty="0"/>
              <a:t>and </a:t>
            </a:r>
            <a:r>
              <a:rPr lang="en-GB" sz="1400" dirty="0" smtClean="0"/>
              <a:t>2023-24, </a:t>
            </a:r>
            <a:r>
              <a:rPr lang="en-GB" sz="1400" dirty="0"/>
              <a:t>the number of </a:t>
            </a:r>
            <a:r>
              <a:rPr lang="en-GB" sz="1400" dirty="0" smtClean="0"/>
              <a:t>Herefordshire households </a:t>
            </a:r>
            <a:r>
              <a:rPr lang="en-GB" sz="1400" dirty="0"/>
              <a:t>that were either </a:t>
            </a:r>
            <a:r>
              <a:rPr lang="en-GB" sz="1400" b="1" dirty="0"/>
              <a:t>homeless</a:t>
            </a:r>
            <a:r>
              <a:rPr lang="en-GB" sz="1400" dirty="0"/>
              <a:t> (with a relief duty owed) or threatened with homeless (preventing duty owed) fell </a:t>
            </a:r>
            <a:r>
              <a:rPr lang="en-GB" sz="1400" dirty="0" smtClean="0"/>
              <a:t>significantly from 1,328 </a:t>
            </a:r>
            <a:r>
              <a:rPr lang="en-GB" sz="1400" dirty="0"/>
              <a:t>to 758 </a:t>
            </a:r>
            <a:r>
              <a:rPr lang="en-GB" sz="1400" dirty="0" smtClean="0"/>
              <a:t>.</a:t>
            </a:r>
            <a:endParaRPr lang="en-GB" sz="1400" dirty="0"/>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smtClean="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Pension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Credit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provides help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with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living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costs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for people who are over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State Pension age and on a low income. Pension Credit can also help with housing costs such as ground rent or service charges</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smtClean="0">
                <a:ln>
                  <a:noFill/>
                </a:ln>
                <a:solidFill>
                  <a:prstClr val="black"/>
                </a:solidFill>
                <a:effectLst/>
                <a:uLnTx/>
                <a:uFillTx/>
                <a:latin typeface="Arial" panose="020B0604020202020204"/>
              </a:rPr>
              <a:t>The </a:t>
            </a:r>
            <a:r>
              <a:rPr kumimoji="0" lang="en-GB" sz="2700" b="0" i="0" u="none" strike="noStrike" kern="1200" cap="none" spc="0" normalizeH="0" baseline="0" noProof="0" dirty="0" smtClean="0">
                <a:ln>
                  <a:noFill/>
                </a:ln>
                <a:solidFill>
                  <a:prstClr val="black"/>
                </a:solidFill>
                <a:effectLst/>
                <a:uLnTx/>
                <a:uFillTx/>
                <a:latin typeface="Arial" panose="020B0604020202020204"/>
              </a:rPr>
              <a:t>number of people claiming Pension Credit (UC)  in Herefordshire has fallen fairly consistently since May 2018 from 5,025 to 3,869</a:t>
            </a:r>
            <a:r>
              <a:rPr kumimoji="0" lang="en-GB" sz="2700" b="0" i="0" u="none" strike="noStrike" kern="1200" cap="none" spc="0" normalizeH="0" noProof="0" dirty="0" smtClean="0">
                <a:ln>
                  <a:noFill/>
                </a:ln>
                <a:solidFill>
                  <a:prstClr val="black"/>
                </a:solidFill>
                <a:effectLst/>
                <a:uLnTx/>
                <a:uFillTx/>
                <a:latin typeface="Arial" panose="020B0604020202020204"/>
              </a:rPr>
              <a:t> </a:t>
            </a:r>
            <a:r>
              <a:rPr kumimoji="0" lang="en-GB" sz="2700" b="0" i="0" u="none" strike="noStrike" kern="1200" cap="none" spc="0" normalizeH="0" baseline="0" noProof="0" dirty="0" smtClean="0">
                <a:ln>
                  <a:noFill/>
                </a:ln>
                <a:solidFill>
                  <a:prstClr val="black"/>
                </a:solidFill>
                <a:effectLst/>
                <a:uLnTx/>
                <a:uFillTx/>
                <a:latin typeface="Arial" panose="020B0604020202020204"/>
              </a:rPr>
              <a:t>in May 2024. </a:t>
            </a:r>
          </a:p>
          <a:p>
            <a:pPr>
              <a:lnSpc>
                <a:spcPct val="110000"/>
              </a:lnSpc>
              <a:defRPr/>
            </a:pPr>
            <a:r>
              <a:rPr lang="en-GB" sz="2700" dirty="0"/>
              <a:t>The wards with the highest number of </a:t>
            </a:r>
            <a:r>
              <a:rPr lang="en-GB" sz="2700" dirty="0" smtClean="0"/>
              <a:t>pension credit </a:t>
            </a:r>
            <a:r>
              <a:rPr lang="en-GB" sz="2700" dirty="0"/>
              <a:t>claimants were </a:t>
            </a:r>
            <a:r>
              <a:rPr lang="en-US" sz="2700" dirty="0"/>
              <a:t>Leominster East </a:t>
            </a:r>
            <a:r>
              <a:rPr lang="en-US" sz="2700" dirty="0" smtClean="0"/>
              <a:t>(175) and Hinton </a:t>
            </a:r>
            <a:r>
              <a:rPr lang="en-US" sz="2700" dirty="0"/>
              <a:t>&amp; </a:t>
            </a:r>
            <a:r>
              <a:rPr lang="en-US" sz="2700" dirty="0" err="1"/>
              <a:t>Hunderton</a:t>
            </a:r>
            <a:r>
              <a:rPr lang="en-US" sz="2700" dirty="0"/>
              <a:t> followed by </a:t>
            </a:r>
            <a:r>
              <a:rPr lang="en-US" sz="2700" dirty="0" smtClean="0"/>
              <a:t>(139), Kington(128) and </a:t>
            </a:r>
            <a:r>
              <a:rPr lang="en-US" sz="2700" dirty="0" err="1" smtClean="0"/>
              <a:t>Widemarsh</a:t>
            </a:r>
            <a:r>
              <a:rPr lang="en-US" sz="2700" dirty="0" smtClean="0"/>
              <a:t> (127). </a:t>
            </a:r>
            <a:endParaRPr lang="en-US" sz="2700" dirty="0"/>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since May 2018."/>
          <p:cNvPicPr>
            <a:picLocks noChangeAspect="1"/>
          </p:cNvPicPr>
          <p:nvPr/>
        </p:nvPicPr>
        <p:blipFill>
          <a:blip r:embed="rId3"/>
          <a:stretch>
            <a:fillRect/>
          </a:stretch>
        </p:blipFill>
        <p:spPr>
          <a:xfrm>
            <a:off x="4741916" y="971697"/>
            <a:ext cx="7323414" cy="4025218"/>
          </a:xfrm>
          <a:prstGeom prst="rect">
            <a:avLst/>
          </a:prstGeom>
        </p:spPr>
      </p:pic>
      <p:sp>
        <p:nvSpPr>
          <p:cNvPr id="7" name="TextBox 6"/>
          <p:cNvSpPr txBox="1"/>
          <p:nvPr/>
        </p:nvSpPr>
        <p:spPr>
          <a:xfrm>
            <a:off x="7983022" y="511120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12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February 2025</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p:cNvSpPr txBox="1"/>
          <p:nvPr/>
        </p:nvSpPr>
        <p:spPr>
          <a:xfrm>
            <a:off x="167783" y="4526530"/>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 in which you qualify for pension credit has gradually increased from 60 to State Pension Age between April 2010 and November 2018 in line with the female State Pension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age.</a:t>
            </a:r>
            <a:endPar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To be entitled to Pension Credit,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you must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be of qualifying age and living in Great Britain. In the case of a couple, either may claim if both are of qualifying age but only one partner can get Pension Credit at any one time</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second element is the savings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credit whereby pensioners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1902842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259933"/>
          </a:xfrm>
        </p:spPr>
        <p:txBody>
          <a:bodyPr>
            <a:noAutofit/>
          </a:bodyPr>
          <a:lstStyle/>
          <a:p>
            <a:r>
              <a:rPr lang="en-GB" dirty="0" smtClean="0"/>
              <a:t>House prices</a:t>
            </a:r>
            <a:endParaRPr lang="en-GB" dirty="0"/>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20986" y="830248"/>
            <a:ext cx="5068532" cy="5855560"/>
          </a:xfrm>
          <a:solidFill>
            <a:schemeClr val="bg1"/>
          </a:solidFill>
          <a:ln w="38100">
            <a:solidFill>
              <a:srgbClr val="FFC000"/>
            </a:solidFill>
          </a:ln>
        </p:spPr>
        <p:txBody>
          <a:bodyPr>
            <a:noAutofit/>
          </a:bodyPr>
          <a:lstStyle/>
          <a:p>
            <a:pPr>
              <a:lnSpc>
                <a:spcPct val="120000"/>
              </a:lnSpc>
            </a:pPr>
            <a:r>
              <a:rPr lang="en-GB" sz="1400" b="1" dirty="0" smtClean="0"/>
              <a:t>Key points</a:t>
            </a:r>
          </a:p>
          <a:p>
            <a:pPr marL="285750" indent="-285750">
              <a:lnSpc>
                <a:spcPct val="120000"/>
              </a:lnSpc>
              <a:buFont typeface="Arial" panose="020B0604020202020204" pitchFamily="34" charset="0"/>
              <a:buChar char="•"/>
            </a:pPr>
            <a:r>
              <a:rPr lang="en-GB" sz="1200" dirty="0" smtClean="0">
                <a:hlinkClick r:id="rId2"/>
              </a:rPr>
              <a:t>HM Land Registry </a:t>
            </a:r>
            <a:r>
              <a:rPr lang="en-GB" sz="1200" dirty="0" smtClean="0"/>
              <a:t>data </a:t>
            </a:r>
            <a:r>
              <a:rPr lang="en-GB" sz="1200" dirty="0"/>
              <a:t>show </a:t>
            </a:r>
            <a:r>
              <a:rPr lang="en-GB" sz="1200" dirty="0" smtClean="0"/>
              <a:t>that in </a:t>
            </a:r>
            <a:r>
              <a:rPr lang="en-GB" sz="1200" dirty="0"/>
              <a:t>England the September data shows, on average, house prices have fallen by 0.1% since August 2024. The annual price rise of 2.5% takes the average property value to £</a:t>
            </a:r>
            <a:r>
              <a:rPr lang="en-GB" sz="1200" dirty="0" smtClean="0"/>
              <a:t>309,000. </a:t>
            </a:r>
          </a:p>
          <a:p>
            <a:pPr marL="285750" indent="-285750">
              <a:lnSpc>
                <a:spcPct val="120000"/>
              </a:lnSpc>
              <a:buFont typeface="Arial" panose="020B0604020202020204" pitchFamily="34" charset="0"/>
              <a:buChar char="•"/>
            </a:pPr>
            <a:r>
              <a:rPr lang="en-GB" sz="1200" dirty="0" smtClean="0"/>
              <a:t>According to </a:t>
            </a:r>
            <a:r>
              <a:rPr lang="en-GB" sz="1200" dirty="0" smtClean="0">
                <a:hlinkClick r:id="rId3"/>
              </a:rPr>
              <a:t>ONS data</a:t>
            </a:r>
            <a:r>
              <a:rPr lang="en-GB" sz="1200" dirty="0"/>
              <a:t>, </a:t>
            </a:r>
            <a:r>
              <a:rPr lang="en-GB" sz="1200" dirty="0" smtClean="0"/>
              <a:t>the </a:t>
            </a:r>
            <a:r>
              <a:rPr lang="en-GB" sz="1200" dirty="0"/>
              <a:t>average house price in Herefordshire was £298,000 in September 2024 (provisional), similar to the revised figure for September </a:t>
            </a:r>
            <a:r>
              <a:rPr lang="en-GB" sz="1200" dirty="0" smtClean="0"/>
              <a:t>2023 (-0.3%). </a:t>
            </a:r>
            <a:r>
              <a:rPr lang="en-GB" sz="1200" dirty="0"/>
              <a:t>Across the West Midlands, the average house price rose by 3.0% over the same </a:t>
            </a:r>
            <a:r>
              <a:rPr lang="en-GB" sz="1200" dirty="0" smtClean="0"/>
              <a:t>period and by 2.5% in England.</a:t>
            </a:r>
          </a:p>
          <a:p>
            <a:pPr marL="285750" indent="-285750">
              <a:lnSpc>
                <a:spcPct val="120000"/>
              </a:lnSpc>
              <a:buFont typeface="Arial" panose="020B0604020202020204" pitchFamily="34" charset="0"/>
              <a:buChar char="•"/>
            </a:pPr>
            <a:r>
              <a:rPr lang="en-GB" sz="1200" dirty="0" smtClean="0"/>
              <a:t>For </a:t>
            </a:r>
            <a:r>
              <a:rPr lang="en-GB" sz="1200" dirty="0"/>
              <a:t>each property type, average prices as of </a:t>
            </a:r>
            <a:r>
              <a:rPr lang="en-GB" sz="1200" dirty="0" smtClean="0"/>
              <a:t>September 2024 </a:t>
            </a:r>
            <a:r>
              <a:rPr lang="en-GB" sz="1200" dirty="0"/>
              <a:t>in Herefordshire were</a:t>
            </a:r>
            <a:r>
              <a:rPr lang="en-GB" sz="1200" dirty="0" smtClean="0"/>
              <a:t>: Detached </a:t>
            </a:r>
            <a:r>
              <a:rPr lang="en-GB" sz="1200" dirty="0"/>
              <a:t>properties: £</a:t>
            </a:r>
            <a:r>
              <a:rPr lang="en-GB" sz="1200" dirty="0" smtClean="0"/>
              <a:t>423,000, Semi-detached </a:t>
            </a:r>
            <a:r>
              <a:rPr lang="en-GB" sz="1200" dirty="0"/>
              <a:t>properties: £</a:t>
            </a:r>
            <a:r>
              <a:rPr lang="en-GB" sz="1200" dirty="0" smtClean="0"/>
              <a:t>281,000, Terraced </a:t>
            </a:r>
            <a:r>
              <a:rPr lang="en-GB" sz="1200" dirty="0"/>
              <a:t>properties: £</a:t>
            </a:r>
            <a:r>
              <a:rPr lang="en-GB" sz="1200" dirty="0" smtClean="0"/>
              <a:t>211,000, Flats </a:t>
            </a:r>
            <a:r>
              <a:rPr lang="en-GB" sz="1200" dirty="0"/>
              <a:t>and maisonettes: £</a:t>
            </a:r>
            <a:r>
              <a:rPr lang="en-GB" sz="1200" dirty="0" smtClean="0"/>
              <a:t>137,000</a:t>
            </a:r>
          </a:p>
          <a:p>
            <a:pPr marL="285750" indent="-285750">
              <a:lnSpc>
                <a:spcPct val="120000"/>
              </a:lnSpc>
              <a:buFont typeface="Arial" panose="020B0604020202020204" pitchFamily="34" charset="0"/>
              <a:buChar char="•"/>
            </a:pPr>
            <a:r>
              <a:rPr lang="en-GB" sz="1200" dirty="0" smtClean="0"/>
              <a:t>Since January 2005, the trend in house price inflation in Herefordshire has been broadly similar to nationally and regionally (see chart).</a:t>
            </a:r>
            <a:endParaRPr lang="en-GB" sz="1200" dirty="0"/>
          </a:p>
          <a:p>
            <a:pPr marL="285750" indent="-285750">
              <a:lnSpc>
                <a:spcPct val="120000"/>
              </a:lnSpc>
              <a:buFont typeface="Arial" panose="020B0604020202020204" pitchFamily="34" charset="0"/>
              <a:buChar char="•"/>
            </a:pPr>
            <a:r>
              <a:rPr lang="en-GB" sz="1200" dirty="0" smtClean="0">
                <a:hlinkClick r:id="rId4"/>
              </a:rPr>
              <a:t>ONS data </a:t>
            </a:r>
            <a:r>
              <a:rPr lang="en-GB" sz="1200" dirty="0" smtClean="0"/>
              <a:t>show typical </a:t>
            </a:r>
            <a:r>
              <a:rPr lang="en-GB" sz="1200" dirty="0"/>
              <a:t>payments on a </a:t>
            </a:r>
            <a:r>
              <a:rPr lang="en-GB" sz="1200" dirty="0" smtClean="0"/>
              <a:t>5-year </a:t>
            </a:r>
            <a:r>
              <a:rPr lang="en-GB" sz="1200" dirty="0"/>
              <a:t>fixed mortgage for an average terraced property in Herefordshire is </a:t>
            </a:r>
            <a:r>
              <a:rPr lang="en-GB" sz="1200" dirty="0" smtClean="0"/>
              <a:t>£1,029 with </a:t>
            </a:r>
            <a:r>
              <a:rPr lang="en-GB" sz="1200" dirty="0"/>
              <a:t>a deposit of £30,000 and a </a:t>
            </a:r>
            <a:r>
              <a:rPr lang="en-GB" sz="1200" dirty="0" smtClean="0"/>
              <a:t>25-year </a:t>
            </a:r>
            <a:r>
              <a:rPr lang="en-GB" sz="1200" dirty="0"/>
              <a:t>mortgage</a:t>
            </a:r>
            <a:r>
              <a:rPr lang="en-GB" sz="1200" dirty="0" smtClean="0"/>
              <a:t>.  The </a:t>
            </a:r>
            <a:r>
              <a:rPr lang="en-GB" sz="1200" dirty="0"/>
              <a:t>average price for a terraced property in Herefordshire </a:t>
            </a:r>
            <a:r>
              <a:rPr lang="en-GB" sz="1200" dirty="0" smtClean="0"/>
              <a:t>was £211k </a:t>
            </a:r>
            <a:r>
              <a:rPr lang="en-GB" sz="1200" dirty="0"/>
              <a:t>in </a:t>
            </a:r>
            <a:r>
              <a:rPr lang="en-GB" sz="1200" dirty="0" smtClean="0"/>
              <a:t>September 2024, up 26% </a:t>
            </a:r>
            <a:r>
              <a:rPr lang="en-GB" sz="1200" dirty="0"/>
              <a:t>since </a:t>
            </a:r>
            <a:r>
              <a:rPr lang="en-GB" sz="1200" dirty="0" smtClean="0"/>
              <a:t>September 2019.</a:t>
            </a:r>
          </a:p>
        </p:txBody>
      </p:sp>
      <p:pic>
        <p:nvPicPr>
          <p:cNvPr id="7" name="Content Placeholder 6" descr="Trend chart showing annual change in house prices in Herefordshire from January 2005 to September 2024, compared to Great Britain, England and the West Midlands region.  The pattern of change is broadly similar to regionally and nationally throughout the period."/>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281724" y="960121"/>
            <a:ext cx="6839025" cy="4007908"/>
          </a:xfrm>
          <a:ln>
            <a:solidFill>
              <a:schemeClr val="tx1"/>
            </a:solidFill>
          </a:ln>
        </p:spPr>
      </p:pic>
      <p:sp>
        <p:nvSpPr>
          <p:cNvPr id="6" name="TextBox 5"/>
          <p:cNvSpPr txBox="1"/>
          <p:nvPr/>
        </p:nvSpPr>
        <p:spPr>
          <a:xfrm>
            <a:off x="9758981" y="5016052"/>
            <a:ext cx="2361767" cy="769441"/>
          </a:xfrm>
          <a:prstGeom prst="rect">
            <a:avLst/>
          </a:prstGeom>
          <a:noFill/>
          <a:ln>
            <a:solidFill>
              <a:schemeClr val="tx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Frequency:  </a:t>
            </a:r>
            <a:r>
              <a:rPr lang="en-GB" sz="1100" dirty="0"/>
              <a:t>M</a:t>
            </a:r>
            <a:r>
              <a:rPr lang="en-GB" sz="1100" dirty="0" smtClean="0"/>
              <a:t>onthly</a:t>
            </a:r>
          </a:p>
          <a:p>
            <a:r>
              <a:rPr lang="en-GB" sz="1100" dirty="0" smtClean="0"/>
              <a:t>Last update:  20 November 2024</a:t>
            </a:r>
            <a:endParaRPr lang="en-GB" sz="1100" dirty="0"/>
          </a:p>
          <a:p>
            <a:r>
              <a:rPr lang="en-GB" sz="1100" dirty="0"/>
              <a:t>Next update</a:t>
            </a:r>
            <a:r>
              <a:rPr lang="en-GB" sz="1100" dirty="0" smtClean="0"/>
              <a:t>: 18 December 2024</a:t>
            </a:r>
            <a:endParaRPr lang="en-GB" sz="1100"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p:cNvSpPr>
            <a:spLocks noGrp="1"/>
          </p:cNvSpPr>
          <p:nvPr>
            <p:ph type="body" sz="half" idx="2"/>
          </p:nvPr>
        </p:nvSpPr>
        <p:spPr>
          <a:xfrm>
            <a:off x="158704" y="736548"/>
            <a:ext cx="5757354" cy="4999234"/>
          </a:xfrm>
          <a:solidFill>
            <a:schemeClr val="bg1"/>
          </a:solidFill>
          <a:ln w="38100">
            <a:solidFill>
              <a:srgbClr val="FFC000"/>
            </a:solidFill>
          </a:ln>
        </p:spPr>
        <p:txBody>
          <a:bodyPr>
            <a:noAutofit/>
          </a:bodyPr>
          <a:lstStyle/>
          <a:p>
            <a:pPr>
              <a:lnSpc>
                <a:spcPct val="120000"/>
              </a:lnSpc>
            </a:pPr>
            <a:r>
              <a:rPr lang="en-GB" sz="1100" dirty="0" smtClean="0"/>
              <a:t>Housing affordability is linked to house prices and to wages and is indicative of high demand and/or inadequate supply in the housing market of an area.  </a:t>
            </a:r>
            <a:r>
              <a:rPr lang="en-GB" sz="1100" dirty="0" smtClean="0">
                <a:hlinkClick r:id="rId2"/>
              </a:rPr>
              <a:t>According to </a:t>
            </a:r>
            <a:r>
              <a:rPr lang="en-GB" sz="1100" dirty="0">
                <a:hlinkClick r:id="rId2"/>
              </a:rPr>
              <a:t>one estimate</a:t>
            </a:r>
            <a:r>
              <a:rPr lang="en-GB" sz="1100" dirty="0"/>
              <a:t>, 340,000 new homes </a:t>
            </a:r>
            <a:r>
              <a:rPr lang="en-GB" sz="1100" dirty="0" smtClean="0"/>
              <a:t>need </a:t>
            </a:r>
            <a:r>
              <a:rPr lang="en-GB" sz="1100" dirty="0"/>
              <a:t>to be supplied in England each year, of which 145,000 should </a:t>
            </a:r>
            <a:r>
              <a:rPr lang="en-GB" sz="1100" dirty="0" smtClean="0"/>
              <a:t>be affordable, in order to meet predicted demand. </a:t>
            </a:r>
            <a:r>
              <a:rPr lang="en-GB" sz="1100" dirty="0" smtClean="0">
                <a:hlinkClick r:id="rId3"/>
              </a:rPr>
              <a:t>ONS </a:t>
            </a:r>
            <a:r>
              <a:rPr lang="en-GB" sz="1100" dirty="0">
                <a:hlinkClick r:id="rId3"/>
              </a:rPr>
              <a:t>reports </a:t>
            </a:r>
            <a:r>
              <a:rPr lang="en-GB" sz="1100" dirty="0" smtClean="0"/>
              <a:t>that over </a:t>
            </a:r>
            <a:r>
              <a:rPr lang="en-GB" sz="1100" dirty="0"/>
              <a:t>the last 25 years, housing affordability has worsened in every </a:t>
            </a:r>
            <a:r>
              <a:rPr lang="en-GB" sz="1100" dirty="0" smtClean="0"/>
              <a:t>local authority area but especially </a:t>
            </a:r>
            <a:r>
              <a:rPr lang="en-GB" sz="1100" dirty="0"/>
              <a:t>in London </a:t>
            </a:r>
            <a:r>
              <a:rPr lang="en-GB" sz="1100" dirty="0" smtClean="0"/>
              <a:t>and </a:t>
            </a:r>
            <a:r>
              <a:rPr lang="en-GB" sz="1100" dirty="0"/>
              <a:t>surrounding areas. </a:t>
            </a:r>
            <a:r>
              <a:rPr lang="en-GB" sz="1100" dirty="0" smtClean="0"/>
              <a:t>In England in 2023</a:t>
            </a:r>
            <a:r>
              <a:rPr lang="en-GB" sz="1100" dirty="0"/>
              <a:t>, full-time employees in England could expect to spend around 8.3 times their annual earnings buying a </a:t>
            </a:r>
            <a:r>
              <a:rPr lang="en-GB" sz="1100" dirty="0" smtClean="0"/>
              <a:t>home</a:t>
            </a:r>
            <a:r>
              <a:rPr lang="en-GB" sz="1100" dirty="0"/>
              <a:t>. At the national level, these ratios </a:t>
            </a:r>
            <a:r>
              <a:rPr lang="en-GB" sz="1100" dirty="0" smtClean="0"/>
              <a:t>were similar </a:t>
            </a:r>
            <a:r>
              <a:rPr lang="en-GB" sz="1100" dirty="0"/>
              <a:t>to 2022, and represent a return to the pre-coronavirus (COVID-19) pandemic trend after a large increase between 2020 and 2021.</a:t>
            </a:r>
            <a:endParaRPr lang="en-GB" sz="1100" dirty="0" smtClean="0"/>
          </a:p>
          <a:p>
            <a:pPr>
              <a:lnSpc>
                <a:spcPct val="120000"/>
              </a:lnSpc>
            </a:pPr>
            <a:r>
              <a:rPr lang="en-GB" sz="1100" dirty="0" smtClean="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a:t>
            </a:r>
          </a:p>
          <a:p>
            <a:pPr>
              <a:lnSpc>
                <a:spcPct val="120000"/>
              </a:lnSpc>
            </a:pPr>
            <a:r>
              <a:rPr lang="en-GB" sz="1400" b="1" dirty="0" smtClean="0"/>
              <a:t>Key points</a:t>
            </a:r>
            <a:endParaRPr lang="en-GB" sz="1400" b="1" dirty="0"/>
          </a:p>
          <a:p>
            <a:pPr marL="285750" indent="-285750">
              <a:lnSpc>
                <a:spcPct val="120000"/>
              </a:lnSpc>
              <a:buFont typeface="Arial" panose="020B0604020202020204" pitchFamily="34" charset="0"/>
              <a:buChar char="•"/>
            </a:pPr>
            <a:r>
              <a:rPr lang="en-GB" sz="1100" dirty="0"/>
              <a:t>In 2023, the ratio of median house price to median annual workplace-based earnings in Herefordshire was 9.8: significantly higher than in England (8.1) and the West Midlands region as a whole (7.2).  Herefordshire had the 6</a:t>
            </a:r>
            <a:r>
              <a:rPr lang="en-GB" sz="1100" baseline="30000" dirty="0"/>
              <a:t>th</a:t>
            </a:r>
            <a:r>
              <a:rPr lang="en-GB" sz="1100" dirty="0"/>
              <a:t> worst housing affordability out of the West Midlands region’s 30 local authority areas (all tiers).</a:t>
            </a:r>
          </a:p>
          <a:p>
            <a:pPr marL="285750" indent="-285750">
              <a:lnSpc>
                <a:spcPct val="120000"/>
              </a:lnSpc>
              <a:buFont typeface="Arial" panose="020B0604020202020204" pitchFamily="34" charset="0"/>
              <a:buChar char="•"/>
            </a:pPr>
            <a:r>
              <a:rPr lang="en-GB" sz="1100" dirty="0"/>
              <a:t>In line with a fall observed nationally and regionally, the Herefordshire ratio fell slightly from 10.3 in 2021</a:t>
            </a:r>
            <a:r>
              <a:rPr lang="en-GB" sz="1100" dirty="0" smtClean="0"/>
              <a:t>.</a:t>
            </a:r>
            <a:endParaRPr lang="en-GB" sz="1100" b="1" dirty="0">
              <a:solidFill>
                <a:srgbClr val="FF0000"/>
              </a:solidFill>
            </a:endParaRPr>
          </a:p>
        </p:txBody>
      </p:sp>
      <p:pic>
        <p:nvPicPr>
          <p:cNvPr id="5" name="Picture 4" descr="Line graph showing temporal change in housing affordability in Herefordshire, England and the West Midlands since 1999.  The ratio of lower quartile house price to lower quartile annual workplace-based earnings has remained higher in Herefordshire than in England or the West Midlands as a whole throughout the period."/>
          <p:cNvPicPr>
            <a:picLocks noChangeAspect="1"/>
          </p:cNvPicPr>
          <p:nvPr/>
        </p:nvPicPr>
        <p:blipFill>
          <a:blip r:embed="rId4"/>
          <a:stretch>
            <a:fillRect/>
          </a:stretch>
        </p:blipFill>
        <p:spPr>
          <a:xfrm>
            <a:off x="6039358" y="1077109"/>
            <a:ext cx="6152642" cy="3910528"/>
          </a:xfrm>
          <a:prstGeom prst="rect">
            <a:avLst/>
          </a:prstGeom>
          <a:ln>
            <a:solidFill>
              <a:schemeClr val="tx1"/>
            </a:solidFill>
          </a:ln>
        </p:spPr>
      </p:pic>
      <p:sp>
        <p:nvSpPr>
          <p:cNvPr id="3" name="TextBox 2"/>
          <p:cNvSpPr txBox="1"/>
          <p:nvPr/>
        </p:nvSpPr>
        <p:spPr>
          <a:xfrm>
            <a:off x="9626930" y="5073195"/>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Last updated: 25 March 2024</a:t>
            </a:r>
          </a:p>
          <a:p>
            <a:r>
              <a:rPr lang="en-GB" sz="1100" dirty="0" smtClean="0"/>
              <a:t>Frequency:  Annually</a:t>
            </a:r>
          </a:p>
          <a:p>
            <a:r>
              <a:rPr lang="en-GB" sz="1100" dirty="0" smtClean="0"/>
              <a:t>Next update:  March 2025</a:t>
            </a:r>
            <a:endParaRPr lang="en-GB" sz="1100" dirty="0"/>
          </a:p>
        </p:txBody>
      </p:sp>
      <p:sp>
        <p:nvSpPr>
          <p:cNvPr id="7" name="TextBox 6"/>
          <p:cNvSpPr txBox="1"/>
          <p:nvPr/>
        </p:nvSpPr>
        <p:spPr>
          <a:xfrm>
            <a:off x="158704" y="5949491"/>
            <a:ext cx="11940164"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a:t>
            </a:r>
            <a:r>
              <a:rPr lang="en-GB" sz="1000" b="1" dirty="0">
                <a:solidFill>
                  <a:schemeClr val="bg1">
                    <a:lumMod val="65000"/>
                  </a:schemeClr>
                </a:solidFill>
              </a:rPr>
              <a:t>know: </a:t>
            </a:r>
            <a:r>
              <a:rPr lang="en-GB" sz="10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a:t>
            </a:r>
            <a:r>
              <a:rPr lang="en-GB" sz="1000" dirty="0" smtClean="0">
                <a:solidFill>
                  <a:schemeClr val="bg1">
                    <a:lumMod val="65000"/>
                  </a:schemeClr>
                </a:solidFill>
              </a:rPr>
              <a:t>planning.  The data above are for the lower quartile (rather than median ratio) as this gives a better representation of conditions at the lower end of the market where most first-time buyers are concentrated.</a:t>
            </a:r>
          </a:p>
          <a:p>
            <a:r>
              <a:rPr lang="en-GB" sz="1000" dirty="0">
                <a:solidFill>
                  <a:schemeClr val="bg1">
                    <a:lumMod val="65000"/>
                  </a:schemeClr>
                </a:solidFill>
              </a:rPr>
              <a:t>*The sharp price increases in 2021 corresponded with increases in the volume of sales and changes in Stamp Duty Land Tax and Land Transaction Tax. The ratios in 2022 are therefore a return to the long-term trend, following a sharp increase in 2021</a:t>
            </a:r>
            <a:r>
              <a:rPr lang="en-GB" sz="1000" dirty="0" smtClean="0">
                <a:solidFill>
                  <a:schemeClr val="bg1">
                    <a:lumMod val="65000"/>
                  </a:schemeClr>
                </a:solidFill>
              </a:rPr>
              <a:t>. In March 2024 ONS stated that they were no longer intending to publish lower quartile data hence we are now reporting the median house price. .</a:t>
            </a:r>
            <a:endParaRPr lang="en-GB" sz="1000" dirty="0">
              <a:solidFill>
                <a:schemeClr val="bg1">
                  <a:lumMod val="65000"/>
                </a:schemeClr>
              </a:solidFill>
            </a:endParaRPr>
          </a:p>
        </p:txBody>
      </p:sp>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0"/>
            <a:ext cx="3932237" cy="677119"/>
          </a:xfrm>
        </p:spPr>
        <p:txBody>
          <a:bodyPr>
            <a:normAutofit/>
          </a:bodyPr>
          <a:lstStyle/>
          <a:p>
            <a:r>
              <a:rPr lang="en-GB" dirty="0" smtClean="0"/>
              <a:t>Private rental costs</a:t>
            </a:r>
            <a:endParaRPr lang="en-GB" dirty="0"/>
          </a:p>
        </p:txBody>
      </p:sp>
      <p:sp>
        <p:nvSpPr>
          <p:cNvPr id="5" name="Text Placeholder 4"/>
          <p:cNvSpPr>
            <a:spLocks noGrp="1"/>
          </p:cNvSpPr>
          <p:nvPr>
            <p:ph type="body" sz="half" idx="2"/>
          </p:nvPr>
        </p:nvSpPr>
        <p:spPr>
          <a:xfrm>
            <a:off x="53494" y="736935"/>
            <a:ext cx="6347306" cy="5320846"/>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t>Nationally, a chronic undersupply of private rental accommodation is being exacerbated by rising mortgage costs on buy-to-let properties, tax and regulatory changes that are causing many small landlords to quit the market.  In addition, while the </a:t>
            </a:r>
            <a:r>
              <a:rPr lang="en-GB" sz="4800" dirty="0"/>
              <a:t>cost of rental homes </a:t>
            </a:r>
            <a:r>
              <a:rPr lang="en-GB" sz="4800" dirty="0" smtClean="0"/>
              <a:t>has </a:t>
            </a:r>
            <a:r>
              <a:rPr lang="en-GB" sz="4800" dirty="0"/>
              <a:t>increased, Local Housing </a:t>
            </a:r>
            <a:r>
              <a:rPr lang="en-GB" sz="4800" dirty="0" smtClean="0"/>
              <a:t>Allowance </a:t>
            </a:r>
            <a:r>
              <a:rPr lang="en-GB" sz="4800" dirty="0"/>
              <a:t>has been frozen at 2019 rent levels for the past four </a:t>
            </a:r>
            <a:r>
              <a:rPr lang="en-GB" sz="4800" dirty="0" smtClean="0"/>
              <a:t>years, which </a:t>
            </a:r>
            <a:r>
              <a:rPr lang="en-GB" sz="4800" dirty="0" smtClean="0">
                <a:hlinkClick r:id="rId3"/>
              </a:rPr>
              <a:t>according to NIESR</a:t>
            </a:r>
            <a:r>
              <a:rPr lang="en-GB" sz="4800" dirty="0" smtClean="0"/>
              <a:t>, has </a:t>
            </a:r>
            <a:r>
              <a:rPr lang="en-GB" sz="4800" dirty="0"/>
              <a:t>resulted in a strong fall in the number of </a:t>
            </a:r>
            <a:r>
              <a:rPr lang="en-GB" sz="4800" dirty="0" smtClean="0"/>
              <a:t>affordable </a:t>
            </a:r>
            <a:r>
              <a:rPr lang="en-GB" sz="4800" dirty="0"/>
              <a:t>rental </a:t>
            </a:r>
            <a:r>
              <a:rPr lang="en-GB" sz="4800" dirty="0" smtClean="0"/>
              <a:t>properties.</a:t>
            </a:r>
          </a:p>
          <a:p>
            <a:pPr marL="285750" indent="-285750">
              <a:lnSpc>
                <a:spcPct val="120000"/>
              </a:lnSpc>
              <a:buFont typeface="Arial" panose="020B0604020202020204" pitchFamily="34" charset="0"/>
              <a:buChar char="•"/>
            </a:pPr>
            <a:r>
              <a:rPr lang="en-GB" sz="4800" dirty="0" smtClean="0">
                <a:hlinkClick r:id="rId4"/>
              </a:rPr>
              <a:t>According </a:t>
            </a:r>
            <a:r>
              <a:rPr lang="en-GB" sz="4800" dirty="0">
                <a:hlinkClick r:id="rId4"/>
              </a:rPr>
              <a:t>to ONS</a:t>
            </a:r>
            <a:r>
              <a:rPr lang="en-GB" sz="4800" dirty="0"/>
              <a:t>, </a:t>
            </a:r>
            <a:r>
              <a:rPr lang="en-GB" sz="4800" dirty="0" smtClean="0"/>
              <a:t>between </a:t>
            </a:r>
            <a:r>
              <a:rPr lang="en-GB" sz="4800" dirty="0"/>
              <a:t>12 July </a:t>
            </a:r>
            <a:r>
              <a:rPr lang="en-GB" sz="4800" dirty="0" smtClean="0"/>
              <a:t>and </a:t>
            </a:r>
            <a:r>
              <a:rPr lang="en-GB" sz="4800" dirty="0"/>
              <a:t>1 October 2023, </a:t>
            </a:r>
            <a:r>
              <a:rPr lang="en-GB" sz="4800" dirty="0" smtClean="0"/>
              <a:t>those </a:t>
            </a:r>
            <a:r>
              <a:rPr lang="en-GB" sz="4800" dirty="0"/>
              <a:t>renting were more likely to report an increase in their rental payments than mortgage holders in their mortgage payments (55% and 34%, respectively). This proportion appears to have increased among renters compared with earlier this year, but not among mortgage holders (42% and 32%, </a:t>
            </a:r>
            <a:r>
              <a:rPr lang="en-GB" sz="4800" dirty="0" smtClean="0"/>
              <a:t>respectively). </a:t>
            </a:r>
          </a:p>
          <a:p>
            <a:pPr marL="285750" indent="-285750">
              <a:lnSpc>
                <a:spcPct val="120000"/>
              </a:lnSpc>
              <a:buFont typeface="Arial" panose="020B0604020202020204" pitchFamily="34" charset="0"/>
              <a:buChar char="•"/>
            </a:pPr>
            <a:r>
              <a:rPr lang="en-GB" sz="4800" dirty="0" smtClean="0">
                <a:hlinkClick r:id="rId5"/>
              </a:rPr>
              <a:t>Census </a:t>
            </a:r>
            <a:r>
              <a:rPr lang="en-GB" sz="4800" dirty="0">
                <a:hlinkClick r:id="rId5"/>
              </a:rPr>
              <a:t>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smtClean="0"/>
              <a:t>Median monthly rents (all property types) are lower in Herefordshire than regionally or nationally but are rising in line with the national and regional trend.  Also, </a:t>
            </a:r>
            <a:r>
              <a:rPr lang="en-GB" sz="4800" dirty="0" smtClean="0">
                <a:hlinkClick r:id="rId6" action="ppaction://hlinksldjump"/>
              </a:rPr>
              <a:t>earnings</a:t>
            </a:r>
            <a:r>
              <a:rPr lang="en-GB" sz="4800" dirty="0" smtClean="0"/>
              <a:t> are significantly lower here than regionally and nationally. </a:t>
            </a:r>
          </a:p>
          <a:p>
            <a:pPr marL="285750" indent="-285750">
              <a:lnSpc>
                <a:spcPct val="120000"/>
              </a:lnSpc>
              <a:buFont typeface="Arial" panose="020B0604020202020204" pitchFamily="34" charset="0"/>
              <a:buChar char="•"/>
            </a:pPr>
            <a:r>
              <a:rPr lang="en-GB" sz="4800" dirty="0" smtClean="0">
                <a:hlinkClick r:id="rId7"/>
              </a:rPr>
              <a:t>ONS data </a:t>
            </a:r>
            <a:r>
              <a:rPr lang="en-GB" sz="4800" dirty="0" smtClean="0"/>
              <a:t>indicate that private </a:t>
            </a:r>
            <a:r>
              <a:rPr lang="en-GB" sz="4800" dirty="0"/>
              <a:t>rents </a:t>
            </a:r>
            <a:r>
              <a:rPr lang="en-GB" sz="4800" dirty="0" smtClean="0"/>
              <a:t>in Herefordshire rose </a:t>
            </a:r>
            <a:r>
              <a:rPr lang="en-GB" sz="4800" dirty="0"/>
              <a:t>to an average of £766 in October 2024, an annual increase of 7.7% from £712 in October 2023. This was lower than the rise in the West Midlands (8.7%) over the year</a:t>
            </a:r>
            <a:r>
              <a:rPr lang="en-GB" sz="4800" dirty="0" smtClean="0"/>
              <a:t>.  Average monthly rents in Herefordshire by number of bedrooms in October 2024 were: 1 bedroom £552, 2 bedroom £720, 3 bedroom £895, 4+ bedroom £1,276. </a:t>
            </a:r>
            <a:r>
              <a:rPr lang="en-GB" sz="4800" dirty="0"/>
              <a:t>ONS has produced an </a:t>
            </a:r>
            <a:r>
              <a:rPr lang="en-GB" sz="4800" dirty="0">
                <a:hlinkClick r:id="rId8"/>
              </a:rPr>
              <a:t>interactive tool </a:t>
            </a:r>
            <a:r>
              <a:rPr lang="en-GB" sz="4800" dirty="0"/>
              <a:t>exploring the impact of rent and mortgage increases on local areas.</a:t>
            </a:r>
          </a:p>
          <a:p>
            <a:pPr marL="285750" indent="-285750">
              <a:lnSpc>
                <a:spcPct val="120000"/>
              </a:lnSpc>
              <a:buFont typeface="Arial" panose="020B0604020202020204" pitchFamily="34" charset="0"/>
              <a:buChar char="•"/>
            </a:pPr>
            <a:endParaRPr lang="en-GB" sz="4800" dirty="0" smtClean="0"/>
          </a:p>
        </p:txBody>
      </p:sp>
      <p:pic>
        <p:nvPicPr>
          <p:cNvPr id="7" name="Picture 6" descr="Line chart showing private rental price annual inflation in Herefordshire, WEst Midlands, England and Great Britain since January 2016. "/>
          <p:cNvPicPr>
            <a:picLocks noChangeAspect="1"/>
          </p:cNvPicPr>
          <p:nvPr/>
        </p:nvPicPr>
        <p:blipFill>
          <a:blip r:embed="rId9"/>
          <a:stretch>
            <a:fillRect/>
          </a:stretch>
        </p:blipFill>
        <p:spPr>
          <a:xfrm>
            <a:off x="6565536" y="1140700"/>
            <a:ext cx="5534526" cy="3243425"/>
          </a:xfrm>
          <a:prstGeom prst="rect">
            <a:avLst/>
          </a:prstGeom>
          <a:ln>
            <a:solidFill>
              <a:schemeClr val="tx1"/>
            </a:solidFill>
          </a:ln>
        </p:spPr>
      </p:pic>
      <p:sp>
        <p:nvSpPr>
          <p:cNvPr id="6" name="TextBox 5">
            <a:hlinkClick r:id="rId10"/>
          </p:cNvPr>
          <p:cNvSpPr txBox="1"/>
          <p:nvPr/>
        </p:nvSpPr>
        <p:spPr>
          <a:xfrm>
            <a:off x="9768770" y="4420733"/>
            <a:ext cx="231697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11"/>
              </a:rPr>
              <a:t>ONS</a:t>
            </a:r>
            <a:endParaRPr lang="en-GB" sz="1100" dirty="0" smtClean="0"/>
          </a:p>
          <a:p>
            <a:r>
              <a:rPr lang="en-GB" sz="1100" dirty="0" smtClean="0"/>
              <a:t>Last updated: 20 November 2024</a:t>
            </a:r>
          </a:p>
          <a:p>
            <a:r>
              <a:rPr lang="en-GB" sz="1100" dirty="0" smtClean="0"/>
              <a:t>Frequency:  Monthly</a:t>
            </a:r>
          </a:p>
          <a:p>
            <a:r>
              <a:rPr lang="en-GB" sz="1100" dirty="0" smtClean="0"/>
              <a:t>Next update:  18 December 2024</a:t>
            </a:r>
            <a:endParaRPr lang="en-GB" sz="1100" dirty="0"/>
          </a:p>
        </p:txBody>
      </p:sp>
      <p:sp>
        <p:nvSpPr>
          <p:cNvPr id="9" name="TextBox 8"/>
          <p:cNvSpPr txBox="1"/>
          <p:nvPr/>
        </p:nvSpPr>
        <p:spPr>
          <a:xfrm>
            <a:off x="53494" y="5996225"/>
            <a:ext cx="9814129" cy="830997"/>
          </a:xfrm>
          <a:prstGeom prst="rect">
            <a:avLst/>
          </a:prstGeom>
          <a:solidFill>
            <a:schemeClr val="bg1"/>
          </a:solidFill>
          <a:ln>
            <a:solidFill>
              <a:schemeClr val="tx1"/>
            </a:solidFill>
          </a:ln>
        </p:spPr>
        <p:txBody>
          <a:bodyPr wrap="square" rtlCol="0">
            <a:spAutoFit/>
          </a:bodyPr>
          <a:lstStyle/>
          <a:p>
            <a:r>
              <a:rPr lang="en-GB" sz="1200" b="1" dirty="0">
                <a:solidFill>
                  <a:schemeClr val="bg1">
                    <a:lumMod val="65000"/>
                  </a:schemeClr>
                </a:solidFill>
              </a:rPr>
              <a:t>Need to know</a:t>
            </a:r>
            <a:r>
              <a:rPr lang="en-GB" sz="1200" b="1" dirty="0" smtClean="0">
                <a:solidFill>
                  <a:schemeClr val="bg1">
                    <a:lumMod val="65000"/>
                  </a:schemeClr>
                </a:solidFill>
              </a:rPr>
              <a:t>:  </a:t>
            </a:r>
            <a:r>
              <a:rPr lang="en-GB" sz="1200" dirty="0" smtClean="0">
                <a:solidFill>
                  <a:schemeClr val="bg1">
                    <a:lumMod val="65000"/>
                  </a:schemeClr>
                </a:solidFill>
              </a:rPr>
              <a:t>On </a:t>
            </a:r>
            <a:r>
              <a:rPr lang="en-GB" sz="1200" dirty="0">
                <a:solidFill>
                  <a:schemeClr val="bg1">
                    <a:lumMod val="65000"/>
                  </a:schemeClr>
                </a:solidFill>
              </a:rPr>
              <a:t>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1">
                  <a:lumMod val="65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1430" y="706189"/>
            <a:ext cx="8027274" cy="6151811"/>
          </a:xfrm>
          <a:solidFill>
            <a:schemeClr val="bg1"/>
          </a:solidFill>
          <a:ln w="38100">
            <a:solidFill>
              <a:srgbClr val="FFC000"/>
            </a:solidFill>
          </a:ln>
        </p:spPr>
        <p:txBody>
          <a:bodyPr numCol="2">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200" dirty="0" smtClean="0"/>
              <a:t>Interest rates have risen substantially in the past 12 months as the Bank of England tried to control inflation.  Consequently, mortgages became much more expensive at the same time as other cost were also increasing significantly. Borrowers coming off of fixed-term deals faced really significant payment increases and first-time buyers found it harder to get on the property ladder. </a:t>
            </a:r>
            <a:r>
              <a:rPr lang="en-GB" sz="1200" dirty="0"/>
              <a:t>Higher costs for landlords translated into higher rental prices. </a:t>
            </a:r>
            <a:endParaRPr lang="en-GB" sz="1200" dirty="0" smtClean="0"/>
          </a:p>
          <a:p>
            <a:pPr marL="285750" indent="-285750">
              <a:lnSpc>
                <a:spcPct val="100000"/>
              </a:lnSpc>
              <a:buFont typeface="Arial" panose="020B0604020202020204" pitchFamily="34" charset="0"/>
              <a:buChar char="•"/>
            </a:pPr>
            <a:r>
              <a:rPr lang="en-GB" sz="1200" dirty="0" smtClean="0">
                <a:hlinkClick r:id="rId3"/>
              </a:rPr>
              <a:t>ONS </a:t>
            </a:r>
            <a:r>
              <a:rPr lang="en-GB" sz="1200" dirty="0">
                <a:hlinkClick r:id="rId3"/>
              </a:rPr>
              <a:t>reports </a:t>
            </a:r>
            <a:r>
              <a:rPr lang="en-GB" sz="1200" dirty="0" smtClean="0"/>
              <a:t>that in </a:t>
            </a:r>
            <a:r>
              <a:rPr lang="en-GB" sz="1200" dirty="0"/>
              <a:t>January 2024, </a:t>
            </a:r>
            <a:r>
              <a:rPr lang="en-GB" sz="1200" dirty="0" smtClean="0"/>
              <a:t>around </a:t>
            </a:r>
            <a:r>
              <a:rPr lang="en-GB" sz="1200" dirty="0"/>
              <a:t>a third (35%) of adults in Great Britain who were paying rent, or a mortgage, said they were finding payments very or somewhat difficult to afford. </a:t>
            </a:r>
            <a:r>
              <a:rPr lang="en-GB" sz="1200" dirty="0" smtClean="0"/>
              <a:t>This </a:t>
            </a:r>
            <a:r>
              <a:rPr lang="en-GB" sz="1200" dirty="0"/>
              <a:t>proportion </a:t>
            </a:r>
            <a:r>
              <a:rPr lang="en-GB" sz="1200" dirty="0" smtClean="0"/>
              <a:t>has slowly fallen from a high of 46</a:t>
            </a:r>
            <a:r>
              <a:rPr lang="en-GB" sz="1200" dirty="0"/>
              <a:t>% in the period covering 28 June to 9 July </a:t>
            </a:r>
            <a:r>
              <a:rPr lang="en-GB" sz="1200" dirty="0" smtClean="0"/>
              <a:t>2023. ONS also found that some </a:t>
            </a:r>
            <a:r>
              <a:rPr lang="en-GB" sz="1200" dirty="0"/>
              <a:t>groups were more likely to report difficulty with rent and mortgage payments, including lone parents, Asian and Asian British adults and Black, African, Caribbean or Black British adults</a:t>
            </a:r>
            <a:r>
              <a:rPr lang="en-GB" sz="1200" dirty="0" smtClean="0"/>
              <a:t>.</a:t>
            </a:r>
          </a:p>
          <a:p>
            <a:pPr marL="285750" indent="-285750">
              <a:lnSpc>
                <a:spcPct val="100000"/>
              </a:lnSpc>
              <a:buFont typeface="Arial" panose="020B0604020202020204" pitchFamily="34" charset="0"/>
              <a:buChar char="•"/>
            </a:pPr>
            <a:r>
              <a:rPr lang="en-GB" sz="1200" dirty="0" smtClean="0"/>
              <a:t>In summer 2023, </a:t>
            </a:r>
            <a:r>
              <a:rPr lang="en-GB" sz="1200" dirty="0" smtClean="0">
                <a:hlinkClick r:id="rId4"/>
              </a:rPr>
              <a:t>IFS research </a:t>
            </a:r>
            <a:r>
              <a:rPr lang="en-GB" sz="1200" dirty="0" smtClean="0"/>
              <a:t>suggested that 60</a:t>
            </a:r>
            <a:r>
              <a:rPr lang="en-GB" sz="1200" dirty="0"/>
              <a:t>% of </a:t>
            </a:r>
            <a:r>
              <a:rPr lang="en-GB" sz="1200" dirty="0" smtClean="0"/>
              <a:t>mortgage holders </a:t>
            </a:r>
            <a:r>
              <a:rPr lang="en-GB" sz="1200" dirty="0"/>
              <a:t>(8.5 million; 19% of adults) </a:t>
            </a:r>
            <a:r>
              <a:rPr lang="en-GB" sz="1200" dirty="0" smtClean="0"/>
              <a:t>were likely to spend </a:t>
            </a:r>
            <a:r>
              <a:rPr lang="en-GB" sz="1200" dirty="0"/>
              <a:t>more than a fifth of their incomes on mortgage </a:t>
            </a:r>
            <a:r>
              <a:rPr lang="en-GB" sz="1200" dirty="0" smtClean="0"/>
              <a:t>payments - a </a:t>
            </a:r>
            <a:r>
              <a:rPr lang="en-GB" sz="1200" dirty="0"/>
              <a:t>substantial increase</a:t>
            </a:r>
            <a:r>
              <a:rPr lang="en-GB" sz="1200" dirty="0" smtClean="0"/>
              <a:t>.  </a:t>
            </a:r>
          </a:p>
          <a:p>
            <a:pPr marL="285750" indent="-285750">
              <a:lnSpc>
                <a:spcPct val="100000"/>
              </a:lnSpc>
              <a:buFont typeface="Arial" panose="020B0604020202020204" pitchFamily="34" charset="0"/>
              <a:buChar char="•"/>
            </a:pPr>
            <a:r>
              <a:rPr lang="en-GB" sz="1200" dirty="0" smtClean="0"/>
              <a:t>Chronic undersupply has kept prices relatively stable, preventing negative equity becoming an issue, and tighter regulation of mortgage lending introduced after the Financial Crisis seems to have prevented </a:t>
            </a:r>
            <a:r>
              <a:rPr lang="en-GB" sz="1200" dirty="0"/>
              <a:t>repossessions on the sort of scale seen in past market upheavals.</a:t>
            </a:r>
          </a:p>
          <a:p>
            <a:pPr marL="285750" indent="-285750">
              <a:lnSpc>
                <a:spcPct val="100000"/>
              </a:lnSpc>
              <a:buFont typeface="Arial" panose="020B0604020202020204" pitchFamily="34" charset="0"/>
              <a:buChar char="•"/>
            </a:pPr>
            <a:r>
              <a:rPr lang="en-US" sz="1200" dirty="0" smtClean="0">
                <a:hlinkClick r:id="rId5"/>
              </a:rPr>
              <a:t>Q3 2024 </a:t>
            </a:r>
            <a:r>
              <a:rPr lang="en-US" sz="1200" dirty="0">
                <a:hlinkClick r:id="rId5"/>
              </a:rPr>
              <a:t>data from UK </a:t>
            </a:r>
            <a:r>
              <a:rPr lang="en-US" sz="1200" dirty="0" smtClean="0">
                <a:hlinkClick r:id="rId5"/>
              </a:rPr>
              <a:t>Finance</a:t>
            </a:r>
            <a:r>
              <a:rPr lang="en-US" sz="1200" dirty="0"/>
              <a:t> </a:t>
            </a:r>
            <a:r>
              <a:rPr lang="en-US" sz="1200" dirty="0" smtClean="0"/>
              <a:t>show that nationally t</a:t>
            </a:r>
            <a:r>
              <a:rPr lang="en-GB" sz="1200" dirty="0" smtClean="0"/>
              <a:t>here were </a:t>
            </a:r>
            <a:r>
              <a:rPr lang="en-GB" sz="1200" dirty="0"/>
              <a:t>93,630 homeowner mortgages in arrears of </a:t>
            </a:r>
            <a:r>
              <a:rPr lang="en-GB" sz="1200" dirty="0" smtClean="0"/>
              <a:t>2.5% </a:t>
            </a:r>
            <a:r>
              <a:rPr lang="en-GB" sz="1200" dirty="0"/>
              <a:t>or more of the outstanding balance in the third quarter of 2024, </a:t>
            </a:r>
            <a:r>
              <a:rPr lang="en-GB" sz="1200" dirty="0" smtClean="0"/>
              <a:t>3% </a:t>
            </a:r>
            <a:r>
              <a:rPr lang="en-GB" sz="1200" dirty="0"/>
              <a:t>fewer than in the </a:t>
            </a:r>
            <a:r>
              <a:rPr lang="en-GB" sz="1200" dirty="0" smtClean="0"/>
              <a:t>previous quarter</a:t>
            </a:r>
            <a:r>
              <a:rPr lang="en-GB" sz="1200" dirty="0"/>
              <a:t>. There were 13,000 buy-to-let mortgages in arrears of </a:t>
            </a:r>
            <a:r>
              <a:rPr lang="en-GB" sz="1200" dirty="0" smtClean="0"/>
              <a:t>2.5% </a:t>
            </a:r>
            <a:r>
              <a:rPr lang="en-GB" sz="1200" dirty="0"/>
              <a:t>or more of the outstanding balance in the third quarter of 2024, </a:t>
            </a:r>
            <a:r>
              <a:rPr lang="en-GB" sz="1200" dirty="0" smtClean="0"/>
              <a:t>4% </a:t>
            </a:r>
            <a:r>
              <a:rPr lang="en-GB" sz="1200" dirty="0"/>
              <a:t>fewer than in the previous </a:t>
            </a:r>
            <a:r>
              <a:rPr lang="en-GB" sz="1200" dirty="0" smtClean="0"/>
              <a:t>quarter.</a:t>
            </a:r>
            <a:endParaRPr lang="en-US" sz="1200" dirty="0" smtClean="0"/>
          </a:p>
          <a:p>
            <a:pPr marL="285750" indent="-285750">
              <a:lnSpc>
                <a:spcPct val="100000"/>
              </a:lnSpc>
              <a:buFont typeface="Arial" panose="020B0604020202020204" pitchFamily="34" charset="0"/>
              <a:buChar char="•"/>
            </a:pPr>
            <a:r>
              <a:rPr lang="en-GB" sz="1200" dirty="0" smtClean="0"/>
              <a:t>990 </a:t>
            </a:r>
            <a:r>
              <a:rPr lang="en-GB" sz="1200" dirty="0"/>
              <a:t>homeowner mortgaged properties were taken into possession in the third quarter of 2024, </a:t>
            </a:r>
            <a:r>
              <a:rPr lang="en-GB" sz="1200" dirty="0" smtClean="0"/>
              <a:t>1% </a:t>
            </a:r>
            <a:r>
              <a:rPr lang="en-GB" sz="1200" dirty="0"/>
              <a:t>greater than in the previous quarter</a:t>
            </a:r>
            <a:r>
              <a:rPr lang="en-GB" sz="1200" dirty="0" smtClean="0"/>
              <a:t>.  710 </a:t>
            </a:r>
            <a:r>
              <a:rPr lang="en-GB" sz="1200" dirty="0"/>
              <a:t>buy-to-let mortgaged properties were taken into possession in the third quarter of 2024, unchanged from the previous quarter.</a:t>
            </a:r>
            <a:endParaRPr lang="en-US" sz="1200" dirty="0" smtClean="0"/>
          </a:p>
          <a:p>
            <a:pPr marL="285750" indent="-285750">
              <a:lnSpc>
                <a:spcPct val="100000"/>
              </a:lnSpc>
              <a:buFont typeface="Arial" panose="020B0604020202020204" pitchFamily="34" charset="0"/>
              <a:buChar char="•"/>
            </a:pPr>
            <a:r>
              <a:rPr lang="en-GB" sz="1200" dirty="0" smtClean="0">
                <a:hlinkClick r:id="rId6"/>
              </a:rPr>
              <a:t>Latest </a:t>
            </a:r>
            <a:r>
              <a:rPr lang="en-GB" sz="1200" dirty="0">
                <a:hlinkClick r:id="rId6"/>
              </a:rPr>
              <a:t>Ministry of Justice data </a:t>
            </a:r>
            <a:r>
              <a:rPr lang="en-GB" sz="1200" dirty="0" smtClean="0"/>
              <a:t>(July to September 2024) showed that mortgage and landlord </a:t>
            </a:r>
            <a:r>
              <a:rPr lang="en-GB" sz="1200" dirty="0"/>
              <a:t>possession claims rates have risen across all </a:t>
            </a:r>
            <a:r>
              <a:rPr lang="en-GB" sz="1200" dirty="0" smtClean="0"/>
              <a:t>regions of England and Wales. </a:t>
            </a:r>
            <a:r>
              <a:rPr lang="en-GB" sz="1200" dirty="0"/>
              <a:t>Compared to the same quarter in 2023 there were increases in mortgage possession claims from 4,188 to 6,525 (56%), orders from 2,923 to 4,038 (38%), warrants from 2,345 to 3,119 (33%) and repossessions by county court bailiffs from 635 to 861 (36</a:t>
            </a:r>
            <a:r>
              <a:rPr lang="en-GB" sz="1200" dirty="0" smtClean="0"/>
              <a:t>%).</a:t>
            </a:r>
          </a:p>
          <a:p>
            <a:pPr marL="285750" indent="-285750">
              <a:lnSpc>
                <a:spcPct val="100000"/>
              </a:lnSpc>
              <a:buFont typeface="Arial" panose="020B0604020202020204" pitchFamily="34" charset="0"/>
              <a:buChar char="•"/>
            </a:pPr>
            <a:r>
              <a:rPr lang="en-GB" sz="1200" dirty="0" smtClean="0"/>
              <a:t>When </a:t>
            </a:r>
            <a:r>
              <a:rPr lang="en-GB" sz="1200" dirty="0"/>
              <a:t>compared to the same quarter in 2023 there were increases in landlord possession claims from 24,922 to 25,418 (2%), orders from 17,987 to 19,254 (7%), warrants from 10,044 to 11,763 (17%) and repossessions from 6,167 to 6,942 (13%).</a:t>
            </a:r>
            <a:endParaRPr lang="en-GB" sz="1200" dirty="0" smtClean="0"/>
          </a:p>
        </p:txBody>
      </p:sp>
      <p:sp>
        <p:nvSpPr>
          <p:cNvPr id="3" name="TextBox 2"/>
          <p:cNvSpPr txBox="1"/>
          <p:nvPr/>
        </p:nvSpPr>
        <p:spPr>
          <a:xfrm>
            <a:off x="8051467" y="5657671"/>
            <a:ext cx="4116778" cy="1200329"/>
          </a:xfrm>
          <a:prstGeom prst="rect">
            <a:avLst/>
          </a:prstGeom>
          <a:solidFill>
            <a:schemeClr val="bg1"/>
          </a:solidFill>
          <a:ln w="38100">
            <a:solidFill>
              <a:srgbClr val="FFC000"/>
            </a:solidFill>
          </a:ln>
        </p:spPr>
        <p:txBody>
          <a:bodyPr wrap="square" rtlCol="0">
            <a:spAutoFit/>
          </a:bodyPr>
          <a:lstStyle/>
          <a:p>
            <a:pPr marL="171450" indent="-171450">
              <a:buFont typeface="Arial" panose="020B0604020202020204" pitchFamily="34" charset="0"/>
              <a:buChar char="•"/>
            </a:pPr>
            <a:r>
              <a:rPr lang="en-GB" sz="1200" dirty="0" smtClean="0"/>
              <a:t>In Q3 </a:t>
            </a:r>
            <a:r>
              <a:rPr lang="en-GB" sz="1200" dirty="0"/>
              <a:t>2024, </a:t>
            </a:r>
            <a:r>
              <a:rPr lang="en-GB" sz="1200" dirty="0" smtClean="0"/>
              <a:t>there were 18 mortgage </a:t>
            </a:r>
            <a:r>
              <a:rPr lang="en-GB" sz="1200" dirty="0"/>
              <a:t>possessions in </a:t>
            </a:r>
            <a:r>
              <a:rPr lang="en-GB" sz="1200" dirty="0" smtClean="0"/>
              <a:t>Herefordshire, an increase from 12 in Q2. The number of landlord </a:t>
            </a:r>
            <a:r>
              <a:rPr lang="en-GB" sz="1200" dirty="0"/>
              <a:t>possessions </a:t>
            </a:r>
            <a:r>
              <a:rPr lang="en-GB" sz="1200" dirty="0" smtClean="0"/>
              <a:t>fell slightly from 39 to 36. </a:t>
            </a:r>
            <a:r>
              <a:rPr lang="en-GB" sz="1200" dirty="0"/>
              <a:t>Historically these levels </a:t>
            </a:r>
            <a:r>
              <a:rPr lang="en-GB" sz="1200" dirty="0" smtClean="0"/>
              <a:t>remain </a:t>
            </a:r>
            <a:r>
              <a:rPr lang="en-GB" sz="1200" dirty="0"/>
              <a:t>low.  </a:t>
            </a:r>
          </a:p>
          <a:p>
            <a:pPr marL="171450" indent="-171450">
              <a:lnSpc>
                <a:spcPct val="100000"/>
              </a:lnSpc>
              <a:buFont typeface="Arial" panose="020B0604020202020204" pitchFamily="34" charset="0"/>
              <a:buChar char="•"/>
            </a:pPr>
            <a:r>
              <a:rPr lang="en-GB" sz="1200" dirty="0" smtClean="0"/>
              <a:t>ONS </a:t>
            </a:r>
            <a:r>
              <a:rPr lang="en-GB" sz="1200" dirty="0"/>
              <a:t>has produced an </a:t>
            </a:r>
            <a:r>
              <a:rPr lang="en-GB" sz="1200" dirty="0">
                <a:hlinkClick r:id="rId7"/>
              </a:rPr>
              <a:t>interactive tool </a:t>
            </a:r>
            <a:r>
              <a:rPr lang="en-GB" sz="1200" dirty="0"/>
              <a:t>exploring the impact of rent and mortgage increases on local areas</a:t>
            </a:r>
            <a:r>
              <a:rPr lang="en-GB" sz="1200" dirty="0" smtClean="0"/>
              <a:t>.</a:t>
            </a:r>
            <a:endParaRPr lang="en-GB" sz="1200" dirty="0"/>
          </a:p>
        </p:txBody>
      </p:sp>
      <p:pic>
        <p:nvPicPr>
          <p:cNvPr id="6" name="Content Placeholder 5" descr="Line chart showing numbers of landlord and mortgage lender possession claims in Herefordshire each quarter since Q4 2016."/>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8127676" y="895727"/>
            <a:ext cx="3990877" cy="3689137"/>
          </a:xfrm>
          <a:ln>
            <a:solidFill>
              <a:schemeClr val="tx1"/>
            </a:solidFill>
          </a:ln>
        </p:spPr>
      </p:pic>
      <p:sp>
        <p:nvSpPr>
          <p:cNvPr id="7" name="TextBox 6"/>
          <p:cNvSpPr txBox="1"/>
          <p:nvPr/>
        </p:nvSpPr>
        <p:spPr>
          <a:xfrm>
            <a:off x="9977274" y="4638865"/>
            <a:ext cx="218439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9"/>
              </a:rPr>
              <a:t>LG </a:t>
            </a:r>
            <a:r>
              <a:rPr lang="en-GB" sz="1100" dirty="0" smtClean="0">
                <a:hlinkClick r:id="rId9"/>
              </a:rPr>
              <a:t>Inform</a:t>
            </a:r>
            <a:endParaRPr lang="en-GB" sz="1100" dirty="0" smtClean="0"/>
          </a:p>
          <a:p>
            <a:r>
              <a:rPr lang="en-GB" sz="1100" dirty="0" smtClean="0"/>
              <a:t>Date last updated: 14 November 2024</a:t>
            </a:r>
          </a:p>
          <a:p>
            <a:r>
              <a:rPr lang="en-GB" sz="1100" dirty="0" smtClean="0"/>
              <a:t>Frequency: Quarterly</a:t>
            </a:r>
          </a:p>
          <a:p>
            <a:r>
              <a:rPr lang="en-GB" sz="1100" dirty="0" smtClean="0"/>
              <a:t>Next update:  February 2025</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smtClean="0"/>
              <a:t>Household heating</a:t>
            </a:r>
            <a:endParaRPr lang="en-GB" dirty="0"/>
          </a:p>
        </p:txBody>
      </p:sp>
      <p:sp>
        <p:nvSpPr>
          <p:cNvPr id="8" name="Text Placeholder 7"/>
          <p:cNvSpPr>
            <a:spLocks noGrp="1"/>
          </p:cNvSpPr>
          <p:nvPr>
            <p:ph type="body" sz="half" idx="2"/>
          </p:nvPr>
        </p:nvSpPr>
        <p:spPr>
          <a:xfrm>
            <a:off x="142504" y="968109"/>
            <a:ext cx="6874522" cy="5720925"/>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Lower wholesale prices have led to falls in prices, but bills remain around 29% above their winter 2021/22 </a:t>
            </a:r>
            <a:r>
              <a:rPr lang="en-GB" sz="4800" dirty="0" smtClean="0"/>
              <a:t>levels. (</a:t>
            </a:r>
            <a:r>
              <a:rPr lang="en-GB" sz="4800" dirty="0" smtClean="0">
                <a:hlinkClick r:id="rId2"/>
              </a:rPr>
              <a:t>House of Commons Library</a:t>
            </a:r>
            <a:r>
              <a:rPr lang="en-GB" sz="4800" dirty="0" smtClean="0"/>
              <a:t>, July 2024)</a:t>
            </a:r>
          </a:p>
          <a:p>
            <a:pPr marL="285750" indent="-285750">
              <a:lnSpc>
                <a:spcPct val="120000"/>
              </a:lnSpc>
              <a:buFont typeface="Arial" panose="020B0604020202020204" pitchFamily="34" charset="0"/>
              <a:buChar char="•"/>
            </a:pPr>
            <a:r>
              <a:rPr lang="en-GB" sz="4800" dirty="0" smtClean="0"/>
              <a:t>According to </a:t>
            </a:r>
            <a:r>
              <a:rPr lang="en-GB" sz="4800" dirty="0" smtClean="0">
                <a:hlinkClick r:id="rId3"/>
              </a:rPr>
              <a:t>ONS survey data </a:t>
            </a:r>
            <a:r>
              <a:rPr lang="en-GB" sz="4800" dirty="0" smtClean="0"/>
              <a:t>(17-28 January 2024), 41% of adults </a:t>
            </a:r>
            <a:r>
              <a:rPr lang="en-GB" sz="4800" dirty="0"/>
              <a:t>who pay energy bills said it was very or somewhat difficult to afford </a:t>
            </a:r>
            <a:r>
              <a:rPr lang="en-GB" sz="4800" dirty="0" smtClean="0"/>
              <a:t>them, down from a peak of 49</a:t>
            </a:r>
            <a:r>
              <a:rPr lang="en-GB" sz="4800" dirty="0"/>
              <a:t>% in the period covering 17 to 29 May 2023, but appears to have slowly decreased since then</a:t>
            </a:r>
            <a:r>
              <a:rPr lang="en-GB" sz="4800" dirty="0" smtClean="0"/>
              <a:t>.  The </a:t>
            </a:r>
            <a:r>
              <a:rPr lang="en-GB" sz="4800" dirty="0"/>
              <a:t>survey also revealed that 44% of adults in Great Britain are using less fuel, such as gas or electricity, in their homes because of the rising cost of living</a:t>
            </a:r>
            <a:r>
              <a:rPr lang="en-GB" sz="4800" dirty="0" smtClean="0"/>
              <a:t>.  Of </a:t>
            </a:r>
            <a:r>
              <a:rPr lang="en-GB" sz="4800" dirty="0"/>
              <a:t>the 49% of adults who reported that their cost of living had increased over the last month, 81% cited rising gas or electricity bills as a reason for this.</a:t>
            </a:r>
            <a:endParaRPr lang="en-GB" sz="4800" dirty="0" smtClean="0"/>
          </a:p>
          <a:p>
            <a:pPr marL="285750" indent="-285750">
              <a:lnSpc>
                <a:spcPct val="120000"/>
              </a:lnSpc>
              <a:buFont typeface="Arial" panose="020B0604020202020204" pitchFamily="34" charset="0"/>
              <a:buChar char="•"/>
            </a:pPr>
            <a:r>
              <a:rPr lang="en-GB" sz="4800" dirty="0" smtClean="0">
                <a:hlinkClick r:id="rId4" action="ppaction://hlinksldjump"/>
              </a:rPr>
              <a:t>Cold homes </a:t>
            </a:r>
            <a:r>
              <a:rPr lang="en-GB" sz="4800" dirty="0" smtClean="0"/>
              <a:t>are a risk factor across a range of serious health conditions and ultimately contribute to excess winter deaths.</a:t>
            </a:r>
            <a:r>
              <a:rPr lang="en-GB" sz="4800" dirty="0"/>
              <a:t> </a:t>
            </a:r>
            <a:endParaRPr lang="en-GB" sz="4800" dirty="0" smtClean="0"/>
          </a:p>
          <a:p>
            <a:pPr marL="285750" indent="-285750">
              <a:lnSpc>
                <a:spcPct val="120000"/>
              </a:lnSpc>
              <a:buFont typeface="Arial" panose="020B0604020202020204" pitchFamily="34" charset="0"/>
              <a:buChar char="•"/>
            </a:pPr>
            <a:r>
              <a:rPr lang="en-GB" sz="4800" dirty="0" smtClean="0"/>
              <a:t>Households with expensive oil-fired or bottled gas central heating are particularly vulnerable to cost-of-living increases. </a:t>
            </a:r>
            <a:r>
              <a:rPr lang="en-GB" sz="4800" dirty="0">
                <a:hlinkClick r:id="rId5"/>
              </a:rPr>
              <a:t>Department for Business, Energy &amp; Industrial </a:t>
            </a:r>
            <a:r>
              <a:rPr lang="en-GB" sz="4800" dirty="0" smtClean="0">
                <a:hlinkClick r:id="rId5"/>
              </a:rPr>
              <a:t>Strategy data</a:t>
            </a:r>
            <a:r>
              <a:rPr lang="en-GB" sz="4800" dirty="0" smtClean="0"/>
              <a:t> show that in 2022, an estimated 37% of Herefordshire properties were not </a:t>
            </a:r>
            <a:r>
              <a:rPr lang="en-GB" sz="4800" b="1" dirty="0" smtClean="0"/>
              <a:t>connected to the gas grid</a:t>
            </a:r>
            <a:r>
              <a:rPr lang="en-GB" sz="4800" dirty="0" smtClean="0"/>
              <a:t>, compared to 13% in the West Midlands region and 15% in England as a whole. </a:t>
            </a:r>
          </a:p>
          <a:p>
            <a:pPr marL="285750" indent="-285750">
              <a:lnSpc>
                <a:spcPct val="120000"/>
              </a:lnSpc>
              <a:buFont typeface="Arial" panose="020B0604020202020204" pitchFamily="34" charset="0"/>
              <a:buChar char="•"/>
            </a:pPr>
            <a:r>
              <a:rPr lang="en-GB" sz="4800" dirty="0" smtClean="0">
                <a:hlinkClick r:id="rId6"/>
              </a:rPr>
              <a:t>2021 Census data </a:t>
            </a:r>
            <a:r>
              <a:rPr lang="en-GB" sz="4800" dirty="0" smtClean="0"/>
              <a:t>show the proportion of households in Herefordshire with oil only central heating is significantly higher than regionally </a:t>
            </a:r>
            <a:r>
              <a:rPr lang="en-GB" sz="4800" dirty="0"/>
              <a:t>and </a:t>
            </a:r>
            <a:r>
              <a:rPr lang="en-GB" sz="4800" dirty="0" smtClean="0"/>
              <a:t>nationally: 16.2% compared to 3.0% and 3.2% respectively.  The proportion with tank or bottled gas only, although relatively small, is also significantly higher than regionally and nationally (3.5% compared to 1.2% and 1.0% respectively).  Conversely, the proportion of households with mains gas central heating is significantly lower: 53.7% compared to 75.2% in the West Midlands and 74.0% in England.</a:t>
            </a:r>
          </a:p>
          <a:p>
            <a:pPr marL="285750" indent="-285750">
              <a:lnSpc>
                <a:spcPct val="120000"/>
              </a:lnSpc>
              <a:buFont typeface="Arial" panose="020B0604020202020204" pitchFamily="34" charset="0"/>
              <a:buChar char="•"/>
            </a:pPr>
            <a:r>
              <a:rPr lang="en-GB" sz="4800" dirty="0" smtClean="0"/>
              <a:t>1.9% of households in Herefordshire (over 1,500 homes) have </a:t>
            </a:r>
            <a:r>
              <a:rPr lang="en-GB" sz="4800" b="1" dirty="0" smtClean="0"/>
              <a:t>no central heating </a:t>
            </a:r>
            <a:r>
              <a:rPr lang="en-GB" sz="4800" dirty="0" smtClean="0"/>
              <a:t>compared to 1.5% regionally and nationally.  </a:t>
            </a:r>
          </a:p>
          <a:p>
            <a:endParaRPr lang="en-GB" sz="2800" dirty="0" smtClean="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a:t>
            </a:r>
            <a:endParaRPr lang="en-GB" sz="1100" dirty="0" smtClean="0"/>
          </a:p>
          <a:p>
            <a:r>
              <a:rPr lang="en-GB" sz="1100" dirty="0" smtClean="0"/>
              <a:t>Frequency:  </a:t>
            </a:r>
            <a:r>
              <a:rPr lang="en-GB" sz="1100" dirty="0"/>
              <a:t>D</a:t>
            </a:r>
            <a:r>
              <a:rPr lang="en-GB" sz="1100" dirty="0" smtClean="0"/>
              <a:t>ecennially</a:t>
            </a:r>
          </a:p>
          <a:p>
            <a:r>
              <a:rPr lang="en-GB" sz="1100" dirty="0" smtClean="0"/>
              <a:t>Last updated:  5 January 2023</a:t>
            </a:r>
          </a:p>
          <a:p>
            <a:r>
              <a:rPr lang="en-GB" sz="1100" dirty="0" smtClean="0"/>
              <a:t>Next update:  2031</a:t>
            </a:r>
            <a:endParaRPr lang="en-GB" sz="1100" dirty="0"/>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smtClean="0"/>
              <a:t>Energy efficiency of homes (1)</a:t>
            </a:r>
            <a:endParaRPr lang="en-GB" dirty="0"/>
          </a:p>
        </p:txBody>
      </p:sp>
      <p:sp>
        <p:nvSpPr>
          <p:cNvPr id="4" name="Text Placeholder 3"/>
          <p:cNvSpPr>
            <a:spLocks noGrp="1"/>
          </p:cNvSpPr>
          <p:nvPr>
            <p:ph type="body" sz="half" idx="2"/>
          </p:nvPr>
        </p:nvSpPr>
        <p:spPr>
          <a:xfrm>
            <a:off x="145981" y="938149"/>
            <a:ext cx="4589454" cy="4685902"/>
          </a:xfrm>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smtClean="0"/>
              <a:t>Less energy efficient homes are more difficult and expensive to heat.  </a:t>
            </a:r>
            <a:r>
              <a:rPr lang="en-GB" sz="2800" dirty="0" smtClean="0">
                <a:hlinkClick r:id="rId2"/>
              </a:rPr>
              <a:t>National research by ONS </a:t>
            </a:r>
            <a:r>
              <a:rPr lang="en-GB" sz="2800" dirty="0" smtClean="0"/>
              <a:t>has found </a:t>
            </a:r>
            <a:r>
              <a:rPr lang="en-GB" sz="2800" dirty="0"/>
              <a:t>that older adults </a:t>
            </a:r>
            <a:r>
              <a:rPr lang="en-GB" sz="2800" dirty="0" smtClean="0"/>
              <a:t>65+ and </a:t>
            </a:r>
            <a:r>
              <a:rPr lang="en-GB" sz="2800" dirty="0"/>
              <a:t>those with multiple generations living in them </a:t>
            </a:r>
            <a:r>
              <a:rPr lang="en-GB" sz="2800" dirty="0" smtClean="0"/>
              <a:t>are </a:t>
            </a:r>
            <a:r>
              <a:rPr lang="en-GB" sz="2800" dirty="0"/>
              <a:t>disproportionately likely to be living in </a:t>
            </a:r>
            <a:r>
              <a:rPr lang="en-GB" sz="2800" dirty="0" smtClean="0"/>
              <a:t>such homes.</a:t>
            </a:r>
          </a:p>
          <a:p>
            <a:pPr marL="285750" indent="-285750">
              <a:lnSpc>
                <a:spcPct val="120000"/>
              </a:lnSpc>
              <a:buFont typeface="Arial" panose="020B0604020202020204" pitchFamily="34" charset="0"/>
              <a:buChar char="•"/>
            </a:pPr>
            <a:r>
              <a:rPr lang="en-GB" sz="2800" dirty="0" smtClean="0"/>
              <a:t>Herefordshire has a median energy efficiency rating in band D, with an overall score of 65 across all property types, similar to the West Midlands region (66) and England as a whole (67),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2800" dirty="0" smtClean="0"/>
              <a:t>Several </a:t>
            </a:r>
            <a:r>
              <a:rPr lang="en-GB" sz="2800" dirty="0"/>
              <a:t>factors affect the energy efficiency of housing, including property type, tenure and when it was constructed. </a:t>
            </a:r>
            <a:endParaRPr lang="en-GB" sz="2800" dirty="0" smtClean="0"/>
          </a:p>
          <a:p>
            <a:pPr marL="285750" indent="-285750">
              <a:lnSpc>
                <a:spcPct val="120000"/>
              </a:lnSpc>
              <a:buFont typeface="Arial" panose="020B0604020202020204" pitchFamily="34" charset="0"/>
              <a:buChar char="•"/>
            </a:pPr>
            <a:r>
              <a:rPr lang="en-GB" sz="2800" dirty="0" smtClean="0"/>
              <a:t>Less energy efficient properties are more expensive to keep warm.</a:t>
            </a:r>
          </a:p>
          <a:p>
            <a:pPr marL="285750" indent="-285750">
              <a:lnSpc>
                <a:spcPct val="120000"/>
              </a:lnSpc>
              <a:buFont typeface="Arial" panose="020B0604020202020204" pitchFamily="34" charset="0"/>
              <a:buChar char="•"/>
            </a:pPr>
            <a:r>
              <a:rPr lang="en-GB" sz="2800" dirty="0" smtClean="0"/>
              <a:t>Herefordshire has a disproportionately high number of relatively energy inefficient older detached houses compared to regionally and nationally (see fuel poverty slide).</a:t>
            </a:r>
          </a:p>
          <a:p>
            <a:pPr marL="285750" indent="-285750">
              <a:lnSpc>
                <a:spcPct val="120000"/>
              </a:lnSpc>
              <a:buFont typeface="Arial" panose="020B0604020202020204" pitchFamily="34" charset="0"/>
              <a:buChar char="•"/>
            </a:pPr>
            <a:r>
              <a:rPr lang="en-GB" sz="2800" dirty="0"/>
              <a:t>The </a:t>
            </a:r>
            <a:r>
              <a:rPr lang="en-GB" sz="2800" dirty="0" smtClean="0"/>
              <a:t>median </a:t>
            </a:r>
            <a:r>
              <a:rPr lang="en-GB" sz="2800" dirty="0"/>
              <a:t>energy efficiency </a:t>
            </a:r>
            <a:r>
              <a:rPr lang="en-GB" sz="2800" dirty="0" smtClean="0"/>
              <a:t>score of detached houses in Herefordshire (60) is significantly lower than regionally and nationally (both 65) although still within Band D.</a:t>
            </a:r>
          </a:p>
          <a:p>
            <a:pPr marL="285750" indent="-285750">
              <a:lnSpc>
                <a:spcPct val="120000"/>
              </a:lnSpc>
              <a:buFont typeface="Arial" panose="020B0604020202020204" pitchFamily="34" charset="0"/>
              <a:buChar char="•"/>
            </a:pPr>
            <a:r>
              <a:rPr lang="en-GB" sz="2800" dirty="0" smtClean="0"/>
              <a:t>Conversely, the median energy efficiency score of terraced properties in higher than regionally and nationally (67 compared to 64 and 65 respectively).</a:t>
            </a:r>
            <a:endParaRPr lang="en-GB" sz="2800" dirty="0"/>
          </a:p>
        </p:txBody>
      </p:sp>
      <p:pic>
        <p:nvPicPr>
          <p:cNvPr id="13" name="Content Placeholder 12" descr="Column chart showing the median energy efficiency score of houses in Herefordshire, the West Midlands and England by property type.  While the overall score is similar, the score for detached houses although still within the parameters of Band D is noticeably lower than regionally and nationally."/>
          <p:cNvPicPr>
            <a:picLocks noGrp="1" noChangeAspect="1"/>
          </p:cNvPicPr>
          <p:nvPr>
            <p:ph idx="1"/>
          </p:nvPr>
        </p:nvPicPr>
        <p:blipFill>
          <a:blip r:embed="rId3"/>
          <a:stretch>
            <a:fillRect/>
          </a:stretch>
        </p:blipFill>
        <p:spPr>
          <a:xfrm>
            <a:off x="4773880" y="938149"/>
            <a:ext cx="7369427" cy="4429497"/>
          </a:xfrm>
          <a:prstGeom prst="rect">
            <a:avLst/>
          </a:prstGeom>
          <a:ln>
            <a:solidFill>
              <a:schemeClr val="tx1"/>
            </a:solidFill>
          </a:ln>
        </p:spPr>
      </p:pic>
      <p:sp>
        <p:nvSpPr>
          <p:cNvPr id="7" name="TextBox 6"/>
          <p:cNvSpPr txBox="1"/>
          <p:nvPr/>
        </p:nvSpPr>
        <p:spPr>
          <a:xfrm>
            <a:off x="9334005" y="5902037"/>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22 October 2022</a:t>
            </a:r>
          </a:p>
          <a:p>
            <a:r>
              <a:rPr lang="en-GB" sz="1200" dirty="0" smtClean="0"/>
              <a:t>Next update:  </a:t>
            </a:r>
            <a:r>
              <a:rPr lang="en-GB" sz="1200" dirty="0"/>
              <a:t>T</a:t>
            </a:r>
            <a:r>
              <a:rPr lang="en-GB" sz="1200" dirty="0" smtClean="0"/>
              <a:t>.b.c.</a:t>
            </a:r>
            <a:endParaRPr lang="en-GB" sz="1200" dirty="0"/>
          </a:p>
        </p:txBody>
      </p:sp>
      <p:sp>
        <p:nvSpPr>
          <p:cNvPr id="6" name="TextBox 5"/>
          <p:cNvSpPr txBox="1"/>
          <p:nvPr/>
        </p:nvSpPr>
        <p:spPr>
          <a:xfrm>
            <a:off x="145981" y="5754678"/>
            <a:ext cx="9147359"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a:solidFill>
                  <a:schemeClr val="bg1">
                    <a:lumMod val="65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a:t>
            </a:r>
            <a:r>
              <a:rPr lang="en-GB" sz="1200" dirty="0" smtClean="0">
                <a:solidFill>
                  <a:schemeClr val="bg1">
                    <a:lumMod val="65000"/>
                  </a:schemeClr>
                </a:solidFill>
              </a:rPr>
              <a:t>.</a:t>
            </a:r>
          </a:p>
          <a:p>
            <a:r>
              <a:rPr lang="en-GB" sz="1200" dirty="0" smtClean="0">
                <a:solidFill>
                  <a:schemeClr val="bg1">
                    <a:lumMod val="65000"/>
                  </a:schemeClr>
                </a:solidFill>
              </a:rPr>
              <a:t>Around </a:t>
            </a:r>
            <a:r>
              <a:rPr lang="en-GB" sz="1200" dirty="0">
                <a:solidFill>
                  <a:schemeClr val="bg1">
                    <a:lumMod val="65000"/>
                  </a:schemeClr>
                </a:solidFill>
              </a:rPr>
              <a:t>40% of all properties across England and Wales </a:t>
            </a:r>
            <a:r>
              <a:rPr lang="en-GB" sz="1200" dirty="0" smtClean="0">
                <a:solidFill>
                  <a:schemeClr val="bg1">
                    <a:lumMod val="65000"/>
                  </a:schemeClr>
                </a:solidFill>
              </a:rPr>
              <a:t>still did </a:t>
            </a:r>
            <a:r>
              <a:rPr lang="en-GB" sz="1200" dirty="0">
                <a:solidFill>
                  <a:schemeClr val="bg1">
                    <a:lumMod val="65000"/>
                  </a:schemeClr>
                </a:solidFill>
              </a:rPr>
              <a:t>not have an EPC by 2021,</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a:t>
            </a:r>
            <a:r>
              <a:rPr lang="en-GB" dirty="0" smtClean="0"/>
              <a:t>homes (2)</a:t>
            </a:r>
            <a:endParaRPr lang="en-GB" dirty="0"/>
          </a:p>
        </p:txBody>
      </p:sp>
      <p:sp>
        <p:nvSpPr>
          <p:cNvPr id="6" name="Text Placeholder 5"/>
          <p:cNvSpPr>
            <a:spLocks noGrp="1"/>
          </p:cNvSpPr>
          <p:nvPr>
            <p:ph type="body" sz="half" idx="2"/>
          </p:nvPr>
        </p:nvSpPr>
        <p:spPr>
          <a:xfrm>
            <a:off x="118753" y="1031732"/>
            <a:ext cx="4653273" cy="4393870"/>
          </a:xfrm>
          <a:ln w="38100">
            <a:solidFill>
              <a:srgbClr val="FFC000"/>
            </a:solidFill>
          </a:ln>
        </p:spPr>
        <p:txBody>
          <a:bodyPr>
            <a:normAutofit fontScale="85000" lnSpcReduction="20000"/>
          </a:bodyPr>
          <a:lstStyle/>
          <a:p>
            <a:r>
              <a:rPr lang="en-GB" sz="1800" b="1" dirty="0" smtClean="0"/>
              <a:t>Key points</a:t>
            </a:r>
          </a:p>
          <a:p>
            <a:pPr marL="285750" indent="-285750">
              <a:lnSpc>
                <a:spcPct val="120000"/>
              </a:lnSpc>
              <a:buFont typeface="Arial" panose="020B0604020202020204" pitchFamily="34" charset="0"/>
              <a:buChar char="•"/>
            </a:pPr>
            <a:r>
              <a:rPr lang="en-GB" dirty="0" smtClean="0"/>
              <a:t>2023 data from ONS show that a smaller proportion of Herefordshire housing is in the most energy efficient bands than regionally and nationally.</a:t>
            </a:r>
          </a:p>
          <a:p>
            <a:pPr marL="285750" indent="-285750">
              <a:lnSpc>
                <a:spcPct val="120000"/>
              </a:lnSpc>
              <a:buFont typeface="Arial" panose="020B0604020202020204" pitchFamily="34" charset="0"/>
              <a:buChar char="•"/>
            </a:pPr>
            <a:r>
              <a:rPr lang="en-GB" dirty="0" smtClean="0"/>
              <a:t>As with regionally and nationally only a very small proportion of housing is in band A (most energy efficient) – 0.5% compared to 0.3% regionally and nationally.</a:t>
            </a:r>
          </a:p>
          <a:p>
            <a:pPr marL="285750" indent="-285750">
              <a:lnSpc>
                <a:spcPct val="120000"/>
              </a:lnSpc>
              <a:buFont typeface="Arial" panose="020B0604020202020204" pitchFamily="34" charset="0"/>
              <a:buChar char="•"/>
            </a:pPr>
            <a:r>
              <a:rPr lang="en-GB" dirty="0" smtClean="0"/>
              <a:t>11.5% of housing is in band B, compare to 14.3% nationally and 13.2% nationally.</a:t>
            </a:r>
          </a:p>
          <a:p>
            <a:pPr marL="285750" indent="-285750">
              <a:lnSpc>
                <a:spcPct val="120000"/>
              </a:lnSpc>
              <a:buFont typeface="Arial" panose="020B0604020202020204" pitchFamily="34" charset="0"/>
              <a:buChar char="•"/>
            </a:pPr>
            <a:r>
              <a:rPr lang="en-GB" dirty="0" smtClean="0"/>
              <a:t>Conversely, 17.8% of housing in Herefordshire is in band E compared to 12.9% nationally and 14.6% in the West Midlands.  </a:t>
            </a:r>
          </a:p>
          <a:p>
            <a:pPr marL="285750" indent="-285750">
              <a:lnSpc>
                <a:spcPct val="120000"/>
              </a:lnSpc>
              <a:buFont typeface="Arial" panose="020B0604020202020204" pitchFamily="34" charset="0"/>
              <a:buChar char="•"/>
            </a:pPr>
            <a:r>
              <a:rPr lang="en-GB" dirty="0" smtClean="0"/>
              <a:t>Similarly, 5.9% of housing is in band F compared to 2.2% nationally and 2.5% regionally and 2.3% is in band G (least energy efficient), compared to 0.6% nationally and 0.7% regionally.</a:t>
            </a:r>
            <a:endParaRPr lang="en-GB" dirty="0"/>
          </a:p>
        </p:txBody>
      </p:sp>
      <p:pic>
        <p:nvPicPr>
          <p:cNvPr id="7" name="Content Placeholder 6" descr="Column chart showing that a smaller proportion of Herefordshire housing is in the most energy efficient bands than nationally and regionally and conversely a larger proportion is in the least energy effecient bands."/>
          <p:cNvPicPr>
            <a:picLocks noGrp="1" noChangeAspect="1"/>
          </p:cNvPicPr>
          <p:nvPr>
            <p:ph idx="1"/>
          </p:nvPr>
        </p:nvPicPr>
        <p:blipFill>
          <a:blip r:embed="rId2"/>
          <a:stretch>
            <a:fillRect/>
          </a:stretch>
        </p:blipFill>
        <p:spPr>
          <a:xfrm>
            <a:off x="4870817" y="1042059"/>
            <a:ext cx="7275794" cy="4373217"/>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9 February 2024</a:t>
            </a:r>
          </a:p>
          <a:p>
            <a:r>
              <a:rPr lang="en-GB" sz="1200" dirty="0" smtClean="0"/>
              <a:t>Next update:  </a:t>
            </a:r>
            <a:r>
              <a:rPr lang="en-GB" sz="1200" dirty="0"/>
              <a:t>T</a:t>
            </a:r>
            <a:r>
              <a:rPr lang="en-GB" sz="1200" dirty="0" smtClean="0"/>
              <a:t>.b.c.</a:t>
            </a:r>
            <a:endParaRPr lang="en-GB" sz="1200" dirty="0"/>
          </a:p>
        </p:txBody>
      </p:sp>
      <p:sp>
        <p:nvSpPr>
          <p:cNvPr id="9" name="TextBox 8"/>
          <p:cNvSpPr txBox="1"/>
          <p:nvPr/>
        </p:nvSpPr>
        <p:spPr>
          <a:xfrm>
            <a:off x="118753" y="5572751"/>
            <a:ext cx="8728364" cy="307777"/>
          </a:xfrm>
          <a:prstGeom prst="rect">
            <a:avLst/>
          </a:prstGeom>
          <a:noFill/>
          <a:ln>
            <a:solidFill>
              <a:schemeClr val="tx1"/>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GB" sz="1400" dirty="0">
                <a:solidFill>
                  <a:schemeClr val="bg1">
                    <a:lumMod val="65000"/>
                  </a:schemeClr>
                </a:solidFill>
              </a:rPr>
              <a:t>Energy efficiency rating Band A is very energy efficient and Band G is very energy inefficient</a:t>
            </a:r>
            <a:r>
              <a:rPr lang="en-GB" sz="1200" dirty="0">
                <a:solidFill>
                  <a:schemeClr val="bg1">
                    <a:lumMod val="65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75" y="196385"/>
            <a:ext cx="6042793" cy="551759"/>
          </a:xfrm>
        </p:spPr>
        <p:txBody>
          <a:bodyPr>
            <a:noAutofit/>
          </a:bodyPr>
          <a:lstStyle/>
          <a:p>
            <a:r>
              <a:rPr lang="en-GB" dirty="0" smtClean="0"/>
              <a:t>Debt issues and crisis support</a:t>
            </a:r>
            <a:endParaRPr lang="en-GB" dirty="0"/>
          </a:p>
        </p:txBody>
      </p:sp>
      <p:sp>
        <p:nvSpPr>
          <p:cNvPr id="4" name="Text Placeholder 3"/>
          <p:cNvSpPr>
            <a:spLocks noGrp="1"/>
          </p:cNvSpPr>
          <p:nvPr>
            <p:ph type="body" sz="half" idx="2"/>
          </p:nvPr>
        </p:nvSpPr>
        <p:spPr>
          <a:xfrm>
            <a:off x="183239" y="918309"/>
            <a:ext cx="3913748" cy="4939566"/>
          </a:xfrm>
          <a:solidFill>
            <a:schemeClr val="bg1"/>
          </a:solidFill>
          <a:ln w="38100">
            <a:solidFill>
              <a:srgbClr val="FFC000"/>
            </a:solidFill>
          </a:ln>
        </p:spPr>
        <p:txBody>
          <a:bodyPr>
            <a:normAutofit fontScale="70000" lnSpcReduction="20000"/>
          </a:bodyPr>
          <a:lstStyle/>
          <a:p>
            <a:pPr>
              <a:lnSpc>
                <a:spcPct val="120000"/>
              </a:lnSpc>
            </a:pPr>
            <a:r>
              <a:rPr lang="en-GB" sz="2100" b="1" dirty="0" smtClean="0"/>
              <a:t>Key points</a:t>
            </a:r>
          </a:p>
          <a:p>
            <a:pPr marL="285750" indent="-285750">
              <a:lnSpc>
                <a:spcPct val="120000"/>
              </a:lnSpc>
              <a:buFont typeface="Arial" panose="020B0604020202020204" pitchFamily="34" charset="0"/>
              <a:buChar char="•"/>
            </a:pPr>
            <a:r>
              <a:rPr lang="en-GB" dirty="0" smtClean="0"/>
              <a:t>Citizens Advice (CA) has </a:t>
            </a:r>
            <a:r>
              <a:rPr lang="en-GB" dirty="0"/>
              <a:t>developed </a:t>
            </a:r>
            <a:r>
              <a:rPr lang="en-GB" dirty="0" smtClean="0"/>
              <a:t>an </a:t>
            </a:r>
            <a:r>
              <a:rPr lang="en-GB" dirty="0" smtClean="0">
                <a:hlinkClick r:id="rId3"/>
              </a:rPr>
              <a:t>interactive </a:t>
            </a:r>
            <a:r>
              <a:rPr lang="en-GB" dirty="0">
                <a:hlinkClick r:id="rId3"/>
              </a:rPr>
              <a:t>dashboard</a:t>
            </a:r>
            <a:r>
              <a:rPr lang="en-GB" dirty="0">
                <a:hlinkClick r:id="rId4"/>
              </a:rPr>
              <a:t> </a:t>
            </a:r>
            <a:r>
              <a:rPr lang="en-GB" dirty="0"/>
              <a:t>that provides indicators around financial insecurity at local authority level. This shows that in Herefordshire, as in much of the rest of the country, the top debt </a:t>
            </a:r>
            <a:r>
              <a:rPr lang="en-GB" dirty="0" smtClean="0"/>
              <a:t>issue </a:t>
            </a:r>
            <a:r>
              <a:rPr lang="en-GB" dirty="0"/>
              <a:t>faced by people </a:t>
            </a:r>
            <a:r>
              <a:rPr lang="en-GB" dirty="0" smtClean="0"/>
              <a:t>in 2021-22 and 2022-23 was energy debts, however in 2023-24 it became Council Tax arrears.</a:t>
            </a:r>
            <a:endParaRPr lang="en-GB" dirty="0"/>
          </a:p>
          <a:p>
            <a:pPr marL="285750" indent="-285750">
              <a:lnSpc>
                <a:spcPct val="120000"/>
              </a:lnSpc>
              <a:buFont typeface="Arial" panose="020B0604020202020204" pitchFamily="34" charset="0"/>
              <a:buChar char="•"/>
            </a:pPr>
            <a:r>
              <a:rPr lang="en-GB" dirty="0" smtClean="0"/>
              <a:t>In Q4 2023-24 </a:t>
            </a:r>
            <a:r>
              <a:rPr lang="en-GB" dirty="0"/>
              <a:t>in Herefordshire </a:t>
            </a:r>
            <a:r>
              <a:rPr lang="en-GB" dirty="0" smtClean="0"/>
              <a:t>7.18 </a:t>
            </a:r>
            <a:r>
              <a:rPr lang="en-GB" dirty="0"/>
              <a:t>people per 10,000 were being helped with crisis support: up from </a:t>
            </a:r>
            <a:r>
              <a:rPr lang="en-GB" dirty="0" smtClean="0"/>
              <a:t>6.77 </a:t>
            </a:r>
            <a:r>
              <a:rPr lang="en-GB" dirty="0"/>
              <a:t>i</a:t>
            </a:r>
            <a:r>
              <a:rPr lang="en-GB" dirty="0" smtClean="0"/>
              <a:t>n Q3 2023-24 and 1.39 </a:t>
            </a:r>
            <a:r>
              <a:rPr lang="en-GB" dirty="0"/>
              <a:t>in </a:t>
            </a:r>
            <a:r>
              <a:rPr lang="en-GB" dirty="0" smtClean="0"/>
              <a:t>Q1 </a:t>
            </a:r>
            <a:r>
              <a:rPr lang="en-GB" dirty="0"/>
              <a:t>2019-2020 but </a:t>
            </a:r>
            <a:r>
              <a:rPr lang="en-GB" dirty="0" smtClean="0"/>
              <a:t>still low compared </a:t>
            </a:r>
            <a:r>
              <a:rPr lang="en-GB" dirty="0"/>
              <a:t>to some other areas of the country.</a:t>
            </a:r>
          </a:p>
          <a:p>
            <a:pPr marL="285750" indent="-285750">
              <a:lnSpc>
                <a:spcPct val="120000"/>
              </a:lnSpc>
              <a:buFont typeface="Arial" panose="020B0604020202020204" pitchFamily="34" charset="0"/>
              <a:buChar char="•"/>
            </a:pPr>
            <a:r>
              <a:rPr lang="en-GB" dirty="0"/>
              <a:t>Nationally, </a:t>
            </a:r>
            <a:r>
              <a:rPr lang="en-GB" dirty="0" smtClean="0"/>
              <a:t>CA </a:t>
            </a:r>
            <a:r>
              <a:rPr lang="en-GB" dirty="0"/>
              <a:t>report </a:t>
            </a:r>
            <a:r>
              <a:rPr lang="en-GB" dirty="0" smtClean="0"/>
              <a:t>record numbers of people </a:t>
            </a:r>
            <a:r>
              <a:rPr lang="en-GB" dirty="0"/>
              <a:t>in a negative budget and that </a:t>
            </a:r>
            <a:r>
              <a:rPr lang="en-GB" dirty="0" smtClean="0"/>
              <a:t>more </a:t>
            </a:r>
            <a:r>
              <a:rPr lang="en-GB" dirty="0"/>
              <a:t>than 60% of the people </a:t>
            </a:r>
            <a:r>
              <a:rPr lang="en-GB" dirty="0" smtClean="0"/>
              <a:t>helped with crisis support are disabled or have a long-term health condition.  In Herefordshire CA estimate that 6.22% of households in Hereford and South Herefordshire constituency are in a negative budget and 5.28% of households in North Herefordshire constituency.  In total this amounts to more than 10,700 households. </a:t>
            </a:r>
            <a:endParaRPr lang="en-GB" dirty="0"/>
          </a:p>
          <a:p>
            <a:pPr marL="285750" indent="-285750">
              <a:lnSpc>
                <a:spcPct val="120000"/>
              </a:lnSpc>
              <a:buFont typeface="Arial" panose="020B0604020202020204" pitchFamily="34" charset="0"/>
              <a:buChar char="•"/>
            </a:pPr>
            <a:r>
              <a:rPr lang="en-GB" dirty="0"/>
              <a:t>Single people and single people with children, social housing tenants, people with disabilities, people whose ethnicity is mixed or black, and women are all more likely to be referred to food banks. </a:t>
            </a:r>
          </a:p>
        </p:txBody>
      </p:sp>
      <p:pic>
        <p:nvPicPr>
          <p:cNvPr id="9" name="Content Placeholder 8" descr="England and Wales heat map showing the most common types of debt issues Citizens Advice have helped people with by local authority in 2023-24.  Council Tax arrears is now the most common issue in Herefordshire."/>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92234" y="898293"/>
            <a:ext cx="3983626" cy="5277918"/>
          </a:xfrm>
          <a:ln>
            <a:solidFill>
              <a:schemeClr val="tx1"/>
            </a:solidFill>
          </a:ln>
        </p:spPr>
      </p:pic>
      <p:pic>
        <p:nvPicPr>
          <p:cNvPr id="7" name="Picture 6" descr="England and Wales heat map showing the number of people Citizens Advice have helped with crisis support per 10,000 of the population of each local authority as at quarter 4 2023-24, the figure for Herefordshire was 7.18 people per 10,0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7812" y="898293"/>
            <a:ext cx="3803961" cy="4413189"/>
          </a:xfrm>
          <a:prstGeom prst="rect">
            <a:avLst/>
          </a:prstGeom>
          <a:ln>
            <a:solidFill>
              <a:schemeClr val="tx1"/>
            </a:solidFill>
          </a:ln>
        </p:spPr>
      </p:pic>
      <p:sp>
        <p:nvSpPr>
          <p:cNvPr id="6" name="TextBox 5"/>
          <p:cNvSpPr txBox="1"/>
          <p:nvPr/>
        </p:nvSpPr>
        <p:spPr>
          <a:xfrm>
            <a:off x="8271107" y="5406857"/>
            <a:ext cx="3770666"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3"/>
              </a:rPr>
              <a:t>Citizens Advice: Cost-of-living dashboard</a:t>
            </a:r>
            <a:endParaRPr lang="en-GB" sz="1200" dirty="0" smtClean="0"/>
          </a:p>
          <a:p>
            <a:r>
              <a:rPr lang="en-GB" sz="1200" dirty="0" smtClean="0"/>
              <a:t>Frequency:  Quarterly</a:t>
            </a:r>
          </a:p>
          <a:p>
            <a:r>
              <a:rPr lang="en-GB" sz="1200" dirty="0" smtClean="0"/>
              <a:t>Last updated:  16 July 2024</a:t>
            </a:r>
          </a:p>
          <a:p>
            <a:r>
              <a:rPr lang="en-GB" sz="1200" dirty="0" smtClean="0"/>
              <a:t>Next update:  </a:t>
            </a:r>
            <a:r>
              <a:rPr lang="en-GB" sz="1200" dirty="0" err="1" smtClean="0"/>
              <a:t>t.b.c</a:t>
            </a:r>
            <a:r>
              <a:rPr lang="en-GB" sz="1200" dirty="0" smtClean="0"/>
              <a:t>.</a:t>
            </a:r>
            <a:endParaRPr lang="en-GB" sz="1200" dirty="0"/>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smtClean="0"/>
              <a:t>What people have told us</a:t>
            </a:r>
            <a:endParaRPr lang="en-GB" sz="3200" dirty="0"/>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smtClean="0"/>
              <a:t>The second Herefordshire Community Wellbeing Survey ran between January and March 2023 (the first was in early 2021) and asked a representative sample of Herefordshire adults about a range of topics to do with community and wellbeing.</a:t>
            </a:r>
            <a:endParaRPr lang="en-GB" sz="1600" dirty="0"/>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to think about their household’s total monthly or weekly income, 38% of those who expressed a view said it </a:t>
            </a:r>
            <a:r>
              <a:rPr lang="en-GB" sz="1400" b="1" dirty="0" smtClean="0">
                <a:solidFill>
                  <a:schemeClr val="tx1"/>
                </a:solidFill>
              </a:rPr>
              <a:t>wasn’t easy to pay usual expenses </a:t>
            </a:r>
            <a:r>
              <a:rPr lang="en-GB" sz="1400" dirty="0" smtClean="0">
                <a:solidFill>
                  <a:schemeClr val="tx1"/>
                </a:solidFill>
              </a:rPr>
              <a:t>(e.g. rent/mortgage, food, bills): up from 14% in 2021.  </a:t>
            </a:r>
            <a:r>
              <a:rPr lang="en-GB" sz="1400" dirty="0">
                <a:solidFill>
                  <a:schemeClr val="tx1"/>
                </a:solidFill>
              </a:rPr>
              <a:t>For those living in the most deprived areas it was 65%, </a:t>
            </a:r>
            <a:r>
              <a:rPr lang="en-GB" sz="1400" dirty="0" smtClean="0">
                <a:solidFill>
                  <a:schemeClr val="tx1"/>
                </a:solidFill>
              </a:rPr>
              <a:t>for social </a:t>
            </a:r>
            <a:r>
              <a:rPr lang="en-GB" sz="1400" dirty="0">
                <a:solidFill>
                  <a:schemeClr val="tx1"/>
                </a:solidFill>
              </a:rPr>
              <a:t>renters </a:t>
            </a:r>
            <a:r>
              <a:rPr lang="en-GB" sz="1400" dirty="0" smtClean="0">
                <a:solidFill>
                  <a:schemeClr val="tx1"/>
                </a:solidFill>
              </a:rPr>
              <a:t>69%, </a:t>
            </a:r>
            <a:r>
              <a:rPr lang="en-GB" sz="1400" dirty="0">
                <a:solidFill>
                  <a:schemeClr val="tx1"/>
                </a:solidFill>
              </a:rPr>
              <a:t>and private renters </a:t>
            </a:r>
            <a:r>
              <a:rPr lang="en-GB" sz="1400" dirty="0" smtClean="0">
                <a:solidFill>
                  <a:schemeClr val="tx1"/>
                </a:solidFill>
              </a:rPr>
              <a:t>62%.</a:t>
            </a:r>
            <a:endParaRPr lang="en-GB" sz="1400" dirty="0">
              <a:solidFill>
                <a:schemeClr val="tx1"/>
              </a:solidFill>
            </a:endParaRP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in </a:t>
            </a:r>
            <a:r>
              <a:rPr lang="en-GB" sz="1400" dirty="0">
                <a:solidFill>
                  <a:schemeClr val="tx1"/>
                </a:solidFill>
              </a:rPr>
              <a:t>the last 12 months, how often, if at all, </a:t>
            </a:r>
            <a:r>
              <a:rPr lang="en-GB" sz="1400" dirty="0" smtClean="0">
                <a:solidFill>
                  <a:schemeClr val="tx1"/>
                </a:solidFill>
              </a:rPr>
              <a:t>they or their household </a:t>
            </a:r>
            <a:r>
              <a:rPr lang="en-GB" sz="1400" dirty="0">
                <a:solidFill>
                  <a:schemeClr val="tx1"/>
                </a:solidFill>
              </a:rPr>
              <a:t>had </a:t>
            </a:r>
            <a:r>
              <a:rPr lang="en-GB" sz="1400" b="1" dirty="0" smtClean="0">
                <a:solidFill>
                  <a:schemeClr val="tx1"/>
                </a:solidFill>
              </a:rPr>
              <a:t>cut back on the use of heating </a:t>
            </a:r>
            <a:r>
              <a:rPr lang="en-GB" sz="1400" dirty="0" smtClean="0">
                <a:solidFill>
                  <a:schemeClr val="tx1"/>
                </a:solidFill>
              </a:rPr>
              <a:t>21% always or often had, rising </a:t>
            </a:r>
            <a:r>
              <a:rPr lang="en-GB" sz="1400" dirty="0">
                <a:solidFill>
                  <a:schemeClr val="tx1"/>
                </a:solidFill>
              </a:rPr>
              <a:t>to </a:t>
            </a:r>
            <a:r>
              <a:rPr lang="en-GB" sz="1400" dirty="0" smtClean="0">
                <a:solidFill>
                  <a:schemeClr val="tx1"/>
                </a:solidFill>
              </a:rPr>
              <a:t>36% amongst those </a:t>
            </a:r>
            <a:r>
              <a:rPr lang="en-GB" sz="1400" dirty="0">
                <a:solidFill>
                  <a:schemeClr val="tx1"/>
                </a:solidFill>
              </a:rPr>
              <a:t>of an ethnic minority </a:t>
            </a:r>
            <a:r>
              <a:rPr lang="en-GB" sz="1400" dirty="0" smtClean="0">
                <a:solidFill>
                  <a:schemeClr val="tx1"/>
                </a:solidFill>
              </a:rPr>
              <a:t>background, 29% amongst those from the most deprived areas, and 29% amongst private renters.  3% of all adults said they always or often </a:t>
            </a:r>
            <a:r>
              <a:rPr lang="en-GB" sz="1400" b="1" dirty="0" smtClean="0">
                <a:solidFill>
                  <a:schemeClr val="tx1"/>
                </a:solidFill>
              </a:rPr>
              <a:t>skipped meals or ate less</a:t>
            </a:r>
            <a:r>
              <a:rPr lang="en-GB" sz="1400" dirty="0" smtClean="0">
                <a:solidFill>
                  <a:schemeClr val="tx1"/>
                </a:solidFill>
              </a:rPr>
              <a:t>.</a:t>
            </a:r>
            <a:r>
              <a:rPr lang="en-GB" sz="1400" b="1" dirty="0" smtClean="0">
                <a:solidFill>
                  <a:schemeClr val="tx1"/>
                </a:solidFill>
              </a:rPr>
              <a:t> </a:t>
            </a:r>
            <a:endParaRPr lang="en-GB" sz="1400" b="1" dirty="0">
              <a:solidFill>
                <a:schemeClr val="tx1"/>
              </a:solidFill>
            </a:endParaRP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Asked about measures they might take to reduce outgoings, 75% said they had  started, were already, or were thinking about </a:t>
            </a:r>
            <a:r>
              <a:rPr lang="en-GB" sz="1400" b="1" dirty="0" smtClean="0"/>
              <a:t>not turning </a:t>
            </a:r>
            <a:r>
              <a:rPr lang="en-GB" sz="1400" b="1" dirty="0"/>
              <a:t>their heating on when they usually would have </a:t>
            </a:r>
            <a:r>
              <a:rPr lang="en-GB" sz="1400" dirty="0" smtClean="0"/>
              <a:t>and 51% said they have </a:t>
            </a:r>
            <a:r>
              <a:rPr lang="en-GB" sz="1400" dirty="0"/>
              <a:t>either </a:t>
            </a:r>
            <a:r>
              <a:rPr lang="en-GB" sz="1400" dirty="0" smtClean="0"/>
              <a:t>started, are already, or are thinking about </a:t>
            </a:r>
            <a:r>
              <a:rPr lang="en-GB" sz="1400" b="1" dirty="0" smtClean="0"/>
              <a:t>socialising less</a:t>
            </a:r>
            <a:r>
              <a:rPr lang="en-GB" sz="1400" dirty="0" smtClean="0"/>
              <a:t>.  16% said they had started, were already, or were thinking about </a:t>
            </a:r>
            <a:r>
              <a:rPr lang="en-GB" sz="1400" b="1" dirty="0" smtClean="0"/>
              <a:t>skipping meals.</a:t>
            </a:r>
            <a:endParaRPr lang="en-GB" sz="1400" b="1" dirty="0"/>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smtClean="0"/>
              <a:t>Source: Herefordshire Council,  Community Wellbeing Survey, 2023.</a:t>
            </a:r>
          </a:p>
          <a:p>
            <a:r>
              <a:rPr lang="en-GB" sz="1200" dirty="0" smtClean="0"/>
              <a:t>Frequency: Biennially</a:t>
            </a:r>
          </a:p>
          <a:p>
            <a:r>
              <a:rPr lang="en-GB" sz="1200" dirty="0" smtClean="0"/>
              <a:t>Last update: April 2023</a:t>
            </a:r>
          </a:p>
          <a:p>
            <a:r>
              <a:rPr lang="en-GB" sz="1200" dirty="0" smtClean="0"/>
              <a:t>Net update: None scheduled</a:t>
            </a:r>
            <a:endParaRPr lang="en-GB" sz="1200" dirty="0"/>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Herefordshire’s economy</a:t>
            </a:r>
            <a:endParaRPr lang="en-GB" sz="3600"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smtClean="0"/>
              <a:t>Impact on wellbeing</a:t>
            </a:r>
            <a:endParaRPr lang="en-GB" dirty="0"/>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smtClean="0"/>
              <a:t>Unsurprisingly, the cost-of-living crisis is having a </a:t>
            </a:r>
            <a:r>
              <a:rPr lang="en-US" sz="1200" dirty="0" smtClean="0">
                <a:hlinkClick r:id="rId3"/>
              </a:rPr>
              <a:t>detrimental impact on both mental and physical wellbeing</a:t>
            </a:r>
            <a:r>
              <a:rPr lang="en-US" sz="1200" dirty="0" smtClean="0"/>
              <a:t> and is </a:t>
            </a:r>
            <a:r>
              <a:rPr lang="en-US" sz="1200" dirty="0" smtClean="0">
                <a:hlinkClick r:id="rId4"/>
              </a:rPr>
              <a:t>widening existing health inequalities</a:t>
            </a:r>
            <a:r>
              <a:rPr lang="en-US" sz="1200" dirty="0" smtClean="0"/>
              <a:t>.  According to </a:t>
            </a:r>
            <a:r>
              <a:rPr lang="en-US" sz="1200" dirty="0" smtClean="0">
                <a:hlinkClick r:id="rId5"/>
              </a:rPr>
              <a:t>research by mental health charity MIND, </a:t>
            </a:r>
            <a:r>
              <a:rPr lang="en-US" sz="1200" dirty="0" smtClean="0"/>
              <a:t>t</a:t>
            </a:r>
            <a:r>
              <a:rPr lang="en-GB" sz="1200" dirty="0" smtClean="0"/>
              <a:t>hree </a:t>
            </a:r>
            <a:r>
              <a:rPr lang="en-GB" sz="1200" dirty="0"/>
              <a:t>in every 50 </a:t>
            </a:r>
            <a:r>
              <a:rPr lang="en-GB" sz="1200" dirty="0" smtClean="0"/>
              <a:t>people </a:t>
            </a:r>
            <a:r>
              <a:rPr lang="en-GB" sz="1200" dirty="0"/>
              <a:t>in England and Wales </a:t>
            </a:r>
            <a:r>
              <a:rPr lang="en-GB" sz="1200" dirty="0" smtClean="0"/>
              <a:t>say </a:t>
            </a:r>
            <a:r>
              <a:rPr lang="en-GB" sz="1200" dirty="0"/>
              <a:t>they have considered ending their lives because of </a:t>
            </a:r>
            <a:r>
              <a:rPr lang="en-GB" sz="1200" dirty="0" smtClean="0"/>
              <a:t>cost-of-living pressures, one in five report </a:t>
            </a:r>
            <a:r>
              <a:rPr lang="en-GB" sz="1200" dirty="0"/>
              <a:t>worsening </a:t>
            </a:r>
            <a:r>
              <a:rPr lang="en-GB" sz="1200" dirty="0" smtClean="0"/>
              <a:t>depression, and </a:t>
            </a:r>
            <a:r>
              <a:rPr lang="en-GB" sz="1200" dirty="0"/>
              <a:t>one in </a:t>
            </a:r>
            <a:r>
              <a:rPr lang="en-GB" sz="1200" dirty="0" smtClean="0"/>
              <a:t>ten say they’ve developed </a:t>
            </a:r>
            <a:r>
              <a:rPr lang="en-GB" sz="1200" dirty="0"/>
              <a:t>disordered eating as a result</a:t>
            </a:r>
            <a:r>
              <a:rPr lang="en-GB" sz="1200" dirty="0" smtClean="0"/>
              <a:t>.</a:t>
            </a:r>
          </a:p>
          <a:p>
            <a:pPr>
              <a:lnSpc>
                <a:spcPct val="120000"/>
              </a:lnSpc>
            </a:pPr>
            <a:r>
              <a:rPr lang="en-US" sz="1200" dirty="0" smtClean="0"/>
              <a:t>ONS has devised a </a:t>
            </a:r>
            <a:r>
              <a:rPr lang="en-US" sz="1200" dirty="0" smtClean="0">
                <a:hlinkClick r:id="rId6"/>
              </a:rPr>
              <a:t>Health Index for England </a:t>
            </a:r>
            <a:r>
              <a:rPr lang="en-US" sz="1200" dirty="0" smtClean="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a:t>
            </a:r>
            <a:r>
              <a:rPr lang="en-GB" sz="1200" dirty="0" smtClean="0"/>
              <a:t>overall Health </a:t>
            </a:r>
            <a:r>
              <a:rPr lang="en-GB" sz="1200" dirty="0"/>
              <a:t>Index for England was improved in 2021 </a:t>
            </a:r>
            <a:r>
              <a:rPr lang="en-GB" sz="1200" dirty="0" smtClean="0"/>
              <a:t>(the latest year available) compared </a:t>
            </a:r>
            <a:r>
              <a:rPr lang="en-GB" sz="1200" dirty="0"/>
              <a:t>with 2020, though it remained below 2019 levels. </a:t>
            </a:r>
            <a:endParaRPr lang="en-US" sz="1200" dirty="0" smtClean="0"/>
          </a:p>
          <a:p>
            <a:pPr>
              <a:lnSpc>
                <a:spcPct val="120000"/>
              </a:lnSpc>
            </a:pPr>
            <a:r>
              <a:rPr lang="en-US" sz="1400" b="1" dirty="0" smtClean="0"/>
              <a:t>Key points</a:t>
            </a:r>
          </a:p>
          <a:p>
            <a:pPr marL="285750" indent="-285750">
              <a:lnSpc>
                <a:spcPct val="120000"/>
              </a:lnSpc>
              <a:buFont typeface="Arial" panose="020B0604020202020204" pitchFamily="34" charset="0"/>
              <a:buChar char="•"/>
            </a:pPr>
            <a:r>
              <a:rPr lang="en-GB" sz="1200" dirty="0" smtClean="0"/>
              <a:t>In 2021, before the current cost-of-living crisis took hold, Herefordshire had </a:t>
            </a:r>
            <a:r>
              <a:rPr lang="en-GB" sz="1200" dirty="0"/>
              <a:t>an overall Health Index score of </a:t>
            </a:r>
            <a:r>
              <a:rPr lang="en-GB" sz="1200" dirty="0" smtClean="0"/>
              <a:t>99.9 in 2021: down </a:t>
            </a:r>
            <a:r>
              <a:rPr lang="en-GB" sz="1200" dirty="0"/>
              <a:t>1.6 points compared with the previous year</a:t>
            </a:r>
            <a:r>
              <a:rPr lang="en-GB" sz="1200" dirty="0" smtClean="0"/>
              <a:t>. Herefordshire </a:t>
            </a:r>
            <a:r>
              <a:rPr lang="en-GB" sz="1200" dirty="0"/>
              <a:t>ranked around average among local authority areas in England for health in 2021</a:t>
            </a:r>
            <a:r>
              <a:rPr lang="en-GB" sz="1200" dirty="0" smtClean="0"/>
              <a:t>.</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a:t>
            </a:r>
            <a:r>
              <a:rPr lang="en-GB" sz="1200" dirty="0" smtClean="0"/>
              <a:t>2021, falling from 107.1 </a:t>
            </a:r>
            <a:r>
              <a:rPr lang="en-GB" sz="1200" dirty="0"/>
              <a:t>in 2020 to 106.3 in 2021. </a:t>
            </a:r>
            <a:r>
              <a:rPr lang="en-GB" sz="1200" dirty="0" smtClean="0"/>
              <a:t>Consequently, Herefordshire </a:t>
            </a:r>
            <a:r>
              <a:rPr lang="en-GB" sz="1200" dirty="0"/>
              <a:t>went from being in the top 40% of local authority areas to being close to average across England for this subdomain</a:t>
            </a:r>
            <a:r>
              <a:rPr lang="en-GB" sz="1200" dirty="0" smtClean="0"/>
              <a:t>.  ONS reports that the </a:t>
            </a:r>
            <a:r>
              <a:rPr lang="en-GB" sz="1200" dirty="0"/>
              <a:t>change was largely because of an increase in unemployment (the index worsened by 1.7 points) and a worsening in job-related training (a decrease of 1.5</a:t>
            </a:r>
            <a:r>
              <a:rPr lang="en-GB" sz="1200" dirty="0" smtClean="0"/>
              <a:t>).</a:t>
            </a:r>
          </a:p>
          <a:p>
            <a:pPr marL="285750" indent="-285750">
              <a:lnSpc>
                <a:spcPct val="120000"/>
              </a:lnSpc>
              <a:buFont typeface="Arial" panose="020B0604020202020204" pitchFamily="34" charset="0"/>
              <a:buChar char="•"/>
            </a:pPr>
            <a:r>
              <a:rPr lang="en-GB" sz="1200" dirty="0" smtClean="0"/>
              <a:t>The </a:t>
            </a:r>
            <a:r>
              <a:rPr lang="en-GB" sz="1200" b="1" dirty="0" smtClean="0"/>
              <a:t>2023 Community Wellbeing Survey </a:t>
            </a:r>
            <a:r>
              <a:rPr lang="en-GB" sz="1200" dirty="0" smtClean="0"/>
              <a:t>of Herefordshire </a:t>
            </a:r>
            <a:r>
              <a:rPr lang="en-GB" sz="1200" dirty="0"/>
              <a:t>adults </a:t>
            </a:r>
            <a:r>
              <a:rPr lang="en-GB" sz="1200" dirty="0" smtClean="0"/>
              <a:t>found that </a:t>
            </a:r>
            <a:r>
              <a:rPr lang="en-GB" sz="1200" dirty="0"/>
              <a:t>using the </a:t>
            </a:r>
            <a:r>
              <a:rPr lang="en-GB" sz="1200" dirty="0">
                <a:hlinkClick r:id="rId7"/>
              </a:rPr>
              <a:t>Warwick &amp; Edinburgh Mental Wellbeing Score </a:t>
            </a:r>
            <a:r>
              <a:rPr lang="en-GB" sz="1200" dirty="0" smtClean="0"/>
              <a:t>scale, 8% had poor wellbeing, The average (mean) score (25.9) was roughly </a:t>
            </a:r>
            <a:r>
              <a:rPr lang="en-GB" sz="1200" dirty="0"/>
              <a:t>in line with the 2021 </a:t>
            </a:r>
            <a:r>
              <a:rPr lang="en-GB" sz="1200" dirty="0" smtClean="0"/>
              <a:t>survey (25.7) and the </a:t>
            </a:r>
            <a:r>
              <a:rPr lang="en-GB" sz="1200" dirty="0" smtClean="0">
                <a:hlinkClick r:id="rId8"/>
              </a:rPr>
              <a:t>2021 score for England as a whole</a:t>
            </a:r>
            <a:r>
              <a:rPr lang="en-GB" sz="1200" dirty="0" smtClean="0"/>
              <a:t> (26.0), but was significantly lower among </a:t>
            </a:r>
            <a:r>
              <a:rPr lang="en-GB" sz="1200" dirty="0"/>
              <a:t>those living in the most deprived communities (24.3), </a:t>
            </a:r>
            <a:r>
              <a:rPr lang="en-GB" sz="1200" dirty="0" smtClean="0"/>
              <a:t>those </a:t>
            </a:r>
            <a:r>
              <a:rPr lang="en-GB" sz="1200" dirty="0"/>
              <a:t>renting from a Housing Association/Trust (23.9) and p</a:t>
            </a:r>
            <a:r>
              <a:rPr lang="en-GB" sz="1200" dirty="0" smtClean="0"/>
              <a:t>eople </a:t>
            </a:r>
            <a:r>
              <a:rPr lang="en-GB" sz="1200" dirty="0"/>
              <a:t>living with a disability (24.5). </a:t>
            </a:r>
            <a:endParaRPr lang="en-US" sz="1200" dirty="0" smtClean="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smtClean="0"/>
              <a:t>ONS also publishes a </a:t>
            </a:r>
            <a:r>
              <a:rPr lang="en-GB" sz="1200" dirty="0" smtClean="0">
                <a:hlinkClick r:id="rId9"/>
              </a:rPr>
              <a:t>personal wellbeing interactive map</a:t>
            </a:r>
            <a:r>
              <a:rPr lang="en-GB" sz="1200" dirty="0" smtClean="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endParaRPr lang="en-GB" sz="1200" dirty="0"/>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Last updated:  16 June 2023</a:t>
            </a:r>
          </a:p>
          <a:p>
            <a:r>
              <a:rPr lang="en-GB" sz="1100" dirty="0" smtClean="0"/>
              <a:t>Frequency:  Annually</a:t>
            </a:r>
          </a:p>
          <a:p>
            <a:r>
              <a:rPr lang="en-GB" sz="1100" dirty="0" smtClean="0"/>
              <a:t>Next update:  t.b.c.</a:t>
            </a:r>
            <a:endParaRPr lang="en-GB" sz="1100" dirty="0"/>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a:t>
            </a:r>
            <a:r>
              <a:rPr lang="en-GB" sz="1200" dirty="0">
                <a:solidFill>
                  <a:schemeClr val="bg1">
                    <a:lumMod val="65000"/>
                  </a:schemeClr>
                </a:solidFill>
              </a:rPr>
              <a:t>"Economic and working conditions" addresses child poverty, job-related training, unemployment, and workplace safety</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1966180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smtClean="0"/>
              <a:t>Impact on disabled people</a:t>
            </a:r>
            <a:endParaRPr lang="en-GB" sz="3200" dirty="0"/>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92500" lnSpcReduction="10000"/>
          </a:bodyPr>
          <a:lstStyle/>
          <a:p>
            <a:pPr marL="0" indent="0">
              <a:lnSpc>
                <a:spcPct val="120000"/>
              </a:lnSpc>
              <a:buNone/>
            </a:pPr>
            <a:r>
              <a:rPr lang="en-GB" sz="1400" b="1" dirty="0" smtClean="0"/>
              <a:t>Key points</a:t>
            </a:r>
          </a:p>
          <a:p>
            <a:pPr>
              <a:lnSpc>
                <a:spcPct val="120000"/>
              </a:lnSpc>
            </a:pPr>
            <a:r>
              <a:rPr lang="en-GB" sz="1200" dirty="0" smtClean="0">
                <a:hlinkClick r:id="rId2"/>
              </a:rPr>
              <a:t>Research </a:t>
            </a:r>
            <a:r>
              <a:rPr lang="en-GB" sz="1200" dirty="0">
                <a:hlinkClick r:id="rId2"/>
              </a:rPr>
              <a:t>suggests</a:t>
            </a:r>
            <a:r>
              <a:rPr lang="en-GB" sz="1200" dirty="0"/>
              <a:t> that disabled people have been disproportionately </a:t>
            </a:r>
            <a:r>
              <a:rPr lang="en-GB" sz="1200" dirty="0" smtClean="0"/>
              <a:t>impacted by the cost of living crisis as </a:t>
            </a:r>
            <a:r>
              <a:rPr lang="en-GB" sz="1200" dirty="0"/>
              <a:t>a larger proportion of their total spending is on energy and fuel, which </a:t>
            </a:r>
            <a:r>
              <a:rPr lang="en-GB" sz="1200" dirty="0" smtClean="0"/>
              <a:t>saw some </a:t>
            </a:r>
            <a:r>
              <a:rPr lang="en-GB" sz="1200" dirty="0"/>
              <a:t>of the largest </a:t>
            </a:r>
            <a:r>
              <a:rPr lang="en-GB" sz="1200" dirty="0" smtClean="0"/>
              <a:t>price rises.  </a:t>
            </a:r>
            <a:r>
              <a:rPr lang="en-GB" sz="1200" dirty="0"/>
              <a:t>Furthermore, disabled people have lower than average incomes and are more likely to rely upon benefits that have not kept pace with inflation</a:t>
            </a:r>
            <a:r>
              <a:rPr lang="en-GB" sz="1200" dirty="0" smtClean="0"/>
              <a:t>.  </a:t>
            </a:r>
          </a:p>
          <a:p>
            <a:pPr>
              <a:lnSpc>
                <a:spcPct val="120000"/>
              </a:lnSpc>
            </a:pPr>
            <a:r>
              <a:rPr lang="en-GB" sz="1200" dirty="0" smtClean="0"/>
              <a:t>Research undertaken by the Glasgow Centre for Population Health has </a:t>
            </a:r>
            <a:r>
              <a:rPr lang="en-GB" sz="1200" dirty="0"/>
              <a:t>found that </a:t>
            </a:r>
            <a:r>
              <a:rPr lang="en-GB" sz="1200" dirty="0" smtClean="0"/>
              <a:t>the </a:t>
            </a:r>
            <a:r>
              <a:rPr lang="en-GB" sz="1200" dirty="0"/>
              <a:t>crisis has crisis has worsened poverty and financial </a:t>
            </a:r>
            <a:r>
              <a:rPr lang="en-GB" sz="1200" dirty="0" smtClean="0"/>
              <a:t>insecurity, leaving some disabled people unable </a:t>
            </a:r>
            <a:r>
              <a:rPr lang="en-GB" sz="1200" dirty="0"/>
              <a:t>to afford a healthy life. </a:t>
            </a:r>
            <a:r>
              <a:rPr lang="en-GB" sz="1200" dirty="0" smtClean="0"/>
              <a:t>Being </a:t>
            </a:r>
            <a:r>
              <a:rPr lang="en-GB" sz="1200" dirty="0"/>
              <a:t>unable to heat their homes over winter and going hungry or eating a </a:t>
            </a:r>
            <a:r>
              <a:rPr lang="en-GB" sz="1200" dirty="0" smtClean="0"/>
              <a:t>nutritionally deficient diet has, the study claims, been ‘utterly corrosive </a:t>
            </a:r>
            <a:r>
              <a:rPr lang="en-GB" sz="1200" dirty="0"/>
              <a:t>to mental health and wellbeing, particularly stress </a:t>
            </a:r>
            <a:r>
              <a:rPr lang="en-GB" sz="1200" dirty="0" smtClean="0"/>
              <a:t>levels’, and ‘directly </a:t>
            </a:r>
            <a:r>
              <a:rPr lang="en-GB" sz="1200" dirty="0"/>
              <a:t>compromises the management </a:t>
            </a:r>
            <a:r>
              <a:rPr lang="en-GB" sz="1200" dirty="0" smtClean="0"/>
              <a:t>of… health conditions</a:t>
            </a:r>
            <a:r>
              <a:rPr lang="en-GB" sz="1200" dirty="0"/>
              <a:t>, disrupting medication routines and worsening symptoms, including pain </a:t>
            </a:r>
            <a:r>
              <a:rPr lang="en-GB" sz="1200" dirty="0" smtClean="0"/>
              <a:t>management.’ (Harkins, Burke &amp; Walsh, August 2023)</a:t>
            </a:r>
            <a:endParaRPr lang="en-GB" sz="1200" dirty="0"/>
          </a:p>
          <a:p>
            <a:pPr>
              <a:lnSpc>
                <a:spcPct val="120000"/>
              </a:lnSpc>
            </a:pPr>
            <a:r>
              <a:rPr lang="en-GB" sz="1200" dirty="0" smtClean="0">
                <a:hlinkClick r:id="rId3"/>
              </a:rPr>
              <a:t>According to the Joseph Rowntree Foundation</a:t>
            </a:r>
            <a:r>
              <a:rPr lang="en-GB" sz="1200" dirty="0" smtClean="0"/>
              <a:t> (JRF) in </a:t>
            </a:r>
            <a:r>
              <a:rPr lang="en-GB" sz="1200" dirty="0"/>
              <a:t>2021-22, there were 15.7 million disabled people in the UK – nearly a quarter of the </a:t>
            </a:r>
            <a:r>
              <a:rPr lang="en-GB" sz="1200" dirty="0" smtClean="0"/>
              <a:t>population.  A third </a:t>
            </a:r>
            <a:r>
              <a:rPr lang="en-GB" sz="1200" dirty="0"/>
              <a:t>of all families contained at least one person who was </a:t>
            </a:r>
            <a:r>
              <a:rPr lang="en-GB" sz="1200" dirty="0" smtClean="0"/>
              <a:t>disabled.</a:t>
            </a:r>
          </a:p>
          <a:p>
            <a:pPr>
              <a:lnSpc>
                <a:spcPct val="120000"/>
              </a:lnSpc>
            </a:pPr>
            <a:r>
              <a:rPr lang="en-GB" sz="1200" dirty="0" smtClean="0"/>
              <a:t>Even before the current cost-of-living crisis, disabled </a:t>
            </a:r>
            <a:r>
              <a:rPr lang="en-GB" sz="1200" dirty="0"/>
              <a:t>people </a:t>
            </a:r>
            <a:r>
              <a:rPr lang="en-GB" sz="1200" dirty="0" smtClean="0"/>
              <a:t>faced </a:t>
            </a:r>
            <a:r>
              <a:rPr lang="en-GB" sz="1200" dirty="0"/>
              <a:t>a higher risk of poverty and have done so for at least the past 20 years. This is driven partly by the additional costs associated with disability and ill-health, and partly by the barriers to work that disabled people face. The poverty rate for disabled people is 31%, 12 percentage points higher than the rate for people who are not disabled. Nearly half of all people who were disabled and living in poverty had a long-term, limiting mental condition – around 2.3 million people. (</a:t>
            </a:r>
            <a:r>
              <a:rPr lang="en-GB" sz="1200" dirty="0">
                <a:hlinkClick r:id="rId3"/>
              </a:rPr>
              <a:t>JRF</a:t>
            </a:r>
            <a:r>
              <a:rPr lang="en-GB" sz="1200" dirty="0"/>
              <a:t>).</a:t>
            </a:r>
          </a:p>
          <a:p>
            <a:pPr>
              <a:lnSpc>
                <a:spcPct val="120000"/>
              </a:lnSpc>
            </a:pPr>
            <a:r>
              <a:rPr lang="en-GB" sz="1200" dirty="0"/>
              <a:t>Many disabled people are not in work and welfare payments are their only income. </a:t>
            </a:r>
            <a:r>
              <a:rPr lang="en-GB" sz="1200" dirty="0">
                <a:hlinkClick r:id="rId4"/>
              </a:rPr>
              <a:t>According to Scope</a:t>
            </a:r>
            <a:r>
              <a:rPr lang="en-GB" sz="1200" dirty="0"/>
              <a:t>, benefit rates for disabled people have seen a significant real-terms cut due to not keeping pace with rising costs - up to £678 in real terms for someone receiving income based Employment and Support Allowance as of October 2022</a:t>
            </a:r>
            <a:r>
              <a:rPr lang="en-GB" sz="1200" dirty="0" smtClean="0"/>
              <a:t>.</a:t>
            </a:r>
          </a:p>
          <a:p>
            <a:pPr>
              <a:lnSpc>
                <a:spcPct val="120000"/>
              </a:lnSpc>
            </a:pPr>
            <a:r>
              <a:rPr lang="en-US" sz="1200" dirty="0">
                <a:solidFill>
                  <a:srgbClr val="282E2B"/>
                </a:solidFill>
                <a:cs typeface="Arial" panose="020B0604020202020204" pitchFamily="34" charset="0"/>
                <a:hlinkClick r:id="rId5"/>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t>
            </a:r>
            <a:r>
              <a:rPr lang="en-GB" sz="1200" dirty="0" smtClean="0">
                <a:solidFill>
                  <a:srgbClr val="282E2B"/>
                </a:solidFill>
                <a:cs typeface="Arial" panose="020B0604020202020204" pitchFamily="34" charset="0"/>
              </a:rPr>
              <a:t>(and ethnicity) </a:t>
            </a:r>
            <a:r>
              <a:rPr lang="en-GB" sz="1200" dirty="0">
                <a:solidFill>
                  <a:srgbClr val="282E2B"/>
                </a:solidFill>
                <a:cs typeface="Arial" panose="020B0604020202020204" pitchFamily="34" charset="0"/>
              </a:rPr>
              <a:t>when other factors were accounted for</a:t>
            </a:r>
            <a:r>
              <a:rPr lang="en-GB" sz="1200" dirty="0" smtClean="0">
                <a:solidFill>
                  <a:srgbClr val="282E2B"/>
                </a:solidFill>
                <a:cs typeface="Arial" panose="020B0604020202020204" pitchFamily="34" charset="0"/>
              </a:rPr>
              <a:t>.</a:t>
            </a:r>
          </a:p>
          <a:p>
            <a:pPr>
              <a:lnSpc>
                <a:spcPct val="120000"/>
              </a:lnSpc>
            </a:pPr>
            <a:r>
              <a:rPr lang="en-GB" sz="1200" dirty="0" smtClean="0">
                <a:solidFill>
                  <a:srgbClr val="282E2B"/>
                </a:solidFill>
                <a:cs typeface="Arial" panose="020B0604020202020204" pitchFamily="34" charset="0"/>
              </a:rPr>
              <a:t>The </a:t>
            </a:r>
            <a:r>
              <a:rPr lang="en-GB" sz="1200" dirty="0" smtClean="0">
                <a:solidFill>
                  <a:srgbClr val="282E2B"/>
                </a:solidFill>
                <a:cs typeface="Arial" panose="020B0604020202020204" pitchFamily="34" charset="0"/>
                <a:hlinkClick r:id="rId6"/>
              </a:rPr>
              <a:t>Resolution Foundation has </a:t>
            </a:r>
            <a:r>
              <a:rPr lang="en-GB" sz="1200" dirty="0">
                <a:solidFill>
                  <a:srgbClr val="282E2B"/>
                </a:solidFill>
                <a:cs typeface="Arial" panose="020B0604020202020204" pitchFamily="34" charset="0"/>
                <a:hlinkClick r:id="rId6"/>
              </a:rPr>
              <a:t>reported </a:t>
            </a:r>
            <a:r>
              <a:rPr lang="en-GB" sz="1200" dirty="0">
                <a:solidFill>
                  <a:srgbClr val="282E2B"/>
                </a:solidFill>
                <a:cs typeface="Arial" panose="020B0604020202020204" pitchFamily="34" charset="0"/>
              </a:rPr>
              <a:t>that </a:t>
            </a:r>
            <a:r>
              <a:rPr lang="en-GB" sz="1200" dirty="0" smtClean="0">
                <a:solidFill>
                  <a:srgbClr val="282E2B"/>
                </a:solidFill>
                <a:cs typeface="Arial" panose="020B0604020202020204" pitchFamily="34" charset="0"/>
              </a:rPr>
              <a:t>between </a:t>
            </a:r>
            <a:r>
              <a:rPr lang="en-GB" sz="1200" dirty="0">
                <a:solidFill>
                  <a:srgbClr val="282E2B"/>
                </a:solidFill>
                <a:cs typeface="Arial" panose="020B0604020202020204" pitchFamily="34" charset="0"/>
              </a:rPr>
              <a:t>2013-14 and </a:t>
            </a:r>
            <a:r>
              <a:rPr lang="en-GB" sz="1200" dirty="0" smtClean="0">
                <a:solidFill>
                  <a:srgbClr val="282E2B"/>
                </a:solidFill>
                <a:cs typeface="Arial" panose="020B0604020202020204" pitchFamily="34" charset="0"/>
              </a:rPr>
              <a:t>2022-23, </a:t>
            </a:r>
            <a:r>
              <a:rPr lang="en-GB" sz="1200" dirty="0">
                <a:solidFill>
                  <a:srgbClr val="282E2B"/>
                </a:solidFill>
                <a:cs typeface="Arial" panose="020B0604020202020204" pitchFamily="34" charset="0"/>
              </a:rPr>
              <a:t>real spending on working-age incapacity benefits increased by </a:t>
            </a:r>
            <a:r>
              <a:rPr lang="en-GB" sz="1200" dirty="0" smtClean="0">
                <a:solidFill>
                  <a:srgbClr val="282E2B"/>
                </a:solidFill>
                <a:cs typeface="Arial" panose="020B0604020202020204" pitchFamily="34" charset="0"/>
              </a:rPr>
              <a:t>34%, </a:t>
            </a:r>
            <a:r>
              <a:rPr lang="en-GB" sz="1200" dirty="0">
                <a:solidFill>
                  <a:srgbClr val="282E2B"/>
                </a:solidFill>
                <a:cs typeface="Arial" panose="020B0604020202020204" pitchFamily="34" charset="0"/>
              </a:rPr>
              <a:t>and that on disability benefits rose by </a:t>
            </a:r>
            <a:r>
              <a:rPr lang="en-GB" sz="1200" dirty="0" smtClean="0">
                <a:solidFill>
                  <a:srgbClr val="282E2B"/>
                </a:solidFill>
                <a:cs typeface="Arial" panose="020B0604020202020204" pitchFamily="34" charset="0"/>
              </a:rPr>
              <a:t>89%. </a:t>
            </a:r>
            <a:endParaRPr lang="en-US" sz="1200" dirty="0">
              <a:solidFill>
                <a:srgbClr val="282E2B"/>
              </a:solidFill>
              <a:cs typeface="Arial" panose="020B0604020202020204" pitchFamily="34" charset="0"/>
            </a:endParaRPr>
          </a:p>
          <a:p>
            <a:pPr>
              <a:lnSpc>
                <a:spcPct val="120000"/>
              </a:lnSpc>
            </a:pPr>
            <a:r>
              <a:rPr lang="en-GB" sz="1200" dirty="0" smtClean="0">
                <a:hlinkClick r:id="rId7"/>
              </a:rPr>
              <a:t>According to </a:t>
            </a:r>
            <a:r>
              <a:rPr lang="en-GB" sz="1200" dirty="0">
                <a:hlinkClick r:id="rId7"/>
              </a:rPr>
              <a:t>Citizens </a:t>
            </a:r>
            <a:r>
              <a:rPr lang="en-GB" sz="1200" dirty="0" smtClean="0">
                <a:hlinkClick r:id="rId7"/>
              </a:rPr>
              <a:t>Advice</a:t>
            </a:r>
            <a:r>
              <a:rPr lang="en-GB" sz="1200" dirty="0" smtClean="0"/>
              <a:t>, 1 </a:t>
            </a:r>
            <a:r>
              <a:rPr lang="en-GB" sz="1200" dirty="0"/>
              <a:t>in </a:t>
            </a:r>
            <a:r>
              <a:rPr lang="en-GB" sz="1200" dirty="0" smtClean="0"/>
              <a:t>10 households containing a disabled person in </a:t>
            </a:r>
            <a:r>
              <a:rPr lang="en-GB" sz="1200" dirty="0"/>
              <a:t>Britain are in a negative budget compared </a:t>
            </a:r>
            <a:r>
              <a:rPr lang="en-GB" sz="1200" dirty="0" smtClean="0"/>
              <a:t>to 1 in 15 of all households.</a:t>
            </a:r>
            <a:endParaRPr lang="en-GB" sz="1200" dirty="0"/>
          </a:p>
          <a:p>
            <a:pPr>
              <a:lnSpc>
                <a:spcPct val="120000"/>
              </a:lnSpc>
            </a:pPr>
            <a:r>
              <a:rPr lang="en-GB" sz="1200" dirty="0" smtClean="0"/>
              <a:t>2021 Census data suggested there were 34,828 disabled people in Herefordshire comprising 18.6% of the population; a higher proportion than in England (17.3%) and the West Midlands (18.1%).  Of these people, 14,001 said their daily activities were limited a lot.</a:t>
            </a:r>
            <a:endParaRPr lang="en-GB" sz="1200" dirty="0"/>
          </a:p>
          <a:p>
            <a:pPr>
              <a:lnSpc>
                <a:spcPct val="120000"/>
              </a:lnSpc>
            </a:pPr>
            <a:r>
              <a:rPr lang="en-GB" sz="1200" dirty="0"/>
              <a:t>In Herefordshire, in </a:t>
            </a:r>
            <a:r>
              <a:rPr lang="en-GB" sz="1200" dirty="0" smtClean="0"/>
              <a:t>July 2024 there </a:t>
            </a:r>
            <a:r>
              <a:rPr lang="en-GB" sz="1200" dirty="0"/>
              <a:t>were </a:t>
            </a:r>
            <a:r>
              <a:rPr lang="en-GB" sz="1200" dirty="0" smtClean="0"/>
              <a:t>9,473 people entitled to </a:t>
            </a:r>
            <a:r>
              <a:rPr lang="en-GB" sz="1200" dirty="0" smtClean="0">
                <a:hlinkClick r:id="rId8"/>
              </a:rPr>
              <a:t>Personal </a:t>
            </a:r>
            <a:r>
              <a:rPr lang="en-GB" sz="1200" dirty="0">
                <a:hlinkClick r:id="rId8"/>
              </a:rPr>
              <a:t>Independence Payment</a:t>
            </a:r>
            <a:r>
              <a:rPr lang="en-GB" sz="1200" dirty="0"/>
              <a:t> (PIP</a:t>
            </a:r>
            <a:r>
              <a:rPr lang="en-GB" sz="1200" dirty="0" smtClean="0"/>
              <a:t>)*, up from 6,221 in January 2020 (+52%), of whom 3,458 </a:t>
            </a:r>
            <a:r>
              <a:rPr lang="en-GB" sz="1200" dirty="0"/>
              <a:t>(</a:t>
            </a:r>
            <a:r>
              <a:rPr lang="en-GB" sz="1200" dirty="0" smtClean="0"/>
              <a:t>37%) </a:t>
            </a:r>
            <a:r>
              <a:rPr lang="en-GB" sz="1200" dirty="0"/>
              <a:t>had some form of psychiatric </a:t>
            </a:r>
            <a:r>
              <a:rPr lang="en-GB" sz="1200" dirty="0" smtClean="0"/>
              <a:t>disorder and are likely especially vulnerable to the cost-of-living-related mental health risks described by the research. In </a:t>
            </a:r>
            <a:r>
              <a:rPr lang="en-GB" sz="1200" dirty="0" smtClean="0"/>
              <a:t>May 2024</a:t>
            </a:r>
            <a:r>
              <a:rPr lang="en-GB" sz="1200" dirty="0" smtClean="0"/>
              <a:t>, a further </a:t>
            </a:r>
            <a:r>
              <a:rPr lang="en-GB" sz="1200" dirty="0" smtClean="0"/>
              <a:t>2,990 </a:t>
            </a:r>
            <a:r>
              <a:rPr lang="en-GB" sz="1200" dirty="0" smtClean="0"/>
              <a:t>people were entitled to </a:t>
            </a:r>
            <a:r>
              <a:rPr lang="en-GB" sz="1200" dirty="0" smtClean="0">
                <a:hlinkClick r:id="rId9"/>
              </a:rPr>
              <a:t>Disability Living Allowance </a:t>
            </a:r>
            <a:r>
              <a:rPr lang="en-GB" sz="1200" dirty="0" smtClean="0"/>
              <a:t>and </a:t>
            </a:r>
            <a:r>
              <a:rPr lang="en-GB" sz="1200" dirty="0" smtClean="0"/>
              <a:t>5,938 </a:t>
            </a:r>
            <a:r>
              <a:rPr lang="en-GB" sz="1200" dirty="0" smtClean="0"/>
              <a:t>people over state pension age were entitled to </a:t>
            </a:r>
            <a:r>
              <a:rPr lang="en-GB" sz="1200" dirty="0" smtClean="0">
                <a:hlinkClick r:id="rId10"/>
              </a:rPr>
              <a:t>Attendance Allowance</a:t>
            </a:r>
            <a:r>
              <a:rPr lang="en-GB" sz="1200" dirty="0" smtClean="0"/>
              <a:t>.</a:t>
            </a:r>
          </a:p>
          <a:p>
            <a:pPr>
              <a:lnSpc>
                <a:spcPct val="120000"/>
              </a:lnSpc>
            </a:pPr>
            <a:r>
              <a:rPr lang="en-GB" sz="1200" dirty="0" smtClean="0"/>
              <a:t>In </a:t>
            </a:r>
            <a:r>
              <a:rPr lang="en-GB" sz="1200" dirty="0"/>
              <a:t>2023-24, in </a:t>
            </a:r>
            <a:r>
              <a:rPr lang="en-GB" sz="1200" dirty="0" smtClean="0"/>
              <a:t>Herefordshire as in many other areas of the country, PIP </a:t>
            </a:r>
            <a:r>
              <a:rPr lang="en-GB" sz="1200" dirty="0"/>
              <a:t>was the most common type of benefit issue </a:t>
            </a:r>
            <a:r>
              <a:rPr lang="en-GB" sz="1200" dirty="0">
                <a:hlinkClick r:id="rId11"/>
              </a:rPr>
              <a:t>Citizens Advice </a:t>
            </a:r>
            <a:r>
              <a:rPr lang="en-GB" sz="1200" dirty="0"/>
              <a:t>helped </a:t>
            </a:r>
            <a:r>
              <a:rPr lang="en-GB" sz="1200" dirty="0" smtClean="0"/>
              <a:t>clients with.</a:t>
            </a:r>
          </a:p>
          <a:p>
            <a:pPr>
              <a:lnSpc>
                <a:spcPct val="120000"/>
              </a:lnSpc>
            </a:pPr>
            <a:r>
              <a:rPr lang="en-GB" sz="1200" dirty="0" smtClean="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2"/>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4:  Income deprivation, poverty and homelessness</a:t>
            </a:r>
            <a:endParaRPr lang="en-GB" sz="3600" dirty="0"/>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a:t>
            </a:r>
            <a:r>
              <a:rPr lang="en-GB" sz="3200" dirty="0" smtClean="0"/>
              <a:t>with below average income</a:t>
            </a:r>
            <a:endParaRPr lang="en-GB" sz="3200" dirty="0"/>
          </a:p>
        </p:txBody>
      </p:sp>
      <p:sp>
        <p:nvSpPr>
          <p:cNvPr id="3" name="Content Placeholder 2"/>
          <p:cNvSpPr>
            <a:spLocks noGrp="1"/>
          </p:cNvSpPr>
          <p:nvPr>
            <p:ph idx="1"/>
          </p:nvPr>
        </p:nvSpPr>
        <p:spPr>
          <a:xfrm>
            <a:off x="118753" y="1083366"/>
            <a:ext cx="11958188" cy="5590566"/>
          </a:xfrm>
          <a:solidFill>
            <a:schemeClr val="bg1"/>
          </a:solidFill>
          <a:ln w="38100">
            <a:solidFill>
              <a:srgbClr val="FFC000"/>
            </a:solidFill>
          </a:ln>
        </p:spPr>
        <p:txBody>
          <a:bodyPr>
            <a:normAutofit fontScale="55000" lnSpcReduction="20000"/>
          </a:bodyPr>
          <a:lstStyle/>
          <a:p>
            <a:pPr>
              <a:lnSpc>
                <a:spcPct val="120000"/>
              </a:lnSpc>
            </a:pPr>
            <a:r>
              <a:rPr lang="en-GB" dirty="0" smtClean="0"/>
              <a:t>The Department for Work and Pensions </a:t>
            </a:r>
            <a:r>
              <a:rPr lang="en-GB" dirty="0"/>
              <a:t>(DWP</a:t>
            </a:r>
            <a:r>
              <a:rPr lang="en-GB" dirty="0" smtClean="0"/>
              <a:t>) </a:t>
            </a:r>
            <a:r>
              <a:rPr lang="en-GB" dirty="0" smtClean="0">
                <a:hlinkClick r:id="rId2"/>
              </a:rPr>
              <a:t>Households </a:t>
            </a:r>
            <a:r>
              <a:rPr lang="en-GB" dirty="0">
                <a:hlinkClick r:id="rId2"/>
              </a:rPr>
              <a:t>Below Average Income (HBAI) report </a:t>
            </a:r>
            <a:r>
              <a:rPr lang="en-GB" dirty="0"/>
              <a:t>presents information on UK living standards based on household income measures for </a:t>
            </a:r>
            <a:r>
              <a:rPr lang="en-GB" dirty="0" smtClean="0"/>
              <a:t>the latest financial </a:t>
            </a:r>
            <a:r>
              <a:rPr lang="en-GB" dirty="0"/>
              <a:t>year </a:t>
            </a:r>
            <a:r>
              <a:rPr lang="en-GB" dirty="0" smtClean="0"/>
              <a:t>ending (</a:t>
            </a:r>
            <a:r>
              <a:rPr lang="en-GB" dirty="0"/>
              <a:t>FYE) </a:t>
            </a:r>
            <a:r>
              <a:rPr lang="en-GB" dirty="0" smtClean="0"/>
              <a:t>and is taken from the Family </a:t>
            </a:r>
            <a:r>
              <a:rPr lang="en-GB" dirty="0"/>
              <a:t>Resources Survey (FRS</a:t>
            </a:r>
            <a:r>
              <a:rPr lang="en-GB" dirty="0" smtClean="0"/>
              <a:t>).  The latest 2023 data show that across the UK as a whole:</a:t>
            </a:r>
          </a:p>
          <a:p>
            <a:pPr lvl="1">
              <a:lnSpc>
                <a:spcPct val="120000"/>
              </a:lnSpc>
            </a:pPr>
            <a:r>
              <a:rPr lang="en-GB" dirty="0" smtClean="0"/>
              <a:t>There </a:t>
            </a:r>
            <a:r>
              <a:rPr lang="en-GB" dirty="0"/>
              <a:t>was a decrease in real terms median household income between FYE 2022 and FYE </a:t>
            </a:r>
            <a:r>
              <a:rPr lang="en-GB" dirty="0" smtClean="0"/>
              <a:t>2023 of 0.5</a:t>
            </a:r>
            <a:r>
              <a:rPr lang="en-GB" dirty="0"/>
              <a:t>% before housing costs (BHC) and 1.5% after housing costs (AHC);</a:t>
            </a:r>
          </a:p>
          <a:p>
            <a:pPr lvl="1">
              <a:lnSpc>
                <a:spcPct val="120000"/>
              </a:lnSpc>
            </a:pPr>
            <a:r>
              <a:rPr lang="en-GB" dirty="0" smtClean="0"/>
              <a:t>Most </a:t>
            </a:r>
            <a:r>
              <a:rPr lang="en-GB" dirty="0"/>
              <a:t>of the income distribution experienced a fall in real household incomes (BHC), with slightly larger reductions (averaging around 2%) seen in the bottom half of the income distribution, and those in the top 10% of the distribution recording small increases in real terms BHC incomes;</a:t>
            </a:r>
          </a:p>
          <a:p>
            <a:pPr lvl="1">
              <a:lnSpc>
                <a:spcPct val="120000"/>
              </a:lnSpc>
            </a:pPr>
            <a:r>
              <a:rPr lang="en-GB" dirty="0" smtClean="0"/>
              <a:t>Income inequality </a:t>
            </a:r>
            <a:r>
              <a:rPr lang="en-GB" dirty="0"/>
              <a:t>increased slightly in FYE 2023, both before and after housing costs. The level has remained broadly stable since FYE 2011;</a:t>
            </a:r>
          </a:p>
          <a:p>
            <a:pPr lvl="1">
              <a:lnSpc>
                <a:spcPct val="120000"/>
              </a:lnSpc>
            </a:pPr>
            <a:r>
              <a:rPr lang="en-GB" dirty="0" smtClean="0"/>
              <a:t>The </a:t>
            </a:r>
            <a:r>
              <a:rPr lang="en-GB" dirty="0"/>
              <a:t>percentage of individuals in relative low income increased before housing costs, and both before and after housing costs for absolute low income measures;</a:t>
            </a:r>
          </a:p>
          <a:p>
            <a:pPr lvl="1">
              <a:lnSpc>
                <a:spcPct val="120000"/>
              </a:lnSpc>
            </a:pPr>
            <a:r>
              <a:rPr lang="en-GB" dirty="0" smtClean="0"/>
              <a:t>The </a:t>
            </a:r>
            <a:r>
              <a:rPr lang="en-GB" dirty="0"/>
              <a:t>largest increases in low-income measures are seen for children, with absolute measures showing the most increase. Changes in BHC rates were slightly higher than AHC</a:t>
            </a:r>
            <a:r>
              <a:rPr lang="en-GB" dirty="0" smtClean="0"/>
              <a:t>; </a:t>
            </a:r>
            <a:endParaRPr lang="en-GB" dirty="0"/>
          </a:p>
          <a:p>
            <a:pPr lvl="1">
              <a:lnSpc>
                <a:spcPct val="120000"/>
              </a:lnSpc>
            </a:pPr>
            <a:r>
              <a:rPr lang="en-GB" dirty="0" smtClean="0"/>
              <a:t>Low-income </a:t>
            </a:r>
            <a:r>
              <a:rPr lang="en-GB" dirty="0"/>
              <a:t>rates for working age adults are broadly flat compared with FYE 2022, with pensioner BHC rates showing small increases, and pensioner AHC rates flat or falling;</a:t>
            </a:r>
          </a:p>
          <a:p>
            <a:pPr lvl="1">
              <a:lnSpc>
                <a:spcPct val="120000"/>
              </a:lnSpc>
            </a:pPr>
            <a:r>
              <a:rPr lang="en-GB" dirty="0" smtClean="0"/>
              <a:t>There </a:t>
            </a:r>
            <a:r>
              <a:rPr lang="en-GB" dirty="0"/>
              <a:t>was a statistically significant increase in the percentage of pensioners in material deprivation compared to FYE 2020;</a:t>
            </a:r>
          </a:p>
          <a:p>
            <a:pPr lvl="1">
              <a:lnSpc>
                <a:spcPct val="120000"/>
              </a:lnSpc>
            </a:pPr>
            <a:r>
              <a:rPr lang="en-GB" dirty="0" smtClean="0"/>
              <a:t>Estimates </a:t>
            </a:r>
            <a:r>
              <a:rPr lang="en-GB" dirty="0"/>
              <a:t>of the percentage of children in combined low income and material deprivation have also increased since FYE 2020, but they are stable for working age adults over the same time period;</a:t>
            </a:r>
          </a:p>
          <a:p>
            <a:pPr lvl="1">
              <a:lnSpc>
                <a:spcPct val="120000"/>
              </a:lnSpc>
            </a:pPr>
            <a:r>
              <a:rPr lang="en-GB" dirty="0" smtClean="0"/>
              <a:t>The </a:t>
            </a:r>
            <a:r>
              <a:rPr lang="en-GB" dirty="0"/>
              <a:t>percentage of individuals in food secure households reduced for all age groups, and reductions were greater for those in low-income households. All estimates are at their lowest levels since their introduction in </a:t>
            </a:r>
            <a:r>
              <a:rPr lang="en-GB"/>
              <a:t>FYE </a:t>
            </a:r>
            <a:r>
              <a:rPr lang="en-GB" smtClean="0"/>
              <a:t>2020;</a:t>
            </a:r>
            <a:endParaRPr lang="en-GB" dirty="0"/>
          </a:p>
          <a:p>
            <a:pPr lvl="1">
              <a:lnSpc>
                <a:spcPct val="120000"/>
              </a:lnSpc>
            </a:pPr>
            <a:r>
              <a:rPr lang="en-GB" dirty="0" smtClean="0"/>
              <a:t>The </a:t>
            </a:r>
            <a:r>
              <a:rPr lang="en-GB" dirty="0"/>
              <a:t>percentage of individuals in households who had accessed a food bank in the 30 days prior to their Family Resources Survey (FRS) interview has increased since FYE 2022. Those in low-income households remain more likely to have used a food bank. The largest increases in household food bank usage were recorded for </a:t>
            </a:r>
            <a:r>
              <a:rPr lang="en-GB" dirty="0" smtClean="0"/>
              <a:t>children.  Estimates </a:t>
            </a:r>
            <a:r>
              <a:rPr lang="en-GB" dirty="0"/>
              <a:t>of the percentage of individuals in households who had used a food bank during the 12 months prior to their interview were more stable.</a:t>
            </a:r>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smtClean="0"/>
              <a:t>Income deprivation in Herefordshire</a:t>
            </a:r>
            <a:endParaRPr lang="en-GB" dirty="0"/>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smtClean="0">
                <a:hlinkClick r:id="rId2"/>
              </a:rPr>
              <a:t>IFS reports </a:t>
            </a:r>
            <a:r>
              <a:rPr lang="en-GB" sz="1200" dirty="0" smtClean="0"/>
              <a:t>that material </a:t>
            </a:r>
            <a:r>
              <a:rPr lang="en-GB" sz="1200" dirty="0"/>
              <a:t>deprivation rose substantially between 2019–20 and </a:t>
            </a:r>
            <a:r>
              <a:rPr lang="en-GB" sz="1200" dirty="0" smtClean="0"/>
              <a:t>2022–23</a:t>
            </a:r>
            <a:r>
              <a:rPr lang="en-GB" sz="1200" dirty="0"/>
              <a:t>, as more households reported being unable to afford all sorts of </a:t>
            </a:r>
            <a:r>
              <a:rPr lang="en-GB" sz="1200" dirty="0" smtClean="0"/>
              <a:t>essentials</a:t>
            </a:r>
            <a:r>
              <a:rPr lang="en-GB" sz="1200" dirty="0"/>
              <a:t>.</a:t>
            </a:r>
          </a:p>
          <a:p>
            <a:pPr>
              <a:lnSpc>
                <a:spcPct val="110000"/>
              </a:lnSpc>
            </a:pPr>
            <a:r>
              <a:rPr lang="en-GB" sz="1200" dirty="0" smtClean="0"/>
              <a:t>The </a:t>
            </a:r>
            <a:r>
              <a:rPr lang="en-GB" sz="1200" dirty="0"/>
              <a:t>income domain </a:t>
            </a:r>
            <a:r>
              <a:rPr lang="en-GB" sz="1200" dirty="0" smtClean="0"/>
              <a:t>of the </a:t>
            </a:r>
            <a:r>
              <a:rPr lang="en-GB" sz="1200" dirty="0" smtClean="0">
                <a:hlinkClick r:id="rId3"/>
              </a:rPr>
              <a:t>Indices of Multiple Deprivation (IMD) 2019 </a:t>
            </a:r>
            <a:r>
              <a:rPr lang="en-GB" sz="1200" dirty="0" smtClean="0"/>
              <a:t>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  Unfortunately, these data are now out-of-date but the areas most likely to be affected are unlikely to have changed.</a:t>
            </a:r>
          </a:p>
          <a:p>
            <a:pPr>
              <a:lnSpc>
                <a:spcPct val="110000"/>
              </a:lnSpc>
            </a:pPr>
            <a:r>
              <a:rPr lang="en-GB" sz="1400" b="1" dirty="0" smtClean="0"/>
              <a:t>Key points</a:t>
            </a:r>
            <a:endParaRPr lang="en-GB" sz="1400" b="1" dirty="0"/>
          </a:p>
          <a:p>
            <a:pPr marL="285750" indent="-285750">
              <a:lnSpc>
                <a:spcPct val="110000"/>
              </a:lnSpc>
              <a:buFont typeface="Arial" panose="020B0604020202020204" pitchFamily="34" charset="0"/>
              <a:buChar char="•"/>
            </a:pPr>
            <a:r>
              <a:rPr lang="en-GB" sz="1200" dirty="0" smtClean="0"/>
              <a:t>In 2019, there were </a:t>
            </a:r>
            <a:r>
              <a:rPr lang="en-GB" sz="1200" dirty="0"/>
              <a:t>10 LSOAs in Herefordshire </a:t>
            </a:r>
            <a:r>
              <a:rPr lang="en-GB" sz="1200" dirty="0" smtClean="0"/>
              <a:t>amongst </a:t>
            </a:r>
            <a:r>
              <a:rPr lang="en-GB" sz="1200" dirty="0"/>
              <a:t>the 25% most deprived nationally in this domain, all having at least one in five people who live in income deprived households. Half of these areas </a:t>
            </a:r>
            <a:r>
              <a:rPr lang="en-GB" sz="1200" dirty="0" smtClean="0"/>
              <a:t>were </a:t>
            </a:r>
            <a:r>
              <a:rPr lang="en-GB" sz="1200" dirty="0"/>
              <a:t>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a:t>
            </a:r>
            <a:r>
              <a:rPr lang="en-GB" sz="1200" dirty="0" smtClean="0"/>
              <a:t>had </a:t>
            </a:r>
            <a:r>
              <a:rPr lang="en-GB" sz="1200" dirty="0"/>
              <a:t>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t>
            </a:r>
            <a:r>
              <a:rPr lang="en-GB" sz="1200" dirty="0" smtClean="0"/>
              <a:t>were </a:t>
            </a:r>
            <a:r>
              <a:rPr lang="en-GB" sz="1200" dirty="0"/>
              <a:t>within the 10% most deprived LSOAs in England.</a:t>
            </a:r>
          </a:p>
          <a:p>
            <a:pPr marL="285750" indent="-285750">
              <a:lnSpc>
                <a:spcPct val="110000"/>
              </a:lnSpc>
              <a:buFont typeface="Arial" panose="020B0604020202020204" pitchFamily="34" charset="0"/>
              <a:buChar char="•"/>
            </a:pPr>
            <a:r>
              <a:rPr lang="en-GB" sz="1200" dirty="0"/>
              <a:t>There </a:t>
            </a:r>
            <a:r>
              <a:rPr lang="en-GB" sz="1200" dirty="0" smtClean="0"/>
              <a:t>were </a:t>
            </a:r>
            <a:r>
              <a:rPr lang="en-GB" sz="1200" dirty="0"/>
              <a:t>22 LSOAs across Herefordshire </a:t>
            </a:r>
            <a:r>
              <a:rPr lang="en-GB" sz="1200" dirty="0" smtClean="0"/>
              <a:t>amongst </a:t>
            </a:r>
            <a:r>
              <a:rPr lang="en-GB" sz="1200" dirty="0"/>
              <a:t>the 25% least deprived nationally, with between 4% and 6% of their population living in income deprived households. These LSOAs </a:t>
            </a:r>
            <a:r>
              <a:rPr lang="en-GB" sz="1200" dirty="0" smtClean="0"/>
              <a:t>were </a:t>
            </a:r>
            <a:r>
              <a:rPr lang="en-GB" sz="1200" dirty="0"/>
              <a:t>spread across the county with some in Hereford city and the market towns of Ledbury and Ross-on-Wye as well as a number in rural areas, although two thirds </a:t>
            </a:r>
            <a:r>
              <a:rPr lang="en-GB" sz="1200" dirty="0" smtClean="0"/>
              <a:t>were </a:t>
            </a:r>
            <a:r>
              <a:rPr lang="en-GB" sz="1200" dirty="0"/>
              <a:t>within urban areas</a:t>
            </a:r>
            <a:r>
              <a:rPr lang="en-GB" sz="1200" dirty="0" smtClean="0"/>
              <a:t>.</a:t>
            </a:r>
            <a:endParaRPr lang="en-GB" sz="1200" dirty="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a:t>
            </a:r>
            <a:r>
              <a:rPr lang="en-GB" sz="1100" dirty="0">
                <a:hlinkClick r:id="rId3"/>
              </a:rPr>
              <a:t>Ministry of Housing, Communities &amp; Local Government</a:t>
            </a:r>
            <a:endParaRPr lang="en-GB" sz="1100" dirty="0" smtClean="0"/>
          </a:p>
          <a:p>
            <a:r>
              <a:rPr lang="en-GB" sz="1100" dirty="0" smtClean="0"/>
              <a:t>Frequency:  5-yearly.  Last updated: 2019.  Next update: T.b.c.</a:t>
            </a:r>
            <a:endParaRPr lang="en-GB" sz="1100" dirty="0"/>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LSOAs are fixed </a:t>
            </a:r>
            <a:r>
              <a:rPr lang="en-GB" sz="1100" dirty="0">
                <a:solidFill>
                  <a:schemeClr val="bg1">
                    <a:lumMod val="65000"/>
                  </a:schemeClr>
                </a:solidFill>
              </a:rPr>
              <a:t>statistical geographies of about 1,500 people designed by the Office for National Statistics (ONS</a:t>
            </a:r>
            <a:r>
              <a:rPr lang="en-GB" sz="1100" dirty="0" smtClean="0">
                <a:solidFill>
                  <a:schemeClr val="bg1">
                    <a:lumMod val="65000"/>
                  </a:schemeClr>
                </a:solidFill>
              </a:rPr>
              <a:t>).  The </a:t>
            </a:r>
            <a:r>
              <a:rPr lang="en-GB" sz="1100" dirty="0">
                <a:solidFill>
                  <a:schemeClr val="bg1">
                    <a:lumMod val="65000"/>
                  </a:schemeClr>
                </a:solidFill>
              </a:rPr>
              <a:t>income domain is divided into two supplementary indices - one for income deprivation affecting children and one for income deprivation affecting older people. </a:t>
            </a:r>
            <a:r>
              <a:rPr lang="en-GB" sz="1100" dirty="0" smtClean="0">
                <a:solidFill>
                  <a:schemeClr val="bg1">
                    <a:lumMod val="65000"/>
                  </a:schemeClr>
                </a:solidFill>
              </a:rPr>
              <a:t>Further information, including about Herefordshire’s overall IMD score and the other domains of the IMD can be found on the </a:t>
            </a:r>
            <a:r>
              <a:rPr lang="en-GB" sz="1100" dirty="0" smtClean="0">
                <a:solidFill>
                  <a:schemeClr val="bg1">
                    <a:lumMod val="65000"/>
                  </a:schemeClr>
                </a:solidFill>
                <a:hlinkClick r:id="rId5"/>
              </a:rPr>
              <a:t>Understanding Herefordshire </a:t>
            </a:r>
            <a:r>
              <a:rPr lang="en-GB" sz="1100" dirty="0" smtClean="0">
                <a:solidFill>
                  <a:schemeClr val="bg1">
                    <a:lumMod val="65000"/>
                  </a:schemeClr>
                </a:solidFill>
              </a:rPr>
              <a:t>website.</a:t>
            </a:r>
            <a:endParaRPr lang="en-GB" sz="1100" dirty="0">
              <a:solidFill>
                <a:schemeClr val="bg1">
                  <a:lumMod val="65000"/>
                </a:schemeClr>
              </a:solidFill>
            </a:endParaRP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Income deprivation by ward</a:t>
            </a:r>
            <a:endParaRPr lang="en-GB" sz="3200" dirty="0"/>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77" y="1299153"/>
            <a:ext cx="9313350" cy="4972438"/>
          </a:xfrm>
          <a:ln>
            <a:solidFill>
              <a:schemeClr val="tx1"/>
            </a:solidFill>
          </a:ln>
        </p:spPr>
      </p:pic>
      <p:sp>
        <p:nvSpPr>
          <p:cNvPr id="5" name="TextBox 4"/>
          <p:cNvSpPr txBox="1"/>
          <p:nvPr/>
        </p:nvSpPr>
        <p:spPr>
          <a:xfrm>
            <a:off x="9474056" y="4317210"/>
            <a:ext cx="2593080" cy="195438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 &amp; Disparities – </a:t>
            </a:r>
            <a:r>
              <a:rPr lang="en-GB" sz="1100" dirty="0" smtClean="0">
                <a:hlinkClick r:id="rId3"/>
              </a:rPr>
              <a:t>Local Inequalities Explorer Tool </a:t>
            </a:r>
            <a:r>
              <a:rPr lang="en-GB" sz="1100" dirty="0" smtClean="0"/>
              <a:t>  Crown Copyright [date accessed 4 October 2023]</a:t>
            </a:r>
          </a:p>
          <a:p>
            <a:r>
              <a:rPr lang="en-GB" sz="1100" dirty="0" smtClean="0"/>
              <a:t>Data source</a:t>
            </a:r>
            <a:r>
              <a:rPr lang="en-GB" sz="1100" dirty="0"/>
              <a:t>: Department for Levelling Up, Housing and Communities and </a:t>
            </a:r>
            <a:r>
              <a:rPr lang="en-GB" sz="1100" dirty="0">
                <a:hlinkClick r:id="rId4"/>
              </a:rPr>
              <a:t>Ministry of Housing, Communities &amp; Local Government</a:t>
            </a:r>
            <a:endParaRPr lang="en-GB" sz="1100" dirty="0" smtClean="0"/>
          </a:p>
          <a:p>
            <a:r>
              <a:rPr lang="en-GB" sz="1100" dirty="0" smtClean="0"/>
              <a:t>Frequency:  5-yearly.  Last updated: 2019.  Next update: T.b.c.</a:t>
            </a:r>
            <a:endParaRPr lang="en-GB" sz="1100" dirty="0"/>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Children living in low-income families</a:t>
            </a:r>
            <a:endParaRPr lang="en-GB" sz="3200" dirty="0"/>
          </a:p>
        </p:txBody>
      </p:sp>
      <p:sp>
        <p:nvSpPr>
          <p:cNvPr id="4" name="Content Placeholder 3"/>
          <p:cNvSpPr>
            <a:spLocks noGrp="1"/>
          </p:cNvSpPr>
          <p:nvPr>
            <p:ph sz="half" idx="2"/>
          </p:nvPr>
        </p:nvSpPr>
        <p:spPr>
          <a:xfrm>
            <a:off x="83753" y="565870"/>
            <a:ext cx="6048260" cy="4270535"/>
          </a:xfrm>
          <a:noFill/>
          <a:ln w="38100">
            <a:solidFill>
              <a:srgbClr val="FFC000"/>
            </a:solidFill>
          </a:ln>
        </p:spPr>
        <p:txBody>
          <a:bodyPr>
            <a:normAutofit lnSpcReduction="10000"/>
          </a:bodyPr>
          <a:lstStyle/>
          <a:p>
            <a:pPr marL="0" indent="0">
              <a:lnSpc>
                <a:spcPct val="120000"/>
              </a:lnSpc>
              <a:buNone/>
            </a:pPr>
            <a:r>
              <a:rPr lang="en-GB" sz="15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Full Fact - </a:t>
            </a:r>
            <a:r>
              <a:rPr lang="en-GB" sz="1400" dirty="0" smtClean="0">
                <a:hlinkClick r:id="rId2"/>
              </a:rPr>
              <a:t>Poverty in the UK: a guide to the facts and figures.)</a:t>
            </a:r>
            <a:r>
              <a:rPr lang="en-GB" sz="1400" dirty="0" smtClean="0"/>
              <a:t> Department </a:t>
            </a:r>
            <a:r>
              <a:rPr lang="en-GB" sz="1400" dirty="0"/>
              <a:t>for Work and Pensions (DWP) data </a:t>
            </a:r>
            <a:r>
              <a:rPr lang="en-GB" sz="1400" dirty="0" smtClean="0"/>
              <a:t>show </a:t>
            </a:r>
            <a:r>
              <a:rPr lang="en-GB" sz="1400" dirty="0"/>
              <a:t>that around one in six </a:t>
            </a:r>
            <a:r>
              <a:rPr lang="en-GB" sz="1400" i="1" dirty="0"/>
              <a:t>people</a:t>
            </a:r>
            <a:r>
              <a:rPr lang="en-GB" sz="1400" dirty="0"/>
              <a:t> in the UK were in relative low income (relative poverty) before housing costs in 2021/22. This rises to just over one in five people once housing costs are accounted for</a:t>
            </a:r>
            <a:r>
              <a:rPr lang="en-GB" sz="1400" dirty="0" smtClean="0"/>
              <a:t>.</a:t>
            </a:r>
          </a:p>
          <a:p>
            <a:pPr>
              <a:lnSpc>
                <a:spcPct val="120000"/>
              </a:lnSpc>
            </a:pPr>
            <a:r>
              <a:rPr lang="en-GB" sz="1400" dirty="0" smtClean="0"/>
              <a:t>In 2022/23, 19.7% of children under 16 in </a:t>
            </a:r>
            <a:r>
              <a:rPr lang="en-GB" sz="1400" dirty="0"/>
              <a:t>Herefordshire </a:t>
            </a:r>
            <a:r>
              <a:rPr lang="en-GB" sz="1400" dirty="0" smtClean="0"/>
              <a:t>(5,938 children) were living in </a:t>
            </a:r>
            <a:r>
              <a:rPr lang="en-GB" sz="1400" i="1" dirty="0" smtClean="0"/>
              <a:t>relative</a:t>
            </a:r>
            <a:r>
              <a:rPr lang="en-GB" sz="1400" dirty="0" smtClean="0"/>
              <a:t> low-income families; a similar proportion to England (19.8%) but lower than the West Midlands (28.4%).</a:t>
            </a:r>
          </a:p>
          <a:p>
            <a:pPr>
              <a:lnSpc>
                <a:spcPct val="120000"/>
              </a:lnSpc>
            </a:pPr>
            <a:r>
              <a:rPr lang="en-GB" sz="1400" dirty="0" smtClean="0"/>
              <a:t>15.0% of children (4,512 children) were living in </a:t>
            </a:r>
            <a:r>
              <a:rPr lang="en-GB" sz="1400" i="1" dirty="0" smtClean="0"/>
              <a:t>absolute</a:t>
            </a:r>
            <a:r>
              <a:rPr lang="en-GB" sz="1400" dirty="0" smtClean="0"/>
              <a:t> low-income families, lower than in England (15.6%) and the West Midlands (21.7%).  However, this proportion has increased from 13.9% in 2020/21.  </a:t>
            </a:r>
          </a:p>
          <a:p>
            <a:pPr>
              <a:lnSpc>
                <a:spcPct val="120000"/>
              </a:lnSpc>
            </a:pPr>
            <a:endParaRPr lang="en-GB" sz="1400" dirty="0"/>
          </a:p>
          <a:p>
            <a:pPr>
              <a:lnSpc>
                <a:spcPct val="120000"/>
              </a:lnSpc>
            </a:pPr>
            <a:endParaRPr lang="en-GB" sz="1400" dirty="0"/>
          </a:p>
          <a:p>
            <a:pPr>
              <a:lnSpc>
                <a:spcPct val="120000"/>
              </a:lnSpc>
            </a:pPr>
            <a:endParaRPr lang="en-GB" sz="1400" dirty="0" smtClean="0"/>
          </a:p>
          <a:p>
            <a:pPr>
              <a:lnSpc>
                <a:spcPct val="120000"/>
              </a:lnSpc>
            </a:pPr>
            <a:endParaRPr lang="en-GB" sz="1400" dirty="0" smtClean="0"/>
          </a:p>
        </p:txBody>
      </p:sp>
      <p:sp>
        <p:nvSpPr>
          <p:cNvPr id="7" name="TextBox 6"/>
          <p:cNvSpPr txBox="1"/>
          <p:nvPr/>
        </p:nvSpPr>
        <p:spPr>
          <a:xfrm>
            <a:off x="6132013" y="966434"/>
            <a:ext cx="5980760" cy="461665"/>
          </a:xfrm>
          <a:prstGeom prst="rect">
            <a:avLst/>
          </a:prstGeom>
          <a:noFill/>
        </p:spPr>
        <p:txBody>
          <a:bodyPr wrap="square" rtlCol="0">
            <a:spAutoFit/>
          </a:bodyPr>
          <a:lstStyle/>
          <a:p>
            <a:r>
              <a:rPr lang="en-GB" sz="1200" dirty="0" smtClean="0"/>
              <a:t>In 2022/23, the proportion of children in Herefordshire living in relative low income families was similar to nationally but lower than for the West Midlands region</a:t>
            </a:r>
            <a:endParaRPr lang="en-GB" sz="1200" dirty="0"/>
          </a:p>
        </p:txBody>
      </p:sp>
      <p:pic>
        <p:nvPicPr>
          <p:cNvPr id="6" name="Picture 5" descr="Chart showing the proportion of children living in relative low income families in 2023 in Herefordshire compared to other upper-tier West Midlands local authorities, the West Midlands region, and Eng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66" y="1428099"/>
            <a:ext cx="4449822" cy="3408306"/>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smtClean="0"/>
              <a:t>Data source:  Office for Health Improvements &amp; Disparities </a:t>
            </a:r>
            <a:r>
              <a:rPr lang="en-GB" sz="1100" dirty="0" smtClean="0">
                <a:hlinkClick r:id="rId4"/>
              </a:rPr>
              <a:t>Fingertips</a:t>
            </a:r>
            <a:endParaRPr lang="en-GB" sz="1100" dirty="0" smtClean="0"/>
          </a:p>
          <a:p>
            <a:r>
              <a:rPr lang="en-GB" sz="1100" dirty="0" smtClean="0"/>
              <a:t>Frequency: Annually</a:t>
            </a:r>
          </a:p>
          <a:p>
            <a:r>
              <a:rPr lang="en-GB" sz="1100" dirty="0" smtClean="0"/>
              <a:t>Last updated: 8 May 2024</a:t>
            </a:r>
          </a:p>
          <a:p>
            <a:r>
              <a:rPr lang="en-GB" sz="1100" dirty="0" smtClean="0"/>
              <a:t>Next update: May 2025</a:t>
            </a:r>
          </a:p>
          <a:p>
            <a:r>
              <a:rPr lang="en-GB" sz="1100" dirty="0"/>
              <a:t>Image copyright: https://fingertips.phe.org.uk © Crown copyright [</a:t>
            </a:r>
            <a:r>
              <a:rPr lang="en-GB" sz="1100" dirty="0" smtClean="0"/>
              <a:t>2024].</a:t>
            </a:r>
            <a:endParaRPr lang="en-GB" sz="1100" dirty="0"/>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i="1" dirty="0" smtClean="0">
                <a:solidFill>
                  <a:schemeClr val="bg1">
                    <a:lumMod val="65000"/>
                  </a:schemeClr>
                </a:solidFill>
              </a:rPr>
              <a:t>Relative </a:t>
            </a:r>
            <a:r>
              <a:rPr lang="en-GB" sz="1200" i="1" dirty="0">
                <a:solidFill>
                  <a:schemeClr val="bg1">
                    <a:lumMod val="65000"/>
                  </a:schemeClr>
                </a:solidFill>
              </a:rPr>
              <a:t>low </a:t>
            </a:r>
            <a:r>
              <a:rPr lang="en-GB" sz="1200" i="1" dirty="0" smtClean="0">
                <a:solidFill>
                  <a:schemeClr val="bg1">
                    <a:lumMod val="65000"/>
                  </a:schemeClr>
                </a:solidFill>
              </a:rPr>
              <a:t>income </a:t>
            </a:r>
            <a:r>
              <a:rPr lang="en-GB" sz="1200" dirty="0" smtClean="0">
                <a:solidFill>
                  <a:schemeClr val="bg1">
                    <a:lumMod val="65000"/>
                  </a:schemeClr>
                </a:solidFill>
              </a:rPr>
              <a:t>refers </a:t>
            </a:r>
            <a:r>
              <a:rPr lang="en-GB" sz="1200" dirty="0">
                <a:solidFill>
                  <a:schemeClr val="bg1">
                    <a:lumMod val="65000"/>
                  </a:schemeClr>
                </a:solidFill>
              </a:rPr>
              <a:t>to </a:t>
            </a:r>
            <a:r>
              <a:rPr lang="en-GB" sz="1200" dirty="0" smtClean="0">
                <a:solidFill>
                  <a:schemeClr val="bg1">
                    <a:lumMod val="65000"/>
                  </a:schemeClr>
                </a:solidFill>
              </a:rPr>
              <a:t>children living </a:t>
            </a:r>
            <a:r>
              <a:rPr lang="en-GB" sz="1200" dirty="0">
                <a:solidFill>
                  <a:schemeClr val="bg1">
                    <a:lumMod val="65000"/>
                  </a:schemeClr>
                </a:solidFill>
              </a:rPr>
              <a:t>in households with income below 60% of the median in that year.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a:t>
            </a:r>
          </a:p>
          <a:p>
            <a:pPr marL="171450" indent="-171450">
              <a:buFont typeface="Arial" panose="020B0604020202020204" pitchFamily="34" charset="0"/>
              <a:buChar char="•"/>
            </a:pPr>
            <a:r>
              <a:rPr lang="en-GB" sz="1200" i="1" dirty="0">
                <a:solidFill>
                  <a:schemeClr val="bg1">
                    <a:lumMod val="65000"/>
                  </a:schemeClr>
                </a:solidFill>
              </a:rPr>
              <a:t>Absolute low income </a:t>
            </a:r>
            <a:r>
              <a:rPr lang="en-GB" sz="1200" dirty="0">
                <a:solidFill>
                  <a:schemeClr val="bg1">
                    <a:lumMod val="65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  Absolute </a:t>
            </a:r>
            <a:r>
              <a:rPr lang="en-GB" sz="1200" dirty="0">
                <a:solidFill>
                  <a:schemeClr val="bg1">
                    <a:lumMod val="65000"/>
                  </a:schemeClr>
                </a:solidFill>
              </a:rPr>
              <a:t>low income takes the </a:t>
            </a:r>
            <a:r>
              <a:rPr lang="en-GB" sz="1200" dirty="0" smtClean="0">
                <a:solidFill>
                  <a:schemeClr val="bg1">
                    <a:lumMod val="65000"/>
                  </a:schemeClr>
                </a:solidFill>
              </a:rPr>
              <a:t>60% </a:t>
            </a:r>
            <a:r>
              <a:rPr lang="en-GB" sz="1200" dirty="0">
                <a:solidFill>
                  <a:schemeClr val="bg1">
                    <a:lumMod val="65000"/>
                  </a:schemeClr>
                </a:solidFill>
              </a:rPr>
              <a:t>of median income threshold from 2010 to 2011 and then fixes this in real terms (i.e. the line moves with inflation). This is designed to assess how low incomes are faring with reference to inflation. </a:t>
            </a:r>
            <a:r>
              <a:rPr lang="en-GB" sz="1200" dirty="0" smtClean="0">
                <a:solidFill>
                  <a:schemeClr val="bg1">
                    <a:lumMod val="65000"/>
                  </a:schemeClr>
                </a:solidFill>
              </a:rPr>
              <a:t>Source:  OHID.  </a:t>
            </a:r>
          </a:p>
          <a:p>
            <a:pPr marL="171450" indent="-171450">
              <a:buFont typeface="Arial" panose="020B0604020202020204" pitchFamily="34" charset="0"/>
              <a:buChar char="•"/>
            </a:pPr>
            <a:r>
              <a:rPr lang="en-GB" sz="1200" dirty="0" smtClean="0">
                <a:solidFill>
                  <a:schemeClr val="bg1">
                    <a:lumMod val="65000"/>
                  </a:schemeClr>
                </a:solidFill>
              </a:rPr>
              <a:t>More information about measures of poverty in the UK can be found in </a:t>
            </a:r>
            <a:r>
              <a:rPr lang="en-GB" sz="1200" dirty="0" smtClean="0">
                <a:solidFill>
                  <a:schemeClr val="bg1">
                    <a:lumMod val="65000"/>
                  </a:schemeClr>
                </a:solidFill>
                <a:hlinkClick r:id="rId5"/>
              </a:rPr>
              <a:t>Poverty </a:t>
            </a:r>
            <a:r>
              <a:rPr lang="en-GB" sz="1200" dirty="0">
                <a:solidFill>
                  <a:schemeClr val="bg1">
                    <a:lumMod val="65000"/>
                  </a:schemeClr>
                </a:solidFill>
                <a:hlinkClick r:id="rId5"/>
              </a:rPr>
              <a:t>in the UK: Statistics</a:t>
            </a:r>
            <a:endParaRPr lang="en-GB" sz="1200" dirty="0">
              <a:solidFill>
                <a:schemeClr val="bg1">
                  <a:lumMod val="65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9744046" cy="961901"/>
          </a:xfrm>
        </p:spPr>
        <p:txBody>
          <a:bodyPr>
            <a:noAutofit/>
          </a:bodyPr>
          <a:lstStyle/>
          <a:p>
            <a:r>
              <a:rPr lang="en-GB" dirty="0" smtClean="0"/>
              <a:t>Children living in relative low-income families by ward</a:t>
            </a:r>
            <a:endParaRPr lang="en-GB" dirty="0"/>
          </a:p>
        </p:txBody>
      </p:sp>
      <p:sp>
        <p:nvSpPr>
          <p:cNvPr id="4" name="Text Placeholder 3"/>
          <p:cNvSpPr>
            <a:spLocks noGrp="1"/>
          </p:cNvSpPr>
          <p:nvPr>
            <p:ph type="body" sz="half" idx="2"/>
          </p:nvPr>
        </p:nvSpPr>
        <p:spPr>
          <a:xfrm>
            <a:off x="83126" y="935840"/>
            <a:ext cx="6149509" cy="3877898"/>
          </a:xfrm>
          <a:solidFill>
            <a:schemeClr val="bg1"/>
          </a:solidFill>
          <a:ln w="38100">
            <a:solidFill>
              <a:srgbClr val="FFC000"/>
            </a:solidFill>
          </a:ln>
        </p:spPr>
        <p:txBody>
          <a:bodyPr>
            <a:normAutofit/>
          </a:bodyPr>
          <a:lstStyle/>
          <a:p>
            <a:pPr>
              <a:lnSpc>
                <a:spcPct val="120000"/>
              </a:lnSpc>
            </a:pPr>
            <a:r>
              <a:rPr lang="en-GB" sz="1500" b="1" dirty="0" smtClean="0"/>
              <a:t>Key points</a:t>
            </a:r>
          </a:p>
          <a:p>
            <a:pPr marL="285750" indent="-285750">
              <a:lnSpc>
                <a:spcPct val="120000"/>
              </a:lnSpc>
              <a:buFont typeface="Arial" panose="020B0604020202020204" pitchFamily="34" charset="0"/>
              <a:buChar char="•"/>
            </a:pPr>
            <a:r>
              <a:rPr lang="en-GB" sz="1400" dirty="0" smtClean="0"/>
              <a:t>The number of children in each ward living in relative low-income families is obviously influenced by the number of children living in that ward</a:t>
            </a:r>
            <a:r>
              <a:rPr lang="en-GB" sz="1400" dirty="0"/>
              <a:t>. </a:t>
            </a:r>
            <a:r>
              <a:rPr lang="en-GB" sz="1400" dirty="0" smtClean="0"/>
              <a:t>However, these </a:t>
            </a:r>
            <a:r>
              <a:rPr lang="en-GB" sz="1400" dirty="0"/>
              <a:t>data are not available as a rate at ward level.</a:t>
            </a:r>
          </a:p>
          <a:p>
            <a:pPr marL="285750" indent="-285750">
              <a:lnSpc>
                <a:spcPct val="120000"/>
              </a:lnSpc>
              <a:buFont typeface="Arial" panose="020B0604020202020204" pitchFamily="34" charset="0"/>
              <a:buChar char="•"/>
            </a:pPr>
            <a:r>
              <a:rPr lang="en-GB" sz="1400" dirty="0" smtClean="0"/>
              <a:t>Provisional </a:t>
            </a:r>
            <a:r>
              <a:rPr lang="en-GB" sz="1400" dirty="0"/>
              <a:t>Department for Work and Pensions </a:t>
            </a:r>
            <a:r>
              <a:rPr lang="en-GB" sz="1400" dirty="0" smtClean="0"/>
              <a:t>(DWP) data for 2022/23 show that the wards with the highest numbers of children living in relative low-income households Hinton &amp; Hunderton (394), Newton Farm (381), Red Hill (290) and Leominster North &amp; Rural (251).</a:t>
            </a:r>
          </a:p>
          <a:p>
            <a:pPr marL="285750" indent="-285750">
              <a:lnSpc>
                <a:spcPct val="120000"/>
              </a:lnSpc>
              <a:buFont typeface="Arial" panose="020B0604020202020204" pitchFamily="34" charset="0"/>
              <a:buChar char="•"/>
            </a:pPr>
            <a:r>
              <a:rPr lang="en-GB" sz="1400" dirty="0" smtClean="0"/>
              <a:t>The wards with the lowest numbers were Tupsley (51), Old Gore (52), Eign Hill (60) and Llangarron (63).</a:t>
            </a:r>
          </a:p>
          <a:p>
            <a:pPr marL="285750" indent="-285750">
              <a:lnSpc>
                <a:spcPct val="120000"/>
              </a:lnSpc>
              <a:buFont typeface="Arial" panose="020B0604020202020204" pitchFamily="34" charset="0"/>
              <a:buChar char="•"/>
            </a:pPr>
            <a:r>
              <a:rPr lang="en-GB" sz="1400" dirty="0" smtClean="0"/>
              <a:t>The median number of children per ward living in relative low-income families for the county as a whole in 2022/23 was 124.  </a:t>
            </a:r>
          </a:p>
        </p:txBody>
      </p:sp>
      <p:pic>
        <p:nvPicPr>
          <p:cNvPr id="6" name="Content Placeholder 5" descr="Bar chart showing number of children living in low-income families by Herefordshire Ward for 2022/23 (provisional data)."/>
          <p:cNvPicPr>
            <a:picLocks noGrp="1" noChangeAspect="1"/>
          </p:cNvPicPr>
          <p:nvPr>
            <p:ph idx="1"/>
          </p:nvPr>
        </p:nvPicPr>
        <p:blipFill>
          <a:blip r:embed="rId3"/>
          <a:stretch>
            <a:fillRect/>
          </a:stretch>
        </p:blipFill>
        <p:spPr>
          <a:xfrm>
            <a:off x="6358334" y="935840"/>
            <a:ext cx="5466037" cy="5814018"/>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 Stat-Xplore</a:t>
            </a:r>
            <a:endParaRPr lang="en-GB" sz="1100" dirty="0" smtClean="0"/>
          </a:p>
          <a:p>
            <a:r>
              <a:rPr lang="en-GB" sz="1100" dirty="0" smtClean="0"/>
              <a:t>Frequency:  Annually</a:t>
            </a:r>
          </a:p>
          <a:p>
            <a:r>
              <a:rPr lang="en-GB" sz="1100" dirty="0" smtClean="0"/>
              <a:t>Last updated:  4 March 2024</a:t>
            </a:r>
          </a:p>
          <a:p>
            <a:r>
              <a:rPr lang="en-GB" sz="1100" dirty="0" smtClean="0"/>
              <a:t>Next update:  March 2025</a:t>
            </a:r>
            <a:endParaRPr lang="en-GB" sz="1100" dirty="0"/>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a:solidFill>
                  <a:schemeClr val="bg1">
                    <a:lumMod val="65000"/>
                  </a:schemeClr>
                </a:solidFill>
              </a:rPr>
              <a:t>Relative low-income is defined as a family whose equivalised income is below 60 per cent of contemporary median </a:t>
            </a:r>
            <a:r>
              <a:rPr lang="en-GB" sz="1200" dirty="0" smtClean="0">
                <a:solidFill>
                  <a:schemeClr val="bg1">
                    <a:lumMod val="65000"/>
                  </a:schemeClr>
                </a:solidFill>
              </a:rPr>
              <a:t>income</a:t>
            </a:r>
            <a:r>
              <a:rPr lang="en-GB" sz="1200" dirty="0">
                <a:solidFill>
                  <a:schemeClr val="bg1">
                    <a:lumMod val="65000"/>
                  </a:schemeClr>
                </a:solidFill>
              </a:rPr>
              <a:t>, however </a:t>
            </a:r>
            <a:r>
              <a:rPr lang="en-GB" sz="1200" dirty="0" smtClean="0">
                <a:solidFill>
                  <a:schemeClr val="bg1">
                    <a:lumMod val="65000"/>
                  </a:schemeClr>
                </a:solidFill>
              </a:rPr>
              <a:t>only </a:t>
            </a:r>
            <a:r>
              <a:rPr lang="en-GB" sz="1200" dirty="0">
                <a:solidFill>
                  <a:schemeClr val="bg1">
                    <a:lumMod val="65000"/>
                  </a:schemeClr>
                </a:solidFill>
              </a:rPr>
              <a:t>families </a:t>
            </a:r>
            <a:r>
              <a:rPr lang="en-GB" sz="1200" dirty="0" smtClean="0">
                <a:solidFill>
                  <a:schemeClr val="bg1">
                    <a:lumMod val="65000"/>
                  </a:schemeClr>
                </a:solidFill>
              </a:rPr>
              <a:t>that have </a:t>
            </a:r>
            <a:r>
              <a:rPr lang="en-GB" sz="1200" dirty="0">
                <a:solidFill>
                  <a:schemeClr val="bg1">
                    <a:lumMod val="65000"/>
                  </a:schemeClr>
                </a:solidFill>
              </a:rPr>
              <a:t>claimed Child Benefit and at least one other household benefit (Universal Credit, Tax Credit or Housing Benefit) </a:t>
            </a:r>
            <a:r>
              <a:rPr lang="en-GB" sz="1200" dirty="0" smtClean="0">
                <a:solidFill>
                  <a:schemeClr val="bg1">
                    <a:lumMod val="65000"/>
                  </a:schemeClr>
                </a:solidFill>
              </a:rPr>
              <a:t>are be </a:t>
            </a:r>
            <a:r>
              <a:rPr lang="en-GB" sz="1200" dirty="0">
                <a:solidFill>
                  <a:schemeClr val="bg1">
                    <a:lumMod val="65000"/>
                  </a:schemeClr>
                </a:solidFill>
              </a:rPr>
              <a:t>included in the </a:t>
            </a:r>
            <a:r>
              <a:rPr lang="en-GB" sz="1200" dirty="0" smtClean="0">
                <a:solidFill>
                  <a:schemeClr val="bg1">
                    <a:lumMod val="65000"/>
                  </a:schemeClr>
                </a:solidFill>
              </a:rPr>
              <a:t>statistics.</a:t>
            </a:r>
          </a:p>
        </p:txBody>
      </p:sp>
    </p:spTree>
    <p:extLst>
      <p:ext uri="{BB962C8B-B14F-4D97-AF65-F5344CB8AC3E}">
        <p14:creationId xmlns:p14="http://schemas.microsoft.com/office/powerpoint/2010/main" val="369186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83126" y="1098545"/>
            <a:ext cx="6196488" cy="5654795"/>
          </a:xfrm>
          <a:solidFill>
            <a:schemeClr val="bg1"/>
          </a:solidFill>
          <a:ln w="38100">
            <a:solidFill>
              <a:srgbClr val="FFC000"/>
            </a:solidFill>
          </a:ln>
        </p:spPr>
        <p:txBody>
          <a:bodyPr>
            <a:normAutofit fontScale="40000" lnSpcReduction="20000"/>
          </a:bodyPr>
          <a:lstStyle/>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3000" dirty="0" smtClean="0"/>
              <a:t>According to the charity </a:t>
            </a:r>
            <a:r>
              <a:rPr lang="en-GB" sz="3000" dirty="0" smtClean="0">
                <a:hlinkClick r:id="rId3"/>
              </a:rPr>
              <a:t>Child Poverty </a:t>
            </a:r>
            <a:r>
              <a:rPr lang="en-GB" sz="3000" dirty="0">
                <a:hlinkClick r:id="rId3"/>
              </a:rPr>
              <a:t>Action </a:t>
            </a:r>
            <a:r>
              <a:rPr lang="en-GB" sz="3000" dirty="0" smtClean="0">
                <a:hlinkClick r:id="rId3"/>
              </a:rPr>
              <a:t>Group </a:t>
            </a:r>
            <a:r>
              <a:rPr lang="en-GB" sz="3000" dirty="0" smtClean="0"/>
              <a:t>there were around 4.3 </a:t>
            </a:r>
            <a:r>
              <a:rPr lang="en-GB" sz="3000" dirty="0"/>
              <a:t>million children living in poverty in the UK in </a:t>
            </a:r>
            <a:r>
              <a:rPr lang="en-GB" sz="3000" dirty="0" smtClean="0"/>
              <a:t>2022-23.</a:t>
            </a:r>
          </a:p>
          <a:p>
            <a:pPr marL="285750" indent="-285750">
              <a:lnSpc>
                <a:spcPct val="120000"/>
              </a:lnSpc>
              <a:buFont typeface="Arial" panose="020B0604020202020204" pitchFamily="34" charset="0"/>
              <a:buChar char="•"/>
            </a:pPr>
            <a:r>
              <a:rPr lang="en-GB" sz="3000" dirty="0" smtClean="0"/>
              <a:t>Joseph Rowntree Foundation’s annual </a:t>
            </a:r>
            <a:r>
              <a:rPr lang="en-GB" sz="3000" dirty="0" smtClean="0">
                <a:hlinkClick r:id="rId4"/>
              </a:rPr>
              <a:t>UK poverty </a:t>
            </a:r>
            <a:r>
              <a:rPr lang="en-GB" sz="3000" dirty="0">
                <a:hlinkClick r:id="rId4"/>
              </a:rPr>
              <a:t>report </a:t>
            </a:r>
            <a:r>
              <a:rPr lang="en-GB" sz="3000" dirty="0" smtClean="0"/>
              <a:t>found that around </a:t>
            </a:r>
            <a:r>
              <a:rPr lang="en-GB" sz="3000" dirty="0"/>
              <a:t>two in every ten adults are in poverty in the UK, with about </a:t>
            </a:r>
            <a:r>
              <a:rPr lang="en-GB" sz="3000" dirty="0" smtClean="0"/>
              <a:t>three </a:t>
            </a:r>
            <a:r>
              <a:rPr lang="en-GB" sz="3000" dirty="0"/>
              <a:t>in every ten children being in poverty. The number and proportion of </a:t>
            </a:r>
            <a:r>
              <a:rPr lang="en-GB" sz="3000" dirty="0" smtClean="0"/>
              <a:t>children </a:t>
            </a:r>
            <a:r>
              <a:rPr lang="en-GB" sz="3000" dirty="0"/>
              <a:t>and pensioners in poverty rose between 2020/21 and 2021/22, as </a:t>
            </a:r>
            <a:r>
              <a:rPr lang="en-GB" sz="3000" dirty="0" smtClean="0"/>
              <a:t>did </a:t>
            </a:r>
            <a:r>
              <a:rPr lang="en-GB" sz="3000" dirty="0"/>
              <a:t>overall poverty. .  Larger families with three or more children have consistently faced a higher rate of poverty (43% of children in large families were in poverty in 2021/22). </a:t>
            </a:r>
          </a:p>
          <a:p>
            <a:pPr marL="285750" indent="-285750">
              <a:lnSpc>
                <a:spcPct val="120000"/>
              </a:lnSpc>
              <a:buFont typeface="Arial" panose="020B0604020202020204" pitchFamily="34" charset="0"/>
              <a:buChar char="•"/>
            </a:pPr>
            <a:r>
              <a:rPr lang="en-GB" sz="3000" dirty="0" smtClean="0"/>
              <a:t>Poverty </a:t>
            </a:r>
            <a:r>
              <a:rPr lang="en-GB" sz="3000" dirty="0"/>
              <a:t>rates </a:t>
            </a:r>
            <a:r>
              <a:rPr lang="en-GB" sz="3000" dirty="0" smtClean="0"/>
              <a:t>have now returned </a:t>
            </a:r>
            <a:r>
              <a:rPr lang="en-GB" sz="3000" dirty="0"/>
              <a:t>to around their pre-pandemic </a:t>
            </a:r>
            <a:r>
              <a:rPr lang="en-GB" sz="3000" dirty="0" smtClean="0"/>
              <a:t>levels and it is now almost twenty years since poverty rates </a:t>
            </a:r>
            <a:r>
              <a:rPr lang="en-GB" sz="3000" dirty="0"/>
              <a:t>last fell. </a:t>
            </a:r>
            <a:r>
              <a:rPr lang="en-GB" sz="3000" dirty="0" smtClean="0"/>
              <a:t>Around </a:t>
            </a:r>
            <a:r>
              <a:rPr lang="en-GB" sz="3000" dirty="0"/>
              <a:t>3.8 million people experienced destitution (where people cannot afford to meet their most basic physical </a:t>
            </a:r>
            <a:r>
              <a:rPr lang="en-GB" sz="3000" dirty="0" smtClean="0"/>
              <a:t>needs) in </a:t>
            </a:r>
            <a:r>
              <a:rPr lang="en-GB" sz="3000" dirty="0"/>
              <a:t>2022, </a:t>
            </a:r>
            <a:r>
              <a:rPr lang="en-GB" sz="3000" dirty="0" smtClean="0"/>
              <a:t>including </a:t>
            </a:r>
            <a:r>
              <a:rPr lang="en-GB" sz="3000" dirty="0"/>
              <a:t>around one million </a:t>
            </a:r>
            <a:r>
              <a:rPr lang="en-GB" sz="3000" dirty="0" smtClean="0"/>
              <a:t>children; more </a:t>
            </a:r>
            <a:r>
              <a:rPr lang="en-GB" sz="3000" dirty="0"/>
              <a:t>than </a:t>
            </a:r>
            <a:r>
              <a:rPr lang="en-GB" sz="3000" dirty="0" smtClean="0"/>
              <a:t>double the figure in 2017.</a:t>
            </a:r>
          </a:p>
          <a:p>
            <a:pPr marL="285750" indent="-285750">
              <a:lnSpc>
                <a:spcPct val="120000"/>
              </a:lnSpc>
              <a:buFont typeface="Arial" panose="020B0604020202020204" pitchFamily="34" charset="0"/>
              <a:buChar char="•"/>
            </a:pPr>
            <a:r>
              <a:rPr lang="en-GB" sz="3000" dirty="0" smtClean="0"/>
              <a:t>JRF report that those families disproportionately likely to experience child poverty.  Poverty </a:t>
            </a:r>
            <a:r>
              <a:rPr lang="en-GB" sz="3000" dirty="0"/>
              <a:t>rates </a:t>
            </a:r>
            <a:r>
              <a:rPr lang="en-GB" sz="3000" dirty="0" smtClean="0"/>
              <a:t>are highest </a:t>
            </a:r>
            <a:r>
              <a:rPr lang="en-GB" sz="3000" dirty="0"/>
              <a:t>for people in the social rented and private rented sectors, and much higher </a:t>
            </a:r>
            <a:r>
              <a:rPr lang="en-GB" sz="3000" dirty="0" smtClean="0"/>
              <a:t>for </a:t>
            </a:r>
            <a:r>
              <a:rPr lang="en-GB" sz="3000" dirty="0"/>
              <a:t>households including a disabled person or an informal </a:t>
            </a:r>
            <a:r>
              <a:rPr lang="en-GB" sz="3000" dirty="0" smtClean="0"/>
              <a:t>carer.  In addition, larger families (3 or more children) and certain minority </a:t>
            </a:r>
            <a:r>
              <a:rPr lang="en-GB" sz="3000" dirty="0"/>
              <a:t>e</a:t>
            </a:r>
            <a:r>
              <a:rPr lang="en-GB" sz="3000" dirty="0" smtClean="0"/>
              <a:t>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3000" dirty="0"/>
              <a:t>When housing costs are factored in, poverty rates in the UK are actually much higher than suggested by income measures </a:t>
            </a:r>
            <a:r>
              <a:rPr lang="en-GB" sz="3000" dirty="0" smtClean="0"/>
              <a:t>alone.</a:t>
            </a:r>
            <a:r>
              <a:rPr lang="en-GB" sz="3000" dirty="0" smtClean="0">
                <a:hlinkClick r:id="rId5"/>
              </a:rPr>
              <a:t> </a:t>
            </a:r>
            <a:r>
              <a:rPr lang="en-GB" sz="3000" dirty="0">
                <a:hlinkClick r:id="rId6"/>
              </a:rPr>
              <a:t>Data </a:t>
            </a:r>
            <a:r>
              <a:rPr lang="en-GB" sz="3000" dirty="0" smtClean="0">
                <a:hlinkClick r:id="rId6"/>
              </a:rPr>
              <a:t>published by End Child Poverty</a:t>
            </a:r>
            <a:r>
              <a:rPr lang="en-GB" sz="3000" dirty="0" smtClean="0">
                <a:hlinkClick r:id="rId5"/>
              </a:rPr>
              <a:t> </a:t>
            </a:r>
            <a:r>
              <a:rPr lang="en-GB" sz="3000" dirty="0" smtClean="0"/>
              <a:t>suggest that after taking account of housing costs, </a:t>
            </a:r>
            <a:r>
              <a:rPr lang="en-GB" sz="3000" smtClean="0"/>
              <a:t>in 2022-23, </a:t>
            </a:r>
            <a:r>
              <a:rPr lang="en-GB" sz="3000" dirty="0" smtClean="0"/>
              <a:t>33.8% of children in Herefordshire were living in poverty; up from 30.7% in 2021-22 and a higher proportion than for the UK (30%) but less than the West Midlands region (39%).  This equates to around 11,700 children in Herefordshire living in poverty.</a:t>
            </a:r>
          </a:p>
        </p:txBody>
      </p:sp>
      <p:pic>
        <p:nvPicPr>
          <p:cNvPr id="11" name="Content Placeholder 10" descr="Combo chart showing the number and proportion of children in Herefordshire living in poverty (after housing costs) since 2014/15."/>
          <p:cNvPicPr>
            <a:picLocks noGrp="1" noChangeAspect="1"/>
          </p:cNvPicPr>
          <p:nvPr>
            <p:ph idx="1"/>
          </p:nvPr>
        </p:nvPicPr>
        <p:blipFill>
          <a:blip r:embed="rId7"/>
          <a:stretch>
            <a:fillRect/>
          </a:stretch>
        </p:blipFill>
        <p:spPr>
          <a:xfrm>
            <a:off x="6387348" y="1132593"/>
            <a:ext cx="5749586" cy="3884535"/>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smtClean="0"/>
              <a:t>Data source:  End Child Poverty – </a:t>
            </a:r>
            <a:r>
              <a:rPr lang="en-GB" sz="1100" dirty="0" smtClean="0">
                <a:hlinkClick r:id="rId6"/>
              </a:rPr>
              <a:t>Local child  poverty statistics</a:t>
            </a:r>
            <a:endParaRPr lang="en-GB" sz="1100" dirty="0" smtClean="0"/>
          </a:p>
          <a:p>
            <a:r>
              <a:rPr lang="en-GB" sz="1100" dirty="0" smtClean="0"/>
              <a:t>Frequency:  Annually</a:t>
            </a:r>
          </a:p>
          <a:p>
            <a:r>
              <a:rPr lang="en-GB" sz="1100" dirty="0" smtClean="0"/>
              <a:t>Last updated:  June 2024</a:t>
            </a:r>
          </a:p>
          <a:p>
            <a:r>
              <a:rPr lang="en-GB" sz="1100" dirty="0" smtClean="0"/>
              <a:t>Next update:  June 2025</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smtClean="0"/>
              <a:t>Fuel poverty and excess cold</a:t>
            </a:r>
            <a:endParaRPr lang="en-GB" dirty="0"/>
          </a:p>
        </p:txBody>
      </p:sp>
      <p:sp>
        <p:nvSpPr>
          <p:cNvPr id="4" name="Text Placeholder 3"/>
          <p:cNvSpPr>
            <a:spLocks noGrp="1"/>
          </p:cNvSpPr>
          <p:nvPr>
            <p:ph type="body" sz="half" idx="2"/>
          </p:nvPr>
        </p:nvSpPr>
        <p:spPr>
          <a:xfrm>
            <a:off x="112033" y="741986"/>
            <a:ext cx="6871256" cy="5326306"/>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200" dirty="0" smtClean="0">
                <a:hlinkClick r:id="rId3"/>
              </a:rPr>
              <a:t>Recent research </a:t>
            </a:r>
            <a:r>
              <a:rPr lang="en-GB" sz="1200" dirty="0" smtClean="0"/>
              <a:t>by the University of York’s Cost of Living Research Group has found </a:t>
            </a:r>
            <a:r>
              <a:rPr lang="en-GB" sz="1200" dirty="0"/>
              <a:t>that nationally </a:t>
            </a:r>
            <a:r>
              <a:rPr lang="en-GB" sz="1200" dirty="0" smtClean="0"/>
              <a:t>‘fuel </a:t>
            </a:r>
            <a:r>
              <a:rPr lang="en-GB" sz="1200" dirty="0"/>
              <a:t>poverty has risen alarmingly since 2021. Households with a </a:t>
            </a:r>
            <a:r>
              <a:rPr lang="en-GB" sz="1200" dirty="0" smtClean="0"/>
              <a:t>low-income </a:t>
            </a:r>
            <a:r>
              <a:rPr lang="en-GB" sz="1200" dirty="0"/>
              <a:t>are being hit hard, and the Westminster government’s </a:t>
            </a:r>
            <a:r>
              <a:rPr lang="en-GB" sz="1200" dirty="0" smtClean="0"/>
              <a:t>Energy </a:t>
            </a:r>
            <a:r>
              <a:rPr lang="en-GB" sz="1200" dirty="0"/>
              <a:t>Price Guarantee has done little to alleviate hardship</a:t>
            </a:r>
            <a:r>
              <a:rPr lang="en-GB" sz="1200" dirty="0" smtClean="0"/>
              <a:t>.’ </a:t>
            </a:r>
          </a:p>
          <a:p>
            <a:pPr>
              <a:lnSpc>
                <a:spcPct val="120000"/>
              </a:lnSpc>
            </a:pPr>
            <a:r>
              <a:rPr lang="en-GB" sz="1200" dirty="0" smtClean="0"/>
              <a:t>Herefordshire is exposed to a number of risk factors for fuel poverty and excess cold, which are linked to its </a:t>
            </a:r>
            <a:r>
              <a:rPr lang="en-GB" sz="1200" b="1" dirty="0" smtClean="0"/>
              <a:t>rurality</a:t>
            </a:r>
            <a:r>
              <a:rPr lang="en-US" sz="1200" dirty="0" smtClean="0"/>
              <a:t>, including below average </a:t>
            </a:r>
            <a:r>
              <a:rPr lang="en-US" sz="1200" b="1" dirty="0" smtClean="0">
                <a:hlinkClick r:id="rId4" action="ppaction://hlinksldjump"/>
              </a:rPr>
              <a:t>earnings</a:t>
            </a:r>
            <a:r>
              <a:rPr lang="en-US" sz="1200" dirty="0" smtClean="0"/>
              <a:t>; a h</a:t>
            </a:r>
            <a:r>
              <a:rPr lang="en-GB" sz="1200" dirty="0" smtClean="0"/>
              <a:t>igher proportion of </a:t>
            </a:r>
            <a:r>
              <a:rPr lang="en-GB" sz="1200" b="1" dirty="0" smtClean="0"/>
              <a:t>detached houses </a:t>
            </a:r>
            <a:r>
              <a:rPr lang="en-GB" sz="1200" dirty="0" smtClean="0"/>
              <a:t>(40%) compared to England (23%); a higher proportion (37%) of households </a:t>
            </a:r>
            <a:r>
              <a:rPr lang="en-GB" sz="1200" b="1" dirty="0" smtClean="0"/>
              <a:t>not on mains gas grid </a:t>
            </a:r>
            <a:r>
              <a:rPr lang="en-GB" sz="1200" dirty="0" smtClean="0"/>
              <a:t>compared to nationally (15%); and a higher proportion (39%) of </a:t>
            </a:r>
            <a:r>
              <a:rPr lang="en-GB" sz="1200" b="1" dirty="0" smtClean="0"/>
              <a:t>houses built pre-1900</a:t>
            </a:r>
            <a:r>
              <a:rPr lang="en-GB" sz="1200" dirty="0" smtClean="0"/>
              <a:t> than nationally (8%) (such homes can be more expensive and inefficient to heat).  </a:t>
            </a:r>
          </a:p>
          <a:p>
            <a:pPr marL="171450" indent="-171450">
              <a:lnSpc>
                <a:spcPct val="120000"/>
              </a:lnSpc>
              <a:buFont typeface="Arial" panose="020B0604020202020204" pitchFamily="34" charset="0"/>
              <a:buChar char="•"/>
            </a:pPr>
            <a:r>
              <a:rPr lang="en-US" sz="1200" dirty="0" smtClean="0"/>
              <a:t>Applying the Government’s ‘low income, low energy efficiency' measure, </a:t>
            </a:r>
            <a:r>
              <a:rPr lang="en-GB" sz="1200" dirty="0" smtClean="0"/>
              <a:t>in </a:t>
            </a:r>
            <a:r>
              <a:rPr lang="en-GB" sz="1200" dirty="0"/>
              <a:t>2022, the West Midlands had the highest rate of </a:t>
            </a:r>
            <a:r>
              <a:rPr lang="en-GB" sz="1200" b="1" dirty="0"/>
              <a:t>fuel poverty </a:t>
            </a:r>
            <a:r>
              <a:rPr lang="en-GB" sz="1200" dirty="0"/>
              <a:t>of any English region. </a:t>
            </a:r>
            <a:r>
              <a:rPr lang="en-GB" sz="1200" dirty="0" smtClean="0"/>
              <a:t> A</a:t>
            </a:r>
            <a:r>
              <a:rPr lang="en-US" sz="1200" dirty="0" smtClean="0"/>
              <a:t>round 19.7% (c.16,900) of households in Herefordshire were in fuel poverty in 2022: a higher proportion than in England (13.1%) and the West Midlands (19.6%) and an increase from 19.2% (c.16,300 households) in 2021.</a:t>
            </a:r>
          </a:p>
          <a:p>
            <a:pPr marL="171450" indent="-171450">
              <a:lnSpc>
                <a:spcPct val="120000"/>
              </a:lnSpc>
              <a:buFont typeface="Arial" panose="020B0604020202020204" pitchFamily="34" charset="0"/>
              <a:buChar char="•"/>
            </a:pPr>
            <a:r>
              <a:rPr lang="en-US" sz="1200" dirty="0" smtClean="0"/>
              <a:t>Within Herefordshire, there is a wide variation in the proportions of households in fuel poverty, ranging from 6.1% of households in Ledbury – New Mills LSOA to 33.3% </a:t>
            </a:r>
            <a:r>
              <a:rPr lang="en-US" sz="1200" dirty="0"/>
              <a:t>in Aymestrey </a:t>
            </a:r>
            <a:r>
              <a:rPr lang="en-US" sz="1200" dirty="0" smtClean="0"/>
              <a:t>Horseshoe LSOA.</a:t>
            </a:r>
          </a:p>
          <a:p>
            <a:pPr marL="171450" indent="-171450">
              <a:lnSpc>
                <a:spcPct val="120000"/>
              </a:lnSpc>
              <a:buFont typeface="Arial" panose="020B0604020202020204" pitchFamily="34" charset="0"/>
              <a:buChar char="•"/>
            </a:pPr>
            <a:r>
              <a:rPr lang="en-GB" sz="1200" dirty="0"/>
              <a:t>In 2019, a </a:t>
            </a:r>
            <a:r>
              <a:rPr lang="en-GB" sz="1200" dirty="0">
                <a:hlinkClick r:id="rId5"/>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smtClean="0"/>
          </a:p>
        </p:txBody>
      </p:sp>
      <p:pic>
        <p:nvPicPr>
          <p:cNvPr id="6" name="Content Placeholder 5" descr="Column chart showing the proportion of households in fuel poverty in Herefordshire, the West Midlands and England, 2022."/>
          <p:cNvPicPr>
            <a:picLocks noGrp="1" noChangeAspect="1"/>
          </p:cNvPicPr>
          <p:nvPr>
            <p:ph idx="1"/>
          </p:nvPr>
        </p:nvPicPr>
        <p:blipFill>
          <a:blip r:embed="rId6"/>
          <a:stretch>
            <a:fillRect/>
          </a:stretch>
        </p:blipFill>
        <p:spPr>
          <a:xfrm>
            <a:off x="7108313" y="917240"/>
            <a:ext cx="5035234" cy="3026498"/>
          </a:xfrm>
          <a:prstGeom prst="rect">
            <a:avLst/>
          </a:prstGeom>
          <a:ln>
            <a:solidFill>
              <a:schemeClr val="tx1"/>
            </a:solidFill>
          </a:ln>
        </p:spPr>
      </p:pic>
      <p:sp>
        <p:nvSpPr>
          <p:cNvPr id="3" name="TextBox 2"/>
          <p:cNvSpPr txBox="1"/>
          <p:nvPr/>
        </p:nvSpPr>
        <p:spPr>
          <a:xfrm>
            <a:off x="7108313" y="4040562"/>
            <a:ext cx="5035234"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Annually</a:t>
            </a:r>
          </a:p>
          <a:p>
            <a:r>
              <a:rPr lang="en-GB" sz="1100" dirty="0" smtClean="0"/>
              <a:t>Last updated:  25 April 2024</a:t>
            </a:r>
          </a:p>
          <a:p>
            <a:r>
              <a:rPr lang="en-GB" sz="1100" dirty="0" smtClean="0"/>
              <a:t>Next update:  April 2025.</a:t>
            </a:r>
            <a:endParaRPr lang="en-GB" sz="1100" dirty="0"/>
          </a:p>
        </p:txBody>
      </p:sp>
      <p:sp>
        <p:nvSpPr>
          <p:cNvPr id="7" name="TextBox 6"/>
          <p:cNvSpPr txBox="1"/>
          <p:nvPr/>
        </p:nvSpPr>
        <p:spPr>
          <a:xfrm>
            <a:off x="7127641" y="5339078"/>
            <a:ext cx="4941542" cy="1384995"/>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2164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smtClean="0"/>
              <a:t>Economic prosperity</a:t>
            </a:r>
            <a:endParaRPr lang="en-GB" dirty="0"/>
          </a:p>
        </p:txBody>
      </p:sp>
      <p:sp>
        <p:nvSpPr>
          <p:cNvPr id="8" name="Text Placeholder 7"/>
          <p:cNvSpPr>
            <a:spLocks noGrp="1"/>
          </p:cNvSpPr>
          <p:nvPr>
            <p:ph type="body" sz="half" idx="2"/>
          </p:nvPr>
        </p:nvSpPr>
        <p:spPr>
          <a:xfrm>
            <a:off x="105102" y="987424"/>
            <a:ext cx="5903812" cy="5870576"/>
          </a:xfrm>
          <a:solidFill>
            <a:schemeClr val="bg1"/>
          </a:solidFill>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2800" dirty="0" smtClean="0"/>
              <a:t>Whereas GVA </a:t>
            </a:r>
            <a:r>
              <a:rPr lang="en-GB" sz="2800" dirty="0"/>
              <a:t>helps in inter-sectoral economic comparison by comparing the economic standing of sectors like agriculture, manufacturing, and </a:t>
            </a:r>
            <a:r>
              <a:rPr lang="en-GB" sz="2800" dirty="0" smtClean="0"/>
              <a:t>services, GDP </a:t>
            </a:r>
            <a:r>
              <a:rPr lang="en-GB" sz="2800" dirty="0"/>
              <a:t>facilitates international economic comparison, which compares income levels, living conditions, and the overall financial status of different </a:t>
            </a:r>
            <a:r>
              <a:rPr lang="en-GB" sz="2800" dirty="0" smtClean="0"/>
              <a:t>countries or areas. </a:t>
            </a:r>
          </a:p>
          <a:p>
            <a:pPr marL="285750" indent="-285750">
              <a:lnSpc>
                <a:spcPct val="120000"/>
              </a:lnSpc>
              <a:buFont typeface="Arial" panose="020B0604020202020204" pitchFamily="34" charset="0"/>
              <a:buChar char="•"/>
            </a:pPr>
            <a:r>
              <a:rPr lang="en-GB" sz="2800" dirty="0" smtClean="0"/>
              <a:t>Using GDP as a measure, the United Kingdom is currently the world’s 6</a:t>
            </a:r>
            <a:r>
              <a:rPr lang="en-GB" sz="2800" baseline="30000" dirty="0" smtClean="0"/>
              <a:t>th</a:t>
            </a:r>
            <a:r>
              <a:rPr lang="en-GB" sz="2800" dirty="0" smtClean="0"/>
              <a:t> largest economy, however growth has, by historical and comparative standards, been anaemic since the Financial Crisis of 2008, with population growth (driven primarily by inward net migration) being its biggest contributor. According to Goldman Sachs (briefing 23/02/24), since </a:t>
            </a:r>
            <a:r>
              <a:rPr lang="en-GB" sz="2800" dirty="0"/>
              <a:t>2007, the increase in average annual productivity has been just 0.2%, compared to an average of 3.6% in the three decades following World War II</a:t>
            </a:r>
            <a:r>
              <a:rPr lang="en-GB" sz="2800" dirty="0" smtClean="0"/>
              <a:t>.  Meanwhile growth in GDP per capita, which is what really matters for living standards, has been particularly poor and here the UK is not amongst </a:t>
            </a:r>
            <a:r>
              <a:rPr lang="en-GB" sz="2800" dirty="0"/>
              <a:t>the 20 richest countries.</a:t>
            </a:r>
            <a:endParaRPr lang="en-GB" sz="2800" dirty="0" smtClean="0"/>
          </a:p>
          <a:p>
            <a:pPr marL="285750" indent="-285750">
              <a:lnSpc>
                <a:spcPct val="120000"/>
              </a:lnSpc>
              <a:buFont typeface="Arial" panose="020B0604020202020204" pitchFamily="34" charset="0"/>
              <a:buChar char="•"/>
            </a:pPr>
            <a:r>
              <a:rPr lang="en-GB" sz="2800" dirty="0" smtClean="0"/>
              <a:t>In 2022, Herefordshire’s Gross Domestic Product (GDP) at current prices was £4,556 million.  Adjusting for inflation (chained volume measure), this represented an increase of 1.3% from the previous year, a smaller growth compared to the year before. </a:t>
            </a:r>
          </a:p>
          <a:p>
            <a:pPr marL="285750" indent="-285750">
              <a:lnSpc>
                <a:spcPct val="120000"/>
              </a:lnSpc>
              <a:buFont typeface="Arial" panose="020B0604020202020204" pitchFamily="34" charset="0"/>
              <a:buChar char="•"/>
            </a:pPr>
            <a:r>
              <a:rPr lang="en-GB" sz="2800" dirty="0" smtClean="0"/>
              <a:t>In real terms, in 2020 Herefordshire’s economy shrank to its smallest level since 2013 as a result of the pandemic.  While it yet to recover fully, in 2022 it was larger than it was in 2017.</a:t>
            </a:r>
          </a:p>
          <a:p>
            <a:pPr marL="285750" indent="-285750">
              <a:lnSpc>
                <a:spcPct val="120000"/>
              </a:lnSpc>
              <a:buFont typeface="Arial" panose="020B0604020202020204" pitchFamily="34" charset="0"/>
              <a:buChar char="•"/>
            </a:pPr>
            <a:r>
              <a:rPr lang="en-GB" sz="2800" dirty="0" smtClean="0"/>
              <a:t>In 2022, per capita GDP at current prices in Herefordshire was £27,278 compared to £37,852 in England and £30,117 in the West Midlands: 28% lower than England and 9% lower than the West Midlands. </a:t>
            </a:r>
          </a:p>
          <a:p>
            <a:pPr marL="285750" indent="-285750">
              <a:lnSpc>
                <a:spcPct val="120000"/>
              </a:lnSpc>
              <a:buFont typeface="Arial" panose="020B0604020202020204" pitchFamily="34" charset="0"/>
              <a:buChar char="•"/>
            </a:pPr>
            <a:r>
              <a:rPr lang="en-GB" sz="2800" dirty="0" smtClean="0"/>
              <a:t>Looking at the change over time in real terms, i.e. adjusting for inflation (chained volume measures in 2019 value), per </a:t>
            </a:r>
            <a:r>
              <a:rPr lang="en-GB" sz="2800" dirty="0"/>
              <a:t>capita GDP in Herefordshire has consistently lagged behind that of both England and the West Midlands region </a:t>
            </a:r>
            <a:r>
              <a:rPr lang="en-GB" sz="2800" dirty="0" smtClean="0"/>
              <a:t>and the gap is currently wider than it was in 1998 (see </a:t>
            </a:r>
            <a:r>
              <a:rPr lang="en-GB" sz="2800" dirty="0"/>
              <a:t>chart</a:t>
            </a:r>
            <a:r>
              <a:rPr lang="en-GB" sz="2800" dirty="0" smtClean="0"/>
              <a:t>).</a:t>
            </a:r>
            <a:endParaRPr lang="en-GB" sz="2800" dirty="0"/>
          </a:p>
        </p:txBody>
      </p:sp>
      <p:graphicFrame>
        <p:nvGraphicFramePr>
          <p:cNvPr id="13" name="Chart 12" descr="Line chart showing GDP per head of population in Herefordshire compared to England and the West Midlands since 1998 - chained volume measures in 2019 money value."/>
          <p:cNvGraphicFramePr>
            <a:graphicFrameLocks/>
          </p:cNvGraphicFramePr>
          <p:nvPr>
            <p:extLst/>
          </p:nvPr>
        </p:nvGraphicFramePr>
        <p:xfrm>
          <a:off x="6076382" y="987425"/>
          <a:ext cx="5983538"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938195" y="4900767"/>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ONS</a:t>
            </a:r>
            <a:endPar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24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March 2025</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p:cNvSpPr txBox="1"/>
          <p:nvPr/>
        </p:nvSpPr>
        <p:spPr>
          <a:xfrm>
            <a:off x="6019074" y="4900767"/>
            <a:ext cx="3236686"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GDP per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capita measures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economic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output per person and is calculated by dividing the GDP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by its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population</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is a global measure for gauging the prosperity of nations and is used by economists, along with GDP, to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analyse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the prosperity of a country based on its economic growth</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allows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economists to monitor the productivity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with other comparable geographies.  This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hlinkClick r:id="rId5"/>
              </a:rPr>
              <a:t>article</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explains the difference between GDP and GVA.</a:t>
            </a:r>
            <a:endPar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smtClean="0"/>
              <a:t>Key points</a:t>
            </a:r>
          </a:p>
          <a:p>
            <a:pPr marL="285750" indent="-285750">
              <a:lnSpc>
                <a:spcPct val="120000"/>
              </a:lnSpc>
              <a:buFont typeface="Arial" panose="020B0604020202020204" pitchFamily="34" charset="0"/>
              <a:buChar char="•"/>
            </a:pPr>
            <a:r>
              <a:rPr lang="en-GB" sz="1500" dirty="0" smtClean="0"/>
              <a:t>Cost-of-living pressures coupled with an under-supply of affordable social housing and the failure of housing benefit to keep pace with inflation, has all increased the risk of  homelessness.  Homelessness is also </a:t>
            </a:r>
            <a:r>
              <a:rPr lang="en-GB" sz="1500" dirty="0" smtClean="0">
                <a:hlinkClick r:id="rId3"/>
              </a:rPr>
              <a:t>more prevalent amongst certain groups</a:t>
            </a:r>
            <a:r>
              <a:rPr lang="en-GB" sz="1500" dirty="0" smtClean="0"/>
              <a:t>.  </a:t>
            </a:r>
          </a:p>
          <a:p>
            <a:pPr marL="285750" indent="-285750">
              <a:lnSpc>
                <a:spcPct val="120000"/>
              </a:lnSpc>
              <a:buFont typeface="Arial" panose="020B0604020202020204" pitchFamily="34" charset="0"/>
              <a:buChar char="•"/>
            </a:pPr>
            <a:r>
              <a:rPr lang="en-GB" sz="1500" dirty="0" smtClean="0"/>
              <a:t>According to </a:t>
            </a:r>
            <a:r>
              <a:rPr lang="en-GB" sz="1500" dirty="0" smtClean="0">
                <a:hlinkClick r:id="rId4"/>
              </a:rPr>
              <a:t>Ministry of Housing, Communities and Local </a:t>
            </a:r>
            <a:r>
              <a:rPr lang="en-GB" sz="1500" dirty="0">
                <a:hlinkClick r:id="rId4"/>
              </a:rPr>
              <a:t>Government data</a:t>
            </a:r>
            <a:r>
              <a:rPr lang="en-GB" sz="1500" dirty="0"/>
              <a:t>, </a:t>
            </a:r>
            <a:r>
              <a:rPr lang="en-GB" sz="1500" dirty="0" smtClean="0"/>
              <a:t>initial </a:t>
            </a:r>
            <a:r>
              <a:rPr lang="en-GB" sz="1500" dirty="0"/>
              <a:t>assessments were made for 358,370 households in England in 2023-24, up 10.4% from the previous year. Of these, 324,990 households were assessed as owed a homelessness duty, due to being threatened with homelessness or already being homeless in 2023-24. This increase from 2022-23 is driven by the increase in both households assessed as being threatened with homelessness, as well as households assessed as already homeless at the time of application</a:t>
            </a:r>
            <a:r>
              <a:rPr lang="en-GB" sz="1500" dirty="0" smtClean="0"/>
              <a:t>.</a:t>
            </a:r>
          </a:p>
          <a:p>
            <a:pPr marL="285750" indent="-285750">
              <a:lnSpc>
                <a:spcPct val="120000"/>
              </a:lnSpc>
              <a:buFont typeface="Arial" panose="020B0604020202020204" pitchFamily="34" charset="0"/>
              <a:buChar char="•"/>
            </a:pPr>
            <a:r>
              <a:rPr lang="en-GB" sz="1500" dirty="0" smtClean="0"/>
              <a:t>In Herefordshire, between 2022-23 and 2023-24 the number of households that were either homeless (with a relief duty owed) or threatened with being homeless (preventing duty owed) fell from 1,328 to 758.</a:t>
            </a:r>
          </a:p>
          <a:p>
            <a:pPr marL="285750" indent="-285750">
              <a:lnSpc>
                <a:spcPct val="120000"/>
              </a:lnSpc>
              <a:buFont typeface="Arial" panose="020B0604020202020204" pitchFamily="34" charset="0"/>
              <a:buChar char="•"/>
            </a:pPr>
            <a:r>
              <a:rPr lang="en-GB" sz="1500" dirty="0" smtClean="0"/>
              <a:t>Within the total of those threatened with homelessness, the number of households threatened with homelessness due to a valid Section 21 Notice dropped from 88 to 54.</a:t>
            </a:r>
            <a:endParaRPr lang="en-GB" sz="1500" dirty="0"/>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Ministry of Housing, Communities and Local Government</a:t>
            </a:r>
            <a:endParaRPr lang="en-GB" sz="1100" dirty="0" smtClean="0"/>
          </a:p>
          <a:p>
            <a:r>
              <a:rPr lang="en-GB" sz="1100" dirty="0" smtClean="0"/>
              <a:t>Data last updated:  3 </a:t>
            </a:r>
            <a:r>
              <a:rPr lang="en-GB" sz="1100" dirty="0"/>
              <a:t>October </a:t>
            </a:r>
            <a:r>
              <a:rPr lang="en-GB" sz="1100" dirty="0" smtClean="0"/>
              <a:t>2024</a:t>
            </a:r>
          </a:p>
          <a:p>
            <a:r>
              <a:rPr lang="en-GB" sz="1100" dirty="0" smtClean="0"/>
              <a:t>Frequency:  Annually</a:t>
            </a:r>
          </a:p>
          <a:p>
            <a:r>
              <a:rPr lang="en-GB" sz="1100" dirty="0" smtClean="0"/>
              <a:t>Next update:  October 2025</a:t>
            </a:r>
            <a:endParaRPr lang="en-GB" sz="1100" dirty="0"/>
          </a:p>
        </p:txBody>
      </p:sp>
    </p:spTree>
    <p:extLst>
      <p:ext uri="{BB962C8B-B14F-4D97-AF65-F5344CB8AC3E}">
        <p14:creationId xmlns:p14="http://schemas.microsoft.com/office/powerpoint/2010/main" val="658154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Useful resources</a:t>
            </a:r>
            <a:endParaRPr lang="en-GB" sz="3600" dirty="0"/>
          </a:p>
        </p:txBody>
      </p:sp>
    </p:spTree>
    <p:extLst>
      <p:ext uri="{BB962C8B-B14F-4D97-AF65-F5344CB8AC3E}">
        <p14:creationId xmlns:p14="http://schemas.microsoft.com/office/powerpoint/2010/main" val="123201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err="1" smtClean="0"/>
              <a:t>Barnardo’s</a:t>
            </a:r>
            <a:r>
              <a:rPr lang="en-GB" sz="1400" dirty="0" smtClean="0"/>
              <a:t> – </a:t>
            </a:r>
            <a:r>
              <a:rPr lang="en-GB" sz="1400" dirty="0" smtClean="0">
                <a:hlinkClick r:id="rId3"/>
              </a:rPr>
              <a:t>‘</a:t>
            </a:r>
            <a:r>
              <a:rPr lang="en-GB" sz="1400" dirty="0">
                <a:hlinkClick r:id="rId3"/>
              </a:rPr>
              <a:t>At What Cost?’ The impact of the cost-of-living crisis </a:t>
            </a:r>
            <a:r>
              <a:rPr lang="en-GB" sz="1400" dirty="0" smtClean="0">
                <a:hlinkClick r:id="rId3"/>
              </a:rPr>
              <a:t>on </a:t>
            </a:r>
            <a:r>
              <a:rPr lang="en-GB" sz="1400" dirty="0">
                <a:hlinkClick r:id="rId3"/>
              </a:rPr>
              <a:t>children and young </a:t>
            </a:r>
            <a:r>
              <a:rPr lang="en-GB" sz="1400" dirty="0" smtClean="0">
                <a:hlinkClick r:id="rId3"/>
              </a:rPr>
              <a:t>people</a:t>
            </a:r>
            <a:r>
              <a:rPr lang="en-GB" sz="1400" dirty="0" smtClean="0"/>
              <a:t> (report)</a:t>
            </a:r>
          </a:p>
          <a:p>
            <a:pPr marL="0" indent="0">
              <a:lnSpc>
                <a:spcPct val="120000"/>
              </a:lnSpc>
              <a:buNone/>
            </a:pPr>
            <a:r>
              <a:rPr lang="en-GB" sz="1400" dirty="0"/>
              <a:t>British Association for Counselling and Psychotherapy (BACP) - </a:t>
            </a:r>
            <a:r>
              <a:rPr lang="en-GB" sz="1400" dirty="0">
                <a:hlinkClick r:id="rId4"/>
              </a:rPr>
              <a:t>Understanding the cost of living </a:t>
            </a:r>
            <a:r>
              <a:rPr lang="en-GB" sz="1400" dirty="0" smtClean="0">
                <a:hlinkClick r:id="rId4"/>
              </a:rPr>
              <a:t>crisis </a:t>
            </a:r>
            <a:r>
              <a:rPr lang="en-GB" sz="1400" dirty="0" smtClean="0"/>
              <a:t>(report)</a:t>
            </a:r>
          </a:p>
          <a:p>
            <a:pPr marL="0" indent="0">
              <a:lnSpc>
                <a:spcPct val="120000"/>
              </a:lnSpc>
              <a:buNone/>
            </a:pPr>
            <a:r>
              <a:rPr lang="en-GB" sz="1400" dirty="0" smtClean="0"/>
              <a:t>British </a:t>
            </a:r>
            <a:r>
              <a:rPr lang="en-GB" sz="1400" dirty="0"/>
              <a:t>Youth Council - </a:t>
            </a:r>
            <a:r>
              <a:rPr lang="en-GB" sz="1400" dirty="0">
                <a:hlinkClick r:id="rId5"/>
              </a:rPr>
              <a:t>The impact of the </a:t>
            </a:r>
            <a:r>
              <a:rPr lang="en-GB" sz="1400" dirty="0" smtClean="0">
                <a:hlinkClick r:id="rId5"/>
              </a:rPr>
              <a:t>cost of </a:t>
            </a:r>
            <a:r>
              <a:rPr lang="en-GB" sz="1400" dirty="0">
                <a:hlinkClick r:id="rId5"/>
              </a:rPr>
              <a:t>living crisis on </a:t>
            </a:r>
            <a:r>
              <a:rPr lang="en-GB" sz="1400" dirty="0" smtClean="0">
                <a:hlinkClick r:id="rId5"/>
              </a:rPr>
              <a:t>young people </a:t>
            </a:r>
            <a:r>
              <a:rPr lang="en-GB" sz="1400" dirty="0" smtClean="0"/>
              <a:t>(report)</a:t>
            </a:r>
          </a:p>
          <a:p>
            <a:pPr marL="0" indent="0">
              <a:lnSpc>
                <a:spcPct val="120000"/>
              </a:lnSpc>
              <a:buNone/>
            </a:pPr>
            <a:r>
              <a:rPr lang="en-GB" sz="1400" dirty="0" smtClean="0"/>
              <a:t>Cambridge Centre for Housing and </a:t>
            </a:r>
            <a:r>
              <a:rPr lang="en-GB" sz="1400" dirty="0"/>
              <a:t>Planning Research – </a:t>
            </a:r>
            <a:r>
              <a:rPr lang="en-GB" sz="1400" dirty="0">
                <a:hlinkClick r:id="rId6"/>
              </a:rPr>
              <a:t>Digital exclusion and the </a:t>
            </a:r>
            <a:r>
              <a:rPr lang="en-GB" sz="1400" dirty="0" smtClean="0">
                <a:hlinkClick r:id="rId6"/>
              </a:rPr>
              <a:t>cost </a:t>
            </a:r>
            <a:r>
              <a:rPr lang="en-GB" sz="1400" dirty="0">
                <a:hlinkClick r:id="rId6"/>
              </a:rPr>
              <a:t>of living </a:t>
            </a:r>
            <a:r>
              <a:rPr lang="en-GB" sz="1400" dirty="0" smtClean="0">
                <a:hlinkClick r:id="rId6"/>
              </a:rPr>
              <a:t>crisis </a:t>
            </a:r>
            <a:r>
              <a:rPr lang="en-GB" sz="1400" dirty="0" smtClean="0"/>
              <a:t>(report)</a:t>
            </a:r>
          </a:p>
          <a:p>
            <a:pPr marL="0" indent="0">
              <a:lnSpc>
                <a:spcPct val="120000"/>
              </a:lnSpc>
              <a:buNone/>
            </a:pPr>
            <a:r>
              <a:rPr lang="en-GB" sz="1400" dirty="0"/>
              <a:t>Carers UK - </a:t>
            </a:r>
            <a:r>
              <a:rPr lang="en-GB" sz="1400" dirty="0">
                <a:hlinkClick r:id="rId7"/>
              </a:rPr>
              <a:t>State of Caring Survey 2023 - The impact of caring on: </a:t>
            </a:r>
            <a:r>
              <a:rPr lang="en-GB" sz="1400" dirty="0" smtClean="0">
                <a:hlinkClick r:id="rId7"/>
              </a:rPr>
              <a:t>finances</a:t>
            </a:r>
            <a:r>
              <a:rPr lang="en-GB" sz="1400" dirty="0" smtClean="0"/>
              <a:t> (report)</a:t>
            </a:r>
            <a:endParaRPr lang="en-GB" sz="1400" dirty="0"/>
          </a:p>
          <a:p>
            <a:pPr marL="0" indent="0">
              <a:lnSpc>
                <a:spcPct val="120000"/>
              </a:lnSpc>
              <a:buNone/>
            </a:pPr>
            <a:r>
              <a:rPr lang="en-GB" sz="1400" dirty="0" smtClean="0"/>
              <a:t>Centre for Cities – </a:t>
            </a:r>
            <a:r>
              <a:rPr lang="en-GB" sz="1400" dirty="0" smtClean="0">
                <a:hlinkClick r:id="rId8"/>
              </a:rPr>
              <a:t>Cost-of-Living tracker</a:t>
            </a:r>
            <a:endParaRPr lang="en-GB" sz="1400" dirty="0" smtClean="0"/>
          </a:p>
          <a:p>
            <a:pPr marL="0" indent="0">
              <a:lnSpc>
                <a:spcPct val="120000"/>
              </a:lnSpc>
              <a:buNone/>
            </a:pPr>
            <a:r>
              <a:rPr lang="en-GB" sz="1400" dirty="0" smtClean="0"/>
              <a:t>Centre </a:t>
            </a:r>
            <a:r>
              <a:rPr lang="en-GB" sz="1400" dirty="0"/>
              <a:t>for Cities - </a:t>
            </a:r>
            <a:r>
              <a:rPr lang="en-GB" sz="1400" dirty="0">
                <a:hlinkClick r:id="rId9"/>
              </a:rPr>
              <a:t>Donation nation: The geography of charitable giving in the </a:t>
            </a:r>
            <a:r>
              <a:rPr lang="en-GB" sz="1400" dirty="0" smtClean="0">
                <a:hlinkClick r:id="rId9"/>
              </a:rPr>
              <a:t>UK</a:t>
            </a:r>
            <a:r>
              <a:rPr lang="en-GB" sz="1400" dirty="0" smtClean="0"/>
              <a:t> (report)</a:t>
            </a:r>
          </a:p>
          <a:p>
            <a:pPr marL="0" indent="0">
              <a:lnSpc>
                <a:spcPct val="120000"/>
              </a:lnSpc>
              <a:buNone/>
            </a:pPr>
            <a:r>
              <a:rPr lang="en-GB" sz="1400" dirty="0" smtClean="0"/>
              <a:t>Centre </a:t>
            </a:r>
            <a:r>
              <a:rPr lang="en-GB" sz="1400" dirty="0"/>
              <a:t>for Cities - </a:t>
            </a:r>
            <a:r>
              <a:rPr lang="en-GB" sz="1400" dirty="0">
                <a:hlinkClick r:id="rId10"/>
              </a:rPr>
              <a:t>Mission </a:t>
            </a:r>
            <a:r>
              <a:rPr lang="en-GB" sz="1400" dirty="0" smtClean="0">
                <a:hlinkClick r:id="rId10"/>
              </a:rPr>
              <a:t>accepted:  How </a:t>
            </a:r>
            <a:r>
              <a:rPr lang="en-GB" sz="1400" dirty="0">
                <a:hlinkClick r:id="rId10"/>
              </a:rPr>
              <a:t>the new Government can revive </a:t>
            </a:r>
            <a:r>
              <a:rPr lang="en-GB" sz="1400" dirty="0" smtClean="0">
                <a:hlinkClick r:id="rId10"/>
              </a:rPr>
              <a:t>growth </a:t>
            </a:r>
            <a:r>
              <a:rPr lang="en-GB" sz="1400" dirty="0" smtClean="0"/>
              <a:t>(research briefing)</a:t>
            </a:r>
          </a:p>
          <a:p>
            <a:pPr marL="0" indent="0">
              <a:lnSpc>
                <a:spcPct val="120000"/>
              </a:lnSpc>
              <a:buNone/>
            </a:pPr>
            <a:r>
              <a:rPr lang="en-GB" sz="1400" dirty="0" smtClean="0"/>
              <a:t>Centre for </a:t>
            </a:r>
            <a:r>
              <a:rPr lang="en-GB" sz="1400" dirty="0"/>
              <a:t>Economic Performance - </a:t>
            </a:r>
            <a:r>
              <a:rPr lang="en-GB" sz="1400" dirty="0">
                <a:hlinkClick r:id="rId11"/>
              </a:rPr>
              <a:t>From Covid-19 to collapse? The </a:t>
            </a:r>
            <a:r>
              <a:rPr lang="en-GB" sz="1400" dirty="0" smtClean="0">
                <a:hlinkClick r:id="rId11"/>
              </a:rPr>
              <a:t>self-employed </a:t>
            </a:r>
            <a:r>
              <a:rPr lang="en-GB" sz="1400" dirty="0">
                <a:hlinkClick r:id="rId11"/>
              </a:rPr>
              <a:t>and the cost of </a:t>
            </a:r>
            <a:r>
              <a:rPr lang="en-GB" sz="1400" dirty="0" smtClean="0">
                <a:hlinkClick r:id="rId11"/>
              </a:rPr>
              <a:t>living crisis </a:t>
            </a:r>
            <a:r>
              <a:rPr lang="en-GB" sz="1400" dirty="0" smtClean="0"/>
              <a:t>(report)</a:t>
            </a:r>
          </a:p>
          <a:p>
            <a:pPr marL="0" indent="0">
              <a:lnSpc>
                <a:spcPct val="120000"/>
              </a:lnSpc>
              <a:buNone/>
            </a:pPr>
            <a:r>
              <a:rPr lang="en-GB" sz="1400" dirty="0" smtClean="0"/>
              <a:t>Centre for </a:t>
            </a:r>
            <a:r>
              <a:rPr lang="en-GB" sz="1400" dirty="0"/>
              <a:t>Social Justice - </a:t>
            </a:r>
            <a:r>
              <a:rPr lang="en-GB" sz="1400" dirty="0" smtClean="0">
                <a:hlinkClick r:id="rId12"/>
              </a:rPr>
              <a:t>Left Out: How to </a:t>
            </a:r>
            <a:r>
              <a:rPr lang="en-GB" sz="1400" dirty="0">
                <a:hlinkClick r:id="rId12"/>
              </a:rPr>
              <a:t>t</a:t>
            </a:r>
            <a:r>
              <a:rPr lang="en-GB" sz="1400" dirty="0" smtClean="0">
                <a:hlinkClick r:id="rId12"/>
              </a:rPr>
              <a:t>ackle </a:t>
            </a:r>
            <a:r>
              <a:rPr lang="en-GB" sz="1400" dirty="0">
                <a:hlinkClick r:id="rId12"/>
              </a:rPr>
              <a:t>d</a:t>
            </a:r>
            <a:r>
              <a:rPr lang="en-GB" sz="1400" dirty="0" smtClean="0">
                <a:hlinkClick r:id="rId12"/>
              </a:rPr>
              <a:t>igital </a:t>
            </a:r>
            <a:r>
              <a:rPr lang="en-GB" sz="1400" dirty="0">
                <a:hlinkClick r:id="rId12"/>
              </a:rPr>
              <a:t>e</a:t>
            </a:r>
            <a:r>
              <a:rPr lang="en-GB" sz="1400" dirty="0" smtClean="0">
                <a:hlinkClick r:id="rId12"/>
              </a:rPr>
              <a:t>xclusion </a:t>
            </a:r>
            <a:r>
              <a:rPr lang="en-GB" sz="1400" dirty="0">
                <a:hlinkClick r:id="rId12"/>
              </a:rPr>
              <a:t>a</a:t>
            </a:r>
            <a:r>
              <a:rPr lang="en-GB" sz="1400" dirty="0" smtClean="0">
                <a:hlinkClick r:id="rId12"/>
              </a:rPr>
              <a:t>nd </a:t>
            </a:r>
            <a:r>
              <a:rPr lang="en-GB" sz="1400" dirty="0">
                <a:hlinkClick r:id="rId12"/>
              </a:rPr>
              <a:t>r</a:t>
            </a:r>
            <a:r>
              <a:rPr lang="en-GB" sz="1400" dirty="0" smtClean="0">
                <a:hlinkClick r:id="rId12"/>
              </a:rPr>
              <a:t>educe </a:t>
            </a:r>
            <a:r>
              <a:rPr lang="en-GB" sz="1400" dirty="0">
                <a:hlinkClick r:id="rId12"/>
              </a:rPr>
              <a:t>t</a:t>
            </a:r>
            <a:r>
              <a:rPr lang="en-GB" sz="1400" dirty="0" smtClean="0">
                <a:hlinkClick r:id="rId12"/>
              </a:rPr>
              <a:t>he </a:t>
            </a:r>
            <a:r>
              <a:rPr lang="en-GB" sz="1400" dirty="0">
                <a:hlinkClick r:id="rId12"/>
              </a:rPr>
              <a:t>p</a:t>
            </a:r>
            <a:r>
              <a:rPr lang="en-GB" sz="1400" dirty="0" smtClean="0">
                <a:hlinkClick r:id="rId12"/>
              </a:rPr>
              <a:t>overty premium </a:t>
            </a:r>
            <a:r>
              <a:rPr lang="en-GB" sz="1400" dirty="0" smtClean="0"/>
              <a:t>(report)</a:t>
            </a:r>
          </a:p>
          <a:p>
            <a:pPr marL="0" indent="0">
              <a:lnSpc>
                <a:spcPct val="120000"/>
              </a:lnSpc>
              <a:buNone/>
            </a:pPr>
            <a:r>
              <a:rPr lang="en-GB" sz="1400" dirty="0" smtClean="0"/>
              <a:t>Centre for Thriving Places – </a:t>
            </a:r>
            <a:r>
              <a:rPr lang="en-GB" sz="1400" dirty="0" smtClean="0">
                <a:hlinkClick r:id="rId13"/>
              </a:rPr>
              <a:t>Thriving Places Index:  Herefordshire</a:t>
            </a:r>
            <a:endParaRPr lang="en-GB" sz="1400" dirty="0" smtClean="0"/>
          </a:p>
          <a:p>
            <a:pPr marL="0" indent="0">
              <a:lnSpc>
                <a:spcPct val="120000"/>
              </a:lnSpc>
              <a:buNone/>
            </a:pPr>
            <a:r>
              <a:rPr lang="en-GB" sz="1400" dirty="0" smtClean="0"/>
              <a:t>The </a:t>
            </a:r>
            <a:r>
              <a:rPr lang="en-GB" sz="1400" dirty="0"/>
              <a:t>Chartered Institute of Personnel and </a:t>
            </a:r>
            <a:r>
              <a:rPr lang="en-GB" sz="1400" dirty="0" smtClean="0"/>
              <a:t>Development (CIPD) – </a:t>
            </a:r>
            <a:r>
              <a:rPr lang="en-GB" sz="1400" dirty="0" smtClean="0">
                <a:hlinkClick r:id="rId14"/>
              </a:rPr>
              <a:t>Labour Market Outlook Summer 2024</a:t>
            </a:r>
            <a:r>
              <a:rPr lang="en-GB" sz="1400" dirty="0" smtClean="0">
                <a:hlinkClick r:id="rId15"/>
              </a:rPr>
              <a:t> </a:t>
            </a:r>
            <a:r>
              <a:rPr lang="en-GB" sz="1400" dirty="0" smtClean="0"/>
              <a:t>(report)</a:t>
            </a:r>
          </a:p>
          <a:p>
            <a:pPr marL="0" indent="0">
              <a:lnSpc>
                <a:spcPct val="120000"/>
              </a:lnSpc>
              <a:buNone/>
            </a:pPr>
            <a:r>
              <a:rPr lang="en-GB" sz="1400" dirty="0" smtClean="0"/>
              <a:t>Citizens Advice – </a:t>
            </a:r>
            <a:r>
              <a:rPr lang="en-GB" sz="1400" dirty="0" smtClean="0">
                <a:hlinkClick r:id="rId16"/>
              </a:rPr>
              <a:t>Cost-of-Living data dashboard</a:t>
            </a:r>
            <a:endParaRPr lang="en-GB" sz="1400" dirty="0" smtClean="0"/>
          </a:p>
          <a:p>
            <a:pPr marL="0" indent="0">
              <a:lnSpc>
                <a:spcPct val="120000"/>
              </a:lnSpc>
              <a:buNone/>
            </a:pPr>
            <a:endParaRPr lang="en-GB" sz="1400" dirty="0" smtClean="0"/>
          </a:p>
          <a:p>
            <a:pPr marL="0" indent="0">
              <a:lnSpc>
                <a:spcPct val="120000"/>
              </a:lnSpc>
              <a:buNone/>
            </a:pPr>
            <a:endParaRPr lang="en-GB" sz="1400" dirty="0" smtClean="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a:t>
            </a:r>
            <a:endParaRPr lang="en-GB" sz="3200" dirty="0"/>
          </a:p>
        </p:txBody>
      </p:sp>
    </p:spTree>
    <p:extLst>
      <p:ext uri="{BB962C8B-B14F-4D97-AF65-F5344CB8AC3E}">
        <p14:creationId xmlns:p14="http://schemas.microsoft.com/office/powerpoint/2010/main" val="3857026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(2)</a:t>
            </a:r>
            <a:endParaRPr lang="en-GB" sz="3200" dirty="0"/>
          </a:p>
        </p:txBody>
      </p:sp>
      <p:sp>
        <p:nvSpPr>
          <p:cNvPr id="3" name="Content Placeholder 2"/>
          <p:cNvSpPr>
            <a:spLocks noGrp="1"/>
          </p:cNvSpPr>
          <p:nvPr>
            <p:ph idx="1"/>
          </p:nvPr>
        </p:nvSpPr>
        <p:spPr>
          <a:xfrm>
            <a:off x="104604" y="993962"/>
            <a:ext cx="10619718" cy="4900062"/>
          </a:xfrm>
          <a:solidFill>
            <a:schemeClr val="bg1"/>
          </a:solidFill>
        </p:spPr>
        <p:txBody>
          <a:bodyPr numCol="1">
            <a:noAutofit/>
          </a:bodyPr>
          <a:lstStyle/>
          <a:p>
            <a:pPr marL="0" indent="0">
              <a:lnSpc>
                <a:spcPct val="120000"/>
              </a:lnSpc>
              <a:buNone/>
            </a:pPr>
            <a:r>
              <a:rPr lang="en-GB" sz="1400" dirty="0"/>
              <a:t>Citizens Advice - </a:t>
            </a:r>
            <a:r>
              <a:rPr lang="en-GB" sz="1400" dirty="0">
                <a:hlinkClick r:id="rId2"/>
              </a:rPr>
              <a:t>Living on Empty: a policy report from Citizens Advice</a:t>
            </a:r>
            <a:r>
              <a:rPr lang="en-GB" sz="1400" dirty="0"/>
              <a:t> (report)</a:t>
            </a:r>
          </a:p>
          <a:p>
            <a:pPr marL="0" indent="0">
              <a:lnSpc>
                <a:spcPct val="120000"/>
              </a:lnSpc>
              <a:buNone/>
            </a:pPr>
            <a:r>
              <a:rPr lang="en-GB" sz="1400" dirty="0" smtClean="0"/>
              <a:t>Citizens </a:t>
            </a:r>
            <a:r>
              <a:rPr lang="en-GB" sz="1400" dirty="0"/>
              <a:t>Advice - </a:t>
            </a:r>
            <a:r>
              <a:rPr lang="en-GB" sz="1400" dirty="0">
                <a:hlinkClick r:id="rId3"/>
              </a:rPr>
              <a:t>The National Red Index: how to turn the tide on falling living standards</a:t>
            </a:r>
            <a:endParaRPr lang="en-GB" sz="1400" dirty="0"/>
          </a:p>
          <a:p>
            <a:pPr marL="0" indent="0">
              <a:lnSpc>
                <a:spcPct val="120000"/>
              </a:lnSpc>
              <a:buNone/>
            </a:pPr>
            <a:r>
              <a:rPr lang="en-GB" sz="1400" dirty="0" smtClean="0"/>
              <a:t>Consumer </a:t>
            </a:r>
            <a:r>
              <a:rPr lang="en-GB" sz="1400" dirty="0"/>
              <a:t>Data Research Centre (CDRC) - </a:t>
            </a:r>
            <a:r>
              <a:rPr lang="en-GB" sz="1400" dirty="0">
                <a:hlinkClick r:id="rId4"/>
              </a:rPr>
              <a:t>Priority Places for Food </a:t>
            </a:r>
            <a:r>
              <a:rPr lang="en-GB" sz="1400" dirty="0" smtClean="0">
                <a:hlinkClick r:id="rId4"/>
              </a:rPr>
              <a:t>Index</a:t>
            </a:r>
            <a:r>
              <a:rPr lang="en-GB" sz="1400" dirty="0" smtClean="0"/>
              <a:t> (interactive map)</a:t>
            </a:r>
            <a:endParaRPr lang="en-GB" sz="1400" dirty="0"/>
          </a:p>
          <a:p>
            <a:pPr marL="0" indent="0">
              <a:lnSpc>
                <a:spcPct val="120000"/>
              </a:lnSpc>
              <a:buNone/>
            </a:pPr>
            <a:r>
              <a:rPr lang="en-GB" sz="1400" dirty="0" smtClean="0"/>
              <a:t>End </a:t>
            </a:r>
            <a:r>
              <a:rPr lang="en-GB" sz="1400" dirty="0"/>
              <a:t>Child Poverty – </a:t>
            </a:r>
            <a:r>
              <a:rPr lang="en-GB" sz="1400" dirty="0" smtClean="0">
                <a:hlinkClick r:id="rId5"/>
              </a:rPr>
              <a:t>Local child poverty statistics </a:t>
            </a:r>
            <a:r>
              <a:rPr lang="en-GB" sz="1400" dirty="0" smtClean="0"/>
              <a:t>(report and data tables)</a:t>
            </a:r>
            <a:endParaRPr lang="en-GB" sz="1400" dirty="0"/>
          </a:p>
          <a:p>
            <a:pPr marL="0" indent="0">
              <a:lnSpc>
                <a:spcPct val="120000"/>
              </a:lnSpc>
              <a:buNone/>
            </a:pPr>
            <a:r>
              <a:rPr lang="en-GB" sz="1400" dirty="0" smtClean="0"/>
              <a:t>End </a:t>
            </a:r>
            <a:r>
              <a:rPr lang="en-GB" sz="1400" dirty="0"/>
              <a:t>Furniture Poverty - </a:t>
            </a:r>
            <a:r>
              <a:rPr lang="en-GB" sz="1400" dirty="0">
                <a:hlinkClick r:id="rId6"/>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7"/>
              </a:rPr>
              <a:t>A Bleak Future </a:t>
            </a:r>
            <a:r>
              <a:rPr lang="en-GB" sz="1400" dirty="0" smtClean="0">
                <a:hlinkClick r:id="rId7"/>
              </a:rPr>
              <a:t>for </a:t>
            </a:r>
            <a:r>
              <a:rPr lang="en-GB" sz="1400" dirty="0">
                <a:hlinkClick r:id="rId7"/>
              </a:rPr>
              <a:t>Crisis </a:t>
            </a:r>
            <a:r>
              <a:rPr lang="en-GB" sz="1400" dirty="0" smtClean="0">
                <a:hlinkClick r:id="rId7"/>
              </a:rPr>
              <a:t>Support </a:t>
            </a:r>
            <a:r>
              <a:rPr lang="en-GB" sz="1400" dirty="0" smtClean="0"/>
              <a:t>(report)</a:t>
            </a:r>
            <a:endParaRPr lang="en-GB" sz="1400" dirty="0"/>
          </a:p>
          <a:p>
            <a:pPr marL="0" indent="0">
              <a:lnSpc>
                <a:spcPct val="120000"/>
              </a:lnSpc>
              <a:buNone/>
            </a:pPr>
            <a:r>
              <a:rPr lang="en-GB" sz="1400" dirty="0" smtClean="0"/>
              <a:t>Energy &amp; Climate Intelligence Unit - </a:t>
            </a:r>
            <a:r>
              <a:rPr lang="nl-NL" sz="1400" dirty="0">
                <a:hlinkClick r:id="rId8"/>
              </a:rPr>
              <a:t>The UK’s net zero </a:t>
            </a:r>
            <a:r>
              <a:rPr lang="nl-NL" sz="1400" dirty="0" smtClean="0">
                <a:hlinkClick r:id="rId8"/>
              </a:rPr>
              <a:t>economy </a:t>
            </a:r>
            <a:r>
              <a:rPr lang="nl-NL" sz="1400" dirty="0" smtClean="0"/>
              <a:t>(report </a:t>
            </a:r>
            <a:r>
              <a:rPr lang="nl-NL" sz="1400" dirty="0"/>
              <a:t>and interactive parliamentary </a:t>
            </a:r>
            <a:r>
              <a:rPr lang="nl-NL" sz="1400" dirty="0" smtClean="0"/>
              <a:t>constituency-level map)</a:t>
            </a:r>
            <a:endParaRPr lang="en-GB" sz="1400" dirty="0"/>
          </a:p>
          <a:p>
            <a:pPr marL="0" indent="0">
              <a:lnSpc>
                <a:spcPct val="120000"/>
              </a:lnSpc>
              <a:buNone/>
            </a:pPr>
            <a:r>
              <a:rPr lang="en-GB" sz="1400" dirty="0" smtClean="0"/>
              <a:t>Financial </a:t>
            </a:r>
            <a:r>
              <a:rPr lang="en-GB" sz="1400" dirty="0"/>
              <a:t>Conduct Authority – </a:t>
            </a:r>
            <a:r>
              <a:rPr lang="en-GB" sz="1400" dirty="0">
                <a:hlinkClick r:id="rId9"/>
              </a:rPr>
              <a:t>Financial Lives Survey </a:t>
            </a:r>
            <a:r>
              <a:rPr lang="en-GB" sz="1400" dirty="0" smtClean="0">
                <a:hlinkClick r:id="rId9"/>
              </a:rPr>
              <a:t>2023 </a:t>
            </a:r>
            <a:r>
              <a:rPr lang="en-GB" sz="1400" dirty="0"/>
              <a:t>(report)</a:t>
            </a:r>
          </a:p>
          <a:p>
            <a:pPr marL="0" indent="0">
              <a:lnSpc>
                <a:spcPct val="120000"/>
              </a:lnSpc>
              <a:buNone/>
            </a:pPr>
            <a:r>
              <a:rPr lang="en-GB" sz="1400" dirty="0" smtClean="0"/>
              <a:t>The </a:t>
            </a:r>
            <a:r>
              <a:rPr lang="en-GB" sz="1400" dirty="0"/>
              <a:t>Food Foundation - </a:t>
            </a:r>
            <a:r>
              <a:rPr lang="en-GB" sz="1400" dirty="0">
                <a:hlinkClick r:id="rId10"/>
              </a:rPr>
              <a:t>Children's Right2Food </a:t>
            </a:r>
            <a:r>
              <a:rPr lang="en-GB" sz="1400" dirty="0" smtClean="0">
                <a:hlinkClick r:id="rId10"/>
              </a:rPr>
              <a:t>Dashboard</a:t>
            </a:r>
            <a:r>
              <a:rPr lang="en-GB" sz="1400" dirty="0" smtClean="0"/>
              <a:t> (interactive dashboard)</a:t>
            </a:r>
          </a:p>
          <a:p>
            <a:pPr marL="0" indent="0">
              <a:lnSpc>
                <a:spcPct val="120000"/>
              </a:lnSpc>
              <a:buNone/>
            </a:pPr>
            <a:r>
              <a:rPr lang="en-GB" sz="1400" dirty="0" smtClean="0"/>
              <a:t>The Food Foundation - </a:t>
            </a:r>
            <a:r>
              <a:rPr lang="en-GB" sz="1400" dirty="0">
                <a:hlinkClick r:id="rId11"/>
              </a:rPr>
              <a:t>Food insecurity </a:t>
            </a:r>
            <a:r>
              <a:rPr lang="en-GB" sz="1400" dirty="0" smtClean="0">
                <a:hlinkClick r:id="rId11"/>
              </a:rPr>
              <a:t>and inequalities experienced by </a:t>
            </a:r>
            <a:r>
              <a:rPr lang="en-GB" sz="1400" dirty="0">
                <a:hlinkClick r:id="rId11"/>
              </a:rPr>
              <a:t>disabled </a:t>
            </a:r>
            <a:r>
              <a:rPr lang="en-GB" sz="1400" dirty="0" smtClean="0">
                <a:hlinkClick r:id="rId11"/>
              </a:rPr>
              <a:t>people</a:t>
            </a:r>
            <a:r>
              <a:rPr lang="en-GB" sz="1400" dirty="0" smtClean="0"/>
              <a:t> (report)</a:t>
            </a:r>
          </a:p>
          <a:p>
            <a:pPr marL="0" indent="0">
              <a:lnSpc>
                <a:spcPct val="120000"/>
              </a:lnSpc>
              <a:buNone/>
            </a:pPr>
            <a:r>
              <a:rPr lang="en-GB" sz="1400" dirty="0" smtClean="0"/>
              <a:t>The </a:t>
            </a:r>
            <a:r>
              <a:rPr lang="en-GB" sz="1400" dirty="0"/>
              <a:t>Gambling Commission - </a:t>
            </a:r>
            <a:r>
              <a:rPr lang="en-GB" sz="1400" dirty="0">
                <a:hlinkClick r:id="rId12"/>
              </a:rPr>
              <a:t>Understanding the impact of increased cost of living on gambling </a:t>
            </a:r>
            <a:r>
              <a:rPr lang="en-GB" sz="1400" dirty="0" smtClean="0">
                <a:hlinkClick r:id="rId12"/>
              </a:rPr>
              <a:t>behaviour</a:t>
            </a:r>
            <a:r>
              <a:rPr lang="en-GB" sz="1400" dirty="0" smtClean="0"/>
              <a:t> (report)</a:t>
            </a:r>
          </a:p>
          <a:p>
            <a:pPr marL="0" indent="0">
              <a:lnSpc>
                <a:spcPct val="120000"/>
              </a:lnSpc>
              <a:buNone/>
            </a:pPr>
            <a:r>
              <a:rPr lang="en-GB" sz="1400" dirty="0" smtClean="0"/>
              <a:t>Greater Manchester Combines Authority (GMCA) – </a:t>
            </a:r>
            <a:r>
              <a:rPr lang="en-GB" sz="1400" dirty="0" smtClean="0">
                <a:hlinkClick r:id="rId13"/>
              </a:rPr>
              <a:t>Digital Exclusion Risk Index </a:t>
            </a:r>
            <a:r>
              <a:rPr lang="en-GB" sz="1400" dirty="0" smtClean="0"/>
              <a:t>(interactive tool)</a:t>
            </a:r>
          </a:p>
          <a:p>
            <a:pPr marL="0" indent="0">
              <a:lnSpc>
                <a:spcPct val="120000"/>
              </a:lnSpc>
              <a:buNone/>
            </a:pPr>
            <a:r>
              <a:rPr lang="en-GB" sz="1400" dirty="0"/>
              <a:t>Hargreaves Lansdown – </a:t>
            </a:r>
            <a:r>
              <a:rPr lang="en-GB" sz="1400" dirty="0">
                <a:hlinkClick r:id="rId14"/>
              </a:rPr>
              <a:t>Savings and resilience comparison tool</a:t>
            </a:r>
            <a:r>
              <a:rPr lang="en-GB" sz="1400" dirty="0"/>
              <a:t> (interactive tool)</a:t>
            </a:r>
          </a:p>
          <a:p>
            <a:pPr marL="0" indent="0">
              <a:lnSpc>
                <a:spcPct val="120000"/>
              </a:lnSpc>
              <a:buNone/>
            </a:pPr>
            <a:endParaRPr lang="en-GB" sz="1400" dirty="0" smtClean="0"/>
          </a:p>
        </p:txBody>
      </p:sp>
    </p:spTree>
    <p:extLst>
      <p:ext uri="{BB962C8B-B14F-4D97-AF65-F5344CB8AC3E}">
        <p14:creationId xmlns:p14="http://schemas.microsoft.com/office/powerpoint/2010/main" val="1092284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(3)</a:t>
            </a:r>
            <a:endParaRPr lang="en-GB" sz="3200" dirty="0"/>
          </a:p>
        </p:txBody>
      </p:sp>
      <p:sp>
        <p:nvSpPr>
          <p:cNvPr id="3" name="Content Placeholder 2"/>
          <p:cNvSpPr>
            <a:spLocks noGrp="1"/>
          </p:cNvSpPr>
          <p:nvPr>
            <p:ph idx="1"/>
          </p:nvPr>
        </p:nvSpPr>
        <p:spPr>
          <a:xfrm>
            <a:off x="294290" y="1051033"/>
            <a:ext cx="11324553" cy="4898505"/>
          </a:xfrm>
          <a:solidFill>
            <a:schemeClr val="bg1"/>
          </a:solidFill>
        </p:spPr>
        <p:txBody>
          <a:bodyPr numCol="1">
            <a:noAutofit/>
          </a:bodyPr>
          <a:lstStyle/>
          <a:p>
            <a:pPr marL="0" indent="0">
              <a:lnSpc>
                <a:spcPct val="120000"/>
              </a:lnSpc>
              <a:buNone/>
            </a:pPr>
            <a:r>
              <a:rPr lang="en-GB" sz="1400" dirty="0"/>
              <a:t>The Heath Foundation – </a:t>
            </a:r>
            <a:r>
              <a:rPr lang="en-GB" sz="1400" dirty="0">
                <a:hlinkClick r:id="rId2"/>
              </a:rPr>
              <a:t>Health inequalities local authority dashboard</a:t>
            </a:r>
            <a:r>
              <a:rPr lang="en-GB" sz="1400" dirty="0"/>
              <a:t> (interactive tool)</a:t>
            </a:r>
          </a:p>
          <a:p>
            <a:pPr marL="0" indent="0">
              <a:lnSpc>
                <a:spcPct val="120000"/>
              </a:lnSpc>
              <a:buNone/>
            </a:pPr>
            <a:r>
              <a:rPr lang="en-GB" sz="1400" dirty="0" smtClean="0"/>
              <a:t>The </a:t>
            </a:r>
            <a:r>
              <a:rPr lang="en-GB" sz="1400" dirty="0"/>
              <a:t>Health Foundation – </a:t>
            </a:r>
            <a:r>
              <a:rPr lang="en-GB" sz="1400" dirty="0">
                <a:hlinkClick r:id="rId3"/>
              </a:rPr>
              <a:t>Map of child poverty</a:t>
            </a:r>
            <a:r>
              <a:rPr lang="en-GB" sz="1400" dirty="0"/>
              <a:t> (interactive map)</a:t>
            </a:r>
          </a:p>
          <a:p>
            <a:pPr marL="0" indent="0">
              <a:lnSpc>
                <a:spcPct val="120000"/>
              </a:lnSpc>
              <a:buNone/>
            </a:pPr>
            <a:r>
              <a:rPr lang="en-GB" sz="1400" dirty="0" smtClean="0"/>
              <a:t>The </a:t>
            </a:r>
            <a:r>
              <a:rPr lang="en-GB" sz="1400" dirty="0"/>
              <a:t>Health Foundation - </a:t>
            </a:r>
            <a:r>
              <a:rPr lang="en-GB" sz="1400" dirty="0">
                <a:hlinkClick r:id="rId4"/>
              </a:rPr>
              <a:t>What we know about the UK’s working-age health </a:t>
            </a:r>
            <a:r>
              <a:rPr lang="en-GB" sz="1400" dirty="0" smtClean="0">
                <a:hlinkClick r:id="rId4"/>
              </a:rPr>
              <a:t>challenge</a:t>
            </a:r>
            <a:endParaRPr lang="en-GB" sz="1400" dirty="0" smtClean="0"/>
          </a:p>
          <a:p>
            <a:pPr marL="0" indent="0">
              <a:lnSpc>
                <a:spcPct val="120000"/>
              </a:lnSpc>
              <a:buNone/>
            </a:pPr>
            <a:r>
              <a:rPr lang="en-GB" sz="1400" dirty="0" smtClean="0"/>
              <a:t>HM Land Registry – </a:t>
            </a:r>
            <a:r>
              <a:rPr lang="en-GB" sz="1400" dirty="0" smtClean="0">
                <a:hlinkClick r:id="rId5"/>
              </a:rPr>
              <a:t>UK House Price Index</a:t>
            </a:r>
            <a:endParaRPr lang="en-GB" sz="1400" dirty="0"/>
          </a:p>
          <a:p>
            <a:pPr marL="0" indent="0">
              <a:lnSpc>
                <a:spcPct val="120000"/>
              </a:lnSpc>
              <a:buNone/>
            </a:pPr>
            <a:r>
              <a:rPr lang="en-GB" sz="1400" dirty="0" smtClean="0"/>
              <a:t>House </a:t>
            </a:r>
            <a:r>
              <a:rPr lang="en-GB" sz="1400" dirty="0"/>
              <a:t>of Commons Library – </a:t>
            </a:r>
            <a:r>
              <a:rPr lang="en-GB" sz="1400" dirty="0">
                <a:hlinkClick r:id="rId6"/>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7"/>
              </a:rPr>
              <a:t>Poverty in the UK: Statistics</a:t>
            </a:r>
            <a:r>
              <a:rPr lang="en-GB" sz="1400" dirty="0"/>
              <a:t> (research briefing)</a:t>
            </a:r>
          </a:p>
          <a:p>
            <a:pPr marL="0" indent="0">
              <a:lnSpc>
                <a:spcPct val="120000"/>
              </a:lnSpc>
              <a:buNone/>
            </a:pPr>
            <a:r>
              <a:rPr lang="en-GB" sz="1400" dirty="0" smtClean="0"/>
              <a:t>House </a:t>
            </a:r>
            <a:r>
              <a:rPr lang="en-GB" sz="1400" dirty="0"/>
              <a:t>of Commons Library - </a:t>
            </a:r>
            <a:r>
              <a:rPr lang="en-GB" sz="1400" dirty="0">
                <a:hlinkClick r:id="rId8"/>
              </a:rPr>
              <a:t>Cost of living for people with disabilities </a:t>
            </a:r>
            <a:r>
              <a:rPr lang="en-GB" sz="1400" dirty="0"/>
              <a:t>(research briefing</a:t>
            </a:r>
            <a:r>
              <a:rPr lang="en-GB" sz="1400" dirty="0" smtClean="0"/>
              <a:t>)</a:t>
            </a:r>
          </a:p>
          <a:p>
            <a:pPr marL="0" indent="0">
              <a:lnSpc>
                <a:spcPct val="120000"/>
              </a:lnSpc>
              <a:buNone/>
            </a:pPr>
            <a:r>
              <a:rPr lang="en-GB" sz="1400" dirty="0"/>
              <a:t>House </a:t>
            </a:r>
            <a:r>
              <a:rPr lang="en-GB" sz="1400" dirty="0" smtClean="0"/>
              <a:t>of Commons </a:t>
            </a:r>
            <a:r>
              <a:rPr lang="en-GB" sz="1400" dirty="0"/>
              <a:t>Library - </a:t>
            </a:r>
            <a:r>
              <a:rPr lang="en-GB" sz="1400" dirty="0">
                <a:hlinkClick r:id="rId9"/>
              </a:rPr>
              <a:t>Fuel poverty in the UK </a:t>
            </a:r>
            <a:r>
              <a:rPr lang="en-GB" sz="1400" dirty="0"/>
              <a:t>(research briefing</a:t>
            </a:r>
            <a:r>
              <a:rPr lang="en-GB" sz="1400" dirty="0" smtClean="0"/>
              <a:t>)</a:t>
            </a:r>
          </a:p>
          <a:p>
            <a:pPr marL="0" indent="0">
              <a:lnSpc>
                <a:spcPct val="120000"/>
              </a:lnSpc>
              <a:buNone/>
            </a:pPr>
            <a:r>
              <a:rPr lang="en-GB" sz="1400" dirty="0" smtClean="0"/>
              <a:t>House of Commons Library – </a:t>
            </a:r>
            <a:r>
              <a:rPr lang="en-GB" sz="1400" dirty="0" smtClean="0">
                <a:hlinkClick r:id="rId10"/>
              </a:rPr>
              <a:t>Domestic energy prices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1"/>
              </a:rPr>
              <a:t>Food poverty: Households, food banks and free school </a:t>
            </a:r>
            <a:r>
              <a:rPr lang="en-GB" sz="1400" dirty="0" smtClean="0">
                <a:hlinkClick r:id="rId11"/>
              </a:rPr>
              <a:t>meals </a:t>
            </a:r>
            <a:r>
              <a:rPr lang="en-GB" sz="1400" dirty="0" smtClean="0"/>
              <a:t>(research briefing)</a:t>
            </a:r>
            <a:endParaRPr lang="en-GB" sz="1400" dirty="0"/>
          </a:p>
          <a:p>
            <a:pPr marL="0" indent="0">
              <a:lnSpc>
                <a:spcPct val="120000"/>
              </a:lnSpc>
              <a:buNone/>
            </a:pPr>
            <a:r>
              <a:rPr lang="en-GB" sz="1400" dirty="0" smtClean="0"/>
              <a:t>Institute </a:t>
            </a:r>
            <a:r>
              <a:rPr lang="en-GB" sz="1400" dirty="0"/>
              <a:t>for Fiscal Studies (IFS) – </a:t>
            </a:r>
            <a:r>
              <a:rPr lang="en-GB" sz="1400" dirty="0">
                <a:hlinkClick r:id="rId12"/>
              </a:rPr>
              <a:t>Constraints and trade-offs for the next government</a:t>
            </a:r>
            <a:r>
              <a:rPr lang="en-GB" sz="1400" dirty="0"/>
              <a:t> (report)</a:t>
            </a:r>
          </a:p>
          <a:p>
            <a:pPr marL="0" indent="0">
              <a:lnSpc>
                <a:spcPct val="120000"/>
              </a:lnSpc>
              <a:buNone/>
            </a:pPr>
            <a:r>
              <a:rPr lang="en-GB" sz="1400" dirty="0" smtClean="0"/>
              <a:t>IFS </a:t>
            </a:r>
            <a:r>
              <a:rPr lang="en-GB" sz="1400" dirty="0"/>
              <a:t>- </a:t>
            </a:r>
            <a:r>
              <a:rPr lang="en-GB" sz="1400" dirty="0">
                <a:hlinkClick r:id="rId13"/>
              </a:rPr>
              <a:t>Housing quality and affordability for lower-income households</a:t>
            </a:r>
            <a:r>
              <a:rPr lang="en-GB" sz="1400" dirty="0"/>
              <a:t> (report)</a:t>
            </a:r>
          </a:p>
          <a:p>
            <a:pPr marL="0" indent="0">
              <a:lnSpc>
                <a:spcPct val="120000"/>
              </a:lnSpc>
              <a:buNone/>
            </a:pPr>
            <a:r>
              <a:rPr lang="en-GB" sz="1400" dirty="0" smtClean="0"/>
              <a:t>IFS </a:t>
            </a:r>
            <a:r>
              <a:rPr lang="en-GB" sz="1400" dirty="0"/>
              <a:t>- </a:t>
            </a:r>
            <a:r>
              <a:rPr lang="en-GB" sz="1400" dirty="0">
                <a:hlinkClick r:id="rId14"/>
              </a:rPr>
              <a:t>Living standards, poverty and inequality in the </a:t>
            </a:r>
            <a:r>
              <a:rPr lang="en-GB" sz="1400" dirty="0" smtClean="0">
                <a:hlinkClick r:id="rId14"/>
              </a:rPr>
              <a:t>UK, 2024 </a:t>
            </a:r>
            <a:r>
              <a:rPr lang="en-GB" sz="1400" dirty="0" smtClean="0"/>
              <a:t>(report</a:t>
            </a:r>
            <a:r>
              <a:rPr lang="en-GB" sz="1400" dirty="0"/>
              <a:t>)</a:t>
            </a:r>
          </a:p>
          <a:p>
            <a:pPr marL="0" indent="0">
              <a:lnSpc>
                <a:spcPct val="120000"/>
              </a:lnSpc>
              <a:buNone/>
            </a:pPr>
            <a:endParaRPr lang="en-GB" sz="1400" dirty="0" smtClean="0"/>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(4)</a:t>
            </a:r>
            <a:endParaRPr lang="en-GB" sz="3200" dirty="0"/>
          </a:p>
        </p:txBody>
      </p:sp>
      <p:sp>
        <p:nvSpPr>
          <p:cNvPr id="3" name="Content Placeholder 2"/>
          <p:cNvSpPr>
            <a:spLocks noGrp="1"/>
          </p:cNvSpPr>
          <p:nvPr>
            <p:ph idx="1"/>
          </p:nvPr>
        </p:nvSpPr>
        <p:spPr>
          <a:xfrm>
            <a:off x="344383" y="967908"/>
            <a:ext cx="11622329" cy="4904082"/>
          </a:xfrm>
          <a:solidFill>
            <a:schemeClr val="bg1"/>
          </a:solidFill>
        </p:spPr>
        <p:txBody>
          <a:bodyPr numCol="1">
            <a:noAutofit/>
          </a:bodyPr>
          <a:lstStyle/>
          <a:p>
            <a:pPr marL="0" indent="0">
              <a:lnSpc>
                <a:spcPct val="120000"/>
              </a:lnSpc>
              <a:buNone/>
            </a:pPr>
            <a:r>
              <a:rPr lang="en-GB" sz="1400" dirty="0"/>
              <a:t>IFS - </a:t>
            </a:r>
            <a:r>
              <a:rPr lang="en-GB" sz="1400" dirty="0">
                <a:hlinkClick r:id="rId2"/>
              </a:rPr>
              <a:t>Living standards, poverty and inequality in the UK</a:t>
            </a:r>
            <a:r>
              <a:rPr lang="en-GB" sz="1400" dirty="0"/>
              <a:t> (interactive webpage)</a:t>
            </a:r>
          </a:p>
          <a:p>
            <a:pPr marL="0" indent="0">
              <a:lnSpc>
                <a:spcPct val="120000"/>
              </a:lnSpc>
              <a:buNone/>
            </a:pPr>
            <a:r>
              <a:rPr lang="en-GB" sz="1400" dirty="0" smtClean="0"/>
              <a:t>IFS </a:t>
            </a:r>
            <a:r>
              <a:rPr lang="en-GB" sz="1400" dirty="0"/>
              <a:t>- </a:t>
            </a:r>
            <a:r>
              <a:rPr lang="en-GB" sz="1400" dirty="0">
                <a:hlinkClick r:id="rId3"/>
              </a:rPr>
              <a:t>Living standards since the last election</a:t>
            </a:r>
            <a:r>
              <a:rPr lang="en-GB" sz="1400" dirty="0"/>
              <a:t> (report)</a:t>
            </a:r>
          </a:p>
          <a:p>
            <a:pPr marL="0" indent="0">
              <a:lnSpc>
                <a:spcPct val="120000"/>
              </a:lnSpc>
              <a:buNone/>
            </a:pPr>
            <a:r>
              <a:rPr lang="en-GB" sz="1400" dirty="0" smtClean="0"/>
              <a:t>IFS </a:t>
            </a:r>
            <a:r>
              <a:rPr lang="en-GB" sz="1400" dirty="0"/>
              <a:t>- </a:t>
            </a:r>
            <a:r>
              <a:rPr lang="en-GB" sz="1400" dirty="0">
                <a:hlinkClick r:id="rId4"/>
              </a:rPr>
              <a:t>Recent trends in and the outlook for health-related benefits</a:t>
            </a:r>
            <a:r>
              <a:rPr lang="en-GB" sz="1400" dirty="0"/>
              <a:t> (report)</a:t>
            </a:r>
          </a:p>
          <a:p>
            <a:pPr marL="0" indent="0">
              <a:lnSpc>
                <a:spcPct val="120000"/>
              </a:lnSpc>
              <a:buNone/>
            </a:pPr>
            <a:r>
              <a:rPr lang="en-GB" sz="1400" dirty="0" smtClean="0"/>
              <a:t>IFS </a:t>
            </a:r>
            <a:r>
              <a:rPr lang="en-GB" sz="1400" dirty="0"/>
              <a:t>- </a:t>
            </a:r>
            <a:r>
              <a:rPr lang="en-GB" sz="1400" dirty="0">
                <a:hlinkClick r:id="rId5"/>
              </a:rPr>
              <a:t>Seven key facts about UK living standards </a:t>
            </a:r>
            <a:r>
              <a:rPr lang="en-GB" sz="1400" dirty="0"/>
              <a:t>(report)</a:t>
            </a:r>
          </a:p>
          <a:p>
            <a:pPr marL="0" indent="0">
              <a:lnSpc>
                <a:spcPct val="120000"/>
              </a:lnSpc>
              <a:buNone/>
            </a:pPr>
            <a:r>
              <a:rPr lang="en-GB" sz="1400" dirty="0" smtClean="0"/>
              <a:t>IFS </a:t>
            </a:r>
            <a:r>
              <a:rPr lang="en-GB" sz="1400" dirty="0"/>
              <a:t>- </a:t>
            </a:r>
            <a:r>
              <a:rPr lang="en-GB" sz="1400" dirty="0">
                <a:hlinkClick r:id="rId6"/>
              </a:rPr>
              <a:t>How have pensioner incomes and poverty changed in recent years? </a:t>
            </a:r>
            <a:r>
              <a:rPr lang="en-GB" sz="1400" dirty="0"/>
              <a:t>(report</a:t>
            </a:r>
            <a:r>
              <a:rPr lang="en-GB" sz="1400" dirty="0" smtClean="0"/>
              <a:t>)</a:t>
            </a:r>
          </a:p>
          <a:p>
            <a:pPr marL="0" indent="0">
              <a:lnSpc>
                <a:spcPct val="120000"/>
              </a:lnSpc>
              <a:buNone/>
            </a:pPr>
            <a:r>
              <a:rPr lang="en-GB" sz="1400" dirty="0"/>
              <a:t>IFS - </a:t>
            </a:r>
            <a:r>
              <a:rPr lang="en-GB" sz="1400" dirty="0" err="1">
                <a:hlinkClick r:id="rId7"/>
              </a:rPr>
              <a:t>Cheapflation</a:t>
            </a:r>
            <a:r>
              <a:rPr lang="en-GB" sz="1400" dirty="0">
                <a:hlinkClick r:id="rId7"/>
              </a:rPr>
              <a:t> and the rise of inflation </a:t>
            </a:r>
            <a:r>
              <a:rPr lang="en-GB" sz="1400" dirty="0" smtClean="0">
                <a:hlinkClick r:id="rId7"/>
              </a:rPr>
              <a:t>inequality (report)</a:t>
            </a:r>
            <a:endParaRPr lang="en-GB" sz="1400" dirty="0"/>
          </a:p>
          <a:p>
            <a:pPr marL="0" indent="0">
              <a:lnSpc>
                <a:spcPct val="120000"/>
              </a:lnSpc>
              <a:buNone/>
            </a:pPr>
            <a:r>
              <a:rPr lang="en-GB" sz="1400" dirty="0" smtClean="0"/>
              <a:t>Institute </a:t>
            </a:r>
            <a:r>
              <a:rPr lang="en-GB" sz="1400" dirty="0"/>
              <a:t>for Government – </a:t>
            </a:r>
            <a:r>
              <a:rPr lang="en-GB" sz="1400" dirty="0">
                <a:hlinkClick r:id="rId8"/>
              </a:rPr>
              <a:t>Cost of living crisis explainer</a:t>
            </a:r>
            <a:endParaRPr lang="en-GB" sz="1400" dirty="0"/>
          </a:p>
          <a:p>
            <a:pPr marL="0" indent="0">
              <a:lnSpc>
                <a:spcPct val="120000"/>
              </a:lnSpc>
              <a:buNone/>
            </a:pPr>
            <a:r>
              <a:rPr lang="en-GB" sz="1400" dirty="0" smtClean="0"/>
              <a:t>Institute </a:t>
            </a:r>
            <a:r>
              <a:rPr lang="en-GB" sz="1400" dirty="0"/>
              <a:t>of Health Equity – </a:t>
            </a:r>
            <a:r>
              <a:rPr lang="en-GB" sz="1400" dirty="0">
                <a:hlinkClick r:id="rId9"/>
              </a:rPr>
              <a:t>Fuel poverty, cold homes and health inequalities in the UK</a:t>
            </a:r>
            <a:r>
              <a:rPr lang="en-GB" sz="1400" dirty="0"/>
              <a:t> (report)</a:t>
            </a:r>
          </a:p>
          <a:p>
            <a:pPr marL="0" indent="0">
              <a:lnSpc>
                <a:spcPct val="120000"/>
              </a:lnSpc>
              <a:buNone/>
            </a:pPr>
            <a:r>
              <a:rPr lang="en-GB" sz="1400" dirty="0" smtClean="0"/>
              <a:t>Joseph </a:t>
            </a:r>
            <a:r>
              <a:rPr lang="en-GB" sz="1400" dirty="0"/>
              <a:t>Rowntree Foundation (JRF) -  </a:t>
            </a:r>
            <a:r>
              <a:rPr lang="en-GB" sz="1400" dirty="0">
                <a:hlinkClick r:id="rId10"/>
              </a:rPr>
              <a:t>UK Poverty 2024 </a:t>
            </a:r>
            <a:r>
              <a:rPr lang="en-GB" sz="1400" dirty="0"/>
              <a:t>(report)</a:t>
            </a:r>
          </a:p>
          <a:p>
            <a:pPr marL="0" indent="0">
              <a:lnSpc>
                <a:spcPct val="120000"/>
              </a:lnSpc>
              <a:buNone/>
            </a:pPr>
            <a:r>
              <a:rPr lang="en-GB" sz="1400" dirty="0"/>
              <a:t>JRF -  </a:t>
            </a:r>
            <a:r>
              <a:rPr lang="en-GB" sz="1400" dirty="0">
                <a:hlinkClick r:id="rId11"/>
              </a:rPr>
              <a:t>Cost of living tracker, summer 2023 </a:t>
            </a:r>
            <a:r>
              <a:rPr lang="en-GB" sz="1400" dirty="0"/>
              <a:t>(research briefing)</a:t>
            </a:r>
          </a:p>
          <a:p>
            <a:pPr marL="0" indent="0">
              <a:lnSpc>
                <a:spcPct val="120000"/>
              </a:lnSpc>
              <a:buNone/>
            </a:pPr>
            <a:r>
              <a:rPr lang="en-GB" sz="1400" dirty="0" smtClean="0"/>
              <a:t>JRF </a:t>
            </a:r>
            <a:r>
              <a:rPr lang="en-GB" sz="1400" dirty="0"/>
              <a:t>– </a:t>
            </a:r>
            <a:r>
              <a:rPr lang="en-GB" sz="1400" dirty="0">
                <a:hlinkClick r:id="rId12"/>
              </a:rPr>
              <a:t>Destitution in the UK 2023 </a:t>
            </a:r>
            <a:r>
              <a:rPr lang="en-GB" sz="1400" dirty="0"/>
              <a:t>(report</a:t>
            </a:r>
            <a:r>
              <a:rPr lang="en-GB" sz="1400" dirty="0" smtClean="0"/>
              <a:t>)</a:t>
            </a:r>
          </a:p>
          <a:p>
            <a:pPr marL="0" indent="0">
              <a:lnSpc>
                <a:spcPct val="120000"/>
              </a:lnSpc>
              <a:buNone/>
            </a:pPr>
            <a:r>
              <a:rPr lang="en-GB" sz="1400" dirty="0" smtClean="0"/>
              <a:t>KPMG – </a:t>
            </a:r>
            <a:r>
              <a:rPr lang="en-GB" sz="1400" dirty="0" smtClean="0">
                <a:hlinkClick r:id="rId13"/>
              </a:rPr>
              <a:t>UK Economic Forecast September 2024</a:t>
            </a:r>
            <a:endParaRPr lang="en-GB" sz="1400" dirty="0"/>
          </a:p>
          <a:p>
            <a:pPr marL="0" indent="0">
              <a:lnSpc>
                <a:spcPct val="120000"/>
              </a:lnSpc>
              <a:buNone/>
            </a:pPr>
            <a:r>
              <a:rPr lang="en-GB" sz="1400" dirty="0" smtClean="0"/>
              <a:t>Living </a:t>
            </a:r>
            <a:r>
              <a:rPr lang="en-GB" sz="1400" dirty="0"/>
              <a:t>Wage Foundation - </a:t>
            </a:r>
            <a:r>
              <a:rPr lang="en-GB" sz="1400" dirty="0">
                <a:hlinkClick r:id="rId14"/>
              </a:rPr>
              <a:t>Precarious pay and uncertain hours: insecure work in the UK Labour Market</a:t>
            </a:r>
            <a:r>
              <a:rPr lang="en-GB" sz="1400" dirty="0"/>
              <a:t> (report)</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(5)</a:t>
            </a:r>
            <a:endParaRPr lang="en-GB" sz="3200" dirty="0"/>
          </a:p>
        </p:txBody>
      </p:sp>
      <p:sp>
        <p:nvSpPr>
          <p:cNvPr id="3" name="Content Placeholder 2"/>
          <p:cNvSpPr>
            <a:spLocks noGrp="1"/>
          </p:cNvSpPr>
          <p:nvPr>
            <p:ph idx="1"/>
          </p:nvPr>
        </p:nvSpPr>
        <p:spPr>
          <a:xfrm>
            <a:off x="294290" y="967910"/>
            <a:ext cx="11695779" cy="5113402"/>
          </a:xfrm>
          <a:solidFill>
            <a:schemeClr val="bg1"/>
          </a:solidFill>
        </p:spPr>
        <p:txBody>
          <a:bodyPr numCol="1">
            <a:noAutofit/>
          </a:bodyPr>
          <a:lstStyle/>
          <a:p>
            <a:pPr marL="0" indent="0">
              <a:lnSpc>
                <a:spcPct val="120000"/>
              </a:lnSpc>
              <a:buNone/>
            </a:pPr>
            <a:r>
              <a:rPr lang="en-GB" sz="1400" dirty="0"/>
              <a:t>Local Government Association - </a:t>
            </a:r>
            <a:r>
              <a:rPr lang="en-GB" sz="1400" dirty="0">
                <a:hlinkClick r:id="rId2"/>
              </a:rPr>
              <a:t>LG Inform</a:t>
            </a:r>
            <a:r>
              <a:rPr lang="en-GB" sz="1400" dirty="0"/>
              <a:t> (interactive dashboard)</a:t>
            </a:r>
          </a:p>
          <a:p>
            <a:pPr marL="0" indent="0">
              <a:lnSpc>
                <a:spcPct val="120000"/>
              </a:lnSpc>
              <a:buNone/>
            </a:pPr>
            <a:r>
              <a:rPr lang="en-GB" sz="1400" dirty="0" smtClean="0"/>
              <a:t>Mental </a:t>
            </a:r>
            <a:r>
              <a:rPr lang="en-GB" sz="1400" dirty="0"/>
              <a:t>Health Foundation -  </a:t>
            </a:r>
            <a:r>
              <a:rPr lang="en-GB" sz="1400" dirty="0">
                <a:hlinkClick r:id="rId3"/>
              </a:rPr>
              <a:t>Mental Health and the Cost-of-Living Crisis:  Another pandemic in the making?</a:t>
            </a:r>
            <a:r>
              <a:rPr lang="en-GB" sz="1400" dirty="0"/>
              <a:t> (briefing paper)</a:t>
            </a:r>
          </a:p>
          <a:p>
            <a:pPr marL="0" indent="0">
              <a:lnSpc>
                <a:spcPct val="120000"/>
              </a:lnSpc>
              <a:buNone/>
            </a:pPr>
            <a:r>
              <a:rPr lang="en-GB" sz="1400" dirty="0" smtClean="0"/>
              <a:t>Midlands </a:t>
            </a:r>
            <a:r>
              <a:rPr lang="en-GB" sz="1400" dirty="0"/>
              <a:t>Engine – </a:t>
            </a:r>
            <a:r>
              <a:rPr lang="en-GB" sz="1400" dirty="0">
                <a:hlinkClick r:id="rId4"/>
              </a:rPr>
              <a:t>Midlands Engine Observatory Intelligence Hub</a:t>
            </a:r>
            <a:endParaRPr lang="en-GB" sz="1400" dirty="0"/>
          </a:p>
          <a:p>
            <a:pPr marL="0" indent="0">
              <a:lnSpc>
                <a:spcPct val="120000"/>
              </a:lnSpc>
              <a:buNone/>
            </a:pPr>
            <a:r>
              <a:rPr lang="en-GB" sz="1400" dirty="0"/>
              <a:t>Midlands Engine – </a:t>
            </a:r>
            <a:r>
              <a:rPr lang="en-GB" sz="1400" dirty="0">
                <a:hlinkClick r:id="rId5"/>
              </a:rPr>
              <a:t>State of the region report 2023</a:t>
            </a:r>
            <a:endParaRPr lang="en-GB" sz="1400" dirty="0"/>
          </a:p>
          <a:p>
            <a:pPr marL="0" indent="0">
              <a:lnSpc>
                <a:spcPct val="120000"/>
              </a:lnSpc>
              <a:buNone/>
            </a:pPr>
            <a:r>
              <a:rPr lang="en-GB" sz="1400" dirty="0" smtClean="0"/>
              <a:t>Midlands </a:t>
            </a:r>
            <a:r>
              <a:rPr lang="en-GB" sz="1400" dirty="0"/>
              <a:t>Engine – </a:t>
            </a:r>
            <a:r>
              <a:rPr lang="en-GB" sz="1400" dirty="0">
                <a:hlinkClick r:id="rId6"/>
              </a:rPr>
              <a:t>Megatrends in the Midlands</a:t>
            </a:r>
            <a:r>
              <a:rPr lang="en-GB" sz="1400" dirty="0"/>
              <a:t> (report</a:t>
            </a:r>
            <a:r>
              <a:rPr lang="en-GB" sz="1400" dirty="0" smtClean="0"/>
              <a:t>)</a:t>
            </a:r>
          </a:p>
          <a:p>
            <a:pPr marL="0" indent="0">
              <a:lnSpc>
                <a:spcPct val="120000"/>
              </a:lnSpc>
              <a:buNone/>
            </a:pPr>
            <a:r>
              <a:rPr lang="en-GB" sz="1400" dirty="0" smtClean="0"/>
              <a:t>National Association of Drug and Alcohol Treatment and </a:t>
            </a:r>
            <a:r>
              <a:rPr lang="en-GB" sz="1400" dirty="0"/>
              <a:t>Recovery Charities - </a:t>
            </a:r>
            <a:r>
              <a:rPr lang="en-GB" sz="1400" dirty="0">
                <a:hlinkClick r:id="rId7"/>
              </a:rPr>
              <a:t>The impact of the cost of living crisis on drug and alcohol treatment </a:t>
            </a:r>
            <a:r>
              <a:rPr lang="en-GB" sz="1400" dirty="0" smtClean="0">
                <a:hlinkClick r:id="rId7"/>
              </a:rPr>
              <a:t>and recovery</a:t>
            </a:r>
            <a:r>
              <a:rPr lang="en-GB" sz="1400" dirty="0" smtClean="0"/>
              <a:t> (report)</a:t>
            </a:r>
            <a:endParaRPr lang="en-GB" sz="1400" dirty="0"/>
          </a:p>
          <a:p>
            <a:pPr marL="0" indent="0">
              <a:lnSpc>
                <a:spcPct val="120000"/>
              </a:lnSpc>
              <a:buNone/>
            </a:pPr>
            <a:r>
              <a:rPr lang="en-GB" sz="1400" dirty="0" smtClean="0"/>
              <a:t>National </a:t>
            </a:r>
            <a:r>
              <a:rPr lang="en-GB" sz="1400" dirty="0"/>
              <a:t>Centre for Social Research (</a:t>
            </a:r>
            <a:r>
              <a:rPr lang="en-GB" sz="1400" dirty="0" err="1"/>
              <a:t>NatCen</a:t>
            </a:r>
            <a:r>
              <a:rPr lang="en-GB" sz="1400" dirty="0"/>
              <a:t>) - </a:t>
            </a:r>
            <a:r>
              <a:rPr lang="en-GB" sz="1400" dirty="0">
                <a:hlinkClick r:id="rId8"/>
              </a:rPr>
              <a:t>Society Watch 2023: The Price We Pay - the social impact of the cost of living crisis </a:t>
            </a:r>
            <a:r>
              <a:rPr lang="en-GB" sz="1400" dirty="0"/>
              <a:t>(report)</a:t>
            </a:r>
          </a:p>
          <a:p>
            <a:pPr marL="0" indent="0">
              <a:lnSpc>
                <a:spcPct val="120000"/>
              </a:lnSpc>
              <a:buNone/>
            </a:pPr>
            <a:r>
              <a:rPr lang="en-GB" sz="1400" dirty="0" smtClean="0"/>
              <a:t>National </a:t>
            </a:r>
            <a:r>
              <a:rPr lang="en-GB" sz="1400" dirty="0"/>
              <a:t>Institute for Economic and Social Research (NIESR) – </a:t>
            </a:r>
            <a:r>
              <a:rPr lang="en-GB" sz="1400" dirty="0">
                <a:hlinkClick r:id="rId9"/>
              </a:rPr>
              <a:t>UK Economic Outlook </a:t>
            </a:r>
            <a:r>
              <a:rPr lang="en-GB" sz="1400" dirty="0" smtClean="0">
                <a:hlinkClick r:id="rId9"/>
              </a:rPr>
              <a:t>Autumn </a:t>
            </a:r>
            <a:r>
              <a:rPr lang="en-GB" sz="1400" dirty="0">
                <a:hlinkClick r:id="rId9"/>
              </a:rPr>
              <a:t>2024 </a:t>
            </a:r>
            <a:r>
              <a:rPr lang="en-GB" sz="1400" dirty="0"/>
              <a:t>(report)</a:t>
            </a:r>
          </a:p>
          <a:p>
            <a:pPr marL="0" indent="0">
              <a:lnSpc>
                <a:spcPct val="120000"/>
              </a:lnSpc>
              <a:buNone/>
            </a:pPr>
            <a:r>
              <a:rPr lang="en-GB" sz="1400" dirty="0" smtClean="0"/>
              <a:t>NatWest </a:t>
            </a:r>
            <a:r>
              <a:rPr lang="en-GB" sz="1400" dirty="0"/>
              <a:t>Group – </a:t>
            </a:r>
            <a:r>
              <a:rPr lang="en-GB" sz="1400" dirty="0">
                <a:hlinkClick r:id="rId10"/>
              </a:rPr>
              <a:t>The Princes Trust NatWest Youth Index 2024</a:t>
            </a:r>
            <a:r>
              <a:rPr lang="en-GB" sz="1400" dirty="0"/>
              <a:t> (report)</a:t>
            </a:r>
          </a:p>
          <a:p>
            <a:pPr marL="0" indent="0">
              <a:lnSpc>
                <a:spcPct val="120000"/>
              </a:lnSpc>
              <a:buNone/>
            </a:pPr>
            <a:r>
              <a:rPr lang="en-GB" sz="1400" dirty="0"/>
              <a:t>The National Council for Voluntary </a:t>
            </a:r>
            <a:r>
              <a:rPr lang="en-GB" sz="1400" dirty="0" smtClean="0"/>
              <a:t>Organisations (NCVO) </a:t>
            </a:r>
            <a:r>
              <a:rPr lang="en-GB" sz="1400" dirty="0"/>
              <a:t>– </a:t>
            </a:r>
            <a:r>
              <a:rPr lang="en-GB" sz="1400" dirty="0">
                <a:hlinkClick r:id="rId11"/>
              </a:rPr>
              <a:t>UK Civil Society Almanac 2023 </a:t>
            </a:r>
            <a:r>
              <a:rPr lang="en-GB" sz="1400" dirty="0"/>
              <a:t>(report)</a:t>
            </a:r>
          </a:p>
          <a:p>
            <a:pPr marL="0" indent="0">
              <a:lnSpc>
                <a:spcPct val="120000"/>
              </a:lnSpc>
              <a:buNone/>
            </a:pPr>
            <a:r>
              <a:rPr lang="en-GB" sz="1400" dirty="0" smtClean="0"/>
              <a:t>Office </a:t>
            </a:r>
            <a:r>
              <a:rPr lang="en-GB" sz="1400" dirty="0"/>
              <a:t>for Health Improvement and Disparities (OHID) – </a:t>
            </a:r>
            <a:r>
              <a:rPr lang="en-GB" sz="1400" dirty="0">
                <a:hlinkClick r:id="rId12"/>
              </a:rPr>
              <a:t>Health inequalities dashboard</a:t>
            </a:r>
            <a:r>
              <a:rPr lang="en-GB" sz="1400" dirty="0"/>
              <a:t> ((interactive dashboard)</a:t>
            </a:r>
          </a:p>
          <a:p>
            <a:pPr marL="0" indent="0">
              <a:lnSpc>
                <a:spcPct val="120000"/>
              </a:lnSpc>
              <a:buNone/>
            </a:pPr>
            <a:r>
              <a:rPr lang="en-GB" sz="1400" dirty="0" smtClean="0"/>
              <a:t>OHID </a:t>
            </a:r>
            <a:r>
              <a:rPr lang="en-GB" sz="1400" dirty="0"/>
              <a:t>– </a:t>
            </a:r>
            <a:r>
              <a:rPr lang="en-GB" sz="1400" dirty="0">
                <a:hlinkClick r:id="rId13"/>
              </a:rPr>
              <a:t>Local Inequalities Explorer </a:t>
            </a:r>
            <a:r>
              <a:rPr lang="en-GB" sz="1400" dirty="0" smtClean="0">
                <a:hlinkClick r:id="rId13"/>
              </a:rPr>
              <a:t>Tool</a:t>
            </a:r>
            <a:r>
              <a:rPr lang="en-GB" sz="1400" dirty="0" smtClean="0"/>
              <a:t> (interactive dashboard)</a:t>
            </a:r>
            <a:endParaRPr lang="en-GB" sz="1400" dirty="0"/>
          </a:p>
          <a:p>
            <a:pPr marL="0" indent="0">
              <a:lnSpc>
                <a:spcPct val="120000"/>
              </a:lnSpc>
              <a:buNone/>
            </a:pPr>
            <a:r>
              <a:rPr lang="en-GB" sz="1400" dirty="0"/>
              <a:t>Office for National Statistics (ONS) - </a:t>
            </a:r>
            <a:r>
              <a:rPr lang="en-GB" sz="1400" dirty="0">
                <a:hlinkClick r:id="rId14"/>
              </a:rPr>
              <a:t>Build a custom area profile</a:t>
            </a:r>
            <a:r>
              <a:rPr lang="en-GB" sz="1400" dirty="0"/>
              <a:t> interactive tool (Census 2021 data)</a:t>
            </a:r>
          </a:p>
          <a:p>
            <a:pPr marL="0" indent="0">
              <a:lnSpc>
                <a:spcPct val="120000"/>
              </a:lnSpc>
              <a:buNone/>
            </a:pPr>
            <a:endParaRPr lang="en-GB" sz="1400" dirty="0" smtClean="0"/>
          </a:p>
        </p:txBody>
      </p:sp>
    </p:spTree>
    <p:extLst>
      <p:ext uri="{BB962C8B-B14F-4D97-AF65-F5344CB8AC3E}">
        <p14:creationId xmlns:p14="http://schemas.microsoft.com/office/powerpoint/2010/main" val="3351213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(6)</a:t>
            </a:r>
            <a:endParaRPr lang="en-GB" sz="3200" dirty="0"/>
          </a:p>
        </p:txBody>
      </p:sp>
      <p:sp>
        <p:nvSpPr>
          <p:cNvPr id="3" name="Content Placeholder 2"/>
          <p:cNvSpPr>
            <a:spLocks noGrp="1"/>
          </p:cNvSpPr>
          <p:nvPr>
            <p:ph idx="1"/>
          </p:nvPr>
        </p:nvSpPr>
        <p:spPr>
          <a:xfrm>
            <a:off x="227970" y="977350"/>
            <a:ext cx="11695779" cy="4949725"/>
          </a:xfrm>
          <a:solidFill>
            <a:schemeClr val="bg1"/>
          </a:solidFill>
        </p:spPr>
        <p:txBody>
          <a:bodyPr numCol="1">
            <a:noAutofit/>
          </a:bodyPr>
          <a:lstStyle/>
          <a:p>
            <a:pPr marL="0" indent="0">
              <a:lnSpc>
                <a:spcPct val="120000"/>
              </a:lnSpc>
              <a:buNone/>
            </a:pPr>
            <a:r>
              <a:rPr lang="en-GB" sz="1400" dirty="0"/>
              <a:t>ONS - </a:t>
            </a:r>
            <a:r>
              <a:rPr lang="en-GB" sz="1400" dirty="0">
                <a:hlinkClick r:id="rId2"/>
              </a:rPr>
              <a:t>Business insights and impact on the UK economy</a:t>
            </a:r>
            <a:endParaRPr lang="en-GB" sz="1400" dirty="0"/>
          </a:p>
          <a:p>
            <a:pPr marL="0" indent="0">
              <a:lnSpc>
                <a:spcPct val="120000"/>
              </a:lnSpc>
              <a:buNone/>
            </a:pPr>
            <a:r>
              <a:rPr lang="en-GB" sz="1400" dirty="0"/>
              <a:t>ONS – </a:t>
            </a:r>
            <a:r>
              <a:rPr lang="en-GB" sz="1400" dirty="0">
                <a:hlinkClick r:id="rId3"/>
              </a:rPr>
              <a:t>Census 2021:  How homes are heated in your area</a:t>
            </a:r>
            <a:r>
              <a:rPr lang="en-GB" sz="1400" dirty="0"/>
              <a:t> (interactive map)</a:t>
            </a:r>
          </a:p>
          <a:p>
            <a:pPr marL="0" indent="0">
              <a:lnSpc>
                <a:spcPct val="120000"/>
              </a:lnSpc>
              <a:buNone/>
            </a:pPr>
            <a:r>
              <a:rPr lang="en-GB" sz="1400" dirty="0" smtClean="0"/>
              <a:t>ONS </a:t>
            </a:r>
            <a:r>
              <a:rPr lang="en-GB" sz="1400" dirty="0"/>
              <a:t>– </a:t>
            </a:r>
            <a:r>
              <a:rPr lang="en-GB" sz="1400" dirty="0">
                <a:hlinkClick r:id="rId4"/>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5"/>
              </a:rPr>
              <a:t>Childcare accessibility by neighbourhood</a:t>
            </a:r>
            <a:r>
              <a:rPr lang="en-GB" sz="1400" dirty="0"/>
              <a:t> (interactive tool)</a:t>
            </a:r>
          </a:p>
          <a:p>
            <a:pPr marL="0" indent="0">
              <a:lnSpc>
                <a:spcPct val="120000"/>
              </a:lnSpc>
              <a:buNone/>
            </a:pPr>
            <a:r>
              <a:rPr lang="en-GB" sz="1400" dirty="0" smtClean="0"/>
              <a:t>ONS </a:t>
            </a:r>
            <a:r>
              <a:rPr lang="en-GB" sz="1400" dirty="0"/>
              <a:t>– </a:t>
            </a:r>
            <a:r>
              <a:rPr lang="en-GB" sz="1400" dirty="0">
                <a:hlinkClick r:id="rId6"/>
              </a:rPr>
              <a:t>Digital Exclusion Risk Factors Mapped Across Herefordshire</a:t>
            </a:r>
            <a:r>
              <a:rPr lang="en-GB" sz="1400" dirty="0"/>
              <a:t> (interactive map)</a:t>
            </a:r>
          </a:p>
          <a:p>
            <a:pPr marL="0" indent="0">
              <a:lnSpc>
                <a:spcPct val="120000"/>
              </a:lnSpc>
              <a:buNone/>
            </a:pPr>
            <a:r>
              <a:rPr lang="en-GB" sz="1400" dirty="0" smtClean="0"/>
              <a:t>ONS </a:t>
            </a:r>
            <a:r>
              <a:rPr lang="en-GB" sz="1400" dirty="0"/>
              <a:t>- </a:t>
            </a:r>
            <a:r>
              <a:rPr lang="en-GB" sz="1400" dirty="0">
                <a:hlinkClick r:id="rId7"/>
              </a:rPr>
              <a:t>Economic activity and social change in the UK, real-time indicators</a:t>
            </a:r>
            <a:endParaRPr lang="en-GB" sz="1400" dirty="0"/>
          </a:p>
          <a:p>
            <a:pPr marL="0" indent="0">
              <a:lnSpc>
                <a:spcPct val="120000"/>
              </a:lnSpc>
              <a:buNone/>
            </a:pPr>
            <a:r>
              <a:rPr lang="en-GB" sz="1400" dirty="0" smtClean="0"/>
              <a:t>ONS </a:t>
            </a:r>
            <a:r>
              <a:rPr lang="en-GB" sz="1400" dirty="0"/>
              <a:t>– </a:t>
            </a:r>
            <a:r>
              <a:rPr lang="en-GB" sz="1400" dirty="0">
                <a:hlinkClick r:id="rId8"/>
              </a:rPr>
              <a:t>Explore: Which towns attract people with advanced education?</a:t>
            </a:r>
            <a:r>
              <a:rPr lang="en-GB" sz="1400" dirty="0"/>
              <a:t> (interactive map)</a:t>
            </a:r>
          </a:p>
          <a:p>
            <a:pPr marL="0" indent="0">
              <a:lnSpc>
                <a:spcPct val="120000"/>
              </a:lnSpc>
              <a:buNone/>
            </a:pPr>
            <a:r>
              <a:rPr lang="en-GB" sz="1400" dirty="0" smtClean="0"/>
              <a:t>ONS </a:t>
            </a:r>
            <a:r>
              <a:rPr lang="en-GB" sz="1400" dirty="0"/>
              <a:t>– Explore Local Indicators:  </a:t>
            </a:r>
            <a:r>
              <a:rPr lang="en-GB" sz="1400" dirty="0">
                <a:hlinkClick r:id="rId9"/>
              </a:rPr>
              <a:t>Facts and figures about people living in Herefordshire</a:t>
            </a:r>
            <a:r>
              <a:rPr lang="en-GB" sz="1400" dirty="0"/>
              <a:t> (interactive tool)</a:t>
            </a:r>
          </a:p>
          <a:p>
            <a:pPr marL="0" indent="0">
              <a:lnSpc>
                <a:spcPct val="120000"/>
              </a:lnSpc>
              <a:buNone/>
            </a:pPr>
            <a:r>
              <a:rPr lang="en-GB" sz="1400" dirty="0" smtClean="0"/>
              <a:t>ONS </a:t>
            </a:r>
            <a:r>
              <a:rPr lang="en-GB" sz="1400" dirty="0"/>
              <a:t>- </a:t>
            </a:r>
            <a:r>
              <a:rPr lang="en-GB" sz="1400" dirty="0">
                <a:hlinkClick r:id="rId10"/>
              </a:rPr>
              <a:t>Firm employment dynamics in local economies, UK: 2004 to 2022</a:t>
            </a:r>
            <a:endParaRPr lang="en-GB" sz="1400" dirty="0"/>
          </a:p>
          <a:p>
            <a:pPr marL="0" indent="0">
              <a:lnSpc>
                <a:spcPct val="120000"/>
              </a:lnSpc>
              <a:buNone/>
            </a:pPr>
            <a:r>
              <a:rPr lang="en-GB" sz="1400" dirty="0" smtClean="0"/>
              <a:t>ONS </a:t>
            </a:r>
            <a:r>
              <a:rPr lang="en-GB" sz="1400" dirty="0"/>
              <a:t>- </a:t>
            </a:r>
            <a:r>
              <a:rPr lang="en-GB" sz="1400" dirty="0">
                <a:hlinkClick r:id="rId11"/>
              </a:rPr>
              <a:t>Geographical mobility of young people across English towns and cities: March 2024</a:t>
            </a:r>
            <a:r>
              <a:rPr lang="en-GB" sz="1400" dirty="0"/>
              <a:t> (interactive map)</a:t>
            </a:r>
          </a:p>
          <a:p>
            <a:pPr marL="0" indent="0">
              <a:lnSpc>
                <a:spcPct val="120000"/>
              </a:lnSpc>
              <a:buNone/>
            </a:pPr>
            <a:r>
              <a:rPr lang="en-GB" sz="1400" dirty="0" smtClean="0"/>
              <a:t>ONS </a:t>
            </a:r>
            <a:r>
              <a:rPr lang="en-GB" sz="1400" dirty="0"/>
              <a:t>– </a:t>
            </a:r>
            <a:r>
              <a:rPr lang="en-GB" sz="1400" dirty="0">
                <a:hlinkClick r:id="rId12"/>
              </a:rPr>
              <a:t>Health Index - Health in England: 2015 to 2021</a:t>
            </a:r>
            <a:r>
              <a:rPr lang="en-GB" sz="1400" dirty="0"/>
              <a:t> (interactive map)</a:t>
            </a:r>
          </a:p>
          <a:p>
            <a:pPr marL="0" indent="0">
              <a:lnSpc>
                <a:spcPct val="120000"/>
              </a:lnSpc>
              <a:buNone/>
            </a:pPr>
            <a:r>
              <a:rPr lang="en-GB" sz="1400" dirty="0" smtClean="0"/>
              <a:t>ONS </a:t>
            </a:r>
            <a:r>
              <a:rPr lang="en-GB" sz="1400" dirty="0"/>
              <a:t>– </a:t>
            </a:r>
            <a:r>
              <a:rPr lang="en-GB" sz="1400" dirty="0">
                <a:hlinkClick r:id="rId13"/>
              </a:rPr>
              <a:t>Household Costs Indices for UK household groups</a:t>
            </a:r>
            <a:endParaRPr lang="en-GB" sz="1400" dirty="0"/>
          </a:p>
          <a:p>
            <a:pPr marL="0" indent="0">
              <a:lnSpc>
                <a:spcPct val="120000"/>
              </a:lnSpc>
              <a:buNone/>
            </a:pPr>
            <a:r>
              <a:rPr lang="en-GB" sz="1400" dirty="0" smtClean="0"/>
              <a:t>ONS </a:t>
            </a:r>
            <a:r>
              <a:rPr lang="en-GB" sz="1400" dirty="0"/>
              <a:t>- </a:t>
            </a:r>
            <a:r>
              <a:rPr lang="en-GB" sz="1400" dirty="0">
                <a:hlinkClick r:id="rId14"/>
              </a:rPr>
              <a:t>Housing prices in your area</a:t>
            </a:r>
            <a:r>
              <a:rPr lang="en-GB" sz="1400" dirty="0"/>
              <a:t> (interactive tool)</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(7)</a:t>
            </a:r>
            <a:endParaRPr lang="en-GB" sz="3200" dirty="0"/>
          </a:p>
        </p:txBody>
      </p:sp>
      <p:sp>
        <p:nvSpPr>
          <p:cNvPr id="3" name="Content Placeholder 2"/>
          <p:cNvSpPr>
            <a:spLocks noGrp="1"/>
          </p:cNvSpPr>
          <p:nvPr>
            <p:ph idx="1"/>
          </p:nvPr>
        </p:nvSpPr>
        <p:spPr>
          <a:xfrm>
            <a:off x="294291" y="967909"/>
            <a:ext cx="11811570" cy="5168486"/>
          </a:xfrm>
          <a:solidFill>
            <a:schemeClr val="bg1"/>
          </a:solidFill>
        </p:spPr>
        <p:txBody>
          <a:bodyPr numCol="1">
            <a:noAutofit/>
          </a:bodyPr>
          <a:lstStyle/>
          <a:p>
            <a:pPr marL="0" indent="0">
              <a:lnSpc>
                <a:spcPct val="120000"/>
              </a:lnSpc>
              <a:buNone/>
            </a:pPr>
            <a:r>
              <a:rPr lang="en-GB" sz="1400" dirty="0"/>
              <a:t>ONS - </a:t>
            </a:r>
            <a:r>
              <a:rPr lang="en-GB" sz="1400" dirty="0">
                <a:hlinkClick r:id="rId2"/>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3"/>
              </a:rPr>
              <a:t>Impact of increased cost of living on adults across Great Britain: July to October 2023</a:t>
            </a:r>
            <a:endParaRPr lang="en-GB" sz="1400" dirty="0"/>
          </a:p>
          <a:p>
            <a:pPr marL="0" indent="0">
              <a:lnSpc>
                <a:spcPct val="120000"/>
              </a:lnSpc>
              <a:buNone/>
            </a:pPr>
            <a:r>
              <a:rPr lang="en-GB" sz="1400" dirty="0" smtClean="0"/>
              <a:t>ONS </a:t>
            </a:r>
            <a:r>
              <a:rPr lang="en-GB" sz="1400" dirty="0"/>
              <a:t>- </a:t>
            </a:r>
            <a:r>
              <a:rPr lang="en-GB" sz="1400" dirty="0">
                <a:hlinkClick r:id="rId4"/>
              </a:rPr>
              <a:t>Income estimates for small areas, England and Wales: financial year ending 2020</a:t>
            </a:r>
            <a:r>
              <a:rPr lang="en-GB" sz="1400" dirty="0"/>
              <a:t> (interactive map)</a:t>
            </a:r>
          </a:p>
          <a:p>
            <a:pPr marL="0" indent="0">
              <a:lnSpc>
                <a:spcPct val="120000"/>
              </a:lnSpc>
              <a:buNone/>
            </a:pPr>
            <a:r>
              <a:rPr lang="en-GB" sz="1400" dirty="0"/>
              <a:t>ONS – </a:t>
            </a:r>
            <a:r>
              <a:rPr lang="en-GB" sz="1400" dirty="0">
                <a:hlinkClick r:id="rId5"/>
              </a:rPr>
              <a:t>Inflation and price indices</a:t>
            </a:r>
            <a:endParaRPr lang="en-GB" sz="1400" dirty="0"/>
          </a:p>
          <a:p>
            <a:pPr marL="0" indent="0">
              <a:lnSpc>
                <a:spcPct val="120000"/>
              </a:lnSpc>
              <a:buNone/>
            </a:pPr>
            <a:r>
              <a:rPr lang="en-GB" sz="1400" dirty="0" smtClean="0"/>
              <a:t>ONS </a:t>
            </a:r>
            <a:r>
              <a:rPr lang="en-GB" sz="1400" dirty="0"/>
              <a:t>– </a:t>
            </a:r>
            <a:r>
              <a:rPr lang="en-GB" sz="1400" dirty="0">
                <a:hlinkClick r:id="rId6"/>
              </a:rPr>
              <a:t>NOMIS Herefordshire Labour Market Profile</a:t>
            </a:r>
            <a:endParaRPr lang="en-GB" sz="1400" dirty="0"/>
          </a:p>
          <a:p>
            <a:pPr marL="0" indent="0">
              <a:lnSpc>
                <a:spcPct val="120000"/>
              </a:lnSpc>
              <a:buNone/>
            </a:pPr>
            <a:r>
              <a:rPr lang="en-GB" sz="1400" dirty="0" smtClean="0"/>
              <a:t>ONS </a:t>
            </a:r>
            <a:r>
              <a:rPr lang="en-GB" sz="1400" dirty="0"/>
              <a:t>- </a:t>
            </a:r>
            <a:r>
              <a:rPr lang="en-GB" sz="1400" dirty="0">
                <a:hlinkClick r:id="rId7"/>
              </a:rPr>
              <a:t>Personal well-being in the UK: April 2022 to March 2023 </a:t>
            </a:r>
            <a:r>
              <a:rPr lang="en-GB" sz="1400" dirty="0"/>
              <a:t>(includes personal well-being explorer tools showing change in key indicators of wellbeing at local authority area level)</a:t>
            </a:r>
          </a:p>
          <a:p>
            <a:pPr marL="0" indent="0">
              <a:lnSpc>
                <a:spcPct val="120000"/>
              </a:lnSpc>
              <a:buNone/>
            </a:pPr>
            <a:r>
              <a:rPr lang="en-GB" sz="1400" dirty="0" smtClean="0"/>
              <a:t>ONS </a:t>
            </a:r>
            <a:r>
              <a:rPr lang="en-GB" sz="1400" dirty="0"/>
              <a:t>- </a:t>
            </a:r>
            <a:r>
              <a:rPr lang="en-GB" sz="1400" dirty="0">
                <a:hlinkClick r:id="rId8"/>
              </a:rPr>
              <a:t>Public service productivity, quarterly, UK: January to March 2024</a:t>
            </a:r>
            <a:endParaRPr lang="en-GB" sz="1400" dirty="0"/>
          </a:p>
          <a:p>
            <a:pPr marL="0" indent="0">
              <a:lnSpc>
                <a:spcPct val="120000"/>
              </a:lnSpc>
              <a:buNone/>
            </a:pPr>
            <a:r>
              <a:rPr lang="en-GB" sz="1400" dirty="0" smtClean="0"/>
              <a:t>ONS </a:t>
            </a:r>
            <a:r>
              <a:rPr lang="en-GB" sz="1400" dirty="0"/>
              <a:t>- </a:t>
            </a:r>
            <a:r>
              <a:rPr lang="en-GB" sz="1400" dirty="0">
                <a:hlinkClick r:id="rId9"/>
              </a:rPr>
              <a:t>Regional consumer card spending, UK: 2019 to </a:t>
            </a:r>
            <a:r>
              <a:rPr lang="en-GB" sz="1400" dirty="0" smtClean="0">
                <a:hlinkClick r:id="rId9"/>
              </a:rPr>
              <a:t>2023</a:t>
            </a:r>
            <a:endParaRPr lang="en-GB" sz="1400" dirty="0" smtClean="0"/>
          </a:p>
          <a:p>
            <a:pPr marL="0" indent="0">
              <a:lnSpc>
                <a:spcPct val="120000"/>
              </a:lnSpc>
              <a:buNone/>
            </a:pPr>
            <a:r>
              <a:rPr lang="en-GB" sz="1400" dirty="0"/>
              <a:t>ONS - </a:t>
            </a:r>
            <a:r>
              <a:rPr lang="en-GB" sz="1400" dirty="0">
                <a:hlinkClick r:id="rId10"/>
              </a:rPr>
              <a:t>Sickness absence in the UK labour market: 2022</a:t>
            </a:r>
            <a:endParaRPr lang="en-GB" sz="1400" dirty="0"/>
          </a:p>
          <a:p>
            <a:pPr marL="0" indent="0">
              <a:lnSpc>
                <a:spcPct val="120000"/>
              </a:lnSpc>
              <a:buNone/>
            </a:pPr>
            <a:r>
              <a:rPr lang="en-GB" sz="1400" dirty="0" smtClean="0"/>
              <a:t>ONS </a:t>
            </a:r>
            <a:r>
              <a:rPr lang="en-GB" sz="1400" dirty="0"/>
              <a:t>- </a:t>
            </a:r>
            <a:r>
              <a:rPr lang="en-GB" sz="1400" dirty="0">
                <a:hlinkClick r:id="rId11"/>
              </a:rPr>
              <a:t>Subnational indicators explorer</a:t>
            </a:r>
            <a:r>
              <a:rPr lang="en-GB" sz="1400" dirty="0"/>
              <a:t> (interactive tool)</a:t>
            </a:r>
          </a:p>
          <a:p>
            <a:pPr marL="0" indent="0">
              <a:lnSpc>
                <a:spcPct val="120000"/>
              </a:lnSpc>
              <a:buNone/>
            </a:pPr>
            <a:r>
              <a:rPr lang="en-GB" sz="1400" dirty="0" smtClean="0"/>
              <a:t>ONS </a:t>
            </a:r>
            <a:r>
              <a:rPr lang="en-GB" sz="1400" dirty="0"/>
              <a:t>– </a:t>
            </a:r>
            <a:r>
              <a:rPr lang="en-GB" sz="1400" dirty="0">
                <a:hlinkClick r:id="rId12"/>
              </a:rPr>
              <a:t>Understanding the UK Economy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13"/>
              </a:rPr>
              <a:t>UK Labour market overview</a:t>
            </a:r>
            <a:endParaRPr lang="en-GB" sz="1400" dirty="0"/>
          </a:p>
          <a:p>
            <a:pPr marL="0" indent="0">
              <a:lnSpc>
                <a:spcPct val="120000"/>
              </a:lnSpc>
              <a:buNone/>
            </a:pPr>
            <a:r>
              <a:rPr lang="en-GB" sz="1400" dirty="0" smtClean="0"/>
              <a:t>ONS </a:t>
            </a:r>
            <a:r>
              <a:rPr lang="en-GB" sz="1400" dirty="0"/>
              <a:t>- </a:t>
            </a:r>
            <a:r>
              <a:rPr lang="en-GB" sz="1400" dirty="0">
                <a:hlinkClick r:id="rId14"/>
              </a:rPr>
              <a:t>UK Measures of National Well-being </a:t>
            </a:r>
            <a:r>
              <a:rPr lang="en-GB" sz="1400" dirty="0" smtClean="0">
                <a:hlinkClick r:id="rId14"/>
              </a:rPr>
              <a:t>Dashboard</a:t>
            </a:r>
            <a:r>
              <a:rPr lang="en-GB" sz="1400" dirty="0" smtClean="0"/>
              <a:t> (interactive dashboard)</a:t>
            </a:r>
            <a:endParaRPr lang="en-GB" sz="1400" dirty="0"/>
          </a:p>
          <a:p>
            <a:pPr marL="0" indent="0">
              <a:lnSpc>
                <a:spcPct val="120000"/>
              </a:lnSpc>
              <a:buNone/>
            </a:pP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802630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(8)</a:t>
            </a:r>
            <a:endParaRPr lang="en-GB" sz="3200" dirty="0"/>
          </a:p>
        </p:txBody>
      </p:sp>
      <p:sp>
        <p:nvSpPr>
          <p:cNvPr id="3" name="Content Placeholder 2"/>
          <p:cNvSpPr>
            <a:spLocks noGrp="1"/>
          </p:cNvSpPr>
          <p:nvPr>
            <p:ph idx="1"/>
          </p:nvPr>
        </p:nvSpPr>
        <p:spPr>
          <a:xfrm>
            <a:off x="294291" y="967908"/>
            <a:ext cx="11811570" cy="4948149"/>
          </a:xfrm>
          <a:solidFill>
            <a:schemeClr val="bg1"/>
          </a:solidFill>
        </p:spPr>
        <p:txBody>
          <a:bodyPr numCol="1">
            <a:noAutofit/>
          </a:bodyPr>
          <a:lstStyle/>
          <a:p>
            <a:pPr marL="0" indent="0">
              <a:lnSpc>
                <a:spcPct val="120000"/>
              </a:lnSpc>
              <a:buNone/>
            </a:pPr>
            <a:r>
              <a:rPr lang="en-GB" sz="1400" dirty="0"/>
              <a:t>ONS - </a:t>
            </a:r>
            <a:r>
              <a:rPr lang="en-GB" sz="1400" dirty="0">
                <a:hlinkClick r:id="rId2"/>
              </a:rPr>
              <a:t>Understanding towns: industry analysis</a:t>
            </a:r>
            <a:r>
              <a:rPr lang="en-GB" sz="1400" dirty="0"/>
              <a:t> (interactive map)</a:t>
            </a:r>
          </a:p>
          <a:p>
            <a:pPr marL="0" indent="0">
              <a:lnSpc>
                <a:spcPct val="120000"/>
              </a:lnSpc>
              <a:buNone/>
            </a:pPr>
            <a:r>
              <a:rPr lang="en-GB" sz="1400" dirty="0"/>
              <a:t>ONS - </a:t>
            </a:r>
            <a:r>
              <a:rPr lang="en-GB" sz="1400" dirty="0">
                <a:hlinkClick r:id="rId3"/>
              </a:rPr>
              <a:t>Understanding unemployment: what role does ethnicity and disability play?</a:t>
            </a:r>
            <a:endParaRPr lang="en-GB" sz="1400" dirty="0"/>
          </a:p>
          <a:p>
            <a:pPr marL="0" indent="0">
              <a:lnSpc>
                <a:spcPct val="120000"/>
              </a:lnSpc>
              <a:buNone/>
            </a:pPr>
            <a:r>
              <a:rPr lang="en-GB" sz="1400" dirty="0" smtClean="0"/>
              <a:t>ONS </a:t>
            </a:r>
            <a:r>
              <a:rPr lang="en-GB" sz="1400" dirty="0"/>
              <a:t>– </a:t>
            </a:r>
            <a:r>
              <a:rPr lang="en-GB" sz="1400" dirty="0">
                <a:hlinkClick r:id="rId4"/>
              </a:rPr>
              <a:t>Visualising people flows</a:t>
            </a:r>
            <a:r>
              <a:rPr lang="en-GB" sz="1400" dirty="0"/>
              <a:t> (interactive map</a:t>
            </a:r>
            <a:r>
              <a:rPr lang="en-GB" sz="1400" dirty="0" smtClean="0"/>
              <a:t>)</a:t>
            </a:r>
          </a:p>
          <a:p>
            <a:pPr marL="0" indent="0">
              <a:lnSpc>
                <a:spcPct val="120000"/>
              </a:lnSpc>
              <a:buNone/>
            </a:pPr>
            <a:r>
              <a:rPr lang="en-GB" sz="1400" dirty="0" smtClean="0"/>
              <a:t>ONS </a:t>
            </a:r>
            <a:r>
              <a:rPr lang="en-GB" sz="1400" dirty="0"/>
              <a:t>- </a:t>
            </a:r>
            <a:r>
              <a:rPr lang="en-GB" sz="1400" dirty="0">
                <a:hlinkClick r:id="rId5"/>
              </a:rPr>
              <a:t>Which skills are employers seeking in your area</a:t>
            </a:r>
            <a:r>
              <a:rPr lang="en-GB" sz="1400" dirty="0" smtClean="0">
                <a:hlinkClick r:id="rId5"/>
              </a:rPr>
              <a:t>? </a:t>
            </a:r>
            <a:r>
              <a:rPr lang="en-GB" sz="1400" dirty="0" smtClean="0"/>
              <a:t>(interactive tool)</a:t>
            </a:r>
            <a:endParaRPr lang="en-GB" sz="1400" dirty="0"/>
          </a:p>
          <a:p>
            <a:pPr marL="0" indent="0">
              <a:lnSpc>
                <a:spcPct val="120000"/>
              </a:lnSpc>
              <a:buNone/>
            </a:pPr>
            <a:r>
              <a:rPr lang="en-GB" sz="1400" dirty="0"/>
              <a:t>ONS - </a:t>
            </a:r>
            <a:r>
              <a:rPr lang="en-GB" sz="1400" dirty="0">
                <a:hlinkClick r:id="rId6"/>
              </a:rPr>
              <a:t>Who is most exposed to rising housing costs in England and Wales?</a:t>
            </a:r>
            <a:r>
              <a:rPr lang="en-GB" sz="1400" dirty="0"/>
              <a:t> (interactive tool)</a:t>
            </a:r>
          </a:p>
          <a:p>
            <a:pPr marL="0" indent="0">
              <a:lnSpc>
                <a:spcPct val="120000"/>
              </a:lnSpc>
              <a:buNone/>
            </a:pPr>
            <a:r>
              <a:rPr lang="en-GB" sz="1400" dirty="0" smtClean="0"/>
              <a:t>ONS </a:t>
            </a:r>
            <a:r>
              <a:rPr lang="en-GB" sz="1400" dirty="0"/>
              <a:t>– ‘</a:t>
            </a:r>
            <a:r>
              <a:rPr lang="en-GB" sz="1400" dirty="0">
                <a:hlinkClick r:id="rId7"/>
              </a:rPr>
              <a:t>Young people from disadvantaged backgrounds feel less in control of their futures</a:t>
            </a:r>
            <a:r>
              <a:rPr lang="en-GB" sz="1400" dirty="0"/>
              <a:t>’ (article)</a:t>
            </a:r>
          </a:p>
          <a:p>
            <a:pPr marL="0" indent="0">
              <a:lnSpc>
                <a:spcPct val="120000"/>
              </a:lnSpc>
              <a:buNone/>
            </a:pPr>
            <a:r>
              <a:rPr lang="en-GB" sz="1400" dirty="0" smtClean="0"/>
              <a:t>The </a:t>
            </a:r>
            <a:r>
              <a:rPr lang="en-GB" sz="1400" dirty="0"/>
              <a:t>Policy Institute - </a:t>
            </a:r>
            <a:r>
              <a:rPr lang="en-GB" sz="1400" dirty="0">
                <a:hlinkClick r:id="rId8"/>
              </a:rPr>
              <a:t>Experiencing the cost-of-living crisis:  the impact on mental health </a:t>
            </a:r>
            <a:r>
              <a:rPr lang="en-GB" sz="1400" dirty="0"/>
              <a:t>(report) </a:t>
            </a:r>
          </a:p>
          <a:p>
            <a:pPr marL="0" indent="0">
              <a:lnSpc>
                <a:spcPct val="120000"/>
              </a:lnSpc>
              <a:buNone/>
            </a:pPr>
            <a:r>
              <a:rPr lang="en-GB" sz="1400" dirty="0"/>
              <a:t>The Productivity Institute - </a:t>
            </a:r>
            <a:r>
              <a:rPr lang="en-GB" sz="1400" dirty="0">
                <a:hlinkClick r:id="rId9"/>
              </a:rPr>
              <a:t>The Midlands’ Productivity Challenge: Exploring the issues </a:t>
            </a:r>
            <a:r>
              <a:rPr lang="en-GB" sz="1400" dirty="0"/>
              <a:t>(insight paper)</a:t>
            </a:r>
          </a:p>
          <a:p>
            <a:pPr marL="0" indent="0">
              <a:lnSpc>
                <a:spcPct val="120000"/>
              </a:lnSpc>
              <a:buNone/>
            </a:pPr>
            <a:r>
              <a:rPr lang="en-GB" sz="1400" dirty="0" smtClean="0"/>
              <a:t>The </a:t>
            </a:r>
            <a:r>
              <a:rPr lang="en-GB" sz="1400" dirty="0"/>
              <a:t>Productivity Institute - </a:t>
            </a:r>
            <a:r>
              <a:rPr lang="en-GB" sz="1400" dirty="0">
                <a:hlinkClick r:id="rId10"/>
              </a:rPr>
              <a:t>Regional Productivity Scorecard: ITL3 West Midlands</a:t>
            </a:r>
            <a:endParaRPr lang="en-GB" sz="1400" dirty="0"/>
          </a:p>
          <a:p>
            <a:pPr marL="0" indent="0">
              <a:lnSpc>
                <a:spcPct val="120000"/>
              </a:lnSpc>
              <a:buNone/>
            </a:pPr>
            <a:r>
              <a:rPr lang="en-GB" sz="1400" dirty="0" smtClean="0"/>
              <a:t>PWC </a:t>
            </a:r>
            <a:r>
              <a:rPr lang="en-GB" sz="1400" dirty="0"/>
              <a:t>– </a:t>
            </a:r>
            <a:r>
              <a:rPr lang="en-GB" sz="1400" dirty="0">
                <a:hlinkClick r:id="rId11"/>
              </a:rPr>
              <a:t>UK Economic Outlook July 2024</a:t>
            </a:r>
            <a:r>
              <a:rPr lang="en-GB" sz="1400" dirty="0"/>
              <a:t> (report)</a:t>
            </a:r>
          </a:p>
          <a:p>
            <a:pPr marL="0" indent="0">
              <a:lnSpc>
                <a:spcPct val="120000"/>
              </a:lnSpc>
              <a:buNone/>
            </a:pPr>
            <a:r>
              <a:rPr lang="en-GB" sz="1400" dirty="0" smtClean="0"/>
              <a:t>The </a:t>
            </a:r>
            <a:r>
              <a:rPr lang="en-GB" sz="1400" dirty="0"/>
              <a:t>Resolution Foundation - </a:t>
            </a:r>
            <a:r>
              <a:rPr lang="en-GB" sz="1400" dirty="0">
                <a:hlinkClick r:id="rId12"/>
              </a:rPr>
              <a:t>Job done? Assessing the labour market since 2010 and the challenges for the next government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13"/>
              </a:rPr>
              <a:t>Shared prosperity: What would it take to see a return to rising living standards for all?</a:t>
            </a:r>
            <a:r>
              <a:rPr lang="en-GB" sz="1400" dirty="0">
                <a:hlinkClick r:id="rId14"/>
              </a:rPr>
              <a:t> </a:t>
            </a:r>
            <a:r>
              <a:rPr lang="en-GB" sz="1400" dirty="0"/>
              <a:t>(webinar)</a:t>
            </a:r>
          </a:p>
          <a:p>
            <a:pPr marL="0" indent="0">
              <a:lnSpc>
                <a:spcPct val="120000"/>
              </a:lnSpc>
              <a:buNone/>
            </a:pPr>
            <a:r>
              <a:rPr lang="en-GB" sz="1400" dirty="0" smtClean="0"/>
              <a:t>The </a:t>
            </a:r>
            <a:r>
              <a:rPr lang="en-GB" sz="1400" dirty="0"/>
              <a:t>Resolution Foundation – </a:t>
            </a:r>
            <a:r>
              <a:rPr lang="en-GB" sz="1400" dirty="0">
                <a:hlinkClick r:id="rId15"/>
              </a:rPr>
              <a:t>The 2030 Enquiry:  The final report </a:t>
            </a:r>
            <a:r>
              <a:rPr lang="en-GB" sz="1400" dirty="0"/>
              <a:t>(report)</a:t>
            </a:r>
          </a:p>
          <a:p>
            <a:pPr marL="0" indent="0">
              <a:lnSpc>
                <a:spcPct val="120000"/>
              </a:lnSpc>
              <a:buNone/>
            </a:pPr>
            <a:endParaRPr lang="en-GB" sz="1400" dirty="0" smtClean="0"/>
          </a:p>
        </p:txBody>
      </p:sp>
    </p:spTree>
    <p:extLst>
      <p:ext uri="{BB962C8B-B14F-4D97-AF65-F5344CB8AC3E}">
        <p14:creationId xmlns:p14="http://schemas.microsoft.com/office/powerpoint/2010/main" val="160807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smtClean="0"/>
              <a:t>Relative value of the economy over time</a:t>
            </a:r>
            <a:endParaRPr lang="en-GB" dirty="0"/>
          </a:p>
        </p:txBody>
      </p:sp>
      <p:sp>
        <p:nvSpPr>
          <p:cNvPr id="4" name="Text Placeholder 3"/>
          <p:cNvSpPr>
            <a:spLocks noGrp="1"/>
          </p:cNvSpPr>
          <p:nvPr>
            <p:ph type="body" sz="half" idx="2"/>
          </p:nvPr>
        </p:nvSpPr>
        <p:spPr>
          <a:xfrm>
            <a:off x="166255" y="955929"/>
            <a:ext cx="4667002" cy="4424309"/>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a:t>
            </a:r>
            <a:r>
              <a:rPr lang="en-GB" sz="1200" dirty="0" smtClean="0"/>
              <a:t>output.  There is a widely accepted association between economic growth and living standards</a:t>
            </a:r>
            <a:r>
              <a:rPr lang="en-GB" sz="1200" dirty="0"/>
              <a:t>. </a:t>
            </a:r>
            <a:endParaRPr lang="en-GB" sz="1200" dirty="0" smtClean="0"/>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the mid 2000s, Herefordshire’s Gross Value Added (GVA) across all industrial sectors together declined </a:t>
            </a:r>
            <a:r>
              <a:rPr lang="en-GB" sz="1200" dirty="0"/>
              <a:t>relative to England and the West Midlands </a:t>
            </a:r>
            <a:r>
              <a:rPr lang="en-GB" sz="1200" dirty="0" smtClean="0"/>
              <a:t>region.  </a:t>
            </a:r>
            <a:r>
              <a:rPr lang="en-GB" sz="1200" dirty="0"/>
              <a:t>Thereafter it increased fairly consistently in line with the national trend until 2016 when it dipped again.  Although it increased again subsequently, increases were lower than nationally and regionally. </a:t>
            </a:r>
            <a:endParaRPr lang="en-GB" sz="1200" dirty="0" smtClean="0"/>
          </a:p>
          <a:p>
            <a:pPr marL="285750" lvl="0" indent="-285750">
              <a:lnSpc>
                <a:spcPct val="120000"/>
              </a:lnSpc>
              <a:buFont typeface="Arial" panose="020B0604020202020204" pitchFamily="34" charset="0"/>
              <a:buChar char="•"/>
            </a:pPr>
            <a:r>
              <a:rPr lang="en-GB" sz="1200" dirty="0" smtClean="0"/>
              <a:t>Adjusting </a:t>
            </a:r>
            <a:r>
              <a:rPr lang="en-GB" sz="1200" dirty="0"/>
              <a:t>to remove the effects of inflation (i.e. using the chained volume measure), following the serious contraction in 2020 due to the pandemic, now the economy has grown back to the level seen in 2018. In 2022 (the latest year available), Herefordshire’s total GVA was £3,944 million in 2019 money value.</a:t>
            </a:r>
          </a:p>
          <a:p>
            <a:pPr marL="285750" indent="-285750">
              <a:lnSpc>
                <a:spcPct val="120000"/>
              </a:lnSpc>
              <a:buFont typeface="Arial" panose="020B0604020202020204" pitchFamily="34" charset="0"/>
              <a:buChar char="•"/>
            </a:pPr>
            <a:r>
              <a:rPr lang="en-GB" sz="1200" dirty="0"/>
              <a:t>In 2022 (the latest year available) Herefordshire’s total GVA at current prices was £4,456 </a:t>
            </a:r>
            <a:r>
              <a:rPr lang="en-GB" sz="1200" dirty="0" smtClean="0"/>
              <a:t>million, reflecting </a:t>
            </a:r>
            <a:r>
              <a:rPr lang="en-GB" sz="1200" dirty="0"/>
              <a:t>the national trend, Herefordshire’s GVA increased by 7</a:t>
            </a:r>
            <a:r>
              <a:rPr lang="en-GB" sz="1200" dirty="0" smtClean="0"/>
              <a:t>% </a:t>
            </a:r>
            <a:r>
              <a:rPr lang="en-GB" sz="1200" dirty="0"/>
              <a:t>in real </a:t>
            </a:r>
            <a:r>
              <a:rPr lang="en-GB" sz="1200" dirty="0" smtClean="0"/>
              <a:t>terms since the previous year.</a:t>
            </a:r>
          </a:p>
        </p:txBody>
      </p:sp>
      <p:grpSp>
        <p:nvGrpSpPr>
          <p:cNvPr id="17" name="Group 16" descr="Line chart showing Gross Value Added (GVA) chained volume measure indexed to 2019 (2019 = index value 100) from 1998 onwards."/>
          <p:cNvGrpSpPr/>
          <p:nvPr/>
        </p:nvGrpSpPr>
        <p:grpSpPr>
          <a:xfrm>
            <a:off x="4964211" y="955929"/>
            <a:ext cx="7091190" cy="4290587"/>
            <a:chOff x="1263032" y="1298991"/>
            <a:chExt cx="7320703" cy="4496746"/>
          </a:xfrm>
        </p:grpSpPr>
        <p:pic>
          <p:nvPicPr>
            <p:cNvPr id="5" name="Picture 4" title="&quot;&quot;"/>
            <p:cNvPicPr>
              <a:picLocks noChangeAspect="1"/>
            </p:cNvPicPr>
            <p:nvPr/>
          </p:nvPicPr>
          <p:blipFill>
            <a:blip r:embed="rId3"/>
            <a:stretch>
              <a:fillRect/>
            </a:stretch>
          </p:blipFill>
          <p:spPr>
            <a:xfrm>
              <a:off x="1263032" y="1298991"/>
              <a:ext cx="7320703" cy="4496746"/>
            </a:xfrm>
            <a:prstGeom prst="rect">
              <a:avLst/>
            </a:prstGeom>
          </p:spPr>
        </p:pic>
        <p:pic>
          <p:nvPicPr>
            <p:cNvPr id="8" name="Picture 7" title="&quot;&quot;"/>
            <p:cNvPicPr>
              <a:picLocks noChangeAspect="1"/>
            </p:cNvPicPr>
            <p:nvPr/>
          </p:nvPicPr>
          <p:blipFill>
            <a:blip r:embed="rId4"/>
            <a:stretch>
              <a:fillRect/>
            </a:stretch>
          </p:blipFill>
          <p:spPr>
            <a:xfrm>
              <a:off x="4274987" y="3106424"/>
              <a:ext cx="1475360" cy="1396105"/>
            </a:xfrm>
            <a:prstGeom prst="rect">
              <a:avLst/>
            </a:prstGeom>
          </p:spPr>
        </p:pic>
        <p:pic>
          <p:nvPicPr>
            <p:cNvPr id="15" name="Picture 14" title="&quot;&quot;"/>
            <p:cNvPicPr>
              <a:picLocks noChangeAspect="1"/>
            </p:cNvPicPr>
            <p:nvPr/>
          </p:nvPicPr>
          <p:blipFill>
            <a:blip r:embed="rId5"/>
            <a:stretch>
              <a:fillRect/>
            </a:stretch>
          </p:blipFill>
          <p:spPr>
            <a:xfrm>
              <a:off x="6199389" y="2853419"/>
              <a:ext cx="1042506" cy="951058"/>
            </a:xfrm>
            <a:prstGeom prst="rect">
              <a:avLst/>
            </a:prstGeom>
          </p:spPr>
        </p:pic>
        <p:pic>
          <p:nvPicPr>
            <p:cNvPr id="16" name="Picture 15" title="&quot;&quot;"/>
            <p:cNvPicPr>
              <a:picLocks noChangeAspect="1"/>
            </p:cNvPicPr>
            <p:nvPr/>
          </p:nvPicPr>
          <p:blipFill>
            <a:blip r:embed="rId6"/>
            <a:stretch>
              <a:fillRect/>
            </a:stretch>
          </p:blipFill>
          <p:spPr>
            <a:xfrm>
              <a:off x="7276924" y="2953471"/>
              <a:ext cx="938865" cy="1194920"/>
            </a:xfrm>
            <a:prstGeom prst="rect">
              <a:avLst/>
            </a:prstGeom>
          </p:spPr>
        </p:pic>
      </p:grpSp>
      <p:sp>
        <p:nvSpPr>
          <p:cNvPr id="6" name="TextBox 5"/>
          <p:cNvSpPr txBox="1"/>
          <p:nvPr/>
        </p:nvSpPr>
        <p:spPr>
          <a:xfrm>
            <a:off x="9743301" y="5380239"/>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7"/>
              </a:rPr>
              <a:t>ONS</a:t>
            </a:r>
            <a:endParaRPr lang="en-GB" sz="1200" dirty="0" smtClean="0"/>
          </a:p>
          <a:p>
            <a:r>
              <a:rPr lang="en-GB" sz="1200" dirty="0" smtClean="0"/>
              <a:t>Frequency:  Annually</a:t>
            </a:r>
          </a:p>
          <a:p>
            <a:r>
              <a:rPr lang="en-GB" sz="1200" dirty="0" smtClean="0"/>
              <a:t>Last updated:  24 April 2024</a:t>
            </a:r>
          </a:p>
          <a:p>
            <a:r>
              <a:rPr lang="en-GB" sz="1200" dirty="0" smtClean="0"/>
              <a:t>Next update: March 2025</a:t>
            </a:r>
            <a:endParaRPr lang="en-GB" sz="1200" dirty="0"/>
          </a:p>
        </p:txBody>
      </p:sp>
      <p:sp>
        <p:nvSpPr>
          <p:cNvPr id="3" name="TextBox 2"/>
          <p:cNvSpPr txBox="1"/>
          <p:nvPr/>
        </p:nvSpPr>
        <p:spPr>
          <a:xfrm>
            <a:off x="166255" y="5469269"/>
            <a:ext cx="7321665"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Gross </a:t>
            </a:r>
            <a:r>
              <a:rPr lang="en-GB" sz="11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100" dirty="0" smtClean="0">
                <a:solidFill>
                  <a:schemeClr val="bg1">
                    <a:lumMod val="65000"/>
                  </a:schemeClr>
                </a:solidFill>
              </a:rPr>
              <a:t>.  The data above provide </a:t>
            </a:r>
            <a:r>
              <a:rPr lang="en-GB" sz="1100" dirty="0">
                <a:solidFill>
                  <a:schemeClr val="bg1">
                    <a:lumMod val="65000"/>
                  </a:schemeClr>
                </a:solidFill>
              </a:rPr>
              <a:t>estimates of </a:t>
            </a:r>
            <a:r>
              <a:rPr lang="en-GB" sz="1100" dirty="0" smtClean="0">
                <a:solidFill>
                  <a:schemeClr val="bg1">
                    <a:lumMod val="65000"/>
                  </a:schemeClr>
                </a:solidFill>
              </a:rPr>
              <a:t>GVA </a:t>
            </a:r>
            <a:r>
              <a:rPr lang="en-GB" sz="1100" dirty="0">
                <a:solidFill>
                  <a:schemeClr val="bg1">
                    <a:lumMod val="65000"/>
                  </a:schemeClr>
                </a:solidFill>
              </a:rPr>
              <a:t>derived by balancing the income and production approaches to measuring GVA. </a:t>
            </a:r>
            <a:r>
              <a:rPr lang="en-GB" sz="1100" dirty="0" smtClean="0">
                <a:solidFill>
                  <a:schemeClr val="bg1">
                    <a:lumMod val="65000"/>
                  </a:schemeClr>
                </a:solidFill>
              </a:rPr>
              <a:t>The dataset includes both current </a:t>
            </a:r>
            <a:r>
              <a:rPr lang="en-GB" sz="1100" dirty="0">
                <a:solidFill>
                  <a:schemeClr val="bg1">
                    <a:lumMod val="65000"/>
                  </a:schemeClr>
                </a:solidFill>
              </a:rPr>
              <a:t>price (nominal or value) and 'real' (chained volume) measures</a:t>
            </a:r>
            <a:r>
              <a:rPr lang="en-GB" sz="1100" dirty="0" smtClean="0">
                <a:solidFill>
                  <a:schemeClr val="bg1">
                    <a:lumMod val="65000"/>
                  </a:schemeClr>
                </a:solidFill>
              </a:rPr>
              <a:t>.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smtClean="0">
                <a:solidFill>
                  <a:schemeClr val="bg1">
                    <a:lumMod val="65000"/>
                  </a:schemeClr>
                </a:solidFill>
                <a:hlinkClick r:id="rId8"/>
              </a:rPr>
              <a:t>Understanding GVA</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4974465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(9)</a:t>
            </a:r>
            <a:endParaRPr lang="en-GB" sz="3200" dirty="0"/>
          </a:p>
        </p:txBody>
      </p:sp>
      <p:sp>
        <p:nvSpPr>
          <p:cNvPr id="3" name="Content Placeholder 2"/>
          <p:cNvSpPr>
            <a:spLocks noGrp="1"/>
          </p:cNvSpPr>
          <p:nvPr>
            <p:ph idx="1"/>
          </p:nvPr>
        </p:nvSpPr>
        <p:spPr>
          <a:xfrm>
            <a:off x="294291" y="967908"/>
            <a:ext cx="11811570" cy="4882049"/>
          </a:xfrm>
          <a:solidFill>
            <a:schemeClr val="bg1"/>
          </a:solidFill>
        </p:spPr>
        <p:txBody>
          <a:bodyPr numCol="1">
            <a:noAutofit/>
          </a:bodyPr>
          <a:lstStyle/>
          <a:p>
            <a:pPr marL="0" indent="0">
              <a:lnSpc>
                <a:spcPct val="120000"/>
              </a:lnSpc>
              <a:buNone/>
            </a:pPr>
            <a:r>
              <a:rPr lang="en-GB" sz="1400" dirty="0"/>
              <a:t>The Resolution Foundation - </a:t>
            </a:r>
            <a:r>
              <a:rPr lang="en-GB" sz="1400" dirty="0">
                <a:hlinkClick r:id="rId2"/>
              </a:rPr>
              <a:t>Under strain: Investigating trends in working-age disability and incapacity benefits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3"/>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4"/>
              </a:rPr>
              <a:t>Cost of living report </a:t>
            </a:r>
            <a:r>
              <a:rPr lang="en-GB" sz="1400" dirty="0"/>
              <a:t>(report)</a:t>
            </a:r>
          </a:p>
          <a:p>
            <a:pPr marL="0" indent="0">
              <a:lnSpc>
                <a:spcPct val="120000"/>
              </a:lnSpc>
              <a:buNone/>
            </a:pPr>
            <a:r>
              <a:rPr lang="en-GB" sz="1400" dirty="0" smtClean="0"/>
              <a:t>Royal </a:t>
            </a:r>
            <a:r>
              <a:rPr lang="en-GB" sz="1400" dirty="0"/>
              <a:t>Society for Public Health </a:t>
            </a:r>
            <a:r>
              <a:rPr lang="en-GB" sz="1400" dirty="0">
                <a:hlinkClick r:id="rId5"/>
              </a:rPr>
              <a:t>- Our health: the price we will pay for the cost-of-living crisis</a:t>
            </a:r>
            <a:r>
              <a:rPr lang="en-GB" sz="1400" dirty="0"/>
              <a:t> (report)</a:t>
            </a:r>
          </a:p>
          <a:p>
            <a:pPr marL="0" indent="0">
              <a:lnSpc>
                <a:spcPct val="120000"/>
              </a:lnSpc>
              <a:buNone/>
            </a:pPr>
            <a:r>
              <a:rPr lang="en-GB" sz="1400" dirty="0"/>
              <a:t>Rural Services Network - </a:t>
            </a:r>
            <a:r>
              <a:rPr lang="en-GB" sz="1400" dirty="0">
                <a:hlinkClick r:id="rId6"/>
              </a:rPr>
              <a:t>Rural Cost of Living Survey 2023: Final Report </a:t>
            </a:r>
            <a:r>
              <a:rPr lang="en-GB" sz="1400" dirty="0"/>
              <a:t>(report) </a:t>
            </a:r>
          </a:p>
          <a:p>
            <a:pPr marL="0" indent="0">
              <a:lnSpc>
                <a:spcPct val="120000"/>
              </a:lnSpc>
              <a:buNone/>
            </a:pPr>
            <a:r>
              <a:rPr lang="en-GB" sz="1400" dirty="0" smtClean="0"/>
              <a:t>Rural </a:t>
            </a:r>
            <a:r>
              <a:rPr lang="en-GB" sz="1400" dirty="0"/>
              <a:t>Services Network – </a:t>
            </a:r>
            <a:r>
              <a:rPr lang="en-GB" sz="1400" dirty="0">
                <a:hlinkClick r:id="rId7"/>
              </a:rPr>
              <a:t>Winning the Rural Vote:  Rural Economies </a:t>
            </a:r>
            <a:r>
              <a:rPr lang="en-GB" sz="1400" dirty="0"/>
              <a:t>(report chapter)</a:t>
            </a:r>
          </a:p>
          <a:p>
            <a:pPr marL="0" indent="0">
              <a:lnSpc>
                <a:spcPct val="120000"/>
              </a:lnSpc>
              <a:buNone/>
            </a:pPr>
            <a:r>
              <a:rPr lang="en-GB" sz="1400" dirty="0" smtClean="0"/>
              <a:t>Social </a:t>
            </a:r>
            <a:r>
              <a:rPr lang="en-GB" sz="1400" dirty="0"/>
              <a:t>Mobility Commission - </a:t>
            </a:r>
            <a:r>
              <a:rPr lang="en-GB" sz="1400" dirty="0">
                <a:hlinkClick r:id="rId8" action="ppaction://hlinkfile"/>
              </a:rPr>
              <a:t>State of the Nation </a:t>
            </a:r>
            <a:r>
              <a:rPr lang="en-GB" sz="1400" dirty="0" smtClean="0">
                <a:hlinkClick r:id="rId8" action="ppaction://hlinkfile"/>
              </a:rPr>
              <a:t>2024 </a:t>
            </a:r>
            <a:r>
              <a:rPr lang="en-GB" sz="1400" dirty="0" smtClean="0"/>
              <a:t>(report</a:t>
            </a:r>
            <a:r>
              <a:rPr lang="en-GB" sz="1400" dirty="0"/>
              <a:t>)</a:t>
            </a:r>
          </a:p>
          <a:p>
            <a:pPr marL="0" indent="0">
              <a:lnSpc>
                <a:spcPct val="120000"/>
              </a:lnSpc>
              <a:buNone/>
            </a:pPr>
            <a:r>
              <a:rPr lang="en-GB" sz="1400" dirty="0"/>
              <a:t>UK Finance – </a:t>
            </a:r>
            <a:r>
              <a:rPr lang="en-GB" sz="1400" dirty="0">
                <a:hlinkClick r:id="rId9"/>
              </a:rPr>
              <a:t>Monthly Economic </a:t>
            </a:r>
            <a:r>
              <a:rPr lang="en-GB" sz="1400" dirty="0" smtClean="0">
                <a:hlinkClick r:id="rId9"/>
              </a:rPr>
              <a:t>Insight </a:t>
            </a:r>
            <a:r>
              <a:rPr lang="en-GB" sz="1400" dirty="0" smtClean="0"/>
              <a:t>(report</a:t>
            </a:r>
            <a:r>
              <a:rPr lang="en-GB" sz="1400" dirty="0"/>
              <a:t>)</a:t>
            </a:r>
          </a:p>
          <a:p>
            <a:pPr marL="0" indent="0">
              <a:lnSpc>
                <a:spcPct val="120000"/>
              </a:lnSpc>
              <a:buNone/>
            </a:pPr>
            <a:r>
              <a:rPr lang="en-GB" sz="1400" dirty="0" smtClean="0"/>
              <a:t>University </a:t>
            </a:r>
            <a:r>
              <a:rPr lang="en-GB" sz="1400" dirty="0"/>
              <a:t>of Birmingham / City REDI – </a:t>
            </a:r>
            <a:r>
              <a:rPr lang="en-GB" sz="1400" dirty="0">
                <a:hlinkClick r:id="rId10"/>
              </a:rPr>
              <a:t>West Midlands Economic Impact Monitor</a:t>
            </a:r>
            <a:r>
              <a:rPr lang="en-GB" sz="1400" dirty="0"/>
              <a:t> (bulletin)</a:t>
            </a:r>
          </a:p>
          <a:p>
            <a:pPr marL="0" indent="0">
              <a:lnSpc>
                <a:spcPct val="120000"/>
              </a:lnSpc>
              <a:buNone/>
            </a:pPr>
            <a:r>
              <a:rPr lang="en-GB" sz="1400" dirty="0" smtClean="0"/>
              <a:t>University </a:t>
            </a:r>
            <a:r>
              <a:rPr lang="en-GB" sz="1400" dirty="0"/>
              <a:t>of Sheffield – </a:t>
            </a:r>
            <a:r>
              <a:rPr lang="en-GB" sz="1400" dirty="0">
                <a:hlinkClick r:id="rId11"/>
              </a:rPr>
              <a:t>UK adult food insecurity </a:t>
            </a:r>
            <a:r>
              <a:rPr lang="en-GB" sz="1400" dirty="0"/>
              <a:t>interactive map (2021)</a:t>
            </a:r>
          </a:p>
          <a:p>
            <a:pPr marL="0" indent="0">
              <a:lnSpc>
                <a:spcPct val="120000"/>
              </a:lnSpc>
              <a:buNone/>
            </a:pPr>
            <a:r>
              <a:rPr lang="en-GB" sz="1400" dirty="0" smtClean="0"/>
              <a:t>University </a:t>
            </a:r>
            <a:r>
              <a:rPr lang="en-GB" sz="1400" dirty="0"/>
              <a:t>of York – </a:t>
            </a:r>
            <a:r>
              <a:rPr lang="en-GB" sz="1400" dirty="0">
                <a:hlinkClick r:id="rId12"/>
              </a:rPr>
              <a:t>Sticking Plasters and Systemic Solutions – cost of living responses in the UK</a:t>
            </a:r>
            <a:r>
              <a:rPr lang="en-GB" sz="1400" dirty="0"/>
              <a:t> (report)</a:t>
            </a:r>
          </a:p>
          <a:p>
            <a:pPr marL="0" indent="0">
              <a:lnSpc>
                <a:spcPct val="120000"/>
              </a:lnSpc>
              <a:buNone/>
            </a:pPr>
            <a:r>
              <a:rPr lang="en-GB" sz="1400" dirty="0" smtClean="0"/>
              <a:t>Youth </a:t>
            </a:r>
            <a:r>
              <a:rPr lang="en-GB" sz="1400" dirty="0"/>
              <a:t>Futures Foundation - </a:t>
            </a:r>
            <a:r>
              <a:rPr lang="en-GB" sz="1400" dirty="0">
                <a:hlinkClick r:id="rId13"/>
              </a:rPr>
              <a:t>Unlocking youth employment: Opportunities for employers and marginalised groups </a:t>
            </a:r>
            <a:r>
              <a:rPr lang="en-GB" sz="1400" dirty="0"/>
              <a:t>(report)</a:t>
            </a:r>
          </a:p>
          <a:p>
            <a:pPr marL="0" indent="0">
              <a:lnSpc>
                <a:spcPct val="120000"/>
              </a:lnSpc>
              <a:buNone/>
            </a:pPr>
            <a:r>
              <a:rPr lang="en-GB" sz="1400" dirty="0" smtClean="0"/>
              <a:t>Zoopla </a:t>
            </a:r>
            <a:r>
              <a:rPr lang="en-GB" sz="1400" dirty="0"/>
              <a:t>– </a:t>
            </a:r>
            <a:r>
              <a:rPr lang="en-GB" sz="1400" dirty="0">
                <a:hlinkClick r:id="rId14"/>
              </a:rPr>
              <a:t>Rental Market Report: </a:t>
            </a:r>
            <a:r>
              <a:rPr lang="en-GB" sz="1400" dirty="0" smtClean="0">
                <a:hlinkClick r:id="rId14"/>
              </a:rPr>
              <a:t>September 2024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89064"/>
            <a:ext cx="6768505" cy="797550"/>
          </a:xfrm>
        </p:spPr>
        <p:txBody>
          <a:bodyPr>
            <a:normAutofit/>
          </a:bodyPr>
          <a:lstStyle/>
          <a:p>
            <a:r>
              <a:rPr lang="en-GB" sz="3200" dirty="0" smtClean="0"/>
              <a:t>Productivity by Herefordshire ward</a:t>
            </a:r>
            <a:endParaRPr lang="en-GB" sz="3200" dirty="0"/>
          </a:p>
        </p:txBody>
      </p:sp>
      <p:sp>
        <p:nvSpPr>
          <p:cNvPr id="5" name="Text Placeholder 4"/>
          <p:cNvSpPr>
            <a:spLocks noGrp="1"/>
          </p:cNvSpPr>
          <p:nvPr>
            <p:ph type="body" sz="half" idx="2"/>
          </p:nvPr>
        </p:nvSpPr>
        <p:spPr>
          <a:xfrm>
            <a:off x="168971" y="886614"/>
            <a:ext cx="6002333" cy="4467583"/>
          </a:xfrm>
          <a:ln w="38100">
            <a:solidFill>
              <a:srgbClr val="FFC000"/>
            </a:solidFill>
          </a:ln>
        </p:spPr>
        <p:txBody>
          <a:bodyPr>
            <a:noAutofit/>
          </a:bodyPr>
          <a:lstStyle/>
          <a:p>
            <a:pPr>
              <a:lnSpc>
                <a:spcPct val="120000"/>
              </a:lnSpc>
            </a:pPr>
            <a:r>
              <a:rPr lang="en-GB" sz="1400" dirty="0" smtClean="0"/>
              <a:t>ONS has recently started to publish granular Gross Value Added (GVA) data down to Lower Super Output Area level, allowing sub-county analysis.</a:t>
            </a:r>
          </a:p>
          <a:p>
            <a:pPr>
              <a:lnSpc>
                <a:spcPct val="120000"/>
              </a:lnSpc>
            </a:pPr>
            <a:r>
              <a:rPr lang="en-GB" b="1" dirty="0" smtClean="0"/>
              <a:t>Key points</a:t>
            </a:r>
          </a:p>
          <a:p>
            <a:pPr marL="285750" indent="-285750">
              <a:lnSpc>
                <a:spcPct val="120000"/>
              </a:lnSpc>
              <a:buFont typeface="Arial" panose="020B0604020202020204" pitchFamily="34" charset="0"/>
              <a:buChar char="•"/>
            </a:pPr>
            <a:r>
              <a:rPr lang="en-GB" sz="1400" dirty="0" smtClean="0"/>
              <a:t>The GVA of a ward is obviously dependent upon the concentration of businesses in that area, their size and numbers of people they employ, and the type of businesses they are, so wide variation in GVA between wards is to be expected.  Unsurprisingly, wards in parts of Hereford city and the market towns have the highest productivity.</a:t>
            </a:r>
          </a:p>
          <a:p>
            <a:pPr marL="285750" indent="-285750">
              <a:lnSpc>
                <a:spcPct val="120000"/>
              </a:lnSpc>
              <a:buFont typeface="Arial" panose="020B0604020202020204" pitchFamily="34" charset="0"/>
              <a:buChar char="•"/>
            </a:pPr>
            <a:r>
              <a:rPr lang="en-GB" sz="1400" dirty="0" smtClean="0"/>
              <a:t>However, it is still useful to see what areas of the county are driving Herefordshire’s economy and where the most and least productive wards are within Herefordshire.  </a:t>
            </a:r>
          </a:p>
          <a:p>
            <a:pPr marL="285750" indent="-285750">
              <a:lnSpc>
                <a:spcPct val="120000"/>
              </a:lnSpc>
              <a:buFont typeface="Arial" panose="020B0604020202020204" pitchFamily="34" charset="0"/>
              <a:buChar char="•"/>
            </a:pPr>
            <a:r>
              <a:rPr lang="en-GB" sz="1400" dirty="0" smtClean="0"/>
              <a:t>As the chart shows, in 2022 Hereford Central, </a:t>
            </a:r>
            <a:r>
              <a:rPr lang="en-GB" sz="1400" dirty="0" err="1" smtClean="0"/>
              <a:t>Widemarsh</a:t>
            </a:r>
            <a:r>
              <a:rPr lang="en-GB" sz="1400" dirty="0" smtClean="0"/>
              <a:t>, </a:t>
            </a:r>
            <a:r>
              <a:rPr lang="en-GB" sz="1400" dirty="0" err="1" smtClean="0"/>
              <a:t>Dinedor</a:t>
            </a:r>
            <a:r>
              <a:rPr lang="en-GB" sz="1400" dirty="0" smtClean="0"/>
              <a:t> Hill, Leominster East and Ledbury North were the wards with the largest GVA. </a:t>
            </a:r>
            <a:endParaRPr lang="en-GB" sz="1400" dirty="0"/>
          </a:p>
        </p:txBody>
      </p:sp>
      <p:pic>
        <p:nvPicPr>
          <p:cNvPr id="9" name="Content Placeholder 8" descr="Bar chart showing Gross Value Added (GVA) in £ millions in 2022 for each Herefordshire ward.  The economic output of individual Herefordshire wards varies very significantly, which is to be expected with an uneven spread of businesses and business sectors across the county with much higher concentrations in parts of Hereford and the market towns."/>
          <p:cNvPicPr>
            <a:picLocks noGrp="1" noChangeAspect="1"/>
          </p:cNvPicPr>
          <p:nvPr>
            <p:ph idx="1"/>
          </p:nvPr>
        </p:nvPicPr>
        <p:blipFill>
          <a:blip r:embed="rId2"/>
          <a:stretch>
            <a:fillRect/>
          </a:stretch>
        </p:blipFill>
        <p:spPr>
          <a:xfrm>
            <a:off x="6245271" y="886614"/>
            <a:ext cx="5843809" cy="5968234"/>
          </a:xfrm>
          <a:prstGeom prst="rect">
            <a:avLst/>
          </a:prstGeom>
          <a:ln>
            <a:solidFill>
              <a:schemeClr val="tx1"/>
            </a:solidFill>
          </a:ln>
        </p:spPr>
      </p:pic>
      <p:sp>
        <p:nvSpPr>
          <p:cNvPr id="7" name="TextBox 6">
            <a:hlinkClick r:id="rId3"/>
          </p:cNvPr>
          <p:cNvSpPr txBox="1"/>
          <p:nvPr/>
        </p:nvSpPr>
        <p:spPr>
          <a:xfrm>
            <a:off x="3830086" y="6023851"/>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21 August 2024</a:t>
            </a:r>
          </a:p>
          <a:p>
            <a:r>
              <a:rPr lang="en-GB" sz="1200" dirty="0" smtClean="0"/>
              <a:t>Next update: </a:t>
            </a:r>
            <a:r>
              <a:rPr lang="en-GB" sz="1200" dirty="0" err="1" smtClean="0"/>
              <a:t>T.b.c</a:t>
            </a:r>
            <a:r>
              <a:rPr lang="en-GB" sz="1200" dirty="0" smtClean="0"/>
              <a:t>.</a:t>
            </a:r>
            <a:endParaRPr lang="en-GB" sz="1200" dirty="0"/>
          </a:p>
        </p:txBody>
      </p:sp>
    </p:spTree>
    <p:extLst>
      <p:ext uri="{BB962C8B-B14F-4D97-AF65-F5344CB8AC3E}">
        <p14:creationId xmlns:p14="http://schemas.microsoft.com/office/powerpoint/2010/main" val="150102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C635B-FBB1-44EF-A051-F27C2C3A0054}">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80969fb-86ba-427f-8d63-edb9920bc495"/>
    <ds:schemaRef ds:uri="785528a6-32f5-452f-8308-80ce7c30b3ce"/>
    <ds:schemaRef ds:uri="http://www.w3.org/XML/1998/namespace"/>
    <ds:schemaRef ds:uri="http://purl.org/dc/dcmitype/"/>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113990</TotalTime>
  <Words>23431</Words>
  <Application>Microsoft Office PowerPoint</Application>
  <PresentationFormat>Widescreen</PresentationFormat>
  <Paragraphs>1139</Paragraphs>
  <Slides>80</Slides>
  <Notes>28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80</vt:i4>
      </vt:variant>
    </vt:vector>
  </HeadingPairs>
  <TitlesOfParts>
    <vt:vector size="84" baseType="lpstr">
      <vt:lpstr>Arial</vt:lpstr>
      <vt:lpstr>Calibri</vt:lpstr>
      <vt:lpstr>Office Theme</vt:lpstr>
      <vt:lpstr>2_Office Theme</vt:lpstr>
      <vt:lpstr>Herefordshire economy and cost-of-living compendium  December 2024  Herefordshire Council Intelligence Unit</vt:lpstr>
      <vt:lpstr>About this compendium</vt:lpstr>
      <vt:lpstr>The big picture</vt:lpstr>
      <vt:lpstr>Key points (sections 1 &amp; 2)</vt:lpstr>
      <vt:lpstr>Key points (sections 3 &amp; 4)</vt:lpstr>
      <vt:lpstr>Section 1: Herefordshire’s economy</vt:lpstr>
      <vt:lpstr>Economic prosperity</vt:lpstr>
      <vt:lpstr>Relative value of the economy over time</vt:lpstr>
      <vt:lpstr>Productivity by Herefordshire ward</vt:lpstr>
      <vt:lpstr>Productivity - per capita Gross Value Added (GVA)</vt:lpstr>
      <vt:lpstr>Labour productivity</vt:lpstr>
      <vt:lpstr>Inflation</vt:lpstr>
      <vt:lpstr>Numbers of businesses (enterprises) by industry and size, and contribution to the value of economic output by industry</vt:lpstr>
      <vt:lpstr>Business demography</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Debt issues and crisis support</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5064</cp:revision>
  <dcterms:created xsi:type="dcterms:W3CDTF">2018-11-26T07:57:21Z</dcterms:created>
  <dcterms:modified xsi:type="dcterms:W3CDTF">2024-12-05T14:16:58Z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