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8"/>
  </p:notesMasterIdLst>
  <p:sldIdLst>
    <p:sldId id="805" r:id="rId6"/>
    <p:sldId id="803" r:id="rId7"/>
    <p:sldId id="804" r:id="rId8"/>
    <p:sldId id="806" r:id="rId9"/>
    <p:sldId id="807" r:id="rId10"/>
    <p:sldId id="808" r:id="rId11"/>
    <p:sldId id="809" r:id="rId12"/>
    <p:sldId id="810" r:id="rId13"/>
    <p:sldId id="811" r:id="rId14"/>
    <p:sldId id="812" r:id="rId15"/>
    <p:sldId id="813" r:id="rId16"/>
    <p:sldId id="8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rthy, Charlotte" initials="WC" lastIdx="84" clrIdx="0">
    <p:extLst>
      <p:ext uri="{19B8F6BF-5375-455C-9EA6-DF929625EA0E}">
        <p15:presenceInfo xmlns:p15="http://schemas.microsoft.com/office/powerpoint/2012/main" userId="S-1-5-21-2047894233-766325340-581009308-6655" providerId="AD"/>
      </p:ext>
    </p:extLst>
  </p:cmAuthor>
  <p:cmAuthor id="2" name="Helm, Dave" initials="HD" lastIdx="9" clrIdx="1">
    <p:extLst>
      <p:ext uri="{19B8F6BF-5375-455C-9EA6-DF929625EA0E}">
        <p15:presenceInfo xmlns:p15="http://schemas.microsoft.com/office/powerpoint/2012/main" userId="S-1-5-21-2047894233-766325340-581009308-89567" providerId="AD"/>
      </p:ext>
    </p:extLst>
  </p:cmAuthor>
  <p:cmAuthor id="5" name="Wilding, Richard" initials="WR" lastIdx="3" clrIdx="2">
    <p:extLst>
      <p:ext uri="{19B8F6BF-5375-455C-9EA6-DF929625EA0E}">
        <p15:presenceInfo xmlns:p15="http://schemas.microsoft.com/office/powerpoint/2012/main" userId="S-1-5-21-2047894233-766325340-581009308-190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38" autoAdjust="0"/>
    <p:restoredTop sz="93586" autoAdjust="0"/>
  </p:normalViewPr>
  <p:slideViewPr>
    <p:cSldViewPr snapToGrid="0" snapToObjects="1">
      <p:cViewPr varScale="1">
        <p:scale>
          <a:sx n="64" d="100"/>
          <a:sy n="64" d="100"/>
        </p:scale>
        <p:origin x="2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E5E60-EE27-45D9-BEC8-821A18030667}" type="datetimeFigureOut">
              <a:rPr lang="en-GB" smtClean="0"/>
              <a:t>26/03/2024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2A3DC-28DA-4493-9820-20C61ED01F20}" type="slidenum">
              <a:rPr lang="en-GB" smtClean="0"/>
              <a:t>‹#›</a:t>
            </a:fld>
            <a:endParaRPr lang="en-GB" dirty="0"/>
          </a:p>
        </p:txBody>
      </p:sp>
    </p:spTree>
    <p:extLst>
      <p:ext uri="{BB962C8B-B14F-4D97-AF65-F5344CB8AC3E}">
        <p14:creationId xmlns:p14="http://schemas.microsoft.com/office/powerpoint/2010/main" val="349118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2A3DC-28DA-4493-9820-20C61ED01F20}" type="slidenum">
              <a:rPr lang="en-GB" smtClean="0"/>
              <a:t>7</a:t>
            </a:fld>
            <a:endParaRPr lang="en-GB" dirty="0"/>
          </a:p>
        </p:txBody>
      </p:sp>
    </p:spTree>
    <p:extLst>
      <p:ext uri="{BB962C8B-B14F-4D97-AF65-F5344CB8AC3E}">
        <p14:creationId xmlns:p14="http://schemas.microsoft.com/office/powerpoint/2010/main" val="86297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2A3DC-28DA-4493-9820-20C61ED01F20}" type="slidenum">
              <a:rPr lang="en-GB" smtClean="0"/>
              <a:t>10</a:t>
            </a:fld>
            <a:endParaRPr lang="en-GB" dirty="0"/>
          </a:p>
        </p:txBody>
      </p:sp>
    </p:spTree>
    <p:extLst>
      <p:ext uri="{BB962C8B-B14F-4D97-AF65-F5344CB8AC3E}">
        <p14:creationId xmlns:p14="http://schemas.microsoft.com/office/powerpoint/2010/main" val="1627801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32A3DC-28DA-4493-9820-20C61ED01F20}" type="slidenum">
              <a:rPr lang="en-GB" smtClean="0"/>
              <a:t>11</a:t>
            </a:fld>
            <a:endParaRPr lang="en-GB" dirty="0"/>
          </a:p>
        </p:txBody>
      </p:sp>
    </p:spTree>
    <p:extLst>
      <p:ext uri="{BB962C8B-B14F-4D97-AF65-F5344CB8AC3E}">
        <p14:creationId xmlns:p14="http://schemas.microsoft.com/office/powerpoint/2010/main" val="2019255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287338" y="317885"/>
            <a:ext cx="11530414" cy="5735674"/>
          </a:xfrm>
          <a:prstGeom prst="rect">
            <a:avLst/>
          </a:prstGeom>
        </p:spPr>
      </p:pic>
      <p:sp>
        <p:nvSpPr>
          <p:cNvPr id="14" name="Rectangle 13"/>
          <p:cNvSpPr/>
          <p:nvPr userDrawn="1"/>
        </p:nvSpPr>
        <p:spPr>
          <a:xfrm>
            <a:off x="1613645" y="2144593"/>
            <a:ext cx="3780000" cy="181577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userDrawn="1"/>
        </p:nvGrpSpPr>
        <p:grpSpPr>
          <a:xfrm>
            <a:off x="287338" y="1715620"/>
            <a:ext cx="5734315" cy="2696583"/>
            <a:chOff x="287338" y="1715620"/>
            <a:chExt cx="5734315" cy="2696583"/>
          </a:xfrm>
        </p:grpSpPr>
        <p:sp>
          <p:nvSpPr>
            <p:cNvPr id="17" name="Rectangle 16"/>
            <p:cNvSpPr/>
            <p:nvPr userDrawn="1"/>
          </p:nvSpPr>
          <p:spPr>
            <a:xfrm>
              <a:off x="287338" y="1715620"/>
              <a:ext cx="5734315"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128031" y="4375259"/>
              <a:ext cx="2880000"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5985652" y="1715620"/>
              <a:ext cx="36000"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327722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89066" y="103428"/>
            <a:ext cx="2164268" cy="883997"/>
          </a:xfrm>
          <a:prstGeom prst="rect">
            <a:avLst/>
          </a:prstGeom>
        </p:spPr>
      </p:pic>
    </p:spTree>
    <p:extLst>
      <p:ext uri="{BB962C8B-B14F-4D97-AF65-F5344CB8AC3E}">
        <p14:creationId xmlns:p14="http://schemas.microsoft.com/office/powerpoint/2010/main" val="144089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643069" y="185738"/>
            <a:ext cx="2164268" cy="883997"/>
          </a:xfrm>
          <a:prstGeom prst="rect">
            <a:avLst/>
          </a:prstGeom>
        </p:spPr>
      </p:pic>
    </p:spTree>
    <p:extLst>
      <p:ext uri="{BB962C8B-B14F-4D97-AF65-F5344CB8AC3E}">
        <p14:creationId xmlns:p14="http://schemas.microsoft.com/office/powerpoint/2010/main" val="2068207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844484" y="105256"/>
            <a:ext cx="2164268" cy="883997"/>
          </a:xfrm>
          <a:prstGeom prst="rect">
            <a:avLst/>
          </a:prstGeom>
        </p:spPr>
      </p:pic>
    </p:spTree>
    <p:extLst>
      <p:ext uri="{BB962C8B-B14F-4D97-AF65-F5344CB8AC3E}">
        <p14:creationId xmlns:p14="http://schemas.microsoft.com/office/powerpoint/2010/main" val="1187713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4" name="Rectangle 13"/>
          <p:cNvSpPr/>
          <p:nvPr userDrawn="1"/>
        </p:nvSpPr>
        <p:spPr>
          <a:xfrm>
            <a:off x="1613645" y="2144593"/>
            <a:ext cx="3780000" cy="181577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userDrawn="1"/>
        </p:nvGrpSpPr>
        <p:grpSpPr>
          <a:xfrm>
            <a:off x="287338" y="1715620"/>
            <a:ext cx="5734315" cy="2696583"/>
            <a:chOff x="287338" y="1715620"/>
            <a:chExt cx="5734315" cy="2696583"/>
          </a:xfrm>
        </p:grpSpPr>
        <p:sp>
          <p:nvSpPr>
            <p:cNvPr id="17" name="Rectangle 16"/>
            <p:cNvSpPr/>
            <p:nvPr userDrawn="1"/>
          </p:nvSpPr>
          <p:spPr>
            <a:xfrm>
              <a:off x="287338" y="1715620"/>
              <a:ext cx="5734315"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3128031" y="4375259"/>
              <a:ext cx="2880000"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5985652" y="1715620"/>
              <a:ext cx="36000"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9645280" y="148203"/>
            <a:ext cx="2162057" cy="879703"/>
          </a:xfrm>
          <a:prstGeom prst="rect">
            <a:avLst/>
          </a:prstGeom>
        </p:spPr>
      </p:pic>
    </p:spTree>
    <p:extLst>
      <p:ext uri="{BB962C8B-B14F-4D97-AF65-F5344CB8AC3E}">
        <p14:creationId xmlns:p14="http://schemas.microsoft.com/office/powerpoint/2010/main" val="106099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spTree>
    <p:extLst>
      <p:ext uri="{BB962C8B-B14F-4D97-AF65-F5344CB8AC3E}">
        <p14:creationId xmlns:p14="http://schemas.microsoft.com/office/powerpoint/2010/main" val="157663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98302" y="143909"/>
            <a:ext cx="2164268" cy="883997"/>
          </a:xfrm>
          <a:prstGeom prst="rect">
            <a:avLst/>
          </a:prstGeom>
        </p:spPr>
      </p:pic>
    </p:spTree>
    <p:extLst>
      <p:ext uri="{BB962C8B-B14F-4D97-AF65-F5344CB8AC3E}">
        <p14:creationId xmlns:p14="http://schemas.microsoft.com/office/powerpoint/2010/main" val="6256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9798303" y="139147"/>
            <a:ext cx="2164268" cy="883997"/>
          </a:xfrm>
          <a:prstGeom prst="rect">
            <a:avLst/>
          </a:prstGeom>
        </p:spPr>
      </p:pic>
    </p:spTree>
    <p:extLst>
      <p:ext uri="{BB962C8B-B14F-4D97-AF65-F5344CB8AC3E}">
        <p14:creationId xmlns:p14="http://schemas.microsoft.com/office/powerpoint/2010/main" val="132301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spTree>
    <p:extLst>
      <p:ext uri="{BB962C8B-B14F-4D97-AF65-F5344CB8AC3E}">
        <p14:creationId xmlns:p14="http://schemas.microsoft.com/office/powerpoint/2010/main" val="79938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5" name="Picture 4"/>
          <p:cNvPicPr>
            <a:picLocks noChangeAspect="1"/>
          </p:cNvPicPr>
          <p:nvPr userDrawn="1"/>
        </p:nvPicPr>
        <p:blipFill>
          <a:blip r:embed="rId2"/>
          <a:stretch>
            <a:fillRect/>
          </a:stretch>
        </p:blipFill>
        <p:spPr>
          <a:xfrm>
            <a:off x="9687466" y="188382"/>
            <a:ext cx="2164268" cy="883997"/>
          </a:xfrm>
          <a:prstGeom prst="rect">
            <a:avLst/>
          </a:prstGeom>
        </p:spPr>
      </p:pic>
    </p:spTree>
    <p:extLst>
      <p:ext uri="{BB962C8B-B14F-4D97-AF65-F5344CB8AC3E}">
        <p14:creationId xmlns:p14="http://schemas.microsoft.com/office/powerpoint/2010/main" val="67702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8C529D0C-835A-FD46-B862-DAB455C7E4A0}" type="datetimeFigureOut">
              <a:rPr lang="en-US" smtClean="0"/>
              <a:t>3/26/2024</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1BFC7D-604F-7C4B-A40C-888091E5AA1B}"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9733648" y="50126"/>
            <a:ext cx="2164268" cy="883997"/>
          </a:xfrm>
          <a:prstGeom prst="rect">
            <a:avLst/>
          </a:prstGeom>
        </p:spPr>
      </p:pic>
    </p:spTree>
    <p:extLst>
      <p:ext uri="{BB962C8B-B14F-4D97-AF65-F5344CB8AC3E}">
        <p14:creationId xmlns:p14="http://schemas.microsoft.com/office/powerpoint/2010/main" val="140341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337" y="365125"/>
            <a:ext cx="115200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87337" y="1825625"/>
            <a:ext cx="115200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177532" y="6283139"/>
            <a:ext cx="2711646" cy="378226"/>
          </a:xfrm>
          <a:prstGeom prst="rect">
            <a:avLst/>
          </a:prstGeom>
        </p:spPr>
      </p:pic>
      <p:pic>
        <p:nvPicPr>
          <p:cNvPr id="8" name="Pictur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87338" y="6370847"/>
            <a:ext cx="1702827" cy="236729"/>
          </a:xfrm>
          <a:prstGeom prst="rect">
            <a:avLst/>
          </a:prstGeom>
        </p:spPr>
      </p:pic>
      <p:sp>
        <p:nvSpPr>
          <p:cNvPr id="9" name="Rectangle 8"/>
          <p:cNvSpPr/>
          <p:nvPr userDrawn="1"/>
        </p:nvSpPr>
        <p:spPr>
          <a:xfrm>
            <a:off x="287337" y="6031688"/>
            <a:ext cx="11520000" cy="144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371294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hyperlink" Target="https://www.cipd.org/uk/knowledge/reports/labour-market-outloo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researchteam@herefordshire.gov.uk"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ons.gov.uk/economy/inflationandpriceindices/bulletins/consumerpriceinflation/latest" TargetMode="Externa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hyperlink" Target="https://stat-xplore.dwp.gov.uk/webapi/info/fuc/definitions.html#CountDat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hyperlink" Target="https://www.economicshelp.org/macroeconomics/unemployment/measuring_unemployment/" TargetMode="External"/><Relationship Id="rId4" Type="http://schemas.openxmlformats.org/officeDocument/2006/relationships/hyperlink" Target="https://www.ons.gov.uk/employmentandlabourmarket/peopleinwork/employmentandemployeetypes/methodologies/annualpopulationsurveyapsqmi"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https://www.nomisweb.co.uk/sources/c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uidance/new-style-jobseekers-allowance#eligibility" TargetMode="External"/><Relationship Id="rId2" Type="http://schemas.openxmlformats.org/officeDocument/2006/relationships/hyperlink" Target="https://commonslibrary.parliament.uk/why-have-older-workers-left-the-labour-market/" TargetMode="External"/><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hyperlink" Target="https://www.nomisweb.co.uk/sources/cc" TargetMode="External"/><Relationship Id="rId4" Type="http://schemas.openxmlformats.org/officeDocument/2006/relationships/hyperlink" Target="https://ifs.org.uk/sites/default/files/2023-07/Living-standards-and-inequality-IFS-report-26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1585785" y="2546649"/>
            <a:ext cx="4101783" cy="932688"/>
          </a:xfrm>
        </p:spPr>
        <p:txBody>
          <a:bodyPr>
            <a:noAutofit/>
          </a:bodyPr>
          <a:lstStyle/>
          <a:p>
            <a:r>
              <a:rPr lang="en-GB" sz="2800" dirty="0" smtClean="0"/>
              <a:t>Herefordshire economy &amp; cost-of-living monthly monitoring report </a:t>
            </a:r>
            <a:br>
              <a:rPr lang="en-GB" sz="2800" dirty="0" smtClean="0"/>
            </a:br>
            <a:r>
              <a:rPr lang="en-GB" sz="1800" dirty="0" smtClean="0"/>
              <a:t>March </a:t>
            </a:r>
            <a:r>
              <a:rPr lang="en-GB" sz="1800" dirty="0" smtClean="0"/>
              <a:t>2024</a:t>
            </a:r>
            <a:r>
              <a:rPr lang="en-GB" sz="1600" dirty="0" smtClean="0"/>
              <a:t/>
            </a:r>
            <a:br>
              <a:rPr lang="en-GB" sz="1600" dirty="0" smtClean="0"/>
            </a:br>
            <a:r>
              <a:rPr lang="en-GB" sz="1800" dirty="0" smtClean="0"/>
              <a:t/>
            </a:r>
            <a:br>
              <a:rPr lang="en-GB" sz="1800" dirty="0" smtClean="0"/>
            </a:br>
            <a:r>
              <a:rPr lang="en-GB" sz="1600" dirty="0" smtClean="0"/>
              <a:t>Herefordshire Council Intelligence Unit</a:t>
            </a:r>
            <a:endParaRPr lang="en-GB" sz="1600" dirty="0"/>
          </a:p>
        </p:txBody>
      </p:sp>
      <p:pic>
        <p:nvPicPr>
          <p:cNvPr id="3" name="Picture 2" descr="Understanding Herefordshire - people and places" title="Understanding Herefordshire icon"/>
          <p:cNvPicPr>
            <a:picLocks noChangeAspect="1"/>
          </p:cNvPicPr>
          <p:nvPr/>
        </p:nvPicPr>
        <p:blipFill>
          <a:blip r:embed="rId2"/>
          <a:stretch>
            <a:fillRect/>
          </a:stretch>
        </p:blipFill>
        <p:spPr>
          <a:xfrm>
            <a:off x="227163" y="177602"/>
            <a:ext cx="3011685" cy="1225402"/>
          </a:xfrm>
          <a:prstGeom prst="rect">
            <a:avLst/>
          </a:prstGeom>
        </p:spPr>
      </p:pic>
    </p:spTree>
    <p:extLst>
      <p:ext uri="{BB962C8B-B14F-4D97-AF65-F5344CB8AC3E}">
        <p14:creationId xmlns:p14="http://schemas.microsoft.com/office/powerpoint/2010/main" val="2489711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56" y="161530"/>
            <a:ext cx="4882586" cy="521642"/>
          </a:xfrm>
        </p:spPr>
        <p:txBody>
          <a:bodyPr>
            <a:noAutofit/>
          </a:bodyPr>
          <a:lstStyle/>
          <a:p>
            <a:r>
              <a:rPr lang="en-GB" dirty="0"/>
              <a:t>Job </a:t>
            </a:r>
            <a:r>
              <a:rPr lang="en-GB" dirty="0" smtClean="0"/>
              <a:t>postings</a:t>
            </a:r>
            <a:endParaRPr lang="en-GB" dirty="0"/>
          </a:p>
        </p:txBody>
      </p:sp>
      <p:sp>
        <p:nvSpPr>
          <p:cNvPr id="4" name="Text Placeholder 3"/>
          <p:cNvSpPr>
            <a:spLocks noGrp="1"/>
          </p:cNvSpPr>
          <p:nvPr>
            <p:ph type="body" sz="half" idx="2"/>
          </p:nvPr>
        </p:nvSpPr>
        <p:spPr>
          <a:xfrm>
            <a:off x="105104" y="683172"/>
            <a:ext cx="5445952" cy="4363841"/>
          </a:xfrm>
          <a:ln w="38100">
            <a:solidFill>
              <a:srgbClr val="FFC000"/>
            </a:solidFill>
          </a:ln>
        </p:spPr>
        <p:txBody>
          <a:bodyPr>
            <a:noAutofit/>
          </a:bodyPr>
          <a:lstStyle/>
          <a:p>
            <a:pPr>
              <a:lnSpc>
                <a:spcPct val="120000"/>
              </a:lnSpc>
            </a:pPr>
            <a:r>
              <a:rPr lang="en-GB" sz="1400" b="1" dirty="0" smtClean="0"/>
              <a:t>Key </a:t>
            </a:r>
            <a:r>
              <a:rPr lang="en-GB" sz="1400" b="1" dirty="0"/>
              <a:t>points</a:t>
            </a:r>
          </a:p>
          <a:p>
            <a:pPr marL="285750" indent="-285750">
              <a:lnSpc>
                <a:spcPct val="120000"/>
              </a:lnSpc>
              <a:buFont typeface="Arial" panose="020B0604020202020204" pitchFamily="34" charset="0"/>
              <a:buChar char="•"/>
            </a:pPr>
            <a:r>
              <a:rPr lang="en-GB" sz="1200" dirty="0" smtClean="0"/>
              <a:t>In Herefordshire, during the </a:t>
            </a:r>
            <a:r>
              <a:rPr lang="en-GB" sz="1200" dirty="0"/>
              <a:t>period </a:t>
            </a:r>
            <a:r>
              <a:rPr lang="en-GB" sz="1200" dirty="0" smtClean="0"/>
              <a:t>from March 2023 to February 2024 </a:t>
            </a:r>
            <a:r>
              <a:rPr lang="en-GB" sz="1200" dirty="0"/>
              <a:t>there were </a:t>
            </a:r>
            <a:r>
              <a:rPr lang="en-GB" sz="1200" dirty="0" smtClean="0"/>
              <a:t>56,775  </a:t>
            </a:r>
            <a:r>
              <a:rPr lang="en-GB" sz="1200" dirty="0"/>
              <a:t>job postings, of which </a:t>
            </a:r>
            <a:r>
              <a:rPr lang="en-GB" sz="1200" dirty="0" smtClean="0"/>
              <a:t>22,647 </a:t>
            </a:r>
            <a:r>
              <a:rPr lang="en-GB" sz="1200" dirty="0"/>
              <a:t>were unique.  </a:t>
            </a:r>
            <a:r>
              <a:rPr lang="en-GB" sz="1200" dirty="0" smtClean="0"/>
              <a:t>The </a:t>
            </a:r>
            <a:r>
              <a:rPr lang="en-GB" sz="1200" dirty="0"/>
              <a:t>number of unique posting </a:t>
            </a:r>
            <a:r>
              <a:rPr lang="en-GB" sz="1200" dirty="0" smtClean="0"/>
              <a:t>rose in February 2024 to 3,505, up from 3,423 in January (+</a:t>
            </a:r>
            <a:r>
              <a:rPr lang="en-GB" sz="1200" dirty="0"/>
              <a:t>2</a:t>
            </a:r>
            <a:r>
              <a:rPr lang="en-GB" sz="1200" dirty="0" smtClean="0"/>
              <a:t>%) (revised) but remains well below the 12-month peak in June last year (5,732).   </a:t>
            </a:r>
          </a:p>
          <a:p>
            <a:pPr marL="285750" indent="-285750">
              <a:lnSpc>
                <a:spcPct val="120000"/>
              </a:lnSpc>
              <a:buFont typeface="Arial" panose="020B0604020202020204" pitchFamily="34" charset="0"/>
              <a:buChar char="•"/>
            </a:pPr>
            <a:r>
              <a:rPr lang="en-GB" sz="1200" dirty="0" smtClean="0"/>
              <a:t>In February 2024 the number of unique postings was lower than a year ago (4,001 in February 2023), and is similar to the number immediately before the first pandemic lockdown (3,430 in February 2020).</a:t>
            </a:r>
          </a:p>
          <a:p>
            <a:pPr marL="285750" indent="-285750">
              <a:lnSpc>
                <a:spcPct val="120000"/>
              </a:lnSpc>
              <a:buFont typeface="Arial" panose="020B0604020202020204" pitchFamily="34" charset="0"/>
              <a:buChar char="•"/>
            </a:pPr>
            <a:r>
              <a:rPr lang="en-US" sz="1200" dirty="0" smtClean="0"/>
              <a:t>The top ten posted occupations (SOC 3 level) in the period March 2023 to February 2024 were caring personal services (1,583 unique postings), nursing professionals (927), sales related occupations (917), and other elementary service occupations (837).  Top posted job titles in this period were support workers (749 unique postings), cleaners (272), care assistants (231) and healthcare </a:t>
            </a:r>
            <a:r>
              <a:rPr lang="en-US" sz="1200" dirty="0"/>
              <a:t>assistants (</a:t>
            </a:r>
            <a:r>
              <a:rPr lang="en-US" sz="1200" dirty="0" smtClean="0"/>
              <a:t>214).</a:t>
            </a:r>
          </a:p>
          <a:p>
            <a:pPr marL="285750" indent="-285750">
              <a:lnSpc>
                <a:spcPct val="120000"/>
              </a:lnSpc>
              <a:buFont typeface="Arial" panose="020B0604020202020204" pitchFamily="34" charset="0"/>
              <a:buChar char="•"/>
            </a:pPr>
            <a:r>
              <a:rPr lang="en-US" sz="1200" dirty="0" smtClean="0"/>
              <a:t>The most in-demand specialized skills in this period (by frequency in job postings) were auditing, finance and nursing.</a:t>
            </a:r>
          </a:p>
        </p:txBody>
      </p:sp>
      <p:pic>
        <p:nvPicPr>
          <p:cNvPr id="6" name="Content Placeholder 5" descr="Line chart showing the five year trend in unique job postings in Herefordshir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618010" y="907761"/>
            <a:ext cx="6533008" cy="2641919"/>
          </a:xfrm>
          <a:noFill/>
          <a:ln>
            <a:solidFill>
              <a:schemeClr val="tx1"/>
            </a:solidFill>
          </a:ln>
        </p:spPr>
      </p:pic>
      <p:pic>
        <p:nvPicPr>
          <p:cNvPr id="10" name="Picture 9" descr="Chart showing unique job postings trend for the past 30 days up and including 1 March 2024 compared to the same period last yea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8010" y="3615213"/>
            <a:ext cx="6533007" cy="3124857"/>
          </a:xfrm>
          <a:prstGeom prst="rect">
            <a:avLst/>
          </a:prstGeom>
          <a:ln>
            <a:solidFill>
              <a:schemeClr val="tx1"/>
            </a:solidFill>
          </a:ln>
        </p:spPr>
      </p:pic>
      <p:sp>
        <p:nvSpPr>
          <p:cNvPr id="7" name="TextBox 6"/>
          <p:cNvSpPr txBox="1"/>
          <p:nvPr/>
        </p:nvSpPr>
        <p:spPr>
          <a:xfrm>
            <a:off x="3736111" y="5177642"/>
            <a:ext cx="1812637" cy="1277273"/>
          </a:xfrm>
          <a:prstGeom prst="rect">
            <a:avLst/>
          </a:prstGeom>
          <a:solidFill>
            <a:schemeClr val="bg1"/>
          </a:solidFill>
          <a:ln>
            <a:solidFill>
              <a:schemeClr val="accent1"/>
            </a:solidFill>
          </a:ln>
        </p:spPr>
        <p:txBody>
          <a:bodyPr wrap="square" rtlCol="0">
            <a:spAutoFit/>
          </a:bodyPr>
          <a:lstStyle/>
          <a:p>
            <a:r>
              <a:rPr lang="en-GB" sz="1100" dirty="0"/>
              <a:t>Source</a:t>
            </a:r>
            <a:r>
              <a:rPr lang="en-GB" sz="1100" dirty="0" smtClean="0"/>
              <a:t>: </a:t>
            </a:r>
            <a:r>
              <a:rPr lang="en-GB" sz="1100" dirty="0" err="1" smtClean="0"/>
              <a:t>Lightcast</a:t>
            </a:r>
            <a:r>
              <a:rPr lang="en-GB" sz="1100" dirty="0" smtClean="0"/>
              <a:t> (EMSI): economicmodelling.co.uk</a:t>
            </a:r>
          </a:p>
          <a:p>
            <a:r>
              <a:rPr lang="en-GB" sz="1100" dirty="0" smtClean="0"/>
              <a:t>Date last updated: 4 March 2024</a:t>
            </a:r>
          </a:p>
          <a:p>
            <a:r>
              <a:rPr lang="en-GB" sz="1100" dirty="0" smtClean="0"/>
              <a:t>Frequency of update: Monthly</a:t>
            </a:r>
          </a:p>
          <a:p>
            <a:r>
              <a:rPr lang="en-GB" sz="1100" dirty="0" smtClean="0"/>
              <a:t>Next update: April 2024</a:t>
            </a:r>
          </a:p>
        </p:txBody>
      </p:sp>
      <p:sp>
        <p:nvSpPr>
          <p:cNvPr id="5" name="TextBox 4"/>
          <p:cNvSpPr txBox="1"/>
          <p:nvPr/>
        </p:nvSpPr>
        <p:spPr>
          <a:xfrm>
            <a:off x="105104" y="5177642"/>
            <a:ext cx="3561745" cy="1569660"/>
          </a:xfrm>
          <a:prstGeom prst="rect">
            <a:avLst/>
          </a:prstGeom>
          <a:solidFill>
            <a:schemeClr val="bg1"/>
          </a:solidFill>
          <a:ln>
            <a:solidFill>
              <a:schemeClr val="tx1"/>
            </a:solidFill>
          </a:ln>
        </p:spPr>
        <p:txBody>
          <a:bodyPr wrap="square" rtlCol="0">
            <a:spAutoFit/>
          </a:bodyPr>
          <a:lstStyle/>
          <a:p>
            <a:r>
              <a:rPr lang="en-US" sz="1200" dirty="0">
                <a:solidFill>
                  <a:schemeClr val="bg1">
                    <a:lumMod val="65000"/>
                  </a:schemeClr>
                </a:solidFill>
              </a:rPr>
              <a:t>Need to know:  A unique job posting is one that has been de-duplicated as postings can appear on multiple websites, multiple times.  Data include voluntary, internships, side jobs and freelance</a:t>
            </a:r>
            <a:r>
              <a:rPr lang="en-US" sz="1200" dirty="0" smtClean="0">
                <a:solidFill>
                  <a:schemeClr val="bg1">
                    <a:lumMod val="65000"/>
                  </a:schemeClr>
                </a:solidFill>
              </a:rPr>
              <a:t>.</a:t>
            </a:r>
          </a:p>
          <a:p>
            <a:r>
              <a:rPr lang="en-GB" sz="1200" dirty="0">
                <a:solidFill>
                  <a:schemeClr val="bg1">
                    <a:lumMod val="65000"/>
                  </a:schemeClr>
                </a:solidFill>
              </a:rPr>
              <a:t>The Standard Occupational Classification (SOC) is a common classification of occupational information for the </a:t>
            </a:r>
            <a:r>
              <a:rPr lang="en-GB" sz="1200" dirty="0" smtClean="0">
                <a:solidFill>
                  <a:schemeClr val="bg1">
                    <a:lumMod val="65000"/>
                  </a:schemeClr>
                </a:solidFill>
              </a:rPr>
              <a:t>UK and comprises 4 tiers with 4 being the most detailed.</a:t>
            </a:r>
            <a:endParaRPr lang="en-US" sz="1200" dirty="0">
              <a:solidFill>
                <a:schemeClr val="bg1">
                  <a:lumMod val="65000"/>
                </a:schemeClr>
              </a:solidFill>
            </a:endParaRPr>
          </a:p>
        </p:txBody>
      </p:sp>
    </p:spTree>
    <p:extLst>
      <p:ext uri="{BB962C8B-B14F-4D97-AF65-F5344CB8AC3E}">
        <p14:creationId xmlns:p14="http://schemas.microsoft.com/office/powerpoint/2010/main" val="3246730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644" y="365125"/>
            <a:ext cx="11106744" cy="738461"/>
          </a:xfrm>
        </p:spPr>
        <p:txBody>
          <a:bodyPr>
            <a:noAutofit/>
          </a:bodyPr>
          <a:lstStyle/>
          <a:p>
            <a:r>
              <a:rPr lang="en-GB" sz="3200" dirty="0" smtClean="0"/>
              <a:t>In-demand skills</a:t>
            </a:r>
            <a:endParaRPr lang="en-GB" sz="3200" dirty="0"/>
          </a:p>
        </p:txBody>
      </p:sp>
      <p:sp>
        <p:nvSpPr>
          <p:cNvPr id="6" name="Text Placeholder 5"/>
          <p:cNvSpPr>
            <a:spLocks noGrp="1"/>
          </p:cNvSpPr>
          <p:nvPr>
            <p:ph type="body" idx="1"/>
          </p:nvPr>
        </p:nvSpPr>
        <p:spPr>
          <a:xfrm>
            <a:off x="248644" y="1278928"/>
            <a:ext cx="5303892" cy="445047"/>
          </a:xfrm>
        </p:spPr>
        <p:txBody>
          <a:bodyPr>
            <a:normAutofit/>
          </a:bodyPr>
          <a:lstStyle/>
          <a:p>
            <a:r>
              <a:rPr lang="en-GB" sz="2000" b="0" dirty="0" smtClean="0"/>
              <a:t>Top hard skills </a:t>
            </a:r>
            <a:endParaRPr lang="en-GB" sz="2000" b="0" dirty="0"/>
          </a:p>
        </p:txBody>
      </p:sp>
      <p:pic>
        <p:nvPicPr>
          <p:cNvPr id="3" name="Content Placeholder 2" descr="Chart showing top specialised (hard) skills in Herefordshire in the past 12 months to February 2024 - nursing, auditing and finance were most in-demand."/>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94" y="1804523"/>
            <a:ext cx="6283985" cy="3609949"/>
          </a:xfrm>
          <a:ln>
            <a:solidFill>
              <a:schemeClr val="tx1"/>
            </a:solidFill>
          </a:ln>
        </p:spPr>
      </p:pic>
      <p:sp>
        <p:nvSpPr>
          <p:cNvPr id="11" name="Text Placeholder 10"/>
          <p:cNvSpPr>
            <a:spLocks noGrp="1"/>
          </p:cNvSpPr>
          <p:nvPr>
            <p:ph type="body" sz="quarter" idx="3"/>
          </p:nvPr>
        </p:nvSpPr>
        <p:spPr>
          <a:xfrm>
            <a:off x="6346392" y="1278928"/>
            <a:ext cx="5008996" cy="462947"/>
          </a:xfrm>
        </p:spPr>
        <p:txBody>
          <a:bodyPr>
            <a:normAutofit/>
          </a:bodyPr>
          <a:lstStyle/>
          <a:p>
            <a:r>
              <a:rPr lang="en-GB" sz="2000" b="0" dirty="0" smtClean="0"/>
              <a:t>Top 10 hard skills by quarter</a:t>
            </a:r>
            <a:endParaRPr lang="en-GB" sz="2000" b="0" dirty="0"/>
          </a:p>
        </p:txBody>
      </p:sp>
      <p:pic>
        <p:nvPicPr>
          <p:cNvPr id="13" name="Content Placeholder 12" descr="Chart showing quarter-on-quarter change in top ten hard skills for Herefordshire for the past yea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346392" y="1783859"/>
            <a:ext cx="5763509" cy="4392352"/>
          </a:xfrm>
          <a:ln>
            <a:solidFill>
              <a:schemeClr val="tx1"/>
            </a:solidFill>
          </a:ln>
        </p:spPr>
      </p:pic>
      <p:sp>
        <p:nvSpPr>
          <p:cNvPr id="10" name="TextBox 9"/>
          <p:cNvSpPr txBox="1"/>
          <p:nvPr/>
        </p:nvSpPr>
        <p:spPr>
          <a:xfrm>
            <a:off x="2702367" y="5799420"/>
            <a:ext cx="3562598" cy="769441"/>
          </a:xfrm>
          <a:prstGeom prst="rect">
            <a:avLst/>
          </a:prstGeom>
          <a:solidFill>
            <a:schemeClr val="bg1"/>
          </a:solidFill>
          <a:ln>
            <a:solidFill>
              <a:schemeClr val="tx1"/>
            </a:solidFill>
          </a:ln>
        </p:spPr>
        <p:txBody>
          <a:bodyPr wrap="square" rtlCol="0">
            <a:spAutoFit/>
          </a:bodyPr>
          <a:lstStyle/>
          <a:p>
            <a:r>
              <a:rPr lang="en-GB" sz="1100" dirty="0"/>
              <a:t>S</a:t>
            </a:r>
            <a:r>
              <a:rPr lang="en-GB" sz="1100" dirty="0" smtClean="0"/>
              <a:t>ource: </a:t>
            </a:r>
            <a:r>
              <a:rPr lang="en-GB" sz="1100" dirty="0" err="1" smtClean="0"/>
              <a:t>Lightcast</a:t>
            </a:r>
            <a:r>
              <a:rPr lang="en-GB" sz="1100" dirty="0" smtClean="0"/>
              <a:t> (</a:t>
            </a:r>
            <a:r>
              <a:rPr lang="en-GB" sz="1100" dirty="0"/>
              <a:t>EMSI</a:t>
            </a:r>
            <a:r>
              <a:rPr lang="en-GB" sz="1100" dirty="0" smtClean="0"/>
              <a:t>): </a:t>
            </a:r>
            <a:r>
              <a:rPr lang="en-GB" sz="1100" dirty="0"/>
              <a:t>economicmodelling.co.uk</a:t>
            </a:r>
          </a:p>
          <a:p>
            <a:r>
              <a:rPr lang="en-GB" sz="1100" dirty="0" smtClean="0"/>
              <a:t>Date last updated: 4 March 2024</a:t>
            </a:r>
          </a:p>
          <a:p>
            <a:r>
              <a:rPr lang="en-GB" sz="1100" dirty="0" smtClean="0"/>
              <a:t>Frequency of update: Monthly</a:t>
            </a:r>
          </a:p>
          <a:p>
            <a:r>
              <a:rPr lang="en-GB" sz="1100" dirty="0" smtClean="0"/>
              <a:t>Next update:  April 2024</a:t>
            </a:r>
          </a:p>
        </p:txBody>
      </p:sp>
      <p:sp>
        <p:nvSpPr>
          <p:cNvPr id="8" name="TextBox 7"/>
          <p:cNvSpPr txBox="1"/>
          <p:nvPr/>
        </p:nvSpPr>
        <p:spPr>
          <a:xfrm>
            <a:off x="97548" y="5468447"/>
            <a:ext cx="6167417" cy="276999"/>
          </a:xfrm>
          <a:prstGeom prst="rect">
            <a:avLst/>
          </a:prstGeom>
          <a:noFill/>
          <a:ln>
            <a:solidFill>
              <a:schemeClr val="tx1"/>
            </a:solidFill>
          </a:ln>
        </p:spPr>
        <p:txBody>
          <a:bodyPr wrap="square" rtlCol="0">
            <a:spAutoFit/>
          </a:bodyPr>
          <a:lstStyle/>
          <a:p>
            <a:r>
              <a:rPr lang="en-US" sz="1200" b="1" dirty="0" smtClean="0">
                <a:solidFill>
                  <a:schemeClr val="bg1">
                    <a:lumMod val="65000"/>
                  </a:schemeClr>
                </a:solidFill>
              </a:rPr>
              <a:t>Need to know</a:t>
            </a:r>
            <a:r>
              <a:rPr lang="en-US" sz="1200" dirty="0" smtClean="0">
                <a:solidFill>
                  <a:schemeClr val="bg1">
                    <a:lumMod val="65000"/>
                  </a:schemeClr>
                </a:solidFill>
              </a:rPr>
              <a:t>:  Hard </a:t>
            </a:r>
            <a:r>
              <a:rPr lang="en-US" sz="1200" dirty="0">
                <a:solidFill>
                  <a:schemeClr val="bg1">
                    <a:lumMod val="65000"/>
                  </a:schemeClr>
                </a:solidFill>
              </a:rPr>
              <a:t>skills are abilities that have been taught to or learnt by a person.</a:t>
            </a:r>
            <a:endParaRPr lang="en-GB" sz="1200" dirty="0">
              <a:solidFill>
                <a:schemeClr val="bg1">
                  <a:lumMod val="65000"/>
                </a:schemeClr>
              </a:solidFill>
            </a:endParaRPr>
          </a:p>
        </p:txBody>
      </p:sp>
    </p:spTree>
    <p:extLst>
      <p:ext uri="{BB962C8B-B14F-4D97-AF65-F5344CB8AC3E}">
        <p14:creationId xmlns:p14="http://schemas.microsoft.com/office/powerpoint/2010/main" val="114543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21" y="359097"/>
            <a:ext cx="11520000" cy="794206"/>
          </a:xfrm>
        </p:spPr>
        <p:txBody>
          <a:bodyPr>
            <a:normAutofit/>
          </a:bodyPr>
          <a:lstStyle/>
          <a:p>
            <a:r>
              <a:rPr lang="en-GB" sz="3200" dirty="0" smtClean="0"/>
              <a:t>Hard to fill vacancies</a:t>
            </a:r>
            <a:endParaRPr lang="en-GB" sz="3200" dirty="0"/>
          </a:p>
        </p:txBody>
      </p:sp>
      <p:sp>
        <p:nvSpPr>
          <p:cNvPr id="3" name="Content Placeholder 2" descr="Table showing those SOC-3 level occupations most hard to fill for the period February 2023 to January 2024.  The most hard to fill were metal working machine operatives, health and social services managers and directors, caring personal services, and shopkeepers and sales supervisors"/>
          <p:cNvSpPr>
            <a:spLocks noGrp="1"/>
          </p:cNvSpPr>
          <p:nvPr>
            <p:ph idx="1"/>
          </p:nvPr>
        </p:nvSpPr>
        <p:spPr>
          <a:xfrm>
            <a:off x="122094" y="1045029"/>
            <a:ext cx="4687412" cy="3863855"/>
          </a:xfrm>
          <a:ln w="38100">
            <a:solidFill>
              <a:srgbClr val="FFC000"/>
            </a:solidFill>
          </a:ln>
        </p:spPr>
        <p:txBody>
          <a:bodyPr>
            <a:normAutofit fontScale="92500" lnSpcReduction="20000"/>
          </a:bodyPr>
          <a:lstStyle/>
          <a:p>
            <a:pPr marL="0" indent="0">
              <a:buNone/>
            </a:pPr>
            <a:r>
              <a:rPr lang="en-GB" sz="2000" b="1" dirty="0" smtClean="0"/>
              <a:t>Key points</a:t>
            </a:r>
          </a:p>
          <a:p>
            <a:pPr>
              <a:lnSpc>
                <a:spcPct val="120000"/>
              </a:lnSpc>
            </a:pPr>
            <a:r>
              <a:rPr lang="en-GB" sz="1400" dirty="0" smtClean="0">
                <a:hlinkClick r:id="rId2"/>
              </a:rPr>
              <a:t>CIPD reports </a:t>
            </a:r>
            <a:r>
              <a:rPr lang="en-GB" sz="1400" dirty="0"/>
              <a:t>that </a:t>
            </a:r>
            <a:r>
              <a:rPr lang="en-GB" sz="1400" dirty="0" smtClean="0"/>
              <a:t>nationally 38% of </a:t>
            </a:r>
            <a:r>
              <a:rPr lang="en-GB" sz="1400" dirty="0"/>
              <a:t>employers surveyed </a:t>
            </a:r>
            <a:r>
              <a:rPr lang="en-GB" sz="1400" dirty="0" smtClean="0"/>
              <a:t>have </a:t>
            </a:r>
            <a:r>
              <a:rPr lang="en-GB" sz="1400" dirty="0"/>
              <a:t>hard-to-fill </a:t>
            </a:r>
            <a:r>
              <a:rPr lang="en-GB" sz="1400" dirty="0" smtClean="0"/>
              <a:t>vacancies and that hard-to-fill vacancies </a:t>
            </a:r>
            <a:r>
              <a:rPr lang="en-GB" sz="1400" dirty="0"/>
              <a:t>are significantly higher in the public </a:t>
            </a:r>
            <a:r>
              <a:rPr lang="en-GB" sz="1400" dirty="0" smtClean="0"/>
              <a:t>sector </a:t>
            </a:r>
            <a:r>
              <a:rPr lang="en-GB" sz="1400" dirty="0"/>
              <a:t>(51%) than the private sector (34</a:t>
            </a:r>
            <a:r>
              <a:rPr lang="en-GB" sz="1400" dirty="0" smtClean="0"/>
              <a:t>%)</a:t>
            </a:r>
          </a:p>
          <a:p>
            <a:pPr>
              <a:lnSpc>
                <a:spcPct val="120000"/>
              </a:lnSpc>
            </a:pPr>
            <a:r>
              <a:rPr lang="en-GB" sz="1400" dirty="0" smtClean="0"/>
              <a:t>There </a:t>
            </a:r>
            <a:r>
              <a:rPr lang="en-GB" sz="1400" dirty="0"/>
              <a:t>is no standard definition of a “hard-to-fill” </a:t>
            </a:r>
            <a:r>
              <a:rPr lang="en-GB" sz="1400" dirty="0" smtClean="0"/>
              <a:t>vacancy and no equivalent survey to that undertaken by CIPD at local level, </a:t>
            </a:r>
            <a:r>
              <a:rPr lang="en-GB" sz="1400" dirty="0"/>
              <a:t>but the </a:t>
            </a:r>
            <a:r>
              <a:rPr lang="en-GB" sz="1400" dirty="0" smtClean="0"/>
              <a:t>table shows those occupations (SOC 3 level) for the period March 2023 to February 2024 with a higher than average posting intensity.  Those which also have a higher than average median posting duration (highlighted in red) are likely to be those most difficult to fill.  </a:t>
            </a:r>
            <a:endParaRPr lang="en-GB" sz="1400" dirty="0"/>
          </a:p>
          <a:p>
            <a:pPr>
              <a:lnSpc>
                <a:spcPct val="120000"/>
              </a:lnSpc>
            </a:pPr>
            <a:r>
              <a:rPr lang="en-GB" sz="1400" dirty="0"/>
              <a:t>This is the most timely proxy for “hard-to-fill” vacancies and although there are some issues associated with this </a:t>
            </a:r>
            <a:r>
              <a:rPr lang="en-GB" sz="1400" dirty="0" smtClean="0"/>
              <a:t>methodology, it </a:t>
            </a:r>
            <a:r>
              <a:rPr lang="en-GB" sz="1400" dirty="0"/>
              <a:t>has been shown to be a robust approximation</a:t>
            </a:r>
            <a:r>
              <a:rPr lang="en-GB" sz="1400" dirty="0" smtClean="0"/>
              <a:t>.</a:t>
            </a:r>
            <a:endParaRPr lang="en-GB" dirty="0"/>
          </a:p>
        </p:txBody>
      </p:sp>
      <p:graphicFrame>
        <p:nvGraphicFramePr>
          <p:cNvPr id="5" name="Table 4" descr="Table showing the most hard to fill vacancies in the period March 2023 to February 2024 (those with both a higher than average posting intensity and median posting duration).  Applying this methodology, at SOC-3 level Metal Working Machine Operatives, Senior Officers in Protective Services, Caring Personal Services. Health and Social Care Managers and Directors, and Shopkeepers and Sales Supervisors were hardest to fill."/>
          <p:cNvGraphicFramePr>
            <a:graphicFrameLocks noGrp="1"/>
          </p:cNvGraphicFramePr>
          <p:nvPr>
            <p:extLst>
              <p:ext uri="{D42A27DB-BD31-4B8C-83A1-F6EECF244321}">
                <p14:modId xmlns:p14="http://schemas.microsoft.com/office/powerpoint/2010/main" val="3260790095"/>
              </p:ext>
            </p:extLst>
          </p:nvPr>
        </p:nvGraphicFramePr>
        <p:xfrm>
          <a:off x="4986635" y="852524"/>
          <a:ext cx="4699380" cy="5179323"/>
        </p:xfrm>
        <a:graphic>
          <a:graphicData uri="http://schemas.openxmlformats.org/drawingml/2006/table">
            <a:tbl>
              <a:tblPr firstRow="1"/>
              <a:tblGrid>
                <a:gridCol w="485097">
                  <a:extLst>
                    <a:ext uri="{9D8B030D-6E8A-4147-A177-3AD203B41FA5}">
                      <a16:colId xmlns:a16="http://schemas.microsoft.com/office/drawing/2014/main" val="2329523815"/>
                    </a:ext>
                  </a:extLst>
                </a:gridCol>
                <a:gridCol w="2758992">
                  <a:extLst>
                    <a:ext uri="{9D8B030D-6E8A-4147-A177-3AD203B41FA5}">
                      <a16:colId xmlns:a16="http://schemas.microsoft.com/office/drawing/2014/main" val="3012763089"/>
                    </a:ext>
                  </a:extLst>
                </a:gridCol>
                <a:gridCol w="485097">
                  <a:extLst>
                    <a:ext uri="{9D8B030D-6E8A-4147-A177-3AD203B41FA5}">
                      <a16:colId xmlns:a16="http://schemas.microsoft.com/office/drawing/2014/main" val="3057741154"/>
                    </a:ext>
                  </a:extLst>
                </a:gridCol>
                <a:gridCol w="485097">
                  <a:extLst>
                    <a:ext uri="{9D8B030D-6E8A-4147-A177-3AD203B41FA5}">
                      <a16:colId xmlns:a16="http://schemas.microsoft.com/office/drawing/2014/main" val="1993579842"/>
                    </a:ext>
                  </a:extLst>
                </a:gridCol>
                <a:gridCol w="485097">
                  <a:extLst>
                    <a:ext uri="{9D8B030D-6E8A-4147-A177-3AD203B41FA5}">
                      <a16:colId xmlns:a16="http://schemas.microsoft.com/office/drawing/2014/main" val="3118784508"/>
                    </a:ext>
                  </a:extLst>
                </a:gridCol>
              </a:tblGrid>
              <a:tr h="823234">
                <a:tc>
                  <a:txBody>
                    <a:bodyPr/>
                    <a:lstStyle/>
                    <a:p>
                      <a:pPr algn="l" fontAlgn="ctr"/>
                      <a:r>
                        <a:rPr lang="en-GB" sz="600" b="0" i="0" u="none" strike="noStrike">
                          <a:solidFill>
                            <a:srgbClr val="FFFFFF"/>
                          </a:solidFill>
                          <a:effectLst/>
                          <a:latin typeface="Arial" panose="020B0604020202020204" pitchFamily="34" charset="0"/>
                        </a:rPr>
                        <a:t>SOC</a:t>
                      </a:r>
                    </a:p>
                  </a:txBody>
                  <a:tcPr marL="3952" marR="3952" marT="3952" marB="0" anchor="ctr">
                    <a:lnL>
                      <a:noFill/>
                    </a:lnL>
                    <a:lnR>
                      <a:noFill/>
                    </a:lnR>
                    <a:lnT>
                      <a:noFill/>
                    </a:lnT>
                    <a:lnB>
                      <a:noFill/>
                    </a:lnB>
                    <a:solidFill>
                      <a:srgbClr val="204354"/>
                    </a:solidFill>
                  </a:tcPr>
                </a:tc>
                <a:tc>
                  <a:txBody>
                    <a:bodyPr/>
                    <a:lstStyle/>
                    <a:p>
                      <a:pPr algn="l" fontAlgn="ctr"/>
                      <a:r>
                        <a:rPr lang="en-GB" sz="600" b="0" i="0" u="none" strike="noStrike" dirty="0">
                          <a:solidFill>
                            <a:srgbClr val="FFFFFF"/>
                          </a:solidFill>
                          <a:effectLst/>
                          <a:latin typeface="Arial" panose="020B0604020202020204" pitchFamily="34" charset="0"/>
                        </a:rPr>
                        <a:t>Occupation</a:t>
                      </a:r>
                    </a:p>
                  </a:txBody>
                  <a:tcPr marL="3952" marR="3952" marT="3952" marB="0" anchor="ctr">
                    <a:lnL>
                      <a:noFill/>
                    </a:lnL>
                    <a:lnR>
                      <a:noFill/>
                    </a:lnR>
                    <a:lnT>
                      <a:noFill/>
                    </a:lnT>
                    <a:lnB>
                      <a:noFill/>
                    </a:lnB>
                    <a:solidFill>
                      <a:srgbClr val="204354"/>
                    </a:solidFill>
                  </a:tcPr>
                </a:tc>
                <a:tc>
                  <a:txBody>
                    <a:bodyPr/>
                    <a:lstStyle/>
                    <a:p>
                      <a:pPr algn="r" fontAlgn="ctr"/>
                      <a:r>
                        <a:rPr lang="en-GB" sz="600" b="0" i="0" u="none" strike="noStrike">
                          <a:solidFill>
                            <a:srgbClr val="FFFFFF"/>
                          </a:solidFill>
                          <a:effectLst/>
                          <a:latin typeface="Arial" panose="020B0604020202020204" pitchFamily="34" charset="0"/>
                        </a:rPr>
                        <a:t>Median Posting Duration from Mar 2023 - Feb 2024</a:t>
                      </a:r>
                    </a:p>
                  </a:txBody>
                  <a:tcPr marL="3952" marR="3952" marT="3952" marB="0" anchor="ctr">
                    <a:lnL>
                      <a:noFill/>
                    </a:lnL>
                    <a:lnR>
                      <a:noFill/>
                    </a:lnR>
                    <a:lnT>
                      <a:noFill/>
                    </a:lnT>
                    <a:lnB>
                      <a:noFill/>
                    </a:lnB>
                    <a:solidFill>
                      <a:srgbClr val="204354"/>
                    </a:solidFill>
                  </a:tcPr>
                </a:tc>
                <a:tc>
                  <a:txBody>
                    <a:bodyPr/>
                    <a:lstStyle/>
                    <a:p>
                      <a:pPr algn="r" fontAlgn="ctr"/>
                      <a:r>
                        <a:rPr lang="en-GB" sz="600" b="0" i="0" u="none" strike="noStrike">
                          <a:solidFill>
                            <a:srgbClr val="FFFFFF"/>
                          </a:solidFill>
                          <a:effectLst/>
                          <a:latin typeface="Arial" panose="020B0604020202020204" pitchFamily="34" charset="0"/>
                        </a:rPr>
                        <a:t>Unique Postings from Mar 2023 - Feb 2024</a:t>
                      </a:r>
                    </a:p>
                  </a:txBody>
                  <a:tcPr marL="3952" marR="3952" marT="3952" marB="0" anchor="ctr">
                    <a:lnL>
                      <a:noFill/>
                    </a:lnL>
                    <a:lnR>
                      <a:noFill/>
                    </a:lnR>
                    <a:lnT>
                      <a:noFill/>
                    </a:lnT>
                    <a:lnB>
                      <a:noFill/>
                    </a:lnB>
                    <a:solidFill>
                      <a:srgbClr val="204354"/>
                    </a:solidFill>
                  </a:tcPr>
                </a:tc>
                <a:tc>
                  <a:txBody>
                    <a:bodyPr/>
                    <a:lstStyle/>
                    <a:p>
                      <a:pPr algn="r" fontAlgn="ctr"/>
                      <a:r>
                        <a:rPr lang="en-GB" sz="600" b="0" i="0" u="none" strike="noStrike">
                          <a:solidFill>
                            <a:srgbClr val="FFFFFF"/>
                          </a:solidFill>
                          <a:effectLst/>
                          <a:latin typeface="Arial" panose="020B0604020202020204" pitchFamily="34" charset="0"/>
                        </a:rPr>
                        <a:t>Avg. Posting Intensity (Mar 2023 - Feb 2024)</a:t>
                      </a:r>
                    </a:p>
                  </a:txBody>
                  <a:tcPr marL="3952" marR="3952" marT="3952" marB="0" anchor="ctr">
                    <a:lnL>
                      <a:noFill/>
                    </a:lnL>
                    <a:lnR>
                      <a:noFill/>
                    </a:lnR>
                    <a:lnT>
                      <a:noFill/>
                    </a:lnT>
                    <a:lnB>
                      <a:noFill/>
                    </a:lnB>
                    <a:solidFill>
                      <a:srgbClr val="204354"/>
                    </a:solidFill>
                  </a:tcPr>
                </a:tc>
                <a:extLst>
                  <a:ext uri="{0D108BD9-81ED-4DB2-BD59-A6C34878D82A}">
                    <a16:rowId xmlns:a16="http://schemas.microsoft.com/office/drawing/2014/main" val="82877431"/>
                  </a:ext>
                </a:extLst>
              </a:tr>
              <a:tr h="117605">
                <a:tc>
                  <a:txBody>
                    <a:bodyPr/>
                    <a:lstStyle/>
                    <a:p>
                      <a:pPr algn="l" fontAlgn="ctr"/>
                      <a:r>
                        <a:rPr lang="en-GB" sz="600" b="0" i="0" u="none" strike="noStrike">
                          <a:solidFill>
                            <a:srgbClr val="FF0000"/>
                          </a:solidFill>
                          <a:effectLst/>
                          <a:latin typeface="Arial" panose="020B0604020202020204" pitchFamily="34" charset="0"/>
                        </a:rPr>
                        <a:t>812</a:t>
                      </a:r>
                    </a:p>
                  </a:txBody>
                  <a:tcPr marL="3952" marR="3952" marT="3952" marB="0" anchor="ctr">
                    <a:lnL>
                      <a:noFill/>
                    </a:lnL>
                    <a:lnR>
                      <a:noFill/>
                    </a:lnR>
                    <a:lnT>
                      <a:noFill/>
                    </a:lnT>
                    <a:lnB>
                      <a:noFill/>
                    </a:lnB>
                  </a:tcPr>
                </a:tc>
                <a:tc>
                  <a:txBody>
                    <a:bodyPr/>
                    <a:lstStyle/>
                    <a:p>
                      <a:pPr algn="l" fontAlgn="ctr"/>
                      <a:r>
                        <a:rPr lang="en-GB" sz="600" b="0" i="0" u="none" strike="noStrike">
                          <a:solidFill>
                            <a:srgbClr val="FF0000"/>
                          </a:solidFill>
                          <a:effectLst/>
                          <a:latin typeface="Arial" panose="020B0604020202020204" pitchFamily="34" charset="0"/>
                        </a:rPr>
                        <a:t>Metal Working Machine Operatives</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52</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1</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4 : 1</a:t>
                      </a:r>
                    </a:p>
                  </a:txBody>
                  <a:tcPr marL="3952" marR="3952" marT="3952" marB="0" anchor="ctr">
                    <a:lnL>
                      <a:noFill/>
                    </a:lnL>
                    <a:lnR>
                      <a:noFill/>
                    </a:lnR>
                    <a:lnT>
                      <a:noFill/>
                    </a:lnT>
                    <a:lnB>
                      <a:noFill/>
                    </a:lnB>
                  </a:tcPr>
                </a:tc>
                <a:extLst>
                  <a:ext uri="{0D108BD9-81ED-4DB2-BD59-A6C34878D82A}">
                    <a16:rowId xmlns:a16="http://schemas.microsoft.com/office/drawing/2014/main" val="3963589879"/>
                  </a:ext>
                </a:extLst>
              </a:tr>
              <a:tr h="117605">
                <a:tc>
                  <a:txBody>
                    <a:bodyPr/>
                    <a:lstStyle/>
                    <a:p>
                      <a:pPr algn="l" fontAlgn="ctr"/>
                      <a:r>
                        <a:rPr lang="en-GB" sz="600" b="0" i="0" u="none" strike="noStrike">
                          <a:solidFill>
                            <a:srgbClr val="FF0000"/>
                          </a:solidFill>
                          <a:effectLst/>
                          <a:latin typeface="Arial" panose="020B0604020202020204" pitchFamily="34" charset="0"/>
                        </a:rPr>
                        <a:t>116</a:t>
                      </a:r>
                    </a:p>
                  </a:txBody>
                  <a:tcPr marL="3952" marR="3952" marT="3952" marB="0" anchor="ctr">
                    <a:lnL>
                      <a:noFill/>
                    </a:lnL>
                    <a:lnR>
                      <a:noFill/>
                    </a:lnR>
                    <a:lnT>
                      <a:noFill/>
                    </a:lnT>
                    <a:lnB>
                      <a:noFill/>
                    </a:lnB>
                  </a:tcPr>
                </a:tc>
                <a:tc>
                  <a:txBody>
                    <a:bodyPr/>
                    <a:lstStyle/>
                    <a:p>
                      <a:pPr algn="l" fontAlgn="ctr"/>
                      <a:r>
                        <a:rPr lang="en-GB" sz="600" b="0" i="0" u="none" strike="noStrike">
                          <a:solidFill>
                            <a:srgbClr val="FF0000"/>
                          </a:solidFill>
                          <a:effectLst/>
                          <a:latin typeface="Arial" panose="020B0604020202020204" pitchFamily="34" charset="0"/>
                        </a:rPr>
                        <a:t>Senior Officers in Protective Services</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47</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10</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5 : 1</a:t>
                      </a:r>
                    </a:p>
                  </a:txBody>
                  <a:tcPr marL="3952" marR="3952" marT="3952" marB="0" anchor="ctr">
                    <a:lnL>
                      <a:noFill/>
                    </a:lnL>
                    <a:lnR>
                      <a:noFill/>
                    </a:lnR>
                    <a:lnT>
                      <a:noFill/>
                    </a:lnT>
                    <a:lnB>
                      <a:noFill/>
                    </a:lnB>
                  </a:tcPr>
                </a:tc>
                <a:extLst>
                  <a:ext uri="{0D108BD9-81ED-4DB2-BD59-A6C34878D82A}">
                    <a16:rowId xmlns:a16="http://schemas.microsoft.com/office/drawing/2014/main" val="201400887"/>
                  </a:ext>
                </a:extLst>
              </a:tr>
              <a:tr h="117605">
                <a:tc>
                  <a:txBody>
                    <a:bodyPr/>
                    <a:lstStyle/>
                    <a:p>
                      <a:pPr algn="l" fontAlgn="ctr"/>
                      <a:r>
                        <a:rPr lang="en-GB" sz="600" b="0" i="0" u="none" strike="noStrike">
                          <a:effectLst/>
                          <a:latin typeface="Arial" panose="020B0604020202020204" pitchFamily="34" charset="0"/>
                        </a:rPr>
                        <a:t>215</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Conservation and Environment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44</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3757749442"/>
                  </a:ext>
                </a:extLst>
              </a:tr>
              <a:tr h="117605">
                <a:tc>
                  <a:txBody>
                    <a:bodyPr/>
                    <a:lstStyle/>
                    <a:p>
                      <a:pPr algn="l" fontAlgn="ctr"/>
                      <a:r>
                        <a:rPr lang="en-GB" sz="600" b="0" i="0" u="none" strike="noStrike">
                          <a:effectLst/>
                          <a:latin typeface="Arial" panose="020B0604020202020204" pitchFamily="34" charset="0"/>
                        </a:rPr>
                        <a:t>247</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Librarians and Related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44</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993426536"/>
                  </a:ext>
                </a:extLst>
              </a:tr>
              <a:tr h="117605">
                <a:tc>
                  <a:txBody>
                    <a:bodyPr/>
                    <a:lstStyle/>
                    <a:p>
                      <a:pPr algn="l" fontAlgn="ctr"/>
                      <a:r>
                        <a:rPr lang="en-GB" sz="600" b="0" i="0" u="none" strike="noStrike">
                          <a:effectLst/>
                          <a:latin typeface="Arial" panose="020B0604020202020204" pitchFamily="34" charset="0"/>
                        </a:rPr>
                        <a:t>342</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Design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41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501189589"/>
                  </a:ext>
                </a:extLst>
              </a:tr>
              <a:tr h="117605">
                <a:tc>
                  <a:txBody>
                    <a:bodyPr/>
                    <a:lstStyle/>
                    <a:p>
                      <a:pPr algn="l" fontAlgn="ctr"/>
                      <a:r>
                        <a:rPr lang="en-GB" sz="600" b="0" i="0" u="none" strike="noStrike">
                          <a:effectLst/>
                          <a:latin typeface="Arial" panose="020B0604020202020204" pitchFamily="34" charset="0"/>
                        </a:rPr>
                        <a:t>631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Community and Civil Enforcement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38</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7</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2756184786"/>
                  </a:ext>
                </a:extLst>
              </a:tr>
              <a:tr h="117605">
                <a:tc>
                  <a:txBody>
                    <a:bodyPr/>
                    <a:lstStyle/>
                    <a:p>
                      <a:pPr algn="l" fontAlgn="ctr"/>
                      <a:r>
                        <a:rPr lang="en-GB" sz="600" b="0" i="0" u="none" strike="noStrike">
                          <a:effectLst/>
                          <a:latin typeface="Arial" panose="020B0604020202020204" pitchFamily="34" charset="0"/>
                        </a:rPr>
                        <a:t>356</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Public Services Associate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36</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960571539"/>
                  </a:ext>
                </a:extLst>
              </a:tr>
              <a:tr h="117605">
                <a:tc>
                  <a:txBody>
                    <a:bodyPr/>
                    <a:lstStyle/>
                    <a:p>
                      <a:pPr algn="l" fontAlgn="ctr"/>
                      <a:r>
                        <a:rPr lang="en-GB" sz="600" b="0" i="0" u="none" strike="noStrike">
                          <a:effectLst/>
                          <a:latin typeface="Arial" panose="020B0604020202020204" pitchFamily="34" charset="0"/>
                        </a:rPr>
                        <a:t>221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Medical Practitioners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210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774023654"/>
                  </a:ext>
                </a:extLst>
              </a:tr>
              <a:tr h="117605">
                <a:tc>
                  <a:txBody>
                    <a:bodyPr/>
                    <a:lstStyle/>
                    <a:p>
                      <a:pPr algn="l" fontAlgn="ctr"/>
                      <a:r>
                        <a:rPr lang="en-GB" sz="600" b="0" i="0" u="none" strike="noStrike">
                          <a:effectLst/>
                          <a:latin typeface="Arial" panose="020B0604020202020204" pitchFamily="34" charset="0"/>
                        </a:rPr>
                        <a:t>524</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Electrical and Electronic Trades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96</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3261478137"/>
                  </a:ext>
                </a:extLst>
              </a:tr>
              <a:tr h="117605">
                <a:tc>
                  <a:txBody>
                    <a:bodyPr/>
                    <a:lstStyle/>
                    <a:p>
                      <a:pPr algn="l" fontAlgn="ctr"/>
                      <a:r>
                        <a:rPr lang="en-GB" sz="600" b="0" i="0" u="none" strike="noStrike">
                          <a:effectLst/>
                          <a:latin typeface="Arial" panose="020B0604020202020204" pitchFamily="34" charset="0"/>
                        </a:rPr>
                        <a:t>225</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Other Health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34</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208</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3808393951"/>
                  </a:ext>
                </a:extLst>
              </a:tr>
              <a:tr h="117605">
                <a:tc>
                  <a:txBody>
                    <a:bodyPr/>
                    <a:lstStyle/>
                    <a:p>
                      <a:pPr algn="l" fontAlgn="ctr"/>
                      <a:r>
                        <a:rPr lang="en-GB" sz="600" b="0" i="0" u="none" strike="noStrike">
                          <a:effectLst/>
                          <a:latin typeface="Arial" panose="020B0604020202020204" pitchFamily="34" charset="0"/>
                        </a:rPr>
                        <a:t>624</a:t>
                      </a:r>
                    </a:p>
                  </a:txBody>
                  <a:tcPr marL="3952" marR="3952" marT="3952" marB="0" anchor="ctr">
                    <a:lnL>
                      <a:noFill/>
                    </a:lnL>
                    <a:lnR>
                      <a:noFill/>
                    </a:lnR>
                    <a:lnT>
                      <a:noFill/>
                    </a:lnT>
                    <a:lnB>
                      <a:noFill/>
                    </a:lnB>
                  </a:tcPr>
                </a:tc>
                <a:tc>
                  <a:txBody>
                    <a:bodyPr/>
                    <a:lstStyle/>
                    <a:p>
                      <a:pPr algn="l" fontAlgn="ctr"/>
                      <a:r>
                        <a:rPr lang="en-GB" sz="600" b="0" i="0" u="none" strike="noStrike" dirty="0">
                          <a:effectLst/>
                          <a:latin typeface="Arial" panose="020B0604020202020204" pitchFamily="34" charset="0"/>
                        </a:rPr>
                        <a:t>Cleaning and Housekeeping Managers and Supervisors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34</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28</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4034569395"/>
                  </a:ext>
                </a:extLst>
              </a:tr>
              <a:tr h="117605">
                <a:tc>
                  <a:txBody>
                    <a:bodyPr/>
                    <a:lstStyle/>
                    <a:p>
                      <a:pPr algn="l" fontAlgn="ctr"/>
                      <a:r>
                        <a:rPr lang="en-GB" sz="600" b="0" i="0" u="none" strike="noStrike">
                          <a:effectLst/>
                          <a:latin typeface="Arial" panose="020B0604020202020204" pitchFamily="34" charset="0"/>
                        </a:rPr>
                        <a:t>211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Natural and Social Science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46</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2815801011"/>
                  </a:ext>
                </a:extLst>
              </a:tr>
              <a:tr h="117605">
                <a:tc>
                  <a:txBody>
                    <a:bodyPr/>
                    <a:lstStyle/>
                    <a:p>
                      <a:pPr algn="l" fontAlgn="ctr"/>
                      <a:r>
                        <a:rPr lang="en-GB" sz="600" b="0" i="0" u="none" strike="noStrike">
                          <a:effectLst/>
                          <a:latin typeface="Arial" panose="020B0604020202020204" pitchFamily="34" charset="0"/>
                        </a:rPr>
                        <a:t>343</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Sports and Fitness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115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1386553919"/>
                  </a:ext>
                </a:extLst>
              </a:tr>
              <a:tr h="117605">
                <a:tc>
                  <a:txBody>
                    <a:bodyPr/>
                    <a:lstStyle/>
                    <a:p>
                      <a:pPr algn="l" fontAlgn="ctr"/>
                      <a:r>
                        <a:rPr lang="en-GB" sz="600" b="0" i="0" u="none" strike="noStrike">
                          <a:effectLst/>
                          <a:latin typeface="Arial" panose="020B0604020202020204" pitchFamily="34" charset="0"/>
                        </a:rPr>
                        <a:t>358</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Regulatory Associate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115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1778548657"/>
                  </a:ext>
                </a:extLst>
              </a:tr>
              <a:tr h="117605">
                <a:tc>
                  <a:txBody>
                    <a:bodyPr/>
                    <a:lstStyle/>
                    <a:p>
                      <a:pPr algn="l" fontAlgn="ctr"/>
                      <a:r>
                        <a:rPr lang="en-GB" sz="600" b="0" i="0" u="none" strike="noStrike">
                          <a:effectLst/>
                          <a:latin typeface="Arial" panose="020B0604020202020204" pitchFamily="34" charset="0"/>
                        </a:rPr>
                        <a:t>523</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Vehicle Trades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239</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1149096192"/>
                  </a:ext>
                </a:extLst>
              </a:tr>
              <a:tr h="117605">
                <a:tc>
                  <a:txBody>
                    <a:bodyPr/>
                    <a:lstStyle/>
                    <a:p>
                      <a:pPr algn="l" fontAlgn="ctr"/>
                      <a:r>
                        <a:rPr lang="en-GB" sz="600" b="0" i="0" u="none" strike="noStrike">
                          <a:effectLst/>
                          <a:latin typeface="Arial" panose="020B0604020202020204" pitchFamily="34" charset="0"/>
                        </a:rPr>
                        <a:t>521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Metal Forming, Welding and Related Trades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153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4289139538"/>
                  </a:ext>
                </a:extLst>
              </a:tr>
              <a:tr h="117605">
                <a:tc>
                  <a:txBody>
                    <a:bodyPr/>
                    <a:lstStyle/>
                    <a:p>
                      <a:pPr algn="l" fontAlgn="ctr"/>
                      <a:r>
                        <a:rPr lang="en-GB" sz="600" b="0" i="0" u="none" strike="noStrike">
                          <a:solidFill>
                            <a:srgbClr val="FF0000"/>
                          </a:solidFill>
                          <a:effectLst/>
                          <a:latin typeface="Arial" panose="020B0604020202020204" pitchFamily="34" charset="0"/>
                        </a:rPr>
                        <a:t>613</a:t>
                      </a:r>
                    </a:p>
                  </a:txBody>
                  <a:tcPr marL="3952" marR="3952" marT="3952" marB="0" anchor="ctr">
                    <a:lnL>
                      <a:noFill/>
                    </a:lnL>
                    <a:lnR>
                      <a:noFill/>
                    </a:lnR>
                    <a:lnT>
                      <a:noFill/>
                    </a:lnT>
                    <a:lnB>
                      <a:noFill/>
                    </a:lnB>
                  </a:tcPr>
                </a:tc>
                <a:tc>
                  <a:txBody>
                    <a:bodyPr/>
                    <a:lstStyle/>
                    <a:p>
                      <a:pPr algn="l" fontAlgn="ctr"/>
                      <a:r>
                        <a:rPr lang="en-GB" sz="600" b="0" i="0" u="none" strike="noStrike">
                          <a:solidFill>
                            <a:srgbClr val="FF0000"/>
                          </a:solidFill>
                          <a:effectLst/>
                          <a:latin typeface="Arial" panose="020B0604020202020204" pitchFamily="34" charset="0"/>
                        </a:rPr>
                        <a:t>Caring Personal Services</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32</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1,583</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5 : 1</a:t>
                      </a:r>
                    </a:p>
                  </a:txBody>
                  <a:tcPr marL="3952" marR="3952" marT="3952" marB="0" anchor="ctr">
                    <a:lnL>
                      <a:noFill/>
                    </a:lnL>
                    <a:lnR>
                      <a:noFill/>
                    </a:lnR>
                    <a:lnT>
                      <a:noFill/>
                    </a:lnT>
                    <a:lnB>
                      <a:noFill/>
                    </a:lnB>
                  </a:tcPr>
                </a:tc>
                <a:extLst>
                  <a:ext uri="{0D108BD9-81ED-4DB2-BD59-A6C34878D82A}">
                    <a16:rowId xmlns:a16="http://schemas.microsoft.com/office/drawing/2014/main" val="3416629829"/>
                  </a:ext>
                </a:extLst>
              </a:tr>
              <a:tr h="117605">
                <a:tc>
                  <a:txBody>
                    <a:bodyPr/>
                    <a:lstStyle/>
                    <a:p>
                      <a:pPr algn="l" fontAlgn="ctr"/>
                      <a:r>
                        <a:rPr lang="en-GB" sz="600" b="0" i="0" u="none" strike="noStrike">
                          <a:effectLst/>
                          <a:latin typeface="Arial" panose="020B0604020202020204" pitchFamily="34" charset="0"/>
                        </a:rPr>
                        <a:t>722</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Customer Service Supervisors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96</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1748356362"/>
                  </a:ext>
                </a:extLst>
              </a:tr>
              <a:tr h="117605">
                <a:tc>
                  <a:txBody>
                    <a:bodyPr/>
                    <a:lstStyle/>
                    <a:p>
                      <a:pPr algn="l" fontAlgn="ctr"/>
                      <a:r>
                        <a:rPr lang="en-GB" sz="600" b="0" i="0" u="none" strike="noStrike">
                          <a:effectLst/>
                          <a:latin typeface="Arial" panose="020B0604020202020204" pitchFamily="34" charset="0"/>
                        </a:rPr>
                        <a:t>815</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Construction Operatives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8</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1767352770"/>
                  </a:ext>
                </a:extLst>
              </a:tr>
              <a:tr h="117605">
                <a:tc>
                  <a:txBody>
                    <a:bodyPr/>
                    <a:lstStyle/>
                    <a:p>
                      <a:pPr algn="l" fontAlgn="ctr"/>
                      <a:r>
                        <a:rPr lang="en-GB" sz="600" b="0" i="0" u="none" strike="noStrike">
                          <a:effectLst/>
                          <a:latin typeface="Arial" panose="020B0604020202020204" pitchFamily="34" charset="0"/>
                        </a:rPr>
                        <a:t>921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Elementary Administration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2976611656"/>
                  </a:ext>
                </a:extLst>
              </a:tr>
              <a:tr h="117605">
                <a:tc>
                  <a:txBody>
                    <a:bodyPr/>
                    <a:lstStyle/>
                    <a:p>
                      <a:pPr algn="l" fontAlgn="ctr"/>
                      <a:r>
                        <a:rPr lang="en-GB" sz="600" b="0" i="0" u="none" strike="noStrike">
                          <a:effectLst/>
                          <a:latin typeface="Arial" panose="020B0604020202020204" pitchFamily="34" charset="0"/>
                        </a:rPr>
                        <a:t>115</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Managers and Directors in Retail and Wholesale</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380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578211565"/>
                  </a:ext>
                </a:extLst>
              </a:tr>
              <a:tr h="117605">
                <a:tc>
                  <a:txBody>
                    <a:bodyPr/>
                    <a:lstStyle/>
                    <a:p>
                      <a:pPr algn="l" fontAlgn="ctr"/>
                      <a:r>
                        <a:rPr lang="en-GB" sz="600" b="0" i="0" u="none" strike="noStrike">
                          <a:solidFill>
                            <a:srgbClr val="FF0000"/>
                          </a:solidFill>
                          <a:effectLst/>
                          <a:latin typeface="Arial" panose="020B0604020202020204" pitchFamily="34" charset="0"/>
                        </a:rPr>
                        <a:t>117</a:t>
                      </a:r>
                    </a:p>
                  </a:txBody>
                  <a:tcPr marL="3952" marR="3952" marT="3952" marB="0" anchor="ctr">
                    <a:lnL>
                      <a:noFill/>
                    </a:lnL>
                    <a:lnR>
                      <a:noFill/>
                    </a:lnR>
                    <a:lnT>
                      <a:noFill/>
                    </a:lnT>
                    <a:lnB>
                      <a:noFill/>
                    </a:lnB>
                  </a:tcPr>
                </a:tc>
                <a:tc>
                  <a:txBody>
                    <a:bodyPr/>
                    <a:lstStyle/>
                    <a:p>
                      <a:pPr algn="l" fontAlgn="ctr"/>
                      <a:r>
                        <a:rPr lang="en-GB" sz="600" b="0" i="0" u="none" strike="noStrike">
                          <a:solidFill>
                            <a:srgbClr val="FF0000"/>
                          </a:solidFill>
                          <a:effectLst/>
                          <a:latin typeface="Arial" panose="020B0604020202020204" pitchFamily="34" charset="0"/>
                        </a:rPr>
                        <a:t>Health and Social Services Managers and Directors</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319</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5 : 1</a:t>
                      </a:r>
                    </a:p>
                  </a:txBody>
                  <a:tcPr marL="3952" marR="3952" marT="3952" marB="0" anchor="ctr">
                    <a:lnL>
                      <a:noFill/>
                    </a:lnL>
                    <a:lnR>
                      <a:noFill/>
                    </a:lnR>
                    <a:lnT>
                      <a:noFill/>
                    </a:lnT>
                    <a:lnB>
                      <a:noFill/>
                    </a:lnB>
                  </a:tcPr>
                </a:tc>
                <a:extLst>
                  <a:ext uri="{0D108BD9-81ED-4DB2-BD59-A6C34878D82A}">
                    <a16:rowId xmlns:a16="http://schemas.microsoft.com/office/drawing/2014/main" val="3347558145"/>
                  </a:ext>
                </a:extLst>
              </a:tr>
              <a:tr h="117605">
                <a:tc>
                  <a:txBody>
                    <a:bodyPr/>
                    <a:lstStyle/>
                    <a:p>
                      <a:pPr algn="l" fontAlgn="ctr"/>
                      <a:r>
                        <a:rPr lang="en-GB" sz="600" b="0" i="0" u="none" strike="noStrike">
                          <a:effectLst/>
                          <a:latin typeface="Arial" panose="020B0604020202020204" pitchFamily="34" charset="0"/>
                        </a:rPr>
                        <a:t>232</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Other Educational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155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2351982126"/>
                  </a:ext>
                </a:extLst>
              </a:tr>
              <a:tr h="117605">
                <a:tc>
                  <a:txBody>
                    <a:bodyPr/>
                    <a:lstStyle/>
                    <a:p>
                      <a:pPr algn="l" fontAlgn="ctr"/>
                      <a:r>
                        <a:rPr lang="en-GB" sz="600" b="0" i="0" u="none" strike="noStrike">
                          <a:effectLst/>
                          <a:latin typeface="Arial" panose="020B0604020202020204" pitchFamily="34" charset="0"/>
                        </a:rPr>
                        <a:t>241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Legal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191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2342630562"/>
                  </a:ext>
                </a:extLst>
              </a:tr>
              <a:tr h="117605">
                <a:tc>
                  <a:txBody>
                    <a:bodyPr/>
                    <a:lstStyle/>
                    <a:p>
                      <a:pPr algn="l" fontAlgn="ctr"/>
                      <a:r>
                        <a:rPr lang="en-GB" sz="600" b="0" i="0" u="none" strike="noStrike">
                          <a:effectLst/>
                          <a:latin typeface="Arial" panose="020B0604020202020204" pitchFamily="34" charset="0"/>
                        </a:rPr>
                        <a:t>244</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Business and Financial Project Management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2104932886"/>
                  </a:ext>
                </a:extLst>
              </a:tr>
              <a:tr h="117605">
                <a:tc>
                  <a:txBody>
                    <a:bodyPr/>
                    <a:lstStyle/>
                    <a:p>
                      <a:pPr algn="l" fontAlgn="ctr"/>
                      <a:r>
                        <a:rPr lang="en-GB" sz="600" b="0" i="0" u="none" strike="noStrike">
                          <a:effectLst/>
                          <a:latin typeface="Arial" panose="020B0604020202020204" pitchFamily="34" charset="0"/>
                        </a:rPr>
                        <a:t>246</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Welfare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832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3497738327"/>
                  </a:ext>
                </a:extLst>
              </a:tr>
              <a:tr h="117605">
                <a:tc>
                  <a:txBody>
                    <a:bodyPr/>
                    <a:lstStyle/>
                    <a:p>
                      <a:pPr algn="l" fontAlgn="ctr"/>
                      <a:r>
                        <a:rPr lang="en-GB" sz="600" b="0" i="0" u="none" strike="noStrike">
                          <a:effectLst/>
                          <a:latin typeface="Arial" panose="020B0604020202020204" pitchFamily="34" charset="0"/>
                        </a:rPr>
                        <a:t>321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Health Associate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386</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121464979"/>
                  </a:ext>
                </a:extLst>
              </a:tr>
              <a:tr h="117605">
                <a:tc>
                  <a:txBody>
                    <a:bodyPr/>
                    <a:lstStyle/>
                    <a:p>
                      <a:pPr algn="l" fontAlgn="ctr"/>
                      <a:r>
                        <a:rPr lang="en-GB" sz="600" b="0" i="0" u="none" strike="noStrike">
                          <a:effectLst/>
                          <a:latin typeface="Arial" panose="020B0604020202020204" pitchFamily="34" charset="0"/>
                        </a:rPr>
                        <a:t>341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Artistic, Literary and Media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181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1915185219"/>
                  </a:ext>
                </a:extLst>
              </a:tr>
              <a:tr h="117605">
                <a:tc>
                  <a:txBody>
                    <a:bodyPr/>
                    <a:lstStyle/>
                    <a:p>
                      <a:pPr algn="l" fontAlgn="ctr"/>
                      <a:r>
                        <a:rPr lang="en-GB" sz="600" b="0" i="0" u="none" strike="noStrike">
                          <a:effectLst/>
                          <a:latin typeface="Arial" panose="020B0604020202020204" pitchFamily="34" charset="0"/>
                        </a:rPr>
                        <a:t>355</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Sales, Marketing and Related Associate Professionals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487</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2112305763"/>
                  </a:ext>
                </a:extLst>
              </a:tr>
              <a:tr h="117605">
                <a:tc>
                  <a:txBody>
                    <a:bodyPr/>
                    <a:lstStyle/>
                    <a:p>
                      <a:pPr algn="l" fontAlgn="ctr"/>
                      <a:r>
                        <a:rPr lang="en-GB" sz="600" b="0" i="0" u="none" strike="noStrike">
                          <a:effectLst/>
                          <a:latin typeface="Arial" panose="020B0604020202020204" pitchFamily="34" charset="0"/>
                        </a:rPr>
                        <a:t>413</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Administrative Occupations: Records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253</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687879894"/>
                  </a:ext>
                </a:extLst>
              </a:tr>
              <a:tr h="117605">
                <a:tc>
                  <a:txBody>
                    <a:bodyPr/>
                    <a:lstStyle/>
                    <a:p>
                      <a:pPr algn="l" fontAlgn="ctr"/>
                      <a:r>
                        <a:rPr lang="en-GB" sz="600" b="0" i="0" u="none" strike="noStrike">
                          <a:effectLst/>
                          <a:latin typeface="Arial" panose="020B0604020202020204" pitchFamily="34" charset="0"/>
                        </a:rPr>
                        <a:t>712</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Sales Related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917</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1591098167"/>
                  </a:ext>
                </a:extLst>
              </a:tr>
              <a:tr h="117605">
                <a:tc>
                  <a:txBody>
                    <a:bodyPr/>
                    <a:lstStyle/>
                    <a:p>
                      <a:pPr algn="l" fontAlgn="ctr"/>
                      <a:r>
                        <a:rPr lang="en-GB" sz="600" b="0" i="0" u="none" strike="noStrike">
                          <a:solidFill>
                            <a:srgbClr val="FF0000"/>
                          </a:solidFill>
                          <a:effectLst/>
                          <a:latin typeface="Arial" panose="020B0604020202020204" pitchFamily="34" charset="0"/>
                        </a:rPr>
                        <a:t>713</a:t>
                      </a:r>
                    </a:p>
                  </a:txBody>
                  <a:tcPr marL="3952" marR="3952" marT="3952" marB="0" anchor="ctr">
                    <a:lnL>
                      <a:noFill/>
                    </a:lnL>
                    <a:lnR>
                      <a:noFill/>
                    </a:lnR>
                    <a:lnT>
                      <a:noFill/>
                    </a:lnT>
                    <a:lnB>
                      <a:noFill/>
                    </a:lnB>
                  </a:tcPr>
                </a:tc>
                <a:tc>
                  <a:txBody>
                    <a:bodyPr/>
                    <a:lstStyle/>
                    <a:p>
                      <a:pPr algn="l" fontAlgn="ctr"/>
                      <a:r>
                        <a:rPr lang="en-GB" sz="600" b="0" i="0" u="none" strike="noStrike">
                          <a:solidFill>
                            <a:srgbClr val="FF0000"/>
                          </a:solidFill>
                          <a:effectLst/>
                          <a:latin typeface="Arial" panose="020B0604020202020204" pitchFamily="34" charset="0"/>
                        </a:rPr>
                        <a:t>Shopkeepers and Sales Supervisors</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150</a:t>
                      </a:r>
                    </a:p>
                  </a:txBody>
                  <a:tcPr marL="3952" marR="3952" marT="3952" marB="0" anchor="ctr">
                    <a:lnL>
                      <a:noFill/>
                    </a:lnL>
                    <a:lnR>
                      <a:noFill/>
                    </a:lnR>
                    <a:lnT>
                      <a:noFill/>
                    </a:lnT>
                    <a:lnB>
                      <a:noFill/>
                    </a:lnB>
                  </a:tcPr>
                </a:tc>
                <a:tc>
                  <a:txBody>
                    <a:bodyPr/>
                    <a:lstStyle/>
                    <a:p>
                      <a:pPr algn="r" fontAlgn="ctr"/>
                      <a:r>
                        <a:rPr lang="en-GB" sz="600" b="0" i="0" u="none" strike="noStrike">
                          <a:solidFill>
                            <a:srgbClr val="FF0000"/>
                          </a:solidFill>
                          <a:effectLst/>
                          <a:latin typeface="Arial" panose="020B0604020202020204" pitchFamily="34" charset="0"/>
                        </a:rPr>
                        <a:t>4 : 1</a:t>
                      </a:r>
                    </a:p>
                  </a:txBody>
                  <a:tcPr marL="3952" marR="3952" marT="3952" marB="0" anchor="ctr">
                    <a:lnL>
                      <a:noFill/>
                    </a:lnL>
                    <a:lnR>
                      <a:noFill/>
                    </a:lnR>
                    <a:lnT>
                      <a:noFill/>
                    </a:lnT>
                    <a:lnB>
                      <a:noFill/>
                    </a:lnB>
                  </a:tcPr>
                </a:tc>
                <a:extLst>
                  <a:ext uri="{0D108BD9-81ED-4DB2-BD59-A6C34878D82A}">
                    <a16:rowId xmlns:a16="http://schemas.microsoft.com/office/drawing/2014/main" val="3722237520"/>
                  </a:ext>
                </a:extLst>
              </a:tr>
              <a:tr h="117605">
                <a:tc>
                  <a:txBody>
                    <a:bodyPr/>
                    <a:lstStyle/>
                    <a:p>
                      <a:pPr algn="l" fontAlgn="ctr"/>
                      <a:r>
                        <a:rPr lang="en-GB" sz="600" b="0" i="0" u="none" strike="noStrike">
                          <a:effectLst/>
                          <a:latin typeface="Arial" panose="020B0604020202020204" pitchFamily="34" charset="0"/>
                        </a:rPr>
                        <a:t>811</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Process Operatives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80</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3934221617"/>
                  </a:ext>
                </a:extLst>
              </a:tr>
              <a:tr h="117605">
                <a:tc>
                  <a:txBody>
                    <a:bodyPr/>
                    <a:lstStyle/>
                    <a:p>
                      <a:pPr algn="l" fontAlgn="ctr"/>
                      <a:r>
                        <a:rPr lang="en-GB" sz="600" b="0" i="0" u="none" strike="noStrike">
                          <a:effectLst/>
                          <a:latin typeface="Arial" panose="020B0604020202020204" pitchFamily="34" charset="0"/>
                        </a:rPr>
                        <a:t>816</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Production, Factory and Assembly Supervisors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55</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2 : 1</a:t>
                      </a:r>
                    </a:p>
                  </a:txBody>
                  <a:tcPr marL="3952" marR="3952" marT="3952" marB="0" anchor="ctr">
                    <a:lnL>
                      <a:noFill/>
                    </a:lnL>
                    <a:lnR>
                      <a:noFill/>
                    </a:lnR>
                    <a:lnT>
                      <a:noFill/>
                    </a:lnT>
                    <a:lnB>
                      <a:noFill/>
                    </a:lnB>
                  </a:tcPr>
                </a:tc>
                <a:extLst>
                  <a:ext uri="{0D108BD9-81ED-4DB2-BD59-A6C34878D82A}">
                    <a16:rowId xmlns:a16="http://schemas.microsoft.com/office/drawing/2014/main" val="3920086456"/>
                  </a:ext>
                </a:extLst>
              </a:tr>
              <a:tr h="117605">
                <a:tc>
                  <a:txBody>
                    <a:bodyPr/>
                    <a:lstStyle/>
                    <a:p>
                      <a:pPr algn="l" fontAlgn="ctr"/>
                      <a:r>
                        <a:rPr lang="en-GB" sz="600" b="0" i="0" u="none" strike="noStrike">
                          <a:effectLst/>
                          <a:latin typeface="Arial" panose="020B0604020202020204" pitchFamily="34" charset="0"/>
                        </a:rPr>
                        <a:t>923</a:t>
                      </a:r>
                    </a:p>
                  </a:txBody>
                  <a:tcPr marL="3952" marR="3952" marT="3952" marB="0" anchor="ctr">
                    <a:lnL>
                      <a:noFill/>
                    </a:lnL>
                    <a:lnR>
                      <a:noFill/>
                    </a:lnR>
                    <a:lnT>
                      <a:noFill/>
                    </a:lnT>
                    <a:lnB>
                      <a:noFill/>
                    </a:lnB>
                  </a:tcPr>
                </a:tc>
                <a:tc>
                  <a:txBody>
                    <a:bodyPr/>
                    <a:lstStyle/>
                    <a:p>
                      <a:pPr algn="l" fontAlgn="ctr"/>
                      <a:r>
                        <a:rPr lang="en-GB" sz="600" b="0" i="0" u="none" strike="noStrike">
                          <a:effectLst/>
                          <a:latin typeface="Arial" panose="020B0604020202020204" pitchFamily="34" charset="0"/>
                        </a:rPr>
                        <a:t>Elementary Security Occupations</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112</a:t>
                      </a:r>
                    </a:p>
                  </a:txBody>
                  <a:tcPr marL="3952" marR="3952" marT="3952" marB="0" anchor="ctr">
                    <a:lnL>
                      <a:noFill/>
                    </a:lnL>
                    <a:lnR>
                      <a:noFill/>
                    </a:lnR>
                    <a:lnT>
                      <a:noFill/>
                    </a:lnT>
                    <a:lnB>
                      <a:noFill/>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a:noFill/>
                    </a:lnB>
                  </a:tcPr>
                </a:tc>
                <a:extLst>
                  <a:ext uri="{0D108BD9-81ED-4DB2-BD59-A6C34878D82A}">
                    <a16:rowId xmlns:a16="http://schemas.microsoft.com/office/drawing/2014/main" val="2604049076"/>
                  </a:ext>
                </a:extLst>
              </a:tr>
              <a:tr h="117605">
                <a:tc>
                  <a:txBody>
                    <a:bodyPr/>
                    <a:lstStyle/>
                    <a:p>
                      <a:pPr algn="l" fontAlgn="ctr"/>
                      <a:r>
                        <a:rPr lang="en-GB" sz="600" b="0" i="0" u="none" strike="noStrike">
                          <a:effectLst/>
                          <a:latin typeface="Arial" panose="020B0604020202020204" pitchFamily="34" charset="0"/>
                        </a:rPr>
                        <a:t>926</a:t>
                      </a:r>
                    </a:p>
                  </a:txBody>
                  <a:tcPr marL="3952" marR="3952" marT="39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600" b="0" i="0" u="none" strike="noStrike">
                          <a:effectLst/>
                          <a:latin typeface="Arial" panose="020B0604020202020204" pitchFamily="34" charset="0"/>
                        </a:rPr>
                        <a:t>Other Elementary Services Occupations</a:t>
                      </a:r>
                    </a:p>
                  </a:txBody>
                  <a:tcPr marL="3952" marR="3952" marT="39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600" b="0" i="0" u="none" strike="noStrike">
                          <a:effectLst/>
                          <a:latin typeface="Arial" panose="020B0604020202020204" pitchFamily="34" charset="0"/>
                        </a:rPr>
                        <a:t>31</a:t>
                      </a:r>
                    </a:p>
                  </a:txBody>
                  <a:tcPr marL="3952" marR="3952" marT="39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600" b="0" i="0" u="none" strike="noStrike">
                          <a:effectLst/>
                          <a:latin typeface="Arial" panose="020B0604020202020204" pitchFamily="34" charset="0"/>
                        </a:rPr>
                        <a:t>837</a:t>
                      </a:r>
                    </a:p>
                  </a:txBody>
                  <a:tcPr marL="3952" marR="3952" marT="39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600" b="0" i="0" u="none" strike="noStrike">
                          <a:effectLst/>
                          <a:latin typeface="Arial" panose="020B0604020202020204" pitchFamily="34" charset="0"/>
                        </a:rPr>
                        <a:t>3 : 1</a:t>
                      </a:r>
                    </a:p>
                  </a:txBody>
                  <a:tcPr marL="3952" marR="3952" marT="395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3033723"/>
                  </a:ext>
                </a:extLst>
              </a:tr>
              <a:tr h="122309">
                <a:tc>
                  <a:txBody>
                    <a:bodyPr/>
                    <a:lstStyle/>
                    <a:p>
                      <a:pPr algn="l" fontAlgn="ctr"/>
                      <a:endParaRPr lang="en-GB" sz="600" b="0" i="0" u="none" strike="noStrike">
                        <a:effectLst/>
                        <a:latin typeface="Arial" panose="020B0604020202020204" pitchFamily="34" charset="0"/>
                      </a:endParaRPr>
                    </a:p>
                  </a:txBody>
                  <a:tcPr marL="3952" marR="3952" marT="395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600" b="1" i="0" u="none" strike="noStrike">
                          <a:effectLst/>
                          <a:latin typeface="Arial" panose="020B0604020202020204" pitchFamily="34" charset="0"/>
                        </a:rPr>
                        <a:t>Total Across All Occupations</a:t>
                      </a:r>
                    </a:p>
                  </a:txBody>
                  <a:tcPr marL="3952" marR="3952" marT="395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600" b="1" i="0" u="none" strike="noStrike">
                          <a:effectLst/>
                          <a:latin typeface="Arial" panose="020B0604020202020204" pitchFamily="34" charset="0"/>
                        </a:rPr>
                        <a:t>30</a:t>
                      </a:r>
                    </a:p>
                  </a:txBody>
                  <a:tcPr marL="3952" marR="3952" marT="395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600" b="1" i="0" u="none" strike="noStrike">
                          <a:effectLst/>
                          <a:latin typeface="Arial" panose="020B0604020202020204" pitchFamily="34" charset="0"/>
                        </a:rPr>
                        <a:t>22,533</a:t>
                      </a:r>
                    </a:p>
                  </a:txBody>
                  <a:tcPr marL="3952" marR="3952" marT="395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600" b="1" i="0" u="none" strike="noStrike" dirty="0">
                          <a:effectLst/>
                          <a:latin typeface="Arial" panose="020B0604020202020204" pitchFamily="34" charset="0"/>
                        </a:rPr>
                        <a:t>3 : 1</a:t>
                      </a:r>
                    </a:p>
                  </a:txBody>
                  <a:tcPr marL="3952" marR="3952" marT="395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36910473"/>
                  </a:ext>
                </a:extLst>
              </a:tr>
            </a:tbl>
          </a:graphicData>
        </a:graphic>
      </p:graphicFrame>
      <p:sp>
        <p:nvSpPr>
          <p:cNvPr id="10" name="TextBox 9"/>
          <p:cNvSpPr txBox="1"/>
          <p:nvPr/>
        </p:nvSpPr>
        <p:spPr>
          <a:xfrm>
            <a:off x="9863144" y="4806542"/>
            <a:ext cx="2260941" cy="938719"/>
          </a:xfrm>
          <a:prstGeom prst="rect">
            <a:avLst/>
          </a:prstGeom>
          <a:solidFill>
            <a:schemeClr val="bg1"/>
          </a:solidFill>
          <a:ln>
            <a:solidFill>
              <a:schemeClr val="tx1"/>
            </a:solidFill>
          </a:ln>
        </p:spPr>
        <p:txBody>
          <a:bodyPr wrap="square" rtlCol="0">
            <a:spAutoFit/>
          </a:bodyPr>
          <a:lstStyle/>
          <a:p>
            <a:r>
              <a:rPr lang="en-GB" sz="1100" dirty="0"/>
              <a:t>S</a:t>
            </a:r>
            <a:r>
              <a:rPr lang="en-GB" sz="1100" dirty="0" smtClean="0"/>
              <a:t>ource: </a:t>
            </a:r>
            <a:r>
              <a:rPr lang="en-GB" sz="1100" dirty="0" err="1" smtClean="0"/>
              <a:t>Lightcast</a:t>
            </a:r>
            <a:r>
              <a:rPr lang="en-GB" sz="1100" dirty="0" smtClean="0"/>
              <a:t> (</a:t>
            </a:r>
            <a:r>
              <a:rPr lang="en-GB" sz="1100" dirty="0"/>
              <a:t>EMSI</a:t>
            </a:r>
            <a:r>
              <a:rPr lang="en-GB" sz="1100" dirty="0" smtClean="0"/>
              <a:t>): </a:t>
            </a:r>
            <a:r>
              <a:rPr lang="en-GB" sz="1100" dirty="0"/>
              <a:t>economicmodelling.co.uk</a:t>
            </a:r>
          </a:p>
          <a:p>
            <a:r>
              <a:rPr lang="en-GB" sz="1100" dirty="0" smtClean="0"/>
              <a:t>Date last updated: 4 March 2024</a:t>
            </a:r>
          </a:p>
          <a:p>
            <a:r>
              <a:rPr lang="en-GB" sz="1100" dirty="0" smtClean="0"/>
              <a:t>Frequency of update: Monthly</a:t>
            </a:r>
          </a:p>
          <a:p>
            <a:r>
              <a:rPr lang="en-GB" sz="1100" dirty="0" smtClean="0"/>
              <a:t>Next update: April 2024</a:t>
            </a:r>
          </a:p>
        </p:txBody>
      </p:sp>
      <p:sp>
        <p:nvSpPr>
          <p:cNvPr id="6" name="TextBox 5"/>
          <p:cNvSpPr txBox="1"/>
          <p:nvPr/>
        </p:nvSpPr>
        <p:spPr>
          <a:xfrm>
            <a:off x="105022" y="5037375"/>
            <a:ext cx="4704484" cy="1754326"/>
          </a:xfrm>
          <a:prstGeom prst="rect">
            <a:avLst/>
          </a:prstGeom>
          <a:solidFill>
            <a:schemeClr val="bg1"/>
          </a:solidFill>
          <a:ln>
            <a:solidFill>
              <a:schemeClr val="tx1"/>
            </a:solidFill>
          </a:ln>
        </p:spPr>
        <p:txBody>
          <a:bodyPr wrap="square" rtlCol="0">
            <a:spAutoFit/>
          </a:bodyPr>
          <a:lstStyle/>
          <a:p>
            <a:r>
              <a:rPr lang="en-GB" sz="1200" b="1" dirty="0" smtClean="0">
                <a:solidFill>
                  <a:schemeClr val="bg1">
                    <a:lumMod val="65000"/>
                  </a:schemeClr>
                </a:solidFill>
              </a:rPr>
              <a:t>Need to know</a:t>
            </a:r>
            <a:r>
              <a:rPr lang="en-GB" sz="1200" dirty="0" smtClean="0">
                <a:solidFill>
                  <a:schemeClr val="bg1">
                    <a:lumMod val="65000"/>
                  </a:schemeClr>
                </a:solidFill>
              </a:rPr>
              <a:t>: </a:t>
            </a:r>
            <a:r>
              <a:rPr lang="en-US" sz="1200" b="1" dirty="0">
                <a:solidFill>
                  <a:schemeClr val="bg1">
                    <a:lumMod val="65000"/>
                  </a:schemeClr>
                </a:solidFill>
              </a:rPr>
              <a:t>Posting Intensity </a:t>
            </a:r>
            <a:r>
              <a:rPr lang="en-US" sz="1200" dirty="0">
                <a:solidFill>
                  <a:schemeClr val="bg1">
                    <a:lumMod val="65000"/>
                  </a:schemeClr>
                </a:solidFill>
              </a:rPr>
              <a:t>is a ratio of total job postings to unique, or </a:t>
            </a:r>
            <a:r>
              <a:rPr lang="en-US" sz="1200" dirty="0" smtClean="0">
                <a:solidFill>
                  <a:schemeClr val="bg1">
                    <a:lumMod val="65000"/>
                  </a:schemeClr>
                </a:solidFill>
              </a:rPr>
              <a:t>de-duplicated</a:t>
            </a:r>
            <a:r>
              <a:rPr lang="en-US" sz="1200" dirty="0">
                <a:solidFill>
                  <a:schemeClr val="bg1">
                    <a:lumMod val="65000"/>
                  </a:schemeClr>
                </a:solidFill>
              </a:rPr>
              <a:t>, job postings. A higher than average posting intensity can mean that employers are putting more effort than normal into hiring that position. Posting intensity is available by occupation, by job title, by company, and by region</a:t>
            </a:r>
            <a:r>
              <a:rPr lang="en-US" sz="1200" dirty="0" smtClean="0">
                <a:solidFill>
                  <a:schemeClr val="bg1">
                    <a:lumMod val="65000"/>
                  </a:schemeClr>
                </a:solidFill>
              </a:rPr>
              <a:t>.  The </a:t>
            </a:r>
            <a:r>
              <a:rPr lang="en-US" sz="1200" b="1" dirty="0">
                <a:solidFill>
                  <a:schemeClr val="bg1">
                    <a:lumMod val="65000"/>
                  </a:schemeClr>
                </a:solidFill>
              </a:rPr>
              <a:t>median posting duration </a:t>
            </a:r>
            <a:r>
              <a:rPr lang="en-US" sz="1200" dirty="0">
                <a:solidFill>
                  <a:schemeClr val="bg1">
                    <a:lumMod val="65000"/>
                  </a:schemeClr>
                </a:solidFill>
              </a:rPr>
              <a:t>(how long a posting was live before it was taken down) </a:t>
            </a:r>
            <a:r>
              <a:rPr lang="en-US" sz="1200" dirty="0" smtClean="0">
                <a:solidFill>
                  <a:schemeClr val="bg1">
                    <a:lumMod val="65000"/>
                  </a:schemeClr>
                </a:solidFill>
              </a:rPr>
              <a:t>can </a:t>
            </a:r>
            <a:r>
              <a:rPr lang="en-US" sz="1200" dirty="0">
                <a:solidFill>
                  <a:schemeClr val="bg1">
                    <a:lumMod val="65000"/>
                  </a:schemeClr>
                </a:solidFill>
              </a:rPr>
              <a:t>be compared to the regional average for all postings in the region, giving </a:t>
            </a:r>
            <a:r>
              <a:rPr lang="en-US" sz="1200" dirty="0" smtClean="0">
                <a:solidFill>
                  <a:schemeClr val="bg1">
                    <a:lumMod val="65000"/>
                  </a:schemeClr>
                </a:solidFill>
              </a:rPr>
              <a:t>an </a:t>
            </a:r>
            <a:r>
              <a:rPr lang="en-US" sz="1200" dirty="0">
                <a:solidFill>
                  <a:schemeClr val="bg1">
                    <a:lumMod val="65000"/>
                  </a:schemeClr>
                </a:solidFill>
              </a:rPr>
              <a:t>indication of whether these positions are harder or easier to fill than the typical job posting. </a:t>
            </a:r>
            <a:endParaRPr lang="en-GB" sz="1200" dirty="0">
              <a:solidFill>
                <a:schemeClr val="bg1">
                  <a:lumMod val="65000"/>
                </a:schemeClr>
              </a:solidFill>
            </a:endParaRPr>
          </a:p>
        </p:txBody>
      </p:sp>
    </p:spTree>
    <p:extLst>
      <p:ext uri="{BB962C8B-B14F-4D97-AF65-F5344CB8AC3E}">
        <p14:creationId xmlns:p14="http://schemas.microsoft.com/office/powerpoint/2010/main" val="301589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94538"/>
            <a:ext cx="11520000" cy="623919"/>
          </a:xfrm>
        </p:spPr>
        <p:txBody>
          <a:bodyPr>
            <a:normAutofit/>
          </a:bodyPr>
          <a:lstStyle/>
          <a:p>
            <a:r>
              <a:rPr lang="en-GB" sz="3200" dirty="0" smtClean="0"/>
              <a:t>About the monthly monitoring report</a:t>
            </a:r>
            <a:endParaRPr lang="en-GB" sz="3200" dirty="0"/>
          </a:p>
        </p:txBody>
      </p:sp>
      <p:sp>
        <p:nvSpPr>
          <p:cNvPr id="3" name="Content Placeholder 2"/>
          <p:cNvSpPr>
            <a:spLocks noGrp="1"/>
          </p:cNvSpPr>
          <p:nvPr>
            <p:ph idx="1"/>
          </p:nvPr>
        </p:nvSpPr>
        <p:spPr>
          <a:xfrm>
            <a:off x="287337" y="993057"/>
            <a:ext cx="11685588" cy="5324615"/>
          </a:xfrm>
          <a:solidFill>
            <a:schemeClr val="bg1"/>
          </a:solidFill>
        </p:spPr>
        <p:txBody>
          <a:bodyPr>
            <a:normAutofit/>
          </a:bodyPr>
          <a:lstStyle/>
          <a:p>
            <a:pPr marL="0" indent="0">
              <a:lnSpc>
                <a:spcPct val="120000"/>
              </a:lnSpc>
              <a:spcBef>
                <a:spcPts val="1200"/>
              </a:spcBef>
              <a:buNone/>
            </a:pPr>
            <a:r>
              <a:rPr lang="en-GB" sz="2200" dirty="0" smtClean="0"/>
              <a:t>The monthly monitoring report is a supplementary report to the quarterly Economy and Cost-of-Living Bulletin and provides the latest data from the limited number of datasets that are updated on a monthly basis.  </a:t>
            </a:r>
          </a:p>
          <a:p>
            <a:pPr marL="0" indent="0">
              <a:lnSpc>
                <a:spcPct val="120000"/>
              </a:lnSpc>
              <a:spcBef>
                <a:spcPts val="1200"/>
              </a:spcBef>
              <a:buNone/>
            </a:pPr>
            <a:r>
              <a:rPr lang="en-GB" sz="2000" dirty="0" smtClean="0"/>
              <a:t>If </a:t>
            </a:r>
            <a:r>
              <a:rPr lang="en-GB" sz="2000" dirty="0"/>
              <a:t>you need help to understand this document, or would like it in another format or language, please contact us on 01432 261944 or e-mail </a:t>
            </a:r>
            <a:r>
              <a:rPr lang="en-GB" sz="2000" u="sng" dirty="0" smtClean="0">
                <a:hlinkClick r:id="rId2"/>
              </a:rPr>
              <a:t>researchteam@herefordshire.gov.uk</a:t>
            </a:r>
            <a:endParaRPr lang="en-GB" sz="2000" u="sng" dirty="0" smtClean="0"/>
          </a:p>
          <a:p>
            <a:pPr marL="0" indent="0">
              <a:lnSpc>
                <a:spcPct val="120000"/>
              </a:lnSpc>
              <a:spcBef>
                <a:spcPts val="1200"/>
              </a:spcBef>
              <a:buNone/>
            </a:pPr>
            <a:endParaRPr lang="en-US" sz="29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US" sz="1800" dirty="0" smtClean="0"/>
          </a:p>
          <a:p>
            <a:pPr marL="0" indent="0">
              <a:lnSpc>
                <a:spcPct val="120000"/>
              </a:lnSpc>
              <a:spcBef>
                <a:spcPts val="600"/>
              </a:spcBef>
              <a:buNone/>
            </a:pPr>
            <a:endParaRPr lang="en-GB" sz="1800" dirty="0" smtClean="0"/>
          </a:p>
        </p:txBody>
      </p:sp>
    </p:spTree>
    <p:extLst>
      <p:ext uri="{BB962C8B-B14F-4D97-AF65-F5344CB8AC3E}">
        <p14:creationId xmlns:p14="http://schemas.microsoft.com/office/powerpoint/2010/main" val="3731563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365126"/>
            <a:ext cx="11520000" cy="881784"/>
          </a:xfrm>
        </p:spPr>
        <p:txBody>
          <a:bodyPr>
            <a:normAutofit/>
          </a:bodyPr>
          <a:lstStyle/>
          <a:p>
            <a:r>
              <a:rPr lang="en-GB" sz="3200" dirty="0" smtClean="0"/>
              <a:t>Key points</a:t>
            </a:r>
            <a:endParaRPr lang="en-GB" sz="3200" dirty="0"/>
          </a:p>
        </p:txBody>
      </p:sp>
      <p:sp>
        <p:nvSpPr>
          <p:cNvPr id="3" name="Content Placeholder 2"/>
          <p:cNvSpPr>
            <a:spLocks noGrp="1"/>
          </p:cNvSpPr>
          <p:nvPr>
            <p:ph idx="1"/>
          </p:nvPr>
        </p:nvSpPr>
        <p:spPr>
          <a:xfrm>
            <a:off x="287337" y="1148731"/>
            <a:ext cx="11647364" cy="4670177"/>
          </a:xfrm>
        </p:spPr>
        <p:txBody>
          <a:bodyPr>
            <a:normAutofit/>
          </a:bodyPr>
          <a:lstStyle/>
          <a:p>
            <a:pPr>
              <a:lnSpc>
                <a:spcPct val="120000"/>
              </a:lnSpc>
            </a:pPr>
            <a:r>
              <a:rPr lang="en-GB" sz="1800" dirty="0"/>
              <a:t>The rate of </a:t>
            </a:r>
            <a:r>
              <a:rPr lang="en-GB" sz="1800" b="1" dirty="0"/>
              <a:t>inflation</a:t>
            </a:r>
            <a:r>
              <a:rPr lang="en-GB" sz="1800" dirty="0"/>
              <a:t> fell in February 2024; the Consumer Prices Index (CPI) rose by 3.4% in the 12 months to February 2024, down from 4.0% in January..  </a:t>
            </a:r>
          </a:p>
          <a:p>
            <a:pPr>
              <a:lnSpc>
                <a:spcPct val="120000"/>
              </a:lnSpc>
            </a:pPr>
            <a:r>
              <a:rPr lang="en-GB" sz="1800" dirty="0"/>
              <a:t>There are currently 13,370 </a:t>
            </a:r>
            <a:r>
              <a:rPr lang="en-GB" sz="1800" b="1" dirty="0"/>
              <a:t>people claiming Universal Credit </a:t>
            </a:r>
            <a:r>
              <a:rPr lang="en-GB" sz="1800" dirty="0"/>
              <a:t>in Herefordshire; significantly more than in the pandemic peak.  </a:t>
            </a:r>
            <a:endParaRPr lang="en-GB" sz="1800" dirty="0" smtClean="0"/>
          </a:p>
          <a:p>
            <a:pPr>
              <a:lnSpc>
                <a:spcPct val="120000"/>
              </a:lnSpc>
            </a:pPr>
            <a:r>
              <a:rPr lang="en-GB" sz="1800" dirty="0" smtClean="0"/>
              <a:t>The </a:t>
            </a:r>
            <a:r>
              <a:rPr lang="en-GB" sz="1800" dirty="0"/>
              <a:t>number of </a:t>
            </a:r>
            <a:r>
              <a:rPr lang="en-GB" sz="1800" b="1" dirty="0"/>
              <a:t>people claiming out-of-work related benefits </a:t>
            </a:r>
            <a:r>
              <a:rPr lang="en-GB" sz="1800" dirty="0"/>
              <a:t>increased again in February 2024 to 2,690 and numbers remain significantly higher than pre-pandemic. Generally, those wards with the highest numbers of claimants before the pandemic still have the highest numbers now.</a:t>
            </a:r>
          </a:p>
          <a:p>
            <a:pPr>
              <a:lnSpc>
                <a:spcPct val="120000"/>
              </a:lnSpc>
            </a:pPr>
            <a:r>
              <a:rPr lang="en-GB" sz="1800" dirty="0" smtClean="0"/>
              <a:t>The </a:t>
            </a:r>
            <a:r>
              <a:rPr lang="en-GB" sz="1800" dirty="0"/>
              <a:t>number of unique </a:t>
            </a:r>
            <a:r>
              <a:rPr lang="en-GB" sz="1800" b="1" dirty="0"/>
              <a:t>job postings</a:t>
            </a:r>
            <a:r>
              <a:rPr lang="en-GB" sz="1800" dirty="0"/>
              <a:t> rose slightly in February 2024 but was lower than in the same month last year and remained well below the 12-month peak seen in June 2023. </a:t>
            </a:r>
            <a:endParaRPr lang="en-GB" sz="1800" dirty="0"/>
          </a:p>
        </p:txBody>
      </p:sp>
    </p:spTree>
    <p:extLst>
      <p:ext uri="{BB962C8B-B14F-4D97-AF65-F5344CB8AC3E}">
        <p14:creationId xmlns:p14="http://schemas.microsoft.com/office/powerpoint/2010/main" val="712666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31" y="199694"/>
            <a:ext cx="3932237" cy="619290"/>
          </a:xfrm>
        </p:spPr>
        <p:txBody>
          <a:bodyPr>
            <a:normAutofit/>
          </a:bodyPr>
          <a:lstStyle/>
          <a:p>
            <a:r>
              <a:rPr lang="en-GB" dirty="0" smtClean="0"/>
              <a:t>Inflation</a:t>
            </a:r>
            <a:endParaRPr lang="en-GB" dirty="0"/>
          </a:p>
        </p:txBody>
      </p:sp>
      <p:sp>
        <p:nvSpPr>
          <p:cNvPr id="5" name="Text Placeholder 4"/>
          <p:cNvSpPr>
            <a:spLocks noGrp="1"/>
          </p:cNvSpPr>
          <p:nvPr>
            <p:ph type="body" sz="half" idx="2"/>
          </p:nvPr>
        </p:nvSpPr>
        <p:spPr>
          <a:xfrm>
            <a:off x="109331" y="987425"/>
            <a:ext cx="5947086" cy="4439339"/>
          </a:xfrm>
          <a:ln w="38100">
            <a:solidFill>
              <a:srgbClr val="FFC000"/>
            </a:solidFill>
          </a:ln>
        </p:spPr>
        <p:txBody>
          <a:bodyPr>
            <a:normAutofit fontScale="40000" lnSpcReduction="20000"/>
          </a:bodyPr>
          <a:lstStyle/>
          <a:p>
            <a:pPr>
              <a:lnSpc>
                <a:spcPct val="120000"/>
              </a:lnSpc>
            </a:pPr>
            <a:r>
              <a:rPr lang="en-GB" sz="3500" b="1" dirty="0" smtClean="0"/>
              <a:t>Key points</a:t>
            </a:r>
            <a:endParaRPr lang="en-GB" sz="3500" b="1" dirty="0" smtClean="0">
              <a:hlinkClick r:id="rId2"/>
            </a:endParaRPr>
          </a:p>
          <a:p>
            <a:pPr marL="285750" indent="-285750">
              <a:lnSpc>
                <a:spcPct val="120000"/>
              </a:lnSpc>
              <a:buFont typeface="Arial" panose="020B0604020202020204" pitchFamily="34" charset="0"/>
              <a:buChar char="•"/>
            </a:pPr>
            <a:r>
              <a:rPr lang="en-GB" sz="3000" dirty="0" smtClean="0">
                <a:hlinkClick r:id="rId2"/>
              </a:rPr>
              <a:t>ONS reports </a:t>
            </a:r>
            <a:r>
              <a:rPr lang="en-GB" sz="3000" dirty="0" smtClean="0"/>
              <a:t>that the </a:t>
            </a:r>
            <a:r>
              <a:rPr lang="en-GB" sz="3000" b="1" dirty="0"/>
              <a:t>Consumer Prices Index including owner occupiers' housing costs (CPIH) </a:t>
            </a:r>
            <a:r>
              <a:rPr lang="en-GB" sz="3000" dirty="0"/>
              <a:t>rose by 3.8% in the 12 months to February 2024, down from 4.2% in January</a:t>
            </a:r>
            <a:r>
              <a:rPr lang="en-GB" sz="3000" dirty="0" smtClean="0"/>
              <a:t>.  On </a:t>
            </a:r>
            <a:r>
              <a:rPr lang="en-GB" sz="3000" dirty="0"/>
              <a:t>a monthly basis, CPIH rose by 0.6% in February 2024, compared with a rise of 1.0% in February 2023.</a:t>
            </a:r>
            <a:r>
              <a:rPr lang="en-GB" sz="3000" dirty="0" smtClean="0"/>
              <a:t>.</a:t>
            </a:r>
            <a:endParaRPr lang="en-GB" sz="3000" dirty="0"/>
          </a:p>
          <a:p>
            <a:pPr marL="285750" indent="-285750">
              <a:lnSpc>
                <a:spcPct val="120000"/>
              </a:lnSpc>
              <a:buFont typeface="Arial" panose="020B0604020202020204" pitchFamily="34" charset="0"/>
              <a:buChar char="•"/>
            </a:pPr>
            <a:r>
              <a:rPr lang="en-GB" sz="3000" dirty="0" smtClean="0"/>
              <a:t>The </a:t>
            </a:r>
            <a:r>
              <a:rPr lang="en-GB" sz="3000" b="1" dirty="0"/>
              <a:t>Consumer Prices Index (CPI) </a:t>
            </a:r>
            <a:r>
              <a:rPr lang="en-GB" sz="3000" dirty="0"/>
              <a:t>rose by 3.4% in the 12 months to February 2024, down from 4.0% in January</a:t>
            </a:r>
            <a:r>
              <a:rPr lang="en-GB" sz="3000" dirty="0" smtClean="0"/>
              <a:t>.  On </a:t>
            </a:r>
            <a:r>
              <a:rPr lang="en-GB" sz="3000" dirty="0"/>
              <a:t>a monthly basis, CPI rose by 0.6% in February 2024, compared with a rise of 1.1% in February </a:t>
            </a:r>
            <a:r>
              <a:rPr lang="en-GB" sz="3000" dirty="0" smtClean="0"/>
              <a:t>2023.</a:t>
            </a:r>
          </a:p>
          <a:p>
            <a:pPr marL="285750" indent="-285750">
              <a:lnSpc>
                <a:spcPct val="120000"/>
              </a:lnSpc>
              <a:buFont typeface="Arial" panose="020B0604020202020204" pitchFamily="34" charset="0"/>
              <a:buChar char="•"/>
            </a:pPr>
            <a:r>
              <a:rPr lang="en-GB" sz="3000" dirty="0"/>
              <a:t>The largest downward contributions to the monthly change in both CPIH and CPI annual rates came from food, and restaurants and cafes, while the largest upward contributions came from housing and household services, and motor fuels</a:t>
            </a:r>
            <a:r>
              <a:rPr lang="en-GB" sz="3000" dirty="0" smtClean="0"/>
              <a:t>.</a:t>
            </a:r>
          </a:p>
          <a:p>
            <a:pPr marL="285750" indent="-285750">
              <a:lnSpc>
                <a:spcPct val="120000"/>
              </a:lnSpc>
              <a:buFont typeface="Arial" panose="020B0604020202020204" pitchFamily="34" charset="0"/>
              <a:buChar char="•"/>
            </a:pPr>
            <a:r>
              <a:rPr lang="en-GB" sz="3000" b="1" dirty="0" smtClean="0"/>
              <a:t>Core CPIH </a:t>
            </a:r>
            <a:r>
              <a:rPr lang="en-GB" sz="3000" dirty="0"/>
              <a:t>(excluding energy, food, alcohol and tobacco) rose by 4.8% in the 12 months to February 2024, down from 5.1% in January; the CPIH goods annual rate slowed from 1.8% to 1.1%, while the CPIH services annual rate eased slightly from 6.1% to 6.0</a:t>
            </a:r>
            <a:r>
              <a:rPr lang="en-GB" sz="3000" dirty="0" smtClean="0"/>
              <a:t>%.</a:t>
            </a:r>
          </a:p>
          <a:p>
            <a:pPr marL="285750" indent="-285750">
              <a:lnSpc>
                <a:spcPct val="120000"/>
              </a:lnSpc>
              <a:buFont typeface="Arial" panose="020B0604020202020204" pitchFamily="34" charset="0"/>
              <a:buChar char="•"/>
            </a:pPr>
            <a:r>
              <a:rPr lang="en-GB" sz="3000" b="1" dirty="0" smtClean="0"/>
              <a:t>Core CPI </a:t>
            </a:r>
            <a:r>
              <a:rPr lang="en-GB" sz="3000" dirty="0" smtClean="0"/>
              <a:t>(</a:t>
            </a:r>
            <a:r>
              <a:rPr lang="en-GB" sz="3000" dirty="0"/>
              <a:t>excluding energy, food, alcohol and tobacco) rose by 4.5% in the 12 months to February 2024, down from 5.1% in January; the CPI goods annual rate slowed from 1.8% to 1.1%, while the CPI services annual rate eased from 6.5% to 6.1%.</a:t>
            </a:r>
            <a:endParaRPr lang="en-GB" sz="3000" dirty="0" smtClean="0"/>
          </a:p>
        </p:txBody>
      </p:sp>
      <p:sp>
        <p:nvSpPr>
          <p:cNvPr id="7" name="TextBox 6"/>
          <p:cNvSpPr txBox="1"/>
          <p:nvPr/>
        </p:nvSpPr>
        <p:spPr>
          <a:xfrm>
            <a:off x="6186263" y="5759627"/>
            <a:ext cx="2418607" cy="769441"/>
          </a:xfrm>
          <a:prstGeom prst="rect">
            <a:avLst/>
          </a:prstGeom>
          <a:solidFill>
            <a:schemeClr val="bg1"/>
          </a:solidFill>
          <a:ln>
            <a:solidFill>
              <a:schemeClr val="tx1"/>
            </a:solidFill>
          </a:ln>
        </p:spPr>
        <p:txBody>
          <a:bodyPr wrap="square" rtlCol="0">
            <a:spAutoFit/>
          </a:bodyPr>
          <a:lstStyle/>
          <a:p>
            <a:pPr lvl="0">
              <a:defRPr/>
            </a:pPr>
            <a:r>
              <a:rPr lang="en-GB" sz="1100" dirty="0" smtClean="0">
                <a:solidFill>
                  <a:prstClr val="black"/>
                </a:solidFill>
              </a:rPr>
              <a:t>Source</a:t>
            </a:r>
            <a:r>
              <a:rPr lang="en-GB" sz="1100" dirty="0">
                <a:solidFill>
                  <a:prstClr val="black"/>
                </a:solidFill>
              </a:rPr>
              <a:t>: </a:t>
            </a:r>
            <a:r>
              <a:rPr lang="en-GB" sz="1100" dirty="0" smtClean="0">
                <a:solidFill>
                  <a:prstClr val="black"/>
                </a:solidFill>
                <a:hlinkClick r:id="rId2"/>
              </a:rPr>
              <a:t>ONS</a:t>
            </a:r>
            <a:r>
              <a:rPr lang="en-GB" sz="1100" dirty="0" smtClean="0">
                <a:solidFill>
                  <a:prstClr val="black"/>
                </a:solidFill>
                <a:hlinkClick r:id="rId3"/>
              </a:rPr>
              <a:t> </a:t>
            </a:r>
            <a:endParaRPr lang="en-GB" sz="1100" dirty="0">
              <a:solidFill>
                <a:prstClr val="black"/>
              </a:solidFill>
            </a:endParaRPr>
          </a:p>
          <a:p>
            <a:pPr lvl="0">
              <a:defRPr/>
            </a:pPr>
            <a:r>
              <a:rPr lang="en-GB" sz="1100" dirty="0">
                <a:solidFill>
                  <a:prstClr val="black"/>
                </a:solidFill>
              </a:rPr>
              <a:t>Last updated: </a:t>
            </a:r>
            <a:r>
              <a:rPr lang="en-GB" sz="1100" dirty="0" smtClean="0">
                <a:solidFill>
                  <a:prstClr val="black"/>
                </a:solidFill>
              </a:rPr>
              <a:t>20 March 2024</a:t>
            </a:r>
            <a:endParaRPr lang="en-GB" sz="1100" dirty="0">
              <a:solidFill>
                <a:prstClr val="black"/>
              </a:solidFill>
            </a:endParaRPr>
          </a:p>
          <a:p>
            <a:pPr lvl="0">
              <a:defRPr/>
            </a:pPr>
            <a:r>
              <a:rPr lang="en-GB" sz="1100" dirty="0">
                <a:solidFill>
                  <a:prstClr val="black"/>
                </a:solidFill>
              </a:rPr>
              <a:t>Frequency of update: Monthly</a:t>
            </a:r>
          </a:p>
          <a:p>
            <a:pPr lvl="0">
              <a:defRPr/>
            </a:pPr>
            <a:r>
              <a:rPr lang="en-GB" sz="1100" dirty="0">
                <a:solidFill>
                  <a:prstClr val="black"/>
                </a:solidFill>
              </a:rPr>
              <a:t>Next update: </a:t>
            </a:r>
            <a:r>
              <a:rPr lang="en-GB" sz="1100" dirty="0" smtClean="0">
                <a:solidFill>
                  <a:prstClr val="black"/>
                </a:solidFill>
              </a:rPr>
              <a:t>17 April 2024</a:t>
            </a:r>
            <a:endParaRPr lang="en-GB" sz="1100" dirty="0" smtClean="0"/>
          </a:p>
        </p:txBody>
      </p:sp>
      <p:sp>
        <p:nvSpPr>
          <p:cNvPr id="3" name="TextBox 2"/>
          <p:cNvSpPr txBox="1"/>
          <p:nvPr/>
        </p:nvSpPr>
        <p:spPr>
          <a:xfrm>
            <a:off x="109331" y="5505712"/>
            <a:ext cx="5947086" cy="1277273"/>
          </a:xfrm>
          <a:prstGeom prst="rect">
            <a:avLst/>
          </a:prstGeom>
          <a:solidFill>
            <a:schemeClr val="bg1"/>
          </a:solidFill>
          <a:ln>
            <a:solidFill>
              <a:schemeClr val="tx1"/>
            </a:solidFill>
          </a:ln>
        </p:spPr>
        <p:txBody>
          <a:bodyPr wrap="square" rtlCol="0">
            <a:spAutoFit/>
          </a:bodyPr>
          <a:lstStyle/>
          <a:p>
            <a:r>
              <a:rPr lang="en-GB" sz="1100" b="1" dirty="0" smtClean="0">
                <a:solidFill>
                  <a:schemeClr val="bg1">
                    <a:lumMod val="65000"/>
                  </a:schemeClr>
                </a:solidFill>
              </a:rPr>
              <a:t>Need to know:  T</a:t>
            </a:r>
            <a:r>
              <a:rPr lang="en-GB" sz="1100" dirty="0" smtClean="0">
                <a:solidFill>
                  <a:schemeClr val="bg1">
                    <a:lumMod val="65000"/>
                  </a:schemeClr>
                </a:solidFill>
              </a:rPr>
              <a:t>he </a:t>
            </a:r>
            <a:r>
              <a:rPr lang="en-GB" sz="1100" dirty="0">
                <a:solidFill>
                  <a:schemeClr val="bg1">
                    <a:lumMod val="65000"/>
                  </a:schemeClr>
                </a:solidFill>
              </a:rPr>
              <a:t>Consumer Prices Index including owner occupiers' housing costs (CPIH) is </a:t>
            </a:r>
            <a:r>
              <a:rPr lang="en-GB" sz="1100" dirty="0" smtClean="0">
                <a:solidFill>
                  <a:schemeClr val="bg1">
                    <a:lumMod val="65000"/>
                  </a:schemeClr>
                </a:solidFill>
              </a:rPr>
              <a:t>the lead </a:t>
            </a:r>
            <a:r>
              <a:rPr lang="en-GB" sz="1100" dirty="0">
                <a:solidFill>
                  <a:schemeClr val="bg1">
                    <a:lumMod val="65000"/>
                  </a:schemeClr>
                </a:solidFill>
              </a:rPr>
              <a:t>and most comprehensive measure of consumer price inflation  </a:t>
            </a:r>
            <a:r>
              <a:rPr lang="en-GB" sz="1100" dirty="0" smtClean="0">
                <a:solidFill>
                  <a:schemeClr val="bg1">
                    <a:lumMod val="65000"/>
                  </a:schemeClr>
                </a:solidFill>
              </a:rPr>
              <a:t>CPIH includes </a:t>
            </a:r>
            <a:r>
              <a:rPr lang="en-GB" sz="1100" dirty="0">
                <a:solidFill>
                  <a:schemeClr val="bg1">
                    <a:lumMod val="65000"/>
                  </a:schemeClr>
                </a:solidFill>
              </a:rPr>
              <a:t>a measure of the costs associated with owning, maintaining and living in one's own home, known as owner occupiers' housing costs (OOH), along with Council Tax. Both are significant expenses for many households and are not included in the CPI</a:t>
            </a:r>
            <a:r>
              <a:rPr lang="en-GB" sz="1100" dirty="0" smtClean="0">
                <a:solidFill>
                  <a:schemeClr val="bg1">
                    <a:lumMod val="65000"/>
                  </a:schemeClr>
                </a:solidFill>
              </a:rPr>
              <a:t>.  However, the </a:t>
            </a:r>
            <a:r>
              <a:rPr lang="en-GB" sz="1100" dirty="0">
                <a:solidFill>
                  <a:schemeClr val="bg1">
                    <a:lumMod val="65000"/>
                  </a:schemeClr>
                </a:solidFill>
              </a:rPr>
              <a:t>Consumer Prices Index (CPI) is based on a harmonised methodology developed by Eurostat and allows for international comparisons to be drawn.</a:t>
            </a:r>
          </a:p>
        </p:txBody>
      </p:sp>
      <p:pic>
        <p:nvPicPr>
          <p:cNvPr id="6" name="Picture Placeholder 5" descr="Chart showing annual CPIH and CPI inflation rates between February 2014 and February 2024."/>
          <p:cNvPicPr>
            <a:picLocks noGrp="1" noChangeAspect="1"/>
          </p:cNvPicPr>
          <p:nvPr>
            <p:ph type="pic" idx="1"/>
          </p:nvPr>
        </p:nvPicPr>
        <p:blipFill>
          <a:blip r:embed="rId4">
            <a:extLst>
              <a:ext uri="{28A0092B-C50C-407E-A947-70E740481C1C}">
                <a14:useLocalDpi xmlns:a14="http://schemas.microsoft.com/office/drawing/2010/main" val="0"/>
              </a:ext>
            </a:extLst>
          </a:blip>
          <a:srcRect l="337" r="337"/>
          <a:stretch>
            <a:fillRect/>
          </a:stretch>
        </p:blipFill>
        <p:spPr>
          <a:xfrm>
            <a:off x="6184044" y="987425"/>
            <a:ext cx="5863161" cy="4629604"/>
          </a:xfrm>
          <a:ln>
            <a:solidFill>
              <a:schemeClr val="tx1"/>
            </a:solidFill>
          </a:ln>
        </p:spPr>
      </p:pic>
    </p:spTree>
    <p:extLst>
      <p:ext uri="{BB962C8B-B14F-4D97-AF65-F5344CB8AC3E}">
        <p14:creationId xmlns:p14="http://schemas.microsoft.com/office/powerpoint/2010/main" val="1305740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37" y="365126"/>
            <a:ext cx="11520000" cy="664778"/>
          </a:xfrm>
        </p:spPr>
        <p:txBody>
          <a:bodyPr>
            <a:normAutofit/>
          </a:bodyPr>
          <a:lstStyle/>
          <a:p>
            <a:r>
              <a:rPr lang="en-GB" sz="3200" dirty="0"/>
              <a:t>People claiming Universal Credit (UC)</a:t>
            </a:r>
          </a:p>
        </p:txBody>
      </p:sp>
      <p:sp>
        <p:nvSpPr>
          <p:cNvPr id="4" name="Text Placeholder 3"/>
          <p:cNvSpPr>
            <a:spLocks noGrp="1"/>
          </p:cNvSpPr>
          <p:nvPr>
            <p:ph idx="1"/>
          </p:nvPr>
        </p:nvSpPr>
        <p:spPr>
          <a:xfrm>
            <a:off x="228165" y="1142230"/>
            <a:ext cx="4441681" cy="4669964"/>
          </a:xfrm>
          <a:ln w="38100">
            <a:solidFill>
              <a:srgbClr val="FFC000"/>
            </a:solidFill>
          </a:ln>
        </p:spPr>
        <p:txBody>
          <a:bodyPr>
            <a:noAutofit/>
          </a:bodyPr>
          <a:lstStyle/>
          <a:p>
            <a:pPr marL="0" indent="0">
              <a:lnSpc>
                <a:spcPct val="110000"/>
              </a:lnSpc>
              <a:buNone/>
            </a:pPr>
            <a:r>
              <a:rPr lang="en-GB" sz="1400" b="1" dirty="0"/>
              <a:t>Key points</a:t>
            </a:r>
          </a:p>
          <a:p>
            <a:pPr marL="285750" indent="-285750">
              <a:lnSpc>
                <a:spcPct val="110000"/>
              </a:lnSpc>
              <a:buFont typeface="Arial" panose="020B0604020202020204" pitchFamily="34" charset="0"/>
              <a:buChar char="•"/>
            </a:pPr>
            <a:r>
              <a:rPr lang="en-GB" sz="1200" dirty="0"/>
              <a:t>The number of people claiming the Universal Credit (UC)  doubled between March 2020 and May 2020.  Since then the claimant numbers remained at a high </a:t>
            </a:r>
            <a:r>
              <a:rPr lang="en-GB" sz="1200" dirty="0" smtClean="0"/>
              <a:t>level are currently on an upward trend. </a:t>
            </a:r>
            <a:r>
              <a:rPr lang="en-US" sz="1200" dirty="0"/>
              <a:t>Provisional data suggest there were </a:t>
            </a:r>
            <a:r>
              <a:rPr lang="en-US" sz="1200" dirty="0" smtClean="0"/>
              <a:t>13,370 Universal Credit claimants in Herefordshire in February 2024: 985 claimants more than the pandemic peak of 12,390 in April 2021.</a:t>
            </a:r>
          </a:p>
          <a:p>
            <a:pPr marL="285750" indent="-285750">
              <a:lnSpc>
                <a:spcPct val="110000"/>
              </a:lnSpc>
              <a:buFont typeface="Arial" panose="020B0604020202020204" pitchFamily="34" charset="0"/>
              <a:buChar char="•"/>
            </a:pPr>
            <a:r>
              <a:rPr lang="en-US" sz="1200" dirty="0" smtClean="0"/>
              <a:t>In </a:t>
            </a:r>
            <a:r>
              <a:rPr lang="en-US" sz="1200" dirty="0"/>
              <a:t>Herefordshire, UC claimants currently comprise </a:t>
            </a:r>
            <a:r>
              <a:rPr lang="en-US" sz="1200" dirty="0" smtClean="0"/>
              <a:t>12% </a:t>
            </a:r>
            <a:r>
              <a:rPr lang="en-US" sz="1200" dirty="0"/>
              <a:t>of the working age population; lower than the West Midlands Region (</a:t>
            </a:r>
            <a:r>
              <a:rPr lang="en-US" sz="1200" dirty="0" smtClean="0"/>
              <a:t>18%) </a:t>
            </a:r>
            <a:r>
              <a:rPr lang="en-US" sz="1200" dirty="0"/>
              <a:t>and England (</a:t>
            </a:r>
            <a:r>
              <a:rPr lang="en-US" sz="1200" dirty="0" smtClean="0"/>
              <a:t>16%) </a:t>
            </a:r>
            <a:r>
              <a:rPr lang="en-US" sz="1200" dirty="0"/>
              <a:t>but still </a:t>
            </a:r>
            <a:r>
              <a:rPr lang="en-US" sz="1200" dirty="0" smtClean="0"/>
              <a:t>more than double </a:t>
            </a:r>
            <a:r>
              <a:rPr lang="en-US" sz="1200" dirty="0"/>
              <a:t>the 5% seen in March 2020.</a:t>
            </a:r>
          </a:p>
          <a:p>
            <a:pPr marL="285750" indent="-285750">
              <a:lnSpc>
                <a:spcPct val="110000"/>
              </a:lnSpc>
              <a:buFont typeface="Arial" panose="020B0604020202020204" pitchFamily="34" charset="0"/>
              <a:buChar char="•"/>
            </a:pPr>
            <a:r>
              <a:rPr lang="en-GB" sz="1200" dirty="0"/>
              <a:t>The wards with the highest number of UC claimants </a:t>
            </a:r>
            <a:r>
              <a:rPr lang="en-GB" sz="1200" dirty="0" smtClean="0"/>
              <a:t>were </a:t>
            </a:r>
            <a:r>
              <a:rPr lang="en-US" sz="1200" dirty="0" smtClean="0"/>
              <a:t>Hinton &amp; </a:t>
            </a:r>
            <a:r>
              <a:rPr lang="en-US" sz="1200" dirty="0" err="1" smtClean="0"/>
              <a:t>Hunderton</a:t>
            </a:r>
            <a:r>
              <a:rPr lang="en-US" sz="1200" dirty="0" smtClean="0"/>
              <a:t> (775) and Newton Farm (680) </a:t>
            </a:r>
            <a:r>
              <a:rPr lang="en-US" sz="1200" dirty="0"/>
              <a:t>followed by Leominster East </a:t>
            </a:r>
            <a:r>
              <a:rPr lang="en-US" sz="1200" dirty="0" smtClean="0"/>
              <a:t>(535), and </a:t>
            </a:r>
            <a:r>
              <a:rPr lang="en-US" sz="1200" dirty="0" err="1" smtClean="0"/>
              <a:t>Widemarsh</a:t>
            </a:r>
            <a:r>
              <a:rPr lang="en-US" sz="1200" dirty="0" smtClean="0"/>
              <a:t> (500). </a:t>
            </a:r>
            <a:endParaRPr lang="en-US" sz="1200" dirty="0"/>
          </a:p>
          <a:p>
            <a:pPr marL="285750" indent="-285750">
              <a:lnSpc>
                <a:spcPct val="110000"/>
              </a:lnSpc>
              <a:buFont typeface="Arial" panose="020B0604020202020204" pitchFamily="34" charset="0"/>
              <a:buChar char="•"/>
            </a:pPr>
            <a:r>
              <a:rPr lang="en-GB" sz="1200" dirty="0"/>
              <a:t>In </a:t>
            </a:r>
            <a:r>
              <a:rPr lang="en-GB" sz="1200" dirty="0" smtClean="0"/>
              <a:t>November 2023, </a:t>
            </a:r>
            <a:r>
              <a:rPr lang="en-GB" sz="1200" dirty="0"/>
              <a:t>there were </a:t>
            </a:r>
            <a:r>
              <a:rPr lang="en-GB" sz="1200" dirty="0" smtClean="0"/>
              <a:t>10,870 </a:t>
            </a:r>
            <a:r>
              <a:rPr lang="en-GB" sz="1200" b="1" dirty="0"/>
              <a:t>households </a:t>
            </a:r>
            <a:r>
              <a:rPr lang="en-GB" sz="1200" dirty="0"/>
              <a:t>in Herefordshire claiming Universal Credit, slightly up from </a:t>
            </a:r>
            <a:r>
              <a:rPr lang="en-GB" sz="1200" dirty="0" smtClean="0"/>
              <a:t>10,810 </a:t>
            </a:r>
            <a:r>
              <a:rPr lang="en-GB" sz="1200" dirty="0"/>
              <a:t>in </a:t>
            </a:r>
            <a:r>
              <a:rPr lang="en-GB" sz="1200" dirty="0" smtClean="0"/>
              <a:t>October </a:t>
            </a:r>
            <a:r>
              <a:rPr lang="en-GB" sz="1200" dirty="0"/>
              <a:t>2023 (both provisional) . Of these households over a half (</a:t>
            </a:r>
            <a:r>
              <a:rPr lang="en-GB" sz="1200" dirty="0" smtClean="0"/>
              <a:t>5,600) </a:t>
            </a:r>
            <a:r>
              <a:rPr lang="en-GB" sz="1200" dirty="0"/>
              <a:t>contained at least one child. </a:t>
            </a:r>
          </a:p>
          <a:p>
            <a:pPr>
              <a:lnSpc>
                <a:spcPct val="110000"/>
              </a:lnSpc>
            </a:pPr>
            <a:r>
              <a:rPr lang="en-GB" sz="1200" dirty="0" smtClean="0"/>
              <a:t/>
            </a:r>
            <a:br>
              <a:rPr lang="en-GB" sz="1200" dirty="0" smtClean="0"/>
            </a:br>
            <a:r>
              <a:rPr lang="en-GB" sz="1200" dirty="0" smtClean="0"/>
              <a:t/>
            </a:r>
            <a:br>
              <a:rPr lang="en-GB" sz="1200" dirty="0" smtClean="0"/>
            </a:br>
            <a:r>
              <a:rPr lang="en-GB" sz="1200" dirty="0" smtClean="0"/>
              <a:t> </a:t>
            </a:r>
            <a:endParaRPr lang="en-GB" sz="1200" dirty="0"/>
          </a:p>
        </p:txBody>
      </p:sp>
      <p:pic>
        <p:nvPicPr>
          <p:cNvPr id="3" name="Picture 2" descr="Line graph showing the numer of people claiming universal credit since January 2020 in Herefordshire, England and in the West Midlands."/>
          <p:cNvPicPr>
            <a:picLocks noChangeAspect="1"/>
          </p:cNvPicPr>
          <p:nvPr/>
        </p:nvPicPr>
        <p:blipFill>
          <a:blip r:embed="rId2"/>
          <a:stretch>
            <a:fillRect/>
          </a:stretch>
        </p:blipFill>
        <p:spPr>
          <a:xfrm>
            <a:off x="4746296" y="1219201"/>
            <a:ext cx="7285283" cy="4293366"/>
          </a:xfrm>
          <a:prstGeom prst="rect">
            <a:avLst/>
          </a:prstGeom>
        </p:spPr>
      </p:pic>
      <p:sp useBgFill="1">
        <p:nvSpPr>
          <p:cNvPr id="7" name="TextBox 6"/>
          <p:cNvSpPr txBox="1"/>
          <p:nvPr/>
        </p:nvSpPr>
        <p:spPr>
          <a:xfrm>
            <a:off x="9806946" y="5812194"/>
            <a:ext cx="2224633" cy="861774"/>
          </a:xfrm>
          <a:prstGeom prst="rect">
            <a:avLst/>
          </a:prstGeom>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rPr>
              <a:t>Data source: Date l</a:t>
            </a:r>
            <a:r>
              <a:rPr kumimoji="0" lang="en-GB" sz="1000" b="0" i="0" u="none" strike="noStrike" kern="1200" cap="none" spc="0" normalizeH="0" baseline="0" noProof="0" dirty="0">
                <a:ln>
                  <a:noFill/>
                </a:ln>
                <a:solidFill>
                  <a:prstClr val="black"/>
                </a:solidFill>
                <a:effectLst/>
                <a:uLnTx/>
                <a:uFillTx/>
                <a:latin typeface="Arial" panose="020B0604020202020204"/>
                <a:ea typeface="+mn-ea"/>
                <a:cs typeface="+mn-cs"/>
                <a:hlinkClick r:id="rId3"/>
              </a:rPr>
              <a:t> Department for Work &amp; Pensions (Stat-</a:t>
            </a:r>
            <a:r>
              <a:rPr kumimoji="0" lang="en-GB" sz="1000" b="0" i="0" u="none" strike="noStrike" kern="1200" cap="none" spc="0" normalizeH="0" baseline="0" noProof="0" dirty="0" err="1">
                <a:ln>
                  <a:noFill/>
                </a:ln>
                <a:solidFill>
                  <a:prstClr val="black"/>
                </a:solidFill>
                <a:effectLst/>
                <a:uLnTx/>
                <a:uFillTx/>
                <a:latin typeface="Arial" panose="020B0604020202020204"/>
                <a:ea typeface="+mn-ea"/>
                <a:cs typeface="+mn-cs"/>
                <a:hlinkClick r:id="rId3"/>
              </a:rPr>
              <a:t>Xplore</a:t>
            </a:r>
            <a:r>
              <a:rPr kumimoji="0" lang="en-GB" sz="1000" b="0" i="0" u="none" strike="noStrike" kern="1200" cap="none" spc="0" normalizeH="0" baseline="0" noProof="0" dirty="0">
                <a:ln>
                  <a:noFill/>
                </a:ln>
                <a:solidFill>
                  <a:prstClr val="black"/>
                </a:solidFill>
                <a:effectLst/>
                <a:uLnTx/>
                <a:uFillTx/>
                <a:latin typeface="Arial" panose="020B0604020202020204"/>
                <a:ea typeface="+mn-ea"/>
                <a:cs typeface="+mn-cs"/>
                <a:hlinkClick r:id="rId3"/>
              </a:rPr>
              <a:t>) </a:t>
            </a:r>
            <a:endPar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a:ea typeface="+mn-ea"/>
                <a:cs typeface="+mn-cs"/>
              </a:rPr>
              <a:t>L</a:t>
            </a:r>
            <a:r>
              <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rPr>
              <a:t>ast updated: 12 March 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rPr>
              <a:t>Frequency of update: Monthly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rPr>
              <a:t>Next update: 16 </a:t>
            </a:r>
            <a:r>
              <a:rPr kumimoji="0" lang="en-GB" sz="1000" b="0" i="0" u="none" strike="noStrike" kern="1200" cap="none" spc="0" normalizeH="0" baseline="0" noProof="0" dirty="0" err="1" smtClean="0">
                <a:ln>
                  <a:noFill/>
                </a:ln>
                <a:solidFill>
                  <a:prstClr val="black"/>
                </a:solidFill>
                <a:effectLst/>
                <a:uLnTx/>
                <a:uFillTx/>
                <a:latin typeface="Arial" panose="020B0604020202020204"/>
                <a:ea typeface="+mn-ea"/>
                <a:cs typeface="+mn-cs"/>
              </a:rPr>
              <a:t>April</a:t>
            </a:r>
            <a:r>
              <a:rPr kumimoji="0" lang="en-GB" sz="1000" b="0" i="0" u="none" strike="noStrike" kern="1200" cap="none" spc="0" normalizeH="0" baseline="0" noProof="0" dirty="0" smtClean="0">
                <a:ln>
                  <a:noFill/>
                </a:ln>
                <a:solidFill>
                  <a:prstClr val="black"/>
                </a:solidFill>
                <a:effectLst/>
                <a:uLnTx/>
                <a:uFillTx/>
                <a:latin typeface="Arial" panose="020B0604020202020204"/>
                <a:ea typeface="+mn-ea"/>
                <a:cs typeface="+mn-cs"/>
              </a:rPr>
              <a:t> 2024</a:t>
            </a:r>
          </a:p>
        </p:txBody>
      </p:sp>
      <p:sp>
        <p:nvSpPr>
          <p:cNvPr id="6" name="TextBox 5"/>
          <p:cNvSpPr txBox="1"/>
          <p:nvPr/>
        </p:nvSpPr>
        <p:spPr>
          <a:xfrm>
            <a:off x="159768" y="5812194"/>
            <a:ext cx="9647178" cy="1015663"/>
          </a:xfrm>
          <a:prstGeom prst="rect">
            <a:avLst/>
          </a:prstGeom>
          <a:solidFill>
            <a:schemeClr val="bg1"/>
          </a:solidFill>
          <a:ln>
            <a:solidFill>
              <a:schemeClr val="bg1">
                <a:lumMod val="6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lumMod val="65000"/>
                  </a:prstClr>
                </a:solidFill>
                <a:effectLst/>
                <a:uLnTx/>
                <a:uFillTx/>
                <a:latin typeface="Arial" panose="020B0604020202020204"/>
                <a:ea typeface="+mn-ea"/>
                <a:cs typeface="+mn-cs"/>
              </a:rPr>
              <a:t>Need to know: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lumMod val="75000"/>
                  </a:prstClr>
                </a:solidFill>
                <a:effectLst/>
                <a:uLnTx/>
                <a:uFillTx/>
                <a:latin typeface="Arial" panose="020B0604020202020204"/>
                <a:ea typeface="+mn-ea"/>
                <a:cs typeface="+mn-cs"/>
              </a:rPr>
              <a:t>The </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monthly number of people on Universal Credit includes all individuals who have an open claim on the </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hlinkClick r:id="rId4"/>
              </a:rPr>
              <a:t>count date</a:t>
            </a: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 for the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Some people will have their claim terminated either at the request of the individual or if their entitlement to Universal Credit ends. If a termination is recorded, but the person is still receiving a payment, then the claim will still be classed as live at the end of each reporting month.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rPr>
              <a:t>The latest month's figures are provisional and are subject to change in the next publication where they will be revised and finalised. Monthly figures are currently not subject to retrospection beyond the first revision</a:t>
            </a:r>
            <a:r>
              <a:rPr kumimoji="0" lang="en-US" sz="1000" b="0" i="0" u="none" strike="noStrike" kern="1200" cap="none" spc="0" normalizeH="0" baseline="0" noProof="0" dirty="0" smtClean="0">
                <a:ln>
                  <a:noFill/>
                </a:ln>
                <a:solidFill>
                  <a:prstClr val="white">
                    <a:lumMod val="75000"/>
                  </a:prstClr>
                </a:solidFill>
                <a:effectLst/>
                <a:uLnTx/>
                <a:uFillTx/>
                <a:latin typeface="Arial" panose="020B0604020202020204"/>
                <a:ea typeface="+mn-ea"/>
                <a:cs typeface="+mn-cs"/>
              </a:rPr>
              <a:t>.</a:t>
            </a:r>
            <a:endParaRPr kumimoji="0" lang="en-US" sz="1000" b="0" i="0" u="none" strike="noStrike" kern="1200" cap="none" spc="0" normalizeH="0" baseline="0" noProof="0" dirty="0">
              <a:ln>
                <a:noFill/>
              </a:ln>
              <a:solidFill>
                <a:prstClr val="white">
                  <a:lumMod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02841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769" y="384481"/>
            <a:ext cx="8597869" cy="613954"/>
          </a:xfrm>
        </p:spPr>
        <p:txBody>
          <a:bodyPr>
            <a:normAutofit/>
          </a:bodyPr>
          <a:lstStyle/>
          <a:p>
            <a:r>
              <a:rPr lang="en-GB" sz="3200" dirty="0" smtClean="0"/>
              <a:t>Out-of-work related claimant count: </a:t>
            </a:r>
            <a:r>
              <a:rPr lang="en-GB" sz="3200" dirty="0"/>
              <a:t>all ages</a:t>
            </a:r>
          </a:p>
        </p:txBody>
      </p:sp>
      <p:sp>
        <p:nvSpPr>
          <p:cNvPr id="8" name="TextBox 7" descr="Column chart showing claimant counts in Herefordshire since January 2020."/>
          <p:cNvSpPr txBox="1"/>
          <p:nvPr/>
        </p:nvSpPr>
        <p:spPr>
          <a:xfrm>
            <a:off x="211819" y="998435"/>
            <a:ext cx="5154373" cy="2946961"/>
          </a:xfrm>
          <a:prstGeom prst="rect">
            <a:avLst/>
          </a:prstGeom>
          <a:solidFill>
            <a:schemeClr val="bg1"/>
          </a:solidFill>
          <a:ln w="38100">
            <a:solidFill>
              <a:schemeClr val="accent4"/>
            </a:solidFill>
          </a:ln>
        </p:spPr>
        <p:txBody>
          <a:bodyPr wrap="square" lIns="36000" rIns="36000" rtlCol="0">
            <a:spAutoFit/>
          </a:bodyPr>
          <a:lstStyle/>
          <a:p>
            <a:pPr marR="0" lvl="0" algn="l" defTabSz="914400" rtl="0" eaLnBrk="1" fontAlgn="auto" latinLnBrk="0" hangingPunct="1">
              <a:lnSpc>
                <a:spcPct val="100000"/>
              </a:lnSpc>
              <a:spcBef>
                <a:spcPts val="600"/>
              </a:spcBef>
              <a:spcAft>
                <a:spcPts val="0"/>
              </a:spcAft>
              <a:buClrTx/>
              <a:buSzTx/>
              <a:tabLst/>
              <a:defRPr/>
            </a:pPr>
            <a:r>
              <a:rPr kumimoji="0" lang="en-GB" sz="1400" b="1" i="0" u="none" strike="noStrike" kern="1200" cap="none" spc="0" normalizeH="0" baseline="0" noProof="0" dirty="0" smtClean="0">
                <a:ln>
                  <a:noFill/>
                </a:ln>
                <a:effectLst/>
                <a:uLnTx/>
                <a:uFillTx/>
                <a:latin typeface="Arial" panose="020B0604020202020204"/>
                <a:ea typeface="+mn-ea"/>
                <a:cs typeface="+mn-cs"/>
              </a:rPr>
              <a:t>Key points</a:t>
            </a: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2,690 people aged 16+ in Herefordshire were claiming out-of-work</a:t>
            </a:r>
            <a:r>
              <a:rPr kumimoji="0" lang="en-GB" sz="14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-related benefits</a:t>
            </a: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a:t>
            </a:r>
            <a:r>
              <a:rPr kumimoji="0" lang="en-GB" sz="14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in February 2024: up from the previous month by 120</a:t>
            </a:r>
            <a:r>
              <a:rPr kumimoji="0" lang="en-GB" sz="1400" b="0" i="0" u="none" strike="noStrike" kern="1200" cap="none" spc="0" normalizeH="0" noProof="0" dirty="0" smtClean="0">
                <a:ln>
                  <a:noFill/>
                </a:ln>
                <a:effectLst/>
                <a:uLnTx/>
                <a:uFillTx/>
                <a:latin typeface="Arial" panose="020B0604020202020204" pitchFamily="34" charset="0"/>
                <a:cs typeface="Arial" panose="020B0604020202020204" pitchFamily="34" charset="0"/>
              </a:rPr>
              <a:t> claimants.</a:t>
            </a:r>
            <a:endParaRPr lang="en-GB" sz="1400" dirty="0" smtClean="0">
              <a:latin typeface="Arial" panose="020B0604020202020204" pitchFamily="34" charset="0"/>
              <a:cs typeface="Arial" panose="020B0604020202020204" pitchFamily="34" charset="0"/>
            </a:endParaRP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400" dirty="0" smtClean="0">
                <a:latin typeface="Arial" panose="020B0604020202020204" pitchFamily="34" charset="0"/>
                <a:cs typeface="Arial" panose="020B0604020202020204" pitchFamily="34" charset="0"/>
              </a:rPr>
              <a:t>Numbers remain significantly higher than pre-pandemic levels, being 27% higher than in March 2020; a smaller increase than in England as a whole (32%).</a:t>
            </a:r>
            <a:endParaRPr lang="en-GB" sz="1400" dirty="0">
              <a:cs typeface="Arial" panose="020B0604020202020204" pitchFamily="34" charset="0"/>
            </a:endParaRP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400" dirty="0" smtClean="0">
                <a:latin typeface="Arial" panose="020B0604020202020204" pitchFamily="34" charset="0"/>
                <a:cs typeface="Arial" panose="020B0604020202020204" pitchFamily="34" charset="0"/>
              </a:rPr>
              <a:t>There are currently around 435 fewer claimants than the peak in the aftermath of the Great Recession (February 2012).</a:t>
            </a:r>
          </a:p>
          <a:p>
            <a:pPr marL="180000" marR="0" lvl="0" indent="-180000"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sz="1400" dirty="0" smtClean="0"/>
              <a:t>The </a:t>
            </a:r>
            <a:r>
              <a:rPr lang="en-US" sz="1400" dirty="0"/>
              <a:t>claimant count </a:t>
            </a:r>
            <a:r>
              <a:rPr lang="en-US" sz="1400" dirty="0" smtClean="0"/>
              <a:t>rate </a:t>
            </a:r>
            <a:r>
              <a:rPr lang="en-GB" sz="1400" dirty="0" smtClean="0"/>
              <a:t>as a </a:t>
            </a:r>
            <a:r>
              <a:rPr lang="en-GB" sz="1400" dirty="0"/>
              <a:t>proportion of residents aged </a:t>
            </a:r>
            <a:r>
              <a:rPr lang="en-GB" sz="1400" dirty="0" smtClean="0"/>
              <a:t>16-64** </a:t>
            </a:r>
            <a:r>
              <a:rPr lang="en-US" sz="1400" dirty="0" smtClean="0"/>
              <a:t>was 2.5% in February 2024 compared to 3.9% for England and 5.0% for the West Midlands region.</a:t>
            </a:r>
            <a:endParaRPr lang="en-US" sz="1400" dirty="0"/>
          </a:p>
        </p:txBody>
      </p:sp>
      <p:pic>
        <p:nvPicPr>
          <p:cNvPr id="3" name="Picture 2" descr="Column chart showing monthly claimant count in Herefordshire since January 2020."/>
          <p:cNvPicPr>
            <a:picLocks noChangeAspect="1"/>
          </p:cNvPicPr>
          <p:nvPr/>
        </p:nvPicPr>
        <p:blipFill>
          <a:blip r:embed="rId2"/>
          <a:stretch>
            <a:fillRect/>
          </a:stretch>
        </p:blipFill>
        <p:spPr>
          <a:xfrm>
            <a:off x="5519889" y="998435"/>
            <a:ext cx="6569066" cy="4060453"/>
          </a:xfrm>
          <a:prstGeom prst="rect">
            <a:avLst/>
          </a:prstGeom>
          <a:ln>
            <a:solidFill>
              <a:schemeClr val="tx1"/>
            </a:solidFill>
          </a:ln>
        </p:spPr>
      </p:pic>
      <p:sp>
        <p:nvSpPr>
          <p:cNvPr id="6" name="TextBox 5" descr="Column chart showing the claimant count in Herefordshire since January 2020."/>
          <p:cNvSpPr txBox="1"/>
          <p:nvPr/>
        </p:nvSpPr>
        <p:spPr>
          <a:xfrm>
            <a:off x="9559635" y="5142016"/>
            <a:ext cx="2526741"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 - </a:t>
            </a:r>
            <a:r>
              <a:rPr lang="en-GB" sz="1100" dirty="0" smtClean="0">
                <a:hlinkClick r:id="rId3"/>
              </a:rPr>
              <a:t>NOMIS</a:t>
            </a:r>
            <a:r>
              <a:rPr lang="en-GB" sz="1100" dirty="0"/>
              <a:t/>
            </a:r>
            <a:br>
              <a:rPr lang="en-GB" sz="1100" dirty="0"/>
            </a:br>
            <a:r>
              <a:rPr lang="en-GB" sz="1100" dirty="0" smtClean="0"/>
              <a:t>Date last updated: 12 March 2024</a:t>
            </a:r>
          </a:p>
          <a:p>
            <a:r>
              <a:rPr lang="en-GB" sz="1100" dirty="0" smtClean="0"/>
              <a:t>Frequency of update: Monthly</a:t>
            </a:r>
          </a:p>
          <a:p>
            <a:r>
              <a:rPr lang="en-GB" sz="1100" dirty="0" smtClean="0"/>
              <a:t>Next update: 16 April 2024</a:t>
            </a:r>
          </a:p>
        </p:txBody>
      </p:sp>
      <p:sp>
        <p:nvSpPr>
          <p:cNvPr id="9" name="TextBox 8"/>
          <p:cNvSpPr txBox="1"/>
          <p:nvPr/>
        </p:nvSpPr>
        <p:spPr>
          <a:xfrm>
            <a:off x="211819" y="4037610"/>
            <a:ext cx="5451044" cy="2816156"/>
          </a:xfrm>
          <a:prstGeom prst="rect">
            <a:avLst/>
          </a:prstGeom>
          <a:solidFill>
            <a:schemeClr val="bg1"/>
          </a:solidFill>
          <a:ln>
            <a:solidFill>
              <a:schemeClr val="bg1">
                <a:lumMod val="50000"/>
              </a:schemeClr>
            </a:solidFill>
          </a:ln>
        </p:spPr>
        <p:txBody>
          <a:bodyPr wrap="square" lIns="36000" rIns="36000" rtlCol="0">
            <a:spAutoFit/>
          </a:bodyPr>
          <a:lstStyle/>
          <a:p>
            <a:r>
              <a:rPr lang="en-GB" sz="1200" b="1" dirty="0" smtClean="0">
                <a:solidFill>
                  <a:schemeClr val="bg1">
                    <a:lumMod val="75000"/>
                  </a:schemeClr>
                </a:solidFill>
              </a:rPr>
              <a:t>Need to know</a:t>
            </a:r>
          </a:p>
          <a:p>
            <a:r>
              <a:rPr lang="en-US" sz="1100" dirty="0" smtClean="0">
                <a:solidFill>
                  <a:schemeClr val="bg1">
                    <a:lumMod val="75000"/>
                  </a:schemeClr>
                </a:solidFill>
              </a:rPr>
              <a:t>*</a:t>
            </a:r>
            <a:r>
              <a:rPr lang="en-GB" sz="1100" dirty="0" smtClean="0">
                <a:solidFill>
                  <a:schemeClr val="bg1">
                    <a:lumMod val="75000"/>
                  </a:schemeClr>
                </a:solidFill>
              </a:rPr>
              <a:t>The </a:t>
            </a:r>
            <a:r>
              <a:rPr lang="en-GB" sz="1100" dirty="0">
                <a:solidFill>
                  <a:schemeClr val="bg1">
                    <a:lumMod val="75000"/>
                  </a:schemeClr>
                </a:solidFill>
              </a:rPr>
              <a:t>Claimant Count is an experimental statistic that measures the number of people who are claiming unemployment-related benefits. </a:t>
            </a:r>
            <a:r>
              <a:rPr lang="en-GB" sz="1100" dirty="0" smtClean="0">
                <a:solidFill>
                  <a:schemeClr val="bg1">
                    <a:lumMod val="75000"/>
                  </a:schemeClr>
                </a:solidFill>
              </a:rPr>
              <a:t> It does </a:t>
            </a:r>
            <a:r>
              <a:rPr lang="en-GB" sz="1100" dirty="0">
                <a:solidFill>
                  <a:schemeClr val="bg1">
                    <a:lumMod val="75000"/>
                  </a:schemeClr>
                </a:solidFill>
              </a:rPr>
              <a:t>not meet the internationally agreed definition of unemployment specified by the International Labour Organisation (ILO). </a:t>
            </a:r>
            <a:r>
              <a:rPr lang="en-GB" sz="1100" dirty="0" smtClean="0">
                <a:solidFill>
                  <a:schemeClr val="bg1">
                    <a:lumMod val="75000"/>
                  </a:schemeClr>
                </a:solidFill>
              </a:rPr>
              <a:t> Claimant Count includes </a:t>
            </a:r>
            <a:r>
              <a:rPr lang="en-GB" sz="1100" dirty="0">
                <a:solidFill>
                  <a:schemeClr val="bg1">
                    <a:lumMod val="75000"/>
                  </a:schemeClr>
                </a:solidFill>
              </a:rPr>
              <a:t>people </a:t>
            </a:r>
            <a:r>
              <a:rPr lang="en-GB" sz="1100" dirty="0" smtClean="0">
                <a:solidFill>
                  <a:schemeClr val="bg1">
                    <a:lumMod val="75000"/>
                  </a:schemeClr>
                </a:solidFill>
              </a:rPr>
              <a:t>claiming </a:t>
            </a:r>
            <a:r>
              <a:rPr lang="en-GB" sz="1100" dirty="0">
                <a:solidFill>
                  <a:schemeClr val="bg1">
                    <a:lumMod val="75000"/>
                  </a:schemeClr>
                </a:solidFill>
              </a:rPr>
              <a:t>Jobseeker's Allowance plus those claiming Universal Credit who are required to seek and be available for work.  However, not everyone who is unemployed claims these benefits and ONS advises that ‘the Claimant Count does not attempt to measure unemployment. However, since the people claiming benefits are generally a particular subset of the unemployed, the Claimant Count can provide a useful indication of how unemployment is likely to vary between areas and over time</a:t>
            </a:r>
            <a:r>
              <a:rPr lang="en-GB" sz="1100" dirty="0" smtClean="0">
                <a:solidFill>
                  <a:schemeClr val="bg1">
                    <a:lumMod val="75000"/>
                  </a:schemeClr>
                </a:solidFill>
              </a:rPr>
              <a:t>. The </a:t>
            </a:r>
            <a:r>
              <a:rPr lang="en-GB" sz="1100" dirty="0" smtClean="0">
                <a:solidFill>
                  <a:schemeClr val="bg1">
                    <a:lumMod val="75000"/>
                  </a:schemeClr>
                </a:solidFill>
                <a:hlinkClick r:id="" action="ppaction://noaction"/>
              </a:rPr>
              <a:t>model-based estimates of unemployment</a:t>
            </a:r>
            <a:r>
              <a:rPr lang="en-GB" sz="1100" dirty="0" smtClean="0">
                <a:solidFill>
                  <a:schemeClr val="bg1">
                    <a:lumMod val="75000"/>
                  </a:schemeClr>
                </a:solidFill>
              </a:rPr>
              <a:t>, which are derived </a:t>
            </a:r>
            <a:r>
              <a:rPr lang="en-GB" sz="1100" dirty="0">
                <a:solidFill>
                  <a:schemeClr val="bg1">
                    <a:lumMod val="75000"/>
                  </a:schemeClr>
                </a:solidFill>
              </a:rPr>
              <a:t>from the </a:t>
            </a:r>
            <a:r>
              <a:rPr lang="en-GB" sz="1100" dirty="0" smtClean="0">
                <a:solidFill>
                  <a:schemeClr val="bg1">
                    <a:lumMod val="75000"/>
                  </a:schemeClr>
                </a:solidFill>
                <a:hlinkClick r:id="rId4"/>
              </a:rPr>
              <a:t>ONS Annual Population/Labour </a:t>
            </a:r>
            <a:r>
              <a:rPr lang="en-GB" sz="1100" dirty="0">
                <a:solidFill>
                  <a:schemeClr val="bg1">
                    <a:lumMod val="75000"/>
                  </a:schemeClr>
                </a:solidFill>
                <a:hlinkClick r:id="rId4"/>
              </a:rPr>
              <a:t>Force </a:t>
            </a:r>
            <a:r>
              <a:rPr lang="en-GB" sz="1100" dirty="0" smtClean="0">
                <a:solidFill>
                  <a:schemeClr val="bg1">
                    <a:lumMod val="75000"/>
                  </a:schemeClr>
                </a:solidFill>
                <a:hlinkClick r:id="rId4"/>
              </a:rPr>
              <a:t>Survey</a:t>
            </a:r>
            <a:r>
              <a:rPr lang="en-GB" sz="1100" dirty="0" smtClean="0">
                <a:solidFill>
                  <a:schemeClr val="bg1">
                    <a:lumMod val="75000"/>
                  </a:schemeClr>
                </a:solidFill>
              </a:rPr>
              <a:t> are the official measure of unemployment.  For </a:t>
            </a:r>
            <a:r>
              <a:rPr lang="en-GB" sz="1100" dirty="0">
                <a:solidFill>
                  <a:schemeClr val="bg1">
                    <a:lumMod val="75000"/>
                  </a:schemeClr>
                </a:solidFill>
              </a:rPr>
              <a:t>more </a:t>
            </a:r>
            <a:r>
              <a:rPr lang="en-GB" sz="1100" dirty="0" smtClean="0">
                <a:solidFill>
                  <a:schemeClr val="bg1">
                    <a:lumMod val="75000"/>
                  </a:schemeClr>
                </a:solidFill>
              </a:rPr>
              <a:t>information on this topic see the </a:t>
            </a:r>
            <a:r>
              <a:rPr lang="en-GB" sz="1100" dirty="0">
                <a:solidFill>
                  <a:schemeClr val="bg1">
                    <a:lumMod val="75000"/>
                  </a:schemeClr>
                </a:solidFill>
                <a:hlinkClick r:id="rId5"/>
              </a:rPr>
              <a:t>Economics Help</a:t>
            </a:r>
            <a:r>
              <a:rPr lang="en-GB" sz="1100" dirty="0">
                <a:solidFill>
                  <a:schemeClr val="bg1">
                    <a:lumMod val="75000"/>
                  </a:schemeClr>
                </a:solidFill>
              </a:rPr>
              <a:t> website</a:t>
            </a:r>
            <a:r>
              <a:rPr lang="en-GB" sz="1100" dirty="0" smtClean="0">
                <a:solidFill>
                  <a:schemeClr val="bg1">
                    <a:lumMod val="75000"/>
                  </a:schemeClr>
                </a:solidFill>
              </a:rPr>
              <a:t>.</a:t>
            </a:r>
          </a:p>
          <a:p>
            <a:r>
              <a:rPr lang="en-GB" sz="1100" dirty="0" smtClean="0">
                <a:solidFill>
                  <a:schemeClr val="bg1">
                    <a:lumMod val="75000"/>
                  </a:schemeClr>
                </a:solidFill>
              </a:rPr>
              <a:t>** IMPORTANT: Note this rate is not comparable to the official UK unemployment rate which is expressed as a proportion of the </a:t>
            </a:r>
            <a:r>
              <a:rPr lang="en-GB" sz="1100" i="1" dirty="0" smtClean="0">
                <a:solidFill>
                  <a:schemeClr val="bg1">
                    <a:lumMod val="75000"/>
                  </a:schemeClr>
                </a:solidFill>
              </a:rPr>
              <a:t>economically active population aged 16+</a:t>
            </a:r>
            <a:r>
              <a:rPr lang="en-GB" sz="1100" dirty="0" smtClean="0">
                <a:solidFill>
                  <a:schemeClr val="bg1">
                    <a:lumMod val="75000"/>
                  </a:schemeClr>
                </a:solidFill>
              </a:rPr>
              <a:t>.</a:t>
            </a:r>
          </a:p>
        </p:txBody>
      </p:sp>
    </p:spTree>
    <p:extLst>
      <p:ext uri="{BB962C8B-B14F-4D97-AF65-F5344CB8AC3E}">
        <p14:creationId xmlns:p14="http://schemas.microsoft.com/office/powerpoint/2010/main" val="532613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52" y="170007"/>
            <a:ext cx="7275132" cy="961563"/>
          </a:xfrm>
        </p:spPr>
        <p:txBody>
          <a:bodyPr>
            <a:noAutofit/>
          </a:bodyPr>
          <a:lstStyle/>
          <a:p>
            <a:r>
              <a:rPr lang="en-GB" dirty="0" smtClean="0"/>
              <a:t>Out-of-work claimant count by ward </a:t>
            </a:r>
            <a:endParaRPr lang="en-GB" dirty="0"/>
          </a:p>
        </p:txBody>
      </p:sp>
      <p:sp>
        <p:nvSpPr>
          <p:cNvPr id="4" name="Text Placeholder 3"/>
          <p:cNvSpPr>
            <a:spLocks noGrp="1"/>
          </p:cNvSpPr>
          <p:nvPr>
            <p:ph type="body" sz="half" idx="2"/>
          </p:nvPr>
        </p:nvSpPr>
        <p:spPr>
          <a:xfrm>
            <a:off x="194686" y="1376044"/>
            <a:ext cx="7008219" cy="3548950"/>
          </a:xfrm>
          <a:ln w="38100">
            <a:solidFill>
              <a:srgbClr val="FFC000"/>
            </a:solidFill>
          </a:ln>
        </p:spPr>
        <p:txBody>
          <a:bodyPr>
            <a:noAutofit/>
          </a:bodyPr>
          <a:lstStyle/>
          <a:p>
            <a:pPr>
              <a:lnSpc>
                <a:spcPct val="120000"/>
              </a:lnSpc>
            </a:pPr>
            <a:r>
              <a:rPr lang="en-US" sz="1400" b="1" dirty="0"/>
              <a:t>Key </a:t>
            </a:r>
            <a:r>
              <a:rPr lang="en-US" sz="1400" b="1" dirty="0" smtClean="0"/>
              <a:t>points</a:t>
            </a:r>
          </a:p>
          <a:p>
            <a:pPr>
              <a:lnSpc>
                <a:spcPct val="120000"/>
              </a:lnSpc>
            </a:pPr>
            <a:r>
              <a:rPr lang="en-US" sz="1400" dirty="0" smtClean="0"/>
              <a:t>Generally</a:t>
            </a:r>
            <a:r>
              <a:rPr lang="en-US" sz="1400" dirty="0"/>
              <a:t>, those wards with the </a:t>
            </a:r>
            <a:r>
              <a:rPr lang="en-US" sz="1400" dirty="0" smtClean="0"/>
              <a:t>highest numbers of claimants before </a:t>
            </a:r>
            <a:r>
              <a:rPr lang="en-US" sz="1400" dirty="0"/>
              <a:t>the pandemic still have the highest </a:t>
            </a:r>
            <a:r>
              <a:rPr lang="en-US" sz="1400" dirty="0" smtClean="0"/>
              <a:t>numbers now.</a:t>
            </a:r>
          </a:p>
          <a:p>
            <a:pPr marL="285750" indent="-285750">
              <a:lnSpc>
                <a:spcPct val="120000"/>
              </a:lnSpc>
              <a:buFont typeface="Arial" panose="020B0604020202020204" pitchFamily="34" charset="0"/>
              <a:buChar char="•"/>
            </a:pPr>
            <a:r>
              <a:rPr lang="en-US" sz="1400" dirty="0" smtClean="0"/>
              <a:t>In February 2024 the wards with the highest numbers of claimants were Hinton &amp; </a:t>
            </a:r>
            <a:r>
              <a:rPr lang="en-US" sz="1400" dirty="0" err="1" smtClean="0"/>
              <a:t>Hunderton</a:t>
            </a:r>
            <a:r>
              <a:rPr lang="en-US" sz="1400" dirty="0" smtClean="0"/>
              <a:t> (140), Leominster East (120), Newton Farm (120). </a:t>
            </a:r>
            <a:r>
              <a:rPr lang="en-US" sz="1400" dirty="0" err="1" smtClean="0"/>
              <a:t>Widemarsh</a:t>
            </a:r>
            <a:r>
              <a:rPr lang="en-US" sz="1400" dirty="0" smtClean="0"/>
              <a:t> (110) and Red Hill (100). </a:t>
            </a:r>
          </a:p>
          <a:p>
            <a:pPr marL="285750" indent="-285750">
              <a:lnSpc>
                <a:spcPct val="120000"/>
              </a:lnSpc>
              <a:buFont typeface="Arial" panose="020B0604020202020204" pitchFamily="34" charset="0"/>
              <a:buChar char="•"/>
            </a:pPr>
            <a:r>
              <a:rPr lang="en-US" sz="1400" dirty="0" smtClean="0"/>
              <a:t>The largest proportional increases in the claimant count since March 2020 have occurred in Ledbury South (117%), </a:t>
            </a:r>
            <a:r>
              <a:rPr lang="en-US" sz="1400" dirty="0" err="1" smtClean="0"/>
              <a:t>Kerne</a:t>
            </a:r>
            <a:r>
              <a:rPr lang="en-US" sz="1400" dirty="0" smtClean="0"/>
              <a:t> Bridge (100%), Sutton Walls (100%), and Ledbury North (80%).</a:t>
            </a:r>
          </a:p>
          <a:p>
            <a:pPr marL="285750" indent="-285750">
              <a:lnSpc>
                <a:spcPct val="120000"/>
              </a:lnSpc>
              <a:buFont typeface="Arial" panose="020B0604020202020204" pitchFamily="34" charset="0"/>
              <a:buChar char="•"/>
            </a:pPr>
            <a:r>
              <a:rPr lang="en-US" sz="1400" dirty="0" smtClean="0"/>
              <a:t>In terms of numerical increases, the largest have been in Ledbury South (35 claimants), </a:t>
            </a:r>
            <a:r>
              <a:rPr lang="en-US" sz="1400" dirty="0" err="1" smtClean="0"/>
              <a:t>Widemarsh</a:t>
            </a:r>
            <a:r>
              <a:rPr lang="en-US" sz="1400" dirty="0" smtClean="0"/>
              <a:t> (35) and Central (30).</a:t>
            </a:r>
            <a:endParaRPr lang="en-US" sz="1400" dirty="0"/>
          </a:p>
        </p:txBody>
      </p:sp>
      <p:pic>
        <p:nvPicPr>
          <p:cNvPr id="5" name="Picture 4" descr="Bar chart showing the current number of claimants in each Herefordshire ward."/>
          <p:cNvPicPr>
            <a:picLocks noChangeAspect="1"/>
          </p:cNvPicPr>
          <p:nvPr/>
        </p:nvPicPr>
        <p:blipFill>
          <a:blip r:embed="rId3"/>
          <a:stretch>
            <a:fillRect/>
          </a:stretch>
        </p:blipFill>
        <p:spPr>
          <a:xfrm>
            <a:off x="7309783" y="1021278"/>
            <a:ext cx="4829254" cy="5735783"/>
          </a:xfrm>
          <a:prstGeom prst="rect">
            <a:avLst/>
          </a:prstGeom>
        </p:spPr>
      </p:pic>
      <p:sp>
        <p:nvSpPr>
          <p:cNvPr id="10" name="TextBox 9"/>
          <p:cNvSpPr txBox="1"/>
          <p:nvPr/>
        </p:nvSpPr>
        <p:spPr>
          <a:xfrm>
            <a:off x="4628623" y="5039662"/>
            <a:ext cx="2574282"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 - </a:t>
            </a:r>
            <a:r>
              <a:rPr lang="en-GB" sz="1100" dirty="0" smtClean="0">
                <a:hlinkClick r:id="rId4"/>
              </a:rPr>
              <a:t>NOMIS</a:t>
            </a:r>
            <a:r>
              <a:rPr lang="en-GB" sz="1100" dirty="0"/>
              <a:t/>
            </a:r>
            <a:br>
              <a:rPr lang="en-GB" sz="1100" dirty="0"/>
            </a:br>
            <a:r>
              <a:rPr lang="en-GB" sz="1100" dirty="0" smtClean="0"/>
              <a:t>Date last updated: 12 March 2024</a:t>
            </a:r>
          </a:p>
          <a:p>
            <a:r>
              <a:rPr lang="en-GB" sz="1100" dirty="0" smtClean="0"/>
              <a:t>Frequency of update: Monthly</a:t>
            </a:r>
          </a:p>
          <a:p>
            <a:r>
              <a:rPr lang="en-GB" sz="1100" dirty="0" smtClean="0"/>
              <a:t>Next update: 16 April 2024</a:t>
            </a:r>
          </a:p>
        </p:txBody>
      </p:sp>
    </p:spTree>
    <p:extLst>
      <p:ext uri="{BB962C8B-B14F-4D97-AF65-F5344CB8AC3E}">
        <p14:creationId xmlns:p14="http://schemas.microsoft.com/office/powerpoint/2010/main" val="1374177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03" y="457201"/>
            <a:ext cx="9678389" cy="499558"/>
          </a:xfrm>
        </p:spPr>
        <p:txBody>
          <a:bodyPr>
            <a:noAutofit/>
          </a:bodyPr>
          <a:lstStyle/>
          <a:p>
            <a:r>
              <a:rPr lang="en-GB" dirty="0" smtClean="0"/>
              <a:t>Out of work claimant count rate by ward</a:t>
            </a:r>
            <a:endParaRPr lang="en-GB" dirty="0"/>
          </a:p>
        </p:txBody>
      </p:sp>
      <p:sp>
        <p:nvSpPr>
          <p:cNvPr id="4" name="Text Placeholder 3"/>
          <p:cNvSpPr>
            <a:spLocks noGrp="1"/>
          </p:cNvSpPr>
          <p:nvPr>
            <p:ph type="body" sz="half" idx="2"/>
          </p:nvPr>
        </p:nvSpPr>
        <p:spPr>
          <a:xfrm>
            <a:off x="228600" y="1093327"/>
            <a:ext cx="6515044" cy="4253925"/>
          </a:xfrm>
          <a:ln w="38100">
            <a:solidFill>
              <a:srgbClr val="FFC000"/>
            </a:solidFill>
          </a:ln>
        </p:spPr>
        <p:txBody>
          <a:bodyPr>
            <a:normAutofit lnSpcReduction="10000"/>
          </a:bodyPr>
          <a:lstStyle/>
          <a:p>
            <a:pPr>
              <a:lnSpc>
                <a:spcPct val="110000"/>
              </a:lnSpc>
            </a:pPr>
            <a:r>
              <a:rPr lang="en-GB" b="1" dirty="0" smtClean="0"/>
              <a:t>Key points</a:t>
            </a:r>
          </a:p>
          <a:p>
            <a:pPr marL="285750" indent="-285750">
              <a:lnSpc>
                <a:spcPct val="110000"/>
              </a:lnSpc>
              <a:buFont typeface="Arial" panose="020B0604020202020204" pitchFamily="34" charset="0"/>
              <a:buChar char="•"/>
            </a:pPr>
            <a:r>
              <a:rPr lang="en-GB" dirty="0" smtClean="0"/>
              <a:t>As the size of the working-age population (aged 16-64), who are eligible to claim out of work benefits, varies significantly between wards, it is useful to express the count as a rate, that is as a proportion of the working-age population.</a:t>
            </a:r>
          </a:p>
          <a:p>
            <a:pPr marL="285750" indent="-285750">
              <a:lnSpc>
                <a:spcPct val="110000"/>
              </a:lnSpc>
              <a:buFont typeface="Arial" panose="020B0604020202020204" pitchFamily="34" charset="0"/>
              <a:buChar char="•"/>
            </a:pPr>
            <a:r>
              <a:rPr lang="en-GB" dirty="0" smtClean="0"/>
              <a:t>However, it should be noted that due to the size of the population at ward level, relatively small changes in the numbers of claimants can have a significant impact on the rate.</a:t>
            </a:r>
          </a:p>
          <a:p>
            <a:pPr marL="285750" indent="-285750">
              <a:lnSpc>
                <a:spcPct val="110000"/>
              </a:lnSpc>
              <a:buFont typeface="Arial" panose="020B0604020202020204" pitchFamily="34" charset="0"/>
              <a:buChar char="•"/>
            </a:pPr>
            <a:r>
              <a:rPr lang="en-GB" dirty="0" smtClean="0"/>
              <a:t>As at February 2024, the wards with the highest claimant count rates were Hinton </a:t>
            </a:r>
            <a:r>
              <a:rPr lang="en-GB" dirty="0"/>
              <a:t>&amp; </a:t>
            </a:r>
            <a:r>
              <a:rPr lang="en-GB" dirty="0" err="1" smtClean="0"/>
              <a:t>Hunderton</a:t>
            </a:r>
            <a:r>
              <a:rPr lang="en-GB" dirty="0" smtClean="0"/>
              <a:t> (4.6%), Newton Farm (4.5%), </a:t>
            </a:r>
            <a:r>
              <a:rPr lang="en-GB" dirty="0" err="1" smtClean="0"/>
              <a:t>Widemarsh</a:t>
            </a:r>
            <a:r>
              <a:rPr lang="en-GB" dirty="0" smtClean="0"/>
              <a:t> (4.4%), Leominster East (4.3%) and Central (4.2%).</a:t>
            </a:r>
          </a:p>
          <a:p>
            <a:pPr marL="285750" indent="-285750">
              <a:lnSpc>
                <a:spcPct val="110000"/>
              </a:lnSpc>
              <a:buFont typeface="Arial" panose="020B0604020202020204" pitchFamily="34" charset="0"/>
              <a:buChar char="•"/>
            </a:pPr>
            <a:r>
              <a:rPr lang="en-GB" dirty="0" smtClean="0"/>
              <a:t>The lowest rates were in </a:t>
            </a:r>
            <a:r>
              <a:rPr lang="en-GB" dirty="0" err="1" smtClean="0"/>
              <a:t>Tupsley</a:t>
            </a:r>
            <a:r>
              <a:rPr lang="en-GB" dirty="0" smtClean="0"/>
              <a:t> (0.9%), </a:t>
            </a:r>
            <a:r>
              <a:rPr lang="en-GB" dirty="0" err="1" smtClean="0"/>
              <a:t>Kerne</a:t>
            </a:r>
            <a:r>
              <a:rPr lang="en-GB" dirty="0" smtClean="0"/>
              <a:t> Bridge, </a:t>
            </a:r>
            <a:r>
              <a:rPr lang="en-GB" dirty="0" err="1" smtClean="0"/>
              <a:t>Llangarron</a:t>
            </a:r>
            <a:r>
              <a:rPr lang="en-GB" dirty="0" smtClean="0"/>
              <a:t> and Old Gore (all 1.0%).</a:t>
            </a:r>
          </a:p>
          <a:p>
            <a:pPr marL="285750" indent="-285750">
              <a:lnSpc>
                <a:spcPct val="110000"/>
              </a:lnSpc>
              <a:buFont typeface="Arial" panose="020B0604020202020204" pitchFamily="34" charset="0"/>
              <a:buChar char="•"/>
            </a:pPr>
            <a:r>
              <a:rPr lang="en-GB" dirty="0" smtClean="0"/>
              <a:t>The rate for Herefordshire as a whole was 2.5%.</a:t>
            </a:r>
            <a:endParaRPr lang="en-GB" dirty="0"/>
          </a:p>
        </p:txBody>
      </p:sp>
      <p:pic>
        <p:nvPicPr>
          <p:cNvPr id="7" name="Content Placeholder 6" descr="Bar chart showing the current claimant count rate as a proportion of the working-age population for each Herefordshire ward."/>
          <p:cNvPicPr>
            <a:picLocks noGrp="1" noChangeAspect="1"/>
          </p:cNvPicPr>
          <p:nvPr>
            <p:ph idx="1"/>
          </p:nvPr>
        </p:nvPicPr>
        <p:blipFill>
          <a:blip r:embed="rId2"/>
          <a:stretch>
            <a:fillRect/>
          </a:stretch>
        </p:blipFill>
        <p:spPr>
          <a:xfrm>
            <a:off x="6857171" y="956759"/>
            <a:ext cx="5275724" cy="5791910"/>
          </a:xfrm>
          <a:prstGeom prst="rect">
            <a:avLst/>
          </a:prstGeom>
          <a:ln>
            <a:solidFill>
              <a:schemeClr val="tx1"/>
            </a:solidFill>
          </a:ln>
        </p:spPr>
      </p:pic>
      <p:sp>
        <p:nvSpPr>
          <p:cNvPr id="6" name="TextBox 5"/>
          <p:cNvSpPr txBox="1"/>
          <p:nvPr/>
        </p:nvSpPr>
        <p:spPr>
          <a:xfrm>
            <a:off x="4169362" y="5979228"/>
            <a:ext cx="2574282"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 - </a:t>
            </a:r>
            <a:r>
              <a:rPr lang="en-GB" sz="1100" dirty="0" smtClean="0">
                <a:hlinkClick r:id="rId3"/>
              </a:rPr>
              <a:t>NOMIS</a:t>
            </a:r>
            <a:r>
              <a:rPr lang="en-GB" sz="1100" dirty="0"/>
              <a:t/>
            </a:r>
            <a:br>
              <a:rPr lang="en-GB" sz="1100" dirty="0"/>
            </a:br>
            <a:r>
              <a:rPr lang="en-GB" sz="1100" dirty="0" smtClean="0"/>
              <a:t>Date last updated: 12 March 2024</a:t>
            </a:r>
          </a:p>
          <a:p>
            <a:r>
              <a:rPr lang="en-GB" sz="1100" dirty="0" smtClean="0"/>
              <a:t>Frequency of update: Monthly</a:t>
            </a:r>
          </a:p>
          <a:p>
            <a:r>
              <a:rPr lang="en-GB" sz="1100" dirty="0" smtClean="0"/>
              <a:t>Next update: 16 April 2024</a:t>
            </a:r>
          </a:p>
        </p:txBody>
      </p:sp>
    </p:spTree>
    <p:extLst>
      <p:ext uri="{BB962C8B-B14F-4D97-AF65-F5344CB8AC3E}">
        <p14:creationId xmlns:p14="http://schemas.microsoft.com/office/powerpoint/2010/main" val="132984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42" y="94636"/>
            <a:ext cx="9117013" cy="724762"/>
          </a:xfrm>
        </p:spPr>
        <p:txBody>
          <a:bodyPr>
            <a:noAutofit/>
          </a:bodyPr>
          <a:lstStyle/>
          <a:p>
            <a:r>
              <a:rPr lang="en-GB" dirty="0" smtClean="0"/>
              <a:t>Age distribution of out-of-work claimants</a:t>
            </a:r>
            <a:endParaRPr lang="en-GB" dirty="0"/>
          </a:p>
        </p:txBody>
      </p:sp>
      <p:sp>
        <p:nvSpPr>
          <p:cNvPr id="4" name="Text Placeholder 3" descr="Area chart showing the proportion of  claimants by age groups (50+, 25-49 and 18-24) since January 2008."/>
          <p:cNvSpPr>
            <a:spLocks noGrp="1"/>
          </p:cNvSpPr>
          <p:nvPr>
            <p:ph type="body" sz="half" idx="2"/>
          </p:nvPr>
        </p:nvSpPr>
        <p:spPr>
          <a:xfrm>
            <a:off x="91642" y="987426"/>
            <a:ext cx="5302393" cy="5373617"/>
          </a:xfrm>
          <a:solidFill>
            <a:schemeClr val="bg1"/>
          </a:solidFill>
          <a:ln w="38100">
            <a:solidFill>
              <a:srgbClr val="FFC000"/>
            </a:solidFill>
          </a:ln>
        </p:spPr>
        <p:txBody>
          <a:bodyPr>
            <a:normAutofit fontScale="47500" lnSpcReduction="20000"/>
          </a:bodyPr>
          <a:lstStyle/>
          <a:p>
            <a:r>
              <a:rPr lang="en-GB" sz="2900" b="1" dirty="0"/>
              <a:t>Key points</a:t>
            </a:r>
          </a:p>
          <a:p>
            <a:pPr marL="285750" indent="-285750">
              <a:lnSpc>
                <a:spcPct val="120000"/>
              </a:lnSpc>
              <a:buFont typeface="Arial" panose="020B0604020202020204" pitchFamily="34" charset="0"/>
              <a:buChar char="•"/>
            </a:pPr>
            <a:r>
              <a:rPr lang="en-GB" sz="2300" dirty="0" smtClean="0"/>
              <a:t>Nationally, </a:t>
            </a:r>
            <a:r>
              <a:rPr lang="en-GB" sz="2300" dirty="0" smtClean="0">
                <a:hlinkClick r:id="rId2"/>
              </a:rPr>
              <a:t>it has been </a:t>
            </a:r>
            <a:r>
              <a:rPr lang="en-GB" sz="2300" dirty="0">
                <a:hlinkClick r:id="rId2"/>
              </a:rPr>
              <a:t>reported </a:t>
            </a:r>
            <a:r>
              <a:rPr lang="en-GB" sz="2300" dirty="0" smtClean="0"/>
              <a:t>that in the period November 2022 to </a:t>
            </a:r>
            <a:r>
              <a:rPr lang="en-GB" sz="2300" dirty="0"/>
              <a:t>January 2023, 3.5 million people aged 50 to 64 were out of work and not looking for work, compared to 3.3 million people of that age in January to March </a:t>
            </a:r>
            <a:r>
              <a:rPr lang="en-GB" sz="2300" dirty="0" smtClean="0"/>
              <a:t>2020: a rise of 280,000 </a:t>
            </a:r>
            <a:r>
              <a:rPr lang="en-GB" sz="2300" dirty="0"/>
              <a:t>people. The inactivity rate for those aged 50 to 64 rose by 1.7 percentage points, from 25.5% at the start of the pandemic to 27.2% in November to January 2023</a:t>
            </a:r>
            <a:r>
              <a:rPr lang="en-GB" sz="2300" dirty="0" smtClean="0"/>
              <a:t>.  This </a:t>
            </a:r>
            <a:r>
              <a:rPr lang="en-GB" sz="2300" dirty="0"/>
              <a:t>rise </a:t>
            </a:r>
            <a:r>
              <a:rPr lang="en-GB" sz="2300" dirty="0" smtClean="0"/>
              <a:t>came </a:t>
            </a:r>
            <a:r>
              <a:rPr lang="en-GB" sz="2300" dirty="0"/>
              <a:t>after years of falling economic inactivity among this age group before the </a:t>
            </a:r>
            <a:r>
              <a:rPr lang="en-GB" sz="2300" dirty="0" smtClean="0"/>
              <a:t>pandemic.  Ill-health and/or early retirement have been identified as the primary drivers for the increase.  </a:t>
            </a:r>
          </a:p>
          <a:p>
            <a:pPr marL="285750" indent="-285750">
              <a:lnSpc>
                <a:spcPct val="120000"/>
              </a:lnSpc>
              <a:buFont typeface="Arial" panose="020B0604020202020204" pitchFamily="34" charset="0"/>
              <a:buChar char="•"/>
            </a:pPr>
            <a:r>
              <a:rPr lang="en-GB" sz="2300" dirty="0" smtClean="0"/>
              <a:t>However, barriers to accessing employment may also be a factor and this is supported by the changing age profile of those who are out of work and claiming out-of-work benefits (the </a:t>
            </a:r>
            <a:r>
              <a:rPr lang="en-GB" sz="2300" dirty="0" smtClean="0">
                <a:hlinkClick r:id="rId3"/>
              </a:rPr>
              <a:t>eligibility criteria </a:t>
            </a:r>
            <a:r>
              <a:rPr lang="en-GB" sz="2300" dirty="0" smtClean="0"/>
              <a:t>for which include an expectation to be looking for work). </a:t>
            </a:r>
          </a:p>
          <a:p>
            <a:pPr marL="285750" indent="-285750">
              <a:lnSpc>
                <a:spcPct val="120000"/>
              </a:lnSpc>
              <a:buFont typeface="Arial" panose="020B0604020202020204" pitchFamily="34" charset="0"/>
              <a:buChar char="•"/>
            </a:pPr>
            <a:r>
              <a:rPr lang="en-GB" sz="2300" dirty="0" smtClean="0">
                <a:hlinkClick r:id="rId4"/>
              </a:rPr>
              <a:t>Recent </a:t>
            </a:r>
            <a:r>
              <a:rPr lang="en-GB" sz="2300" dirty="0">
                <a:hlinkClick r:id="rId4"/>
              </a:rPr>
              <a:t>IFS research </a:t>
            </a:r>
            <a:r>
              <a:rPr lang="en-GB" sz="2300" dirty="0"/>
              <a:t>suggests that nationally many older workers were forced out of employment (through the jobs they were in not being compatible with home working and/or health fears) during the COVID-19 pandemic and that people who become inactive at older ages often never re-enter the workforce</a:t>
            </a:r>
            <a:r>
              <a:rPr lang="en-GB" sz="2300" dirty="0" smtClean="0"/>
              <a:t>.</a:t>
            </a:r>
          </a:p>
          <a:p>
            <a:pPr marL="285750" indent="-285750">
              <a:lnSpc>
                <a:spcPct val="120000"/>
              </a:lnSpc>
              <a:buFont typeface="Arial" panose="020B0604020202020204" pitchFamily="34" charset="0"/>
              <a:buChar char="•"/>
            </a:pPr>
            <a:r>
              <a:rPr lang="en-GB" sz="2300" dirty="0"/>
              <a:t>Looking at the age distribution of Herefordshire’s out-of-work benefit claimants now compared to January 2008 (before the Financial Crisis and the Great Recession) this has changed significantly. </a:t>
            </a:r>
          </a:p>
          <a:p>
            <a:pPr marL="285750" indent="-285750">
              <a:lnSpc>
                <a:spcPct val="120000"/>
              </a:lnSpc>
              <a:buFont typeface="Arial" panose="020B0604020202020204" pitchFamily="34" charset="0"/>
              <a:buChar char="•"/>
            </a:pPr>
            <a:r>
              <a:rPr lang="en-GB" sz="2300" dirty="0" smtClean="0"/>
              <a:t>In January 2008, 18 to 24 year olds accounted for 27% of claimants and over 50s accounted for 19% of claimants in Herefordshire.  In January 2024 18 to 24 year-olds accounted for 17% of claimants and over 50s 26% of claimants, completely reversing the distribution at the start of the period.</a:t>
            </a:r>
          </a:p>
          <a:p>
            <a:pPr marL="285750" indent="-285750">
              <a:lnSpc>
                <a:spcPct val="120000"/>
              </a:lnSpc>
              <a:buFont typeface="Arial" panose="020B0604020202020204" pitchFamily="34" charset="0"/>
              <a:buChar char="•"/>
            </a:pPr>
            <a:r>
              <a:rPr lang="en-GB" sz="2300" dirty="0" smtClean="0"/>
              <a:t>This change is partly a reflection of our ageing workforce but may also indicate that older workers who want to work are finding it harder to get another job than they did in the past.</a:t>
            </a:r>
            <a:endParaRPr lang="en-GB" sz="2300" dirty="0"/>
          </a:p>
        </p:txBody>
      </p:sp>
      <p:sp>
        <p:nvSpPr>
          <p:cNvPr id="6" name="TextBox 5" descr="Area graph showing that since before the start of the Financial Crisis in January 2008, the age distribution of claimants has changed significantly."/>
          <p:cNvSpPr txBox="1"/>
          <p:nvPr/>
        </p:nvSpPr>
        <p:spPr>
          <a:xfrm>
            <a:off x="9386116" y="5154938"/>
            <a:ext cx="2726788" cy="769441"/>
          </a:xfrm>
          <a:prstGeom prst="rect">
            <a:avLst/>
          </a:prstGeom>
          <a:solidFill>
            <a:schemeClr val="bg1"/>
          </a:solidFill>
          <a:ln>
            <a:solidFill>
              <a:schemeClr val="bg1">
                <a:lumMod val="50000"/>
              </a:schemeClr>
            </a:solidFill>
          </a:ln>
        </p:spPr>
        <p:txBody>
          <a:bodyPr wrap="square" rtlCol="0">
            <a:spAutoFit/>
          </a:bodyPr>
          <a:lstStyle/>
          <a:p>
            <a:r>
              <a:rPr lang="en-GB" sz="1100" dirty="0" smtClean="0"/>
              <a:t>Data source: ONS - </a:t>
            </a:r>
            <a:r>
              <a:rPr lang="en-GB" sz="1100" dirty="0" smtClean="0">
                <a:hlinkClick r:id="rId5"/>
              </a:rPr>
              <a:t>NOMIS</a:t>
            </a:r>
            <a:r>
              <a:rPr lang="en-GB" sz="1100" dirty="0"/>
              <a:t/>
            </a:r>
            <a:br>
              <a:rPr lang="en-GB" sz="1100" dirty="0"/>
            </a:br>
            <a:r>
              <a:rPr lang="en-GB" sz="1100" dirty="0" smtClean="0"/>
              <a:t>Date last updated: 12 March 2024</a:t>
            </a:r>
          </a:p>
          <a:p>
            <a:r>
              <a:rPr lang="en-GB" sz="1100" dirty="0" smtClean="0"/>
              <a:t>Frequency of update: Monthly</a:t>
            </a:r>
          </a:p>
          <a:p>
            <a:r>
              <a:rPr lang="en-GB" sz="1100" dirty="0" smtClean="0"/>
              <a:t>Next update: 16 April 2024</a:t>
            </a:r>
          </a:p>
        </p:txBody>
      </p:sp>
      <p:pic>
        <p:nvPicPr>
          <p:cNvPr id="5" name="Picture 4" descr="Area graph showing that since before the start of the Financial Crisis in January 2008, the age distribution of claimants has changed significantly."/>
          <p:cNvPicPr>
            <a:picLocks noChangeAspect="1"/>
          </p:cNvPicPr>
          <p:nvPr/>
        </p:nvPicPr>
        <p:blipFill>
          <a:blip r:embed="rId6"/>
          <a:stretch>
            <a:fillRect/>
          </a:stretch>
        </p:blipFill>
        <p:spPr>
          <a:xfrm>
            <a:off x="5465501" y="987427"/>
            <a:ext cx="6647403" cy="3969584"/>
          </a:xfrm>
          <a:prstGeom prst="rect">
            <a:avLst/>
          </a:prstGeom>
          <a:ln>
            <a:solidFill>
              <a:schemeClr val="tx1"/>
            </a:solidFill>
          </a:ln>
        </p:spPr>
      </p:pic>
    </p:spTree>
    <p:extLst>
      <p:ext uri="{BB962C8B-B14F-4D97-AF65-F5344CB8AC3E}">
        <p14:creationId xmlns:p14="http://schemas.microsoft.com/office/powerpoint/2010/main" val="1471051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ides for members session December 2018" id="{4C06133F-E414-4267-B4C4-492064D039F5}" vid="{AC3BF778-5BDC-41C2-8933-1D21794541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CA920995D693E41ABB64C713481F65E" ma:contentTypeVersion="30" ma:contentTypeDescription="Create a new document." ma:contentTypeScope="" ma:versionID="c02685bd0119a8c112d1a062023715e5">
  <xsd:schema xmlns:xsd="http://www.w3.org/2001/XMLSchema" xmlns:xs="http://www.w3.org/2001/XMLSchema" xmlns:p="http://schemas.microsoft.com/office/2006/metadata/properties" xmlns:ns2="785528a6-32f5-452f-8308-80ce7c30b3ce" xmlns:ns3="380969fb-86ba-427f-8d63-edb9920bc495" targetNamespace="http://schemas.microsoft.com/office/2006/metadata/properties" ma:root="true" ma:fieldsID="92315330cffa1fe2b2347959461b230a" ns2:_="" ns3:_="">
    <xsd:import namespace="785528a6-32f5-452f-8308-80ce7c30b3ce"/>
    <xsd:import namespace="380969fb-86ba-427f-8d63-edb9920bc495"/>
    <xsd:element name="properties">
      <xsd:complexType>
        <xsd:sequence>
          <xsd:element name="documentManagement">
            <xsd:complexType>
              <xsd:all>
                <xsd:element ref="ns2:TaxCatchAll" minOccurs="0"/>
                <xsd:element ref="ns2:_dlc_DocId" minOccurs="0"/>
                <xsd:element ref="ns2:_dlc_DocIdUrl" minOccurs="0"/>
                <xsd:element ref="ns2:_dlc_DocIdPersistId" minOccurs="0"/>
                <xsd:element ref="ns3:Summary_x0020_of_x0020_contents" minOccurs="0"/>
                <xsd:element ref="ns3:Date_x003a_" minOccurs="0"/>
                <xsd:element ref="ns3:a6cee0ee38274d03a2244fd0d7af2e56" minOccurs="0"/>
                <xsd:element ref="ns3:n0425a8407db4fe5b25990a2abc67e9c" minOccurs="0"/>
                <xsd:element ref="ns3:f1c6999a444a4595833ed3ee2044a84d" minOccurs="0"/>
                <xsd:element ref="ns3:i63fdb31de014b12a53dc9978b7b9fe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528a6-32f5-452f-8308-80ce7c30b3c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7e5a467f-6be1-43e9-8119-98b97c383304}" ma:internalName="TaxCatchAll" ma:showField="CatchAllData" ma:web="785528a6-32f5-452f-8308-80ce7c30b3ce">
      <xsd:complexType>
        <xsd:complexContent>
          <xsd:extension base="dms:MultiChoiceLookup">
            <xsd:sequence>
              <xsd:element name="Value" type="dms:Lookup" maxOccurs="unbounded" minOccurs="0" nillable="true"/>
            </xsd:sequence>
          </xsd:extension>
        </xsd:complexContent>
      </xsd:complex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80969fb-86ba-427f-8d63-edb9920bc495" elementFormDefault="qualified">
    <xsd:import namespace="http://schemas.microsoft.com/office/2006/documentManagement/types"/>
    <xsd:import namespace="http://schemas.microsoft.com/office/infopath/2007/PartnerControls"/>
    <xsd:element name="Summary_x0020_of_x0020_contents" ma:index="12" nillable="true" ma:displayName="Summary of contents" ma:internalName="Summary_x0020_of_x0020_contents">
      <xsd:simpleType>
        <xsd:restriction base="dms:Note">
          <xsd:maxLength value="255"/>
        </xsd:restriction>
      </xsd:simpleType>
    </xsd:element>
    <xsd:element name="Date_x003a_" ma:index="13" nillable="true" ma:displayName="Date:" ma:format="DateOnly" ma:internalName="Date_x003a_">
      <xsd:simpleType>
        <xsd:restriction base="dms:DateTime"/>
      </xsd:simpleType>
    </xsd:element>
    <xsd:element name="a6cee0ee38274d03a2244fd0d7af2e56" ma:index="15" nillable="true" ma:taxonomy="true" ma:internalName="a6cee0ee38274d03a2244fd0d7af2e56" ma:taxonomyFieldName="Publication_x003a_" ma:displayName="Publication:" ma:default="" ma:fieldId="{a6cee0ee-3827-4d03-a224-4fd0d7af2e56}" ma:sspId="3b6fcdd1-4903-492f-8b5e-90291690267e" ma:termSetId="3db898da-2d8a-4f57-9b8c-6eca1dd6dda6" ma:anchorId="00000000-0000-0000-0000-000000000000" ma:open="false" ma:isKeyword="false">
      <xsd:complexType>
        <xsd:sequence>
          <xsd:element ref="pc:Terms" minOccurs="0" maxOccurs="1"/>
        </xsd:sequence>
      </xsd:complexType>
    </xsd:element>
    <xsd:element name="n0425a8407db4fe5b25990a2abc67e9c" ma:index="17" nillable="true" ma:taxonomy="true" ma:internalName="n0425a8407db4fe5b25990a2abc67e9c" ma:taxonomyFieldName="Year" ma:displayName="Year" ma:default="" ma:fieldId="{70425a84-07db-4fe5-b259-90a2abc67e9c}" ma:sspId="3b6fcdd1-4903-492f-8b5e-90291690267e" ma:termSetId="5a53d11f-bb07-4f4c-a3fe-2abf1d542c31" ma:anchorId="00000000-0000-0000-0000-000000000000" ma:open="false" ma:isKeyword="false">
      <xsd:complexType>
        <xsd:sequence>
          <xsd:element ref="pc:Terms" minOccurs="0" maxOccurs="1"/>
        </xsd:sequence>
      </xsd:complexType>
    </xsd:element>
    <xsd:element name="f1c6999a444a4595833ed3ee2044a84d" ma:index="19" nillable="true" ma:taxonomy="true" ma:internalName="f1c6999a444a4595833ed3ee2044a84d" ma:taxonomyFieldName="Division" ma:displayName="Division" ma:default="" ma:fieldId="{f1c6999a-444a-4595-833e-d3ee2044a84d}" ma:sspId="3b6fcdd1-4903-492f-8b5e-90291690267e" ma:termSetId="5d68b3a3-b1b9-4f8b-bfd2-cca273afe61b" ma:anchorId="00000000-0000-0000-0000-000000000000" ma:open="false" ma:isKeyword="false">
      <xsd:complexType>
        <xsd:sequence>
          <xsd:element ref="pc:Terms" minOccurs="0" maxOccurs="1"/>
        </xsd:sequence>
      </xsd:complexType>
    </xsd:element>
    <xsd:element name="i63fdb31de014b12a53dc9978b7b9fef" ma:index="21" nillable="true" ma:taxonomy="true" ma:internalName="i63fdb31de014b12a53dc9978b7b9fef" ma:taxonomyFieldName="Document_x0020_type" ma:displayName="Document type" ma:default="" ma:fieldId="{263fdb31-de01-4b12-a53d-c9978b7b9fef}" ma:sspId="3b6fcdd1-4903-492f-8b5e-90291690267e" ma:termSetId="f85f1f20-9150-4e17-bbec-5eceab8abd2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85528a6-32f5-452f-8308-80ce7c30b3ce">HCOUNCIL-48-736</_dlc_DocId>
    <_dlc_DocIdUrl xmlns="785528a6-32f5-452f-8308-80ce7c30b3ce">
      <Url>https://apps.herefordshire.gov.uk/communicationstoolkit/_layouts/15/DocIdRedir.aspx?ID=HCOUNCIL-48-736</Url>
      <Description>HCOUNCIL-48-736</Description>
    </_dlc_DocIdUrl>
    <a6cee0ee38274d03a2244fd0d7af2e56 xmlns="380969fb-86ba-427f-8d63-edb9920bc495">
      <Terms xmlns="http://schemas.microsoft.com/office/infopath/2007/PartnerControls"/>
    </a6cee0ee38274d03a2244fd0d7af2e56>
    <Summary_x0020_of_x0020_contents xmlns="380969fb-86ba-427f-8d63-edb9920bc495" xsi:nil="true"/>
    <Date_x003a_ xmlns="380969fb-86ba-427f-8d63-edb9920bc495" xsi:nil="true"/>
    <TaxCatchAll xmlns="785528a6-32f5-452f-8308-80ce7c30b3ce">
      <Value>299</Value>
      <Value>300</Value>
    </TaxCatchAll>
    <n0425a8407db4fe5b25990a2abc67e9c xmlns="380969fb-86ba-427f-8d63-edb9920bc495">
      <Terms xmlns="http://schemas.microsoft.com/office/infopath/2007/PartnerControls"/>
    </n0425a8407db4fe5b25990a2abc67e9c>
    <i63fdb31de014b12a53dc9978b7b9fef xmlns="380969fb-86ba-427f-8d63-edb9920bc495">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77cdb05f-c51e-4611-914f-31c3a09203db</TermId>
        </TermInfo>
      </Terms>
    </i63fdb31de014b12a53dc9978b7b9fef>
    <f1c6999a444a4595833ed3ee2044a84d xmlns="380969fb-86ba-427f-8d63-edb9920bc495">
      <Terms xmlns="http://schemas.microsoft.com/office/infopath/2007/PartnerControls">
        <TermInfo xmlns="http://schemas.microsoft.com/office/infopath/2007/PartnerControls">
          <TermName xmlns="http://schemas.microsoft.com/office/infopath/2007/PartnerControls">Design</TermName>
          <TermId xmlns="http://schemas.microsoft.com/office/infopath/2007/PartnerControls">c65c5619-539f-4304-904b-2cbcb750c49f</TermId>
        </TermInfo>
      </Terms>
    </f1c6999a444a4595833ed3ee2044a84d>
  </documentManagement>
</p:properties>
</file>

<file path=customXml/itemProps1.xml><?xml version="1.0" encoding="utf-8"?>
<ds:datastoreItem xmlns:ds="http://schemas.openxmlformats.org/officeDocument/2006/customXml" ds:itemID="{C28FFFC6-755B-46C1-A091-D501E8DC6BA9}">
  <ds:schemaRefs>
    <ds:schemaRef ds:uri="http://schemas.microsoft.com/sharepoint/events"/>
  </ds:schemaRefs>
</ds:datastoreItem>
</file>

<file path=customXml/itemProps2.xml><?xml version="1.0" encoding="utf-8"?>
<ds:datastoreItem xmlns:ds="http://schemas.openxmlformats.org/officeDocument/2006/customXml" ds:itemID="{6EA75A90-E200-4978-A342-78F26B636AD4}">
  <ds:schemaRefs>
    <ds:schemaRef ds:uri="http://schemas.microsoft.com/sharepoint/v3/contenttype/forms"/>
  </ds:schemaRefs>
</ds:datastoreItem>
</file>

<file path=customXml/itemProps3.xml><?xml version="1.0" encoding="utf-8"?>
<ds:datastoreItem xmlns:ds="http://schemas.openxmlformats.org/officeDocument/2006/customXml" ds:itemID="{9630AA34-7525-43CC-9748-5289FD3A72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5528a6-32f5-452f-8308-80ce7c30b3ce"/>
    <ds:schemaRef ds:uri="380969fb-86ba-427f-8d63-edb9920bc4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30C635B-FBB1-44EF-A051-F27C2C3A0054}">
  <ds:schemaRefs>
    <ds:schemaRef ds:uri="http://purl.org/dc/elements/1.1/"/>
    <ds:schemaRef ds:uri="http://schemas.microsoft.com/office/2006/metadata/properties"/>
    <ds:schemaRef ds:uri="380969fb-86ba-427f-8d63-edb9920bc495"/>
    <ds:schemaRef ds:uri="785528a6-32f5-452f-8308-80ce7c30b3c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Slides for members session December 2018</Template>
  <TotalTime>97451</TotalTime>
  <Words>3023</Words>
  <Application>Microsoft Office PowerPoint</Application>
  <PresentationFormat>Widescreen</PresentationFormat>
  <Paragraphs>303</Paragraphs>
  <Slides>12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Herefordshire economy &amp; cost-of-living monthly monitoring report  March 2024  Herefordshire Council Intelligence Unit</vt:lpstr>
      <vt:lpstr>About the monthly monitoring report</vt:lpstr>
      <vt:lpstr>Key points</vt:lpstr>
      <vt:lpstr>Inflation</vt:lpstr>
      <vt:lpstr>People claiming Universal Credit (UC)</vt:lpstr>
      <vt:lpstr>Out-of-work related claimant count: all ages</vt:lpstr>
      <vt:lpstr>Out-of-work claimant count by ward </vt:lpstr>
      <vt:lpstr>Out of work claimant count rate by ward</vt:lpstr>
      <vt:lpstr>Age distribution of out-of-work claimants</vt:lpstr>
      <vt:lpstr>Job postings</vt:lpstr>
      <vt:lpstr>In-demand skills</vt:lpstr>
      <vt:lpstr>Hard to fill vacancies</vt:lpstr>
    </vt:vector>
  </TitlesOfParts>
  <Company>Herefordshire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impact summary</dc:title>
  <dc:creator>Helm, Dave</dc:creator>
  <cp:lastModifiedBy>Helm, Dave</cp:lastModifiedBy>
  <cp:revision>4366</cp:revision>
  <dcterms:created xsi:type="dcterms:W3CDTF">2018-11-26T07:57:21Z</dcterms:created>
  <dcterms:modified xsi:type="dcterms:W3CDTF">2024-03-26T09:19:35Z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8b5416b7-4d83-4895-b0f9-a191a5587b74</vt:lpwstr>
  </property>
  <property fmtid="{D5CDD505-2E9C-101B-9397-08002B2CF9AE}" pid="3" name="ContentTypeId">
    <vt:lpwstr>0x0101008CA920995D693E41ABB64C713481F65E</vt:lpwstr>
  </property>
  <property fmtid="{D5CDD505-2E9C-101B-9397-08002B2CF9AE}" pid="4" name="Year">
    <vt:lpwstr/>
  </property>
  <property fmtid="{D5CDD505-2E9C-101B-9397-08002B2CF9AE}" pid="5" name="Publication_x003a_">
    <vt:lpwstr/>
  </property>
  <property fmtid="{D5CDD505-2E9C-101B-9397-08002B2CF9AE}" pid="6" name="Document_x0020_type">
    <vt:lpwstr>300;#Template|77cdb05f-c51e-4611-914f-31c3a09203db</vt:lpwstr>
  </property>
  <property fmtid="{D5CDD505-2E9C-101B-9397-08002B2CF9AE}" pid="7" name="Division">
    <vt:lpwstr>299;#Design|c65c5619-539f-4304-904b-2cbcb750c49f</vt:lpwstr>
  </property>
  <property fmtid="{D5CDD505-2E9C-101B-9397-08002B2CF9AE}" pid="8" name="Document type">
    <vt:lpwstr>300</vt:lpwstr>
  </property>
  <property fmtid="{D5CDD505-2E9C-101B-9397-08002B2CF9AE}" pid="9" name="Publication:">
    <vt:lpwstr/>
  </property>
</Properties>
</file>