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4" r:id="rId6"/>
    <p:sldMasterId id="2147483687" r:id="rId7"/>
  </p:sldMasterIdLst>
  <p:notesMasterIdLst>
    <p:notesMasterId r:id="rId79"/>
  </p:notesMasterIdLst>
  <p:sldIdLst>
    <p:sldId id="415" r:id="rId8"/>
    <p:sldId id="432" r:id="rId9"/>
    <p:sldId id="771" r:id="rId10"/>
    <p:sldId id="728" r:id="rId11"/>
    <p:sldId id="780" r:id="rId12"/>
    <p:sldId id="714" r:id="rId13"/>
    <p:sldId id="769" r:id="rId14"/>
    <p:sldId id="797" r:id="rId15"/>
    <p:sldId id="736" r:id="rId16"/>
    <p:sldId id="737" r:id="rId17"/>
    <p:sldId id="742" r:id="rId18"/>
    <p:sldId id="745" r:id="rId19"/>
    <p:sldId id="763" r:id="rId20"/>
    <p:sldId id="773" r:id="rId21"/>
    <p:sldId id="715" r:id="rId22"/>
    <p:sldId id="794" r:id="rId23"/>
    <p:sldId id="741" r:id="rId24"/>
    <p:sldId id="748" r:id="rId25"/>
    <p:sldId id="753" r:id="rId26"/>
    <p:sldId id="752" r:id="rId27"/>
    <p:sldId id="754" r:id="rId28"/>
    <p:sldId id="744" r:id="rId29"/>
    <p:sldId id="725" r:id="rId30"/>
    <p:sldId id="746" r:id="rId31"/>
    <p:sldId id="723" r:id="rId32"/>
    <p:sldId id="795" r:id="rId33"/>
    <p:sldId id="733" r:id="rId34"/>
    <p:sldId id="792" r:id="rId35"/>
    <p:sldId id="796" r:id="rId36"/>
    <p:sldId id="782" r:id="rId37"/>
    <p:sldId id="703" r:id="rId38"/>
    <p:sldId id="764" r:id="rId39"/>
    <p:sldId id="756" r:id="rId40"/>
    <p:sldId id="727" r:id="rId41"/>
    <p:sldId id="749" r:id="rId42"/>
    <p:sldId id="739" r:id="rId43"/>
    <p:sldId id="783" r:id="rId44"/>
    <p:sldId id="726" r:id="rId45"/>
    <p:sldId id="729" r:id="rId46"/>
    <p:sldId id="775" r:id="rId47"/>
    <p:sldId id="719" r:id="rId48"/>
    <p:sldId id="665" r:id="rId49"/>
    <p:sldId id="730" r:id="rId50"/>
    <p:sldId id="417" r:id="rId51"/>
    <p:sldId id="750" r:id="rId52"/>
    <p:sldId id="751" r:id="rId53"/>
    <p:sldId id="731" r:id="rId54"/>
    <p:sldId id="762" r:id="rId55"/>
    <p:sldId id="768" r:id="rId56"/>
    <p:sldId id="716" r:id="rId57"/>
    <p:sldId id="718" r:id="rId58"/>
    <p:sldId id="779" r:id="rId59"/>
    <p:sldId id="710" r:id="rId60"/>
    <p:sldId id="761" r:id="rId61"/>
    <p:sldId id="709" r:id="rId62"/>
    <p:sldId id="693" r:id="rId63"/>
    <p:sldId id="781" r:id="rId64"/>
    <p:sldId id="786" r:id="rId65"/>
    <p:sldId id="732" r:id="rId66"/>
    <p:sldId id="747" r:id="rId67"/>
    <p:sldId id="760" r:id="rId68"/>
    <p:sldId id="770" r:id="rId69"/>
    <p:sldId id="777" r:id="rId70"/>
    <p:sldId id="784" r:id="rId71"/>
    <p:sldId id="793" r:id="rId72"/>
    <p:sldId id="787" r:id="rId73"/>
    <p:sldId id="788" r:id="rId74"/>
    <p:sldId id="789" r:id="rId75"/>
    <p:sldId id="785" r:id="rId76"/>
    <p:sldId id="790" r:id="rId77"/>
    <p:sldId id="79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2" autoAdjust="0"/>
    <p:restoredTop sz="93848" autoAdjust="0"/>
  </p:normalViewPr>
  <p:slideViewPr>
    <p:cSldViewPr snapToGrid="0" snapToObjects="1">
      <p:cViewPr varScale="1">
        <p:scale>
          <a:sx n="55" d="100"/>
          <a:sy n="55" d="100"/>
        </p:scale>
        <p:origin x="6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18/01/2024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280670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38</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17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47</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49</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55</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56</a:t>
            </a:fld>
            <a:endParaRPr lang="en-GB" dirty="0"/>
          </a:p>
        </p:txBody>
      </p:sp>
    </p:spTree>
    <p:extLst>
      <p:ext uri="{BB962C8B-B14F-4D97-AF65-F5344CB8AC3E}">
        <p14:creationId xmlns:p14="http://schemas.microsoft.com/office/powerpoint/2010/main" val="117326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12</a:t>
            </a:fld>
            <a:endParaRPr lang="en-GB" dirty="0"/>
          </a:p>
        </p:txBody>
      </p:sp>
    </p:spTree>
    <p:extLst>
      <p:ext uri="{BB962C8B-B14F-4D97-AF65-F5344CB8AC3E}">
        <p14:creationId xmlns:p14="http://schemas.microsoft.com/office/powerpoint/2010/main" val="1221153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57</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59</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17</a:t>
            </a:fld>
            <a:endParaRPr lang="en-GB" dirty="0"/>
          </a:p>
        </p:txBody>
      </p:sp>
    </p:spTree>
    <p:extLst>
      <p:ext uri="{BB962C8B-B14F-4D97-AF65-F5344CB8AC3E}">
        <p14:creationId xmlns:p14="http://schemas.microsoft.com/office/powerpoint/2010/main" val="157677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18</a:t>
            </a:fld>
            <a:endParaRPr lang="en-GB" dirty="0"/>
          </a:p>
        </p:txBody>
      </p:sp>
    </p:spTree>
    <p:extLst>
      <p:ext uri="{BB962C8B-B14F-4D97-AF65-F5344CB8AC3E}">
        <p14:creationId xmlns:p14="http://schemas.microsoft.com/office/powerpoint/2010/main" val="409663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119667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241766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27</a:t>
            </a:fld>
            <a:endParaRPr lang="en-GB" dirty="0"/>
          </a:p>
        </p:txBody>
      </p:sp>
    </p:spTree>
    <p:extLst>
      <p:ext uri="{BB962C8B-B14F-4D97-AF65-F5344CB8AC3E}">
        <p14:creationId xmlns:p14="http://schemas.microsoft.com/office/powerpoint/2010/main" val="312296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0407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106793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40643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768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388776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333376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80592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167354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384235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58480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68327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2547078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167389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964041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3639304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96858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6137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766080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4105316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598406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397563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922466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3529960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96649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1/18/2024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7.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82029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0751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fs.org.uk/sites/default/files/2023-07/Living-standards-and-inequality-IFS-report-262.pdf" TargetMode="Externa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cipd.org/globalassets/media/knowledge/knowledge-hub/reports/2023-pdfs/2023-labour-market-outlook-autumn-2023-8503.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ductivity.ac.uk/the-productivity-lab/the-tpi-uk-itl3-productivity-scorecard-series/"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https://www.ons.gov.uk/methodology/geography/ukgeographies/eurosta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www.ons.gov.uk/economy/grossdomesticproductgdp/methodologies/aguidetointerpretingmonthlygrossdomesticproduct" TargetMode="External"/><Relationship Id="rId4" Type="http://schemas.openxmlformats.org/officeDocument/2006/relationships/hyperlink" Target="https://www.ons.gov.uk/economy/grossdomesticproductgdp/datasets/regionalgrossdomesticproductlocalauthoriti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hyperlink" Target="mailto:researchteam@herefordshire.gov.uk" TargetMode="External"/><Relationship Id="rId3" Type="http://schemas.openxmlformats.org/officeDocument/2006/relationships/slide" Target="slide15.xml"/><Relationship Id="rId7" Type="http://schemas.openxmlformats.org/officeDocument/2006/relationships/slide" Target="slide66.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58.xml"/><Relationship Id="rId5" Type="http://schemas.openxmlformats.org/officeDocument/2006/relationships/slide" Target="slide50.xml"/><Relationship Id="rId4"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hyperlink" Target="https://app.powerbi.com/view?r=eyJrIjoiNTU4NTU2YzUtYTlhNi00OTJjLTg3MTQtMjdiZTY2OGYwNTRmIiwidCI6ImE0NmMxYWY0LTA5Y2EtNDdiNi05OWZiLTEzN2MyMTJkM2IyZSJ9" TargetMode="External"/><Relationship Id="rId4" Type="http://schemas.openxmlformats.org/officeDocument/2006/relationships/hyperlink" Target="https://midlandsengineintelligencehub.org/intelligence-sector/labour-market-skill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omisweb.co.uk/datasets/newbres6pub" TargetMode="Externa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www.nomisweb.co.uk/datasets/apsnew" TargetMode="Externa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ons.gov.uk/visualisations/censusworkforcequalifications/#E06000019" TargetMode="External"/><Relationship Id="rId1" Type="http://schemas.openxmlformats.org/officeDocument/2006/relationships/slideLayout" Target="../slideLayouts/slideLayout9.xml"/><Relationship Id="rId5" Type="http://schemas.openxmlformats.org/officeDocument/2006/relationships/hyperlink" Target="https://www.nomisweb.co.uk/query/construct/summary.asp?reset=yes&amp;mode=construct&amp;dataset=17&amp;version=0&amp;anal=1&amp;initsel=" TargetMode="External"/><Relationship Id="rId4" Type="http://schemas.openxmlformats.org/officeDocument/2006/relationships/hyperlink" Target="https://www.ons.gov.uk/peoplepopulationandcommunity/educationandchildcare/methodologies/howworkforcequalificationlevelsdifferacrossenglandandwalestechnicalannexcensus2021"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cebr.com/reports/financial-wellbeing-and-productivity-in-the-workplace-2/" TargetMode="External"/><Relationship Id="rId7" Type="http://schemas.openxmlformats.org/officeDocument/2006/relationships/hyperlink" Target="https://midlandsengineintelligencehub.org/intelligence-sector/macro-economy/" TargetMode="External"/><Relationship Id="rId12" Type="http://schemas.openxmlformats.org/officeDocument/2006/relationships/hyperlink" Target="https://www.ons.gov.uk/employmentandlabourmarket/peopleinwork/labourproductivity/articles/regionalandsubregionalproductivityintheuk/july2022"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ons.gov.uk/visualisations/dvc1370/index.html" TargetMode="External"/><Relationship Id="rId11" Type="http://schemas.openxmlformats.org/officeDocument/2006/relationships/hyperlink" Target="https://blog.bham.ac.uk/cityredi/what-is-gross-value-added-gva/" TargetMode="External"/><Relationship Id="rId5" Type="http://schemas.openxmlformats.org/officeDocument/2006/relationships/hyperlink" Target="https://www.birmingham.ac.uk/documents/college-social-sciences/business/research/wm-redi/wm-redi-project-docs/theme-2/productivity-report-in-the-west-midlands-2nd-edition.pdf" TargetMode="External"/><Relationship Id="rId10"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4" Type="http://schemas.openxmlformats.org/officeDocument/2006/relationships/hyperlink" Target="https://www.pwc.co.uk/industries/insights/productivity-tracker/uk-tracker.html#:~:text=UK%20productivity%20levels%20increased%20by,productivity%20growth%20since%20the%20GFC." TargetMode="Externa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omisweb.co.uk/datasets/umb" TargetMode="External"/><Relationship Id="rId7" Type="http://schemas.openxmlformats.org/officeDocument/2006/relationships/hyperlink" Target="https://www.economicshelp.org/blog/14529/unemployment/claimant-count-unemployment/" TargetMode="External"/><Relationship Id="rId2" Type="http://schemas.openxmlformats.org/officeDocument/2006/relationships/hyperlink" Target="https://www.ons.gov.uk/visualisations/dvc2281/" TargetMode="External"/><Relationship Id="rId1" Type="http://schemas.openxmlformats.org/officeDocument/2006/relationships/slideLayout" Target="../slideLayouts/slideLayout9.xml"/><Relationship Id="rId6"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5" Type="http://schemas.openxmlformats.org/officeDocument/2006/relationships/image" Target="../media/image31.png"/><Relationship Id="rId4" Type="http://schemas.openxmlformats.org/officeDocument/2006/relationships/hyperlink" Target="https://www.nomisweb.co.uk/query/construct/summary.asp?reset=yes&amp;mode=construct&amp;dataset=127&amp;version=0&amp;anal=1&amp;initse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fingertips.phe.org.uk/profile/public-health-outcomes-framework/data#page/6/gid/1000041/pat/6/par/E12000005/ati/302/are/E06000019/iid/90635/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www.sciencedirect.com/science/article/pii/S0927537122001439" TargetMode="External"/><Relationship Id="rId4" Type="http://schemas.openxmlformats.org/officeDocument/2006/relationships/hyperlink" Target="https://assets.publishing.service.gov.uk/media/5a7c911bed915d6969f45c8c/Working_well.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methodologies/annualpopulationsurveyapsqmi"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ons.gov.uk/visualisations/censusareachanges/E06000019/"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image" Target="../media/image34.png"/><Relationship Id="rId5" Type="http://schemas.openxmlformats.org/officeDocument/2006/relationships/hyperlink" Target="https://www.ons.gov.uk/employmentandlabourmarket/peoplenotinwork/economicinactivity/articles/halfamillionmorepeopleareoutofthelabourforcebecauseoflongtermsickness/2022-11-10" TargetMode="External"/><Relationship Id="rId10" Type="http://schemas.openxmlformats.org/officeDocument/2006/relationships/hyperlink" Target="https://www.resolutionfoundation.org/publications/left-behind/?mc_cid=a778f17297&amp;mc_eid=3f126a93f1" TargetMode="External"/><Relationship Id="rId4" Type="http://schemas.openxmlformats.org/officeDocument/2006/relationships/hyperlink" Target="https://www.ippr.org/files/publications/pdf/working-well-feb2017.pdf" TargetMode="External"/><Relationship Id="rId9" Type="http://schemas.openxmlformats.org/officeDocument/2006/relationships/hyperlink" Target="https://www.nomisweb.co.uk/reports/lmp/la/1946157169/subreports/einact_time_series/report.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hyperlink" Target="https://www.ons.gov.uk/datasets/TS066/editions/2021/versions/1" TargetMode="Externa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s://www.ons.gov.uk/employmentandlabourmarket/peoplenotinwork/economicinactivity/articles/halfamillionmorepeopleareoutofthelabourforcebecauseoflongtermsickness/2022-11-10" TargetMode="External"/><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hyperlink" Target="https://fingertips.phe.org.uk/profile/public-health-outcomes-framework/data#page/6/gid/1000041/pat/6/par/E12000005/ati/302/are/E06000019/iid/90635/age/208/sex/4/cat/-1/ctp/-1/yrr/1/cid/4/tbm/1/page-options/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atcen.ac.uk/publications/society-watch-2023-price-we-pay-social-impact-cost-living-crisi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entreforsocialjustice.org.uk/newsroom/over-700000-on-benefit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37.png"/><Relationship Id="rId4" Type="http://schemas.openxmlformats.org/officeDocument/2006/relationships/hyperlink" Target="https://www.gov.uk/employment-support-allowance/what-youll-ge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methodologies/traveltoworkqualityinformationforcensus2021" TargetMode="External"/><Relationship Id="rId2" Type="http://schemas.openxmlformats.org/officeDocument/2006/relationships/hyperlink" Target="https://www.ons.gov.uk/employmentandlabourmarket/peopleinwork/employmentandemployeetypes/articles/understandingtownsindustryanalysis/2021-12-13"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hyperlink" Target="https://www.ons.gov.uk/businessindustryandtrade/itandinternetindustry/datasets/internetusers" TargetMode="External"/><Relationship Id="rId3" Type="http://schemas.openxmlformats.org/officeDocument/2006/relationships/hyperlink" Target="https://experience.arcgis.com/experience/a4af7f8f83e24639831594587d814443/?draft=true" TargetMode="External"/><Relationship Id="rId7" Type="http://schemas.openxmlformats.org/officeDocument/2006/relationships/image" Target="../media/image40.png"/><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6" Type="http://schemas.openxmlformats.org/officeDocument/2006/relationships/hyperlink" Target="https://www.ons.gov.uk/businessindustryandtrade/itandinternetindustry/bulletins/internetusers/2020" TargetMode="External"/><Relationship Id="rId5" Type="http://schemas.openxmlformats.org/officeDocument/2006/relationships/hyperlink" Target="https://www.bbc.co.uk/news/technology-65622403" TargetMode="External"/><Relationship Id="rId4" Type="http://schemas.openxmlformats.org/officeDocument/2006/relationships/hyperlink" Target="https://www.placesforpeople.co.uk/media/iwankg34/digital-exclusion-and-the-cost-of-living-crisis-final-v2.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fingertips.phe.org.uk/search/NEET#page/4/gid/1/pat/6/ati/402/are/E06000019/iid/93203/age/174/sex/4/cat/-1/ctp/-1/yrr/1/cid/4/tbm/1/page-options/tre-ao-0"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ifs.org.uk/articles/pay-growth-londons-top-earners-has-driven-geographical-inequality-mean-earnings?mc_cid=81d680d880&amp;mc_eid=39f43342be" TargetMode="External"/><Relationship Id="rId2" Type="http://schemas.openxmlformats.org/officeDocument/2006/relationships/hyperlink" Target="https://www.ons.gov.uk/employmentandlabourmarket/peopleinwork/employmentandemployeetypes/bulletins/averageweeklyearningsingreatbritain/january2024" TargetMode="External"/><Relationship Id="rId1" Type="http://schemas.openxmlformats.org/officeDocument/2006/relationships/slideLayout" Target="../slideLayouts/slideLayout9.xml"/><Relationship Id="rId5" Type="http://schemas.openxmlformats.org/officeDocument/2006/relationships/hyperlink" Target="https://www.nomisweb.co.uk/datasets/ashe" TargetMode="Externa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3"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4.png"/><Relationship Id="rId4" Type="http://schemas.openxmlformats.org/officeDocument/2006/relationships/hyperlink" Target="https://ifs.org.uk/news/barely-any-change-gender-earnings-gap-last-25-years-once-you-account-increases-women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7" Type="http://schemas.openxmlformats.org/officeDocument/2006/relationships/hyperlink" Target="https://understanding.herefordshire.gov.uk/media/2101/labour-market-and-travel-to-work_census-2021-in-herefordshire.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www.gov.uk/government/statistics/income-and-tax-by-borough-and-district-or-unitary-authority-2010-to-2011" TargetMode="External"/><Relationship Id="rId5" Type="http://schemas.openxmlformats.org/officeDocument/2006/relationships/image" Target="../media/image46.emf"/><Relationship Id="rId4" Type="http://schemas.openxmlformats.org/officeDocument/2006/relationships/image" Target="../media/image45.emf"/></Relationships>
</file>

<file path=ppt/slides/_rels/slide39.xml.rels><?xml version="1.0" encoding="UTF-8" standalone="yes"?>
<Relationships xmlns="http://schemas.openxmlformats.org/package/2006/relationships"><Relationship Id="rId3" Type="http://schemas.openxmlformats.org/officeDocument/2006/relationships/hyperlink" Target="https://understanding.herefordshire.gov.uk/population/"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hyperlink" Target="https://www.ons.gov.uk/economy/regionalaccounts/grossdisposablehouseholdincome/datasets/regionalgrossdisposablehouseholdincomegdh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pension-credit"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stat-xplore.dwp.gov.uk/webapi/jsf/login.xhtml" TargetMode="External"/><Relationship Id="rId5" Type="http://schemas.openxmlformats.org/officeDocument/2006/relationships/image" Target="../media/image48.png"/><Relationship Id="rId4" Type="http://schemas.openxmlformats.org/officeDocument/2006/relationships/hyperlink" Target="https://www.moneysavingexpert.com/news/2021/05/pension-credit-bank-holiday-billions-unclaimed/"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gov.uk/government/news/uk-house-price-index-for-november-2023" TargetMode="External"/><Relationship Id="rId3" Type="http://schemas.openxmlformats.org/officeDocument/2006/relationships/hyperlink" Target="https://www.ons.gov.uk/peoplepopulationandcommunity/housing/articles/howaremonthlymortgagerepaymentschangingingreatbritain/2023-03-08" TargetMode="External"/><Relationship Id="rId7" Type="http://schemas.openxmlformats.org/officeDocument/2006/relationships/hyperlink" Target="https://www.gov.uk/government/statistics/uk-house-price-index-for-october-2023/uk-house-price-index-england-october-2023" TargetMode="External"/><Relationship Id="rId2" Type="http://schemas.openxmlformats.org/officeDocument/2006/relationships/hyperlink" Target="https://www.ons.gov.uk/economy/inflationandpriceindices/bulletins/housepriceindex/latest" TargetMode="Externa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hyperlink" Target="https://www.ons.gov.uk/peoplepopulationandcommunity/housing/datasets/medianhousepricefornationalandsubnationalgeographiesquarterlyrollingyearhpssadataset09" TargetMode="Externa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housing/bulletins/housingaffordabilityinenglandandwales/2022" TargetMode="External"/><Relationship Id="rId1" Type="http://schemas.openxmlformats.org/officeDocument/2006/relationships/slideLayout" Target="../slideLayouts/slideLayout10.xml"/><Relationship Id="rId4" Type="http://schemas.openxmlformats.org/officeDocument/2006/relationships/hyperlink" Target="https://www.ons.gov.uk/peoplepopulationandcommunity/housing/datasets/housepriceexistingdwellingstoworkplacebasedearningsratio" TargetMode="External"/></Relationships>
</file>

<file path=ppt/slides/_rels/slide4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hyperlink" Target="https://www.ons.gov.uk/economy/inflationandpriceindices/bulletins/indexofprivatehousingrentalprices/latest" TargetMode="External"/><Relationship Id="rId7" Type="http://schemas.openxmlformats.org/officeDocument/2006/relationships/hyperlink" Target="https://www.ons.gov.uk/visualisations/censusareachanges/E06000019/" TargetMode="External"/><Relationship Id="rId12" Type="http://schemas.openxmlformats.org/officeDocument/2006/relationships/hyperlink" Target="https://www.ons.gov.uk/peoplepopulationandcommunity/housing/datasets/privaterentalmarketsummarystatisticsinengland" TargetMode="External"/><Relationship Id="rId2" Type="http://schemas.openxmlformats.org/officeDocument/2006/relationships/hyperlink" Target="https://www.niesr.ac.uk/wp-content/uploads/2023/08/JC737-NIESR-Outlook-Summer-2023-UK-Spotlight-SA.pdf?ver=8Z6i02ftr5ipL9plteW1" TargetMode="External"/><Relationship Id="rId1" Type="http://schemas.openxmlformats.org/officeDocument/2006/relationships/slideLayout" Target="../slideLayouts/slideLayout9.xml"/><Relationship Id="rId6" Type="http://schemas.openxmlformats.org/officeDocument/2006/relationships/hyperlink" Target="https://www.ons.gov.uk/peoplepopulationandcommunity/housing/articles/changesinprivaterentalsectorbehaviourengland/february2022toseptember2023" TargetMode="External"/><Relationship Id="rId11" Type="http://schemas.openxmlformats.org/officeDocument/2006/relationships/image" Target="../media/image52.png"/><Relationship Id="rId5" Type="http://schemas.openxmlformats.org/officeDocument/2006/relationships/hyperlink" Target="https://www.ons.gov.uk/economy/inflationandpriceindices/articles/costoflivinginsights/housing#:~:text=According%20to%20data%20from%20Pay,%C2%A3880%20in%20September%202023." TargetMode="External"/><Relationship Id="rId10" Type="http://schemas.openxmlformats.org/officeDocument/2006/relationships/hyperlink" Target="https://www.ons.gov.uk/peoplepopulationandcommunity/housing/bulletins/privaterentalmarketsummarystatisticsinengland/april2022tomarch2023" TargetMode="External"/><Relationship Id="rId4"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9" Type="http://schemas.openxmlformats.org/officeDocument/2006/relationships/hyperlink" Target="https://www.ons.gov.uk/peoplepopulationandcommunity/housing/bulletins/privaterentalmarketsummarystatisticsinengland/october2022toseptember2023"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lginform.local.gov.uk/reports/view/lga-research/lga-research-summary-report-mortgage-and-landlord-possession-statistics-quarterly?mod-area=E06000019" TargetMode="External"/><Relationship Id="rId3" Type="http://schemas.openxmlformats.org/officeDocument/2006/relationships/hyperlink" Target="https://www.ons.gov.uk/economy/inflationandpriceindices/articles/costoflivinginsights/housing" TargetMode="External"/><Relationship Id="rId7" Type="http://schemas.openxmlformats.org/officeDocument/2006/relationships/image" Target="../media/image53.jp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gov.uk/government/statistics/mortgage-and-landlord-possession-statistics-july-to-september-2023/mortgage-and-landlord-possession-statistics-july-to-september-2023" TargetMode="External"/><Relationship Id="rId5" Type="http://schemas.openxmlformats.org/officeDocument/2006/relationships/hyperlink" Target="https://www.ukfinance.org.uk/data-and-research/data/mortgages/arrears-and-possessions" TargetMode="External"/><Relationship Id="rId4" Type="http://schemas.openxmlformats.org/officeDocument/2006/relationships/hyperlink" Target="https://ifs.org.uk/articles/interest-rate-hikes-could-see-14-million-people-lose-20-their-disposable-income?mc_cid=a73eea5def&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hyperlink" Target="https://www.ons.gov.uk/economy/inflationandpriceindices/articles/costoflivinginsights/energy" TargetMode="Externa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hyperlink" Target="https://www.ons.gov.uk/datasets/TS046/editions/2021/versions/4/filter-outputs/7298fb7f-f5d9-440b-8870-2b16fdc2a183#get-data" TargetMode="External"/><Relationship Id="rId4" Type="http://schemas.openxmlformats.org/officeDocument/2006/relationships/hyperlink" Target="https://www.gov.uk/government/statistics/sub-national-estimates-of-households-not-connected-to-the-gas-network"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hyperlink" Target="https://www.ons.gov.uk/peoplepopulationandcommunity/housing/articles/energyefficiencyofhousinginenglandandwales/2022/relateddat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public.flourish.studio/story/1634399/"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hyperlink" Target="https://www.ons.gov.uk/peoplepopulationandcommunity/wellbeing/bulletins/measuringnationalwellbeing/april2021tomarch2022" TargetMode="External"/><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gov.uk/government/statistics/english-indices-of-deprivation-2019" TargetMode="External"/><Relationship Id="rId1" Type="http://schemas.openxmlformats.org/officeDocument/2006/relationships/slideLayout" Target="../slideLayouts/slideLayout9.xml"/><Relationship Id="rId4" Type="http://schemas.openxmlformats.org/officeDocument/2006/relationships/hyperlink" Target="https://understanding.herefordshire.gov.uk/inequalities/index-of-multiple-deprivation-im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5" Type="http://schemas.openxmlformats.org/officeDocument/2006/relationships/hyperlink" Target="https://commonslibrary.parliament.uk/research-briefings/sn07096/" TargetMode="External"/><Relationship Id="rId4" Type="http://schemas.openxmlformats.org/officeDocument/2006/relationships/hyperlink" Target="https://fingertips.phe.org.uk/search/income#page/4/gid/8000037/pat/6/par/E12000005/ati/302/are/E06000019/iid/93700/age/169/sex/4/cat/-1/ctp/-1/yrr/1/cid/4/tbm/1/page-options/car-do-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pag.org.uk/child-poverty/child-poverty-facts-and-figures"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hyperlink" Target="https://endchildpoverty.org.uk/child-poverty/" TargetMode="External"/><Relationship Id="rId4" Type="http://schemas.openxmlformats.org/officeDocument/2006/relationships/hyperlink" Target="https://www.jrf.org.uk/report/uk-poverty-2023"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rk.ac.uk/policy-engine/cost-of-living/" TargetMode="External"/><Relationship Id="rId7" Type="http://schemas.openxmlformats.org/officeDocument/2006/relationships/hyperlink" Target="https://www.gov.uk/government/statistics/sub-regional-fuel-poverty-data-2023-2021-data"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hyperlink" Target="https://understanding.herefordshire.gov.uk/media/1875/bre-herefordshire-integrated-housing-stock-modelling-report-final-002.pdf" TargetMode="External"/><Relationship Id="rId4" Type="http://schemas.openxmlformats.org/officeDocument/2006/relationships/slide" Target="slide36.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www.gov.uk/government/statistics/statutory-homelessness-in-england-financial-year-2022-23" TargetMode="External"/><Relationship Id="rId4" Type="http://schemas.openxmlformats.org/officeDocument/2006/relationships/hyperlink" Target="https://www.crisis.org.uk/ending-homelessness/homelessness-knowledge-hub/homelessness-monitor/england/the-homelessness-monitor-england-2023/"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hyperlink" Target="https://cep.lse.ac.uk/_NEW/PUBLICATIONS/abstract.asp?index=9873" TargetMode="External"/><Relationship Id="rId13" Type="http://schemas.openxmlformats.org/officeDocument/2006/relationships/hyperlink" Target="https://data.cdrc.ac.uk/dataset/priority-places-food-index" TargetMode="External"/><Relationship Id="rId3" Type="http://schemas.openxmlformats.org/officeDocument/2006/relationships/hyperlink" Target="https://www.barnardos.org.uk/sites/default/files/2022-10/At%20what%20cost_impact%20of%20cost%20of%20living%20final%20report.pdf" TargetMode="External"/><Relationship Id="rId7" Type="http://schemas.openxmlformats.org/officeDocument/2006/relationships/hyperlink" Target="https://www.centreforcities.org/data/cost-of-living-tracker/" TargetMode="External"/><Relationship Id="rId12" Type="http://schemas.openxmlformats.org/officeDocument/2006/relationships/hyperlink" Target="https://wearecitizensadvice.org.uk/living-on-empty-245f4b9acbe3"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carersuk.org/reports/state-of-caring-survey-2023-the-impact-of-caring-on-finances/" TargetMode="External"/><Relationship Id="rId11" Type="http://schemas.openxmlformats.org/officeDocument/2006/relationships/hyperlink" Target="https://public.flourish.studio/story/1634399/" TargetMode="External"/><Relationship Id="rId5" Type="http://schemas.openxmlformats.org/officeDocument/2006/relationships/hyperlink" Target="https://www.placesforpeople.co.uk/media/iwankg34/digital-exclusion-and-the-cost-of-living-crisis-final-v2.pdf" TargetMode="External"/><Relationship Id="rId10" Type="http://schemas.openxmlformats.org/officeDocument/2006/relationships/hyperlink" Target="https://www.cipd.org/uk/knowledge/reports/labour-market-outlook/" TargetMode="External"/><Relationship Id="rId4" Type="http://schemas.openxmlformats.org/officeDocument/2006/relationships/hyperlink" Target="https://www.youtube.com/@caciltd/videos" TargetMode="External"/><Relationship Id="rId9" Type="http://schemas.openxmlformats.org/officeDocument/2006/relationships/hyperlink" Target="https://www.thrivingplacesindex.org/candidates/E06000019" TargetMode="External"/><Relationship Id="rId14" Type="http://schemas.openxmlformats.org/officeDocument/2006/relationships/hyperlink" Target="https://endchildpoverty.org.uk/child-pover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www.health.org.uk/publications/long-reads/what-we-know-about-the-uk-s-working-age-health-challenge" TargetMode="External"/><Relationship Id="rId13" Type="http://schemas.openxmlformats.org/officeDocument/2006/relationships/hyperlink" Target="https://ifs.org.uk/publications/living-standards-and-inequality-chapter?mc_cid=af239cd18c&amp;mc_eid=39f43342be" TargetMode="External"/><Relationship Id="rId3" Type="http://schemas.openxmlformats.org/officeDocument/2006/relationships/hyperlink" Target="https://endfurniturepoverty.org/research-campaigns/rebuilding-crisis-support-local-welfare-assistance/research-on-the-cliff-edge-the-state-of-crisis-support-2022-2023/" TargetMode="External"/><Relationship Id="rId7" Type="http://schemas.openxmlformats.org/officeDocument/2006/relationships/hyperlink" Target="https://www.health.org.uk/evidence-hub/money-and-resources/poverty/map-of-child-poverty" TargetMode="External"/><Relationship Id="rId12" Type="http://schemas.openxmlformats.org/officeDocument/2006/relationships/hyperlink" Target="https://ifs.org.uk/sites/default/files/2023-10/IFS-Green-Budget-2023_1.pdf" TargetMode="External"/><Relationship Id="rId2" Type="http://schemas.openxmlformats.org/officeDocument/2006/relationships/hyperlink" Target="https://endfurniturepoverty.org/research-campaigns/understanding-furniture-poverty/research-the-extent-of-furniture-poverty/" TargetMode="External"/><Relationship Id="rId1" Type="http://schemas.openxmlformats.org/officeDocument/2006/relationships/slideLayout" Target="../slideLayouts/slideLayout3.xml"/><Relationship Id="rId6" Type="http://schemas.openxmlformats.org/officeDocument/2006/relationships/hyperlink" Target="https://foodfoundation.org.uk/sites/default/files/2023-12/Disabilities%20briefing_FINAL.pdf" TargetMode="External"/><Relationship Id="rId11" Type="http://schemas.openxmlformats.org/officeDocument/2006/relationships/hyperlink" Target="https://ifs.org.uk/publications/housing-quality-and-affordability-lower-income-households?mc_cid=5170e83b8a&amp;mc_eid=39f43342be" TargetMode="External"/><Relationship Id="rId5" Type="http://schemas.openxmlformats.org/officeDocument/2006/relationships/hyperlink" Target="https://foodfoundation.org.uk/childrens-right2food-dashboard" TargetMode="External"/><Relationship Id="rId15" Type="http://schemas.openxmlformats.org/officeDocument/2006/relationships/hyperlink" Target="https://www.instituteofhealthequity.org/resources-reports/fuel-poverty-cold-homes-and-health-inequalities-in-the-uk/read-the-report.pdf" TargetMode="External"/><Relationship Id="rId10" Type="http://schemas.openxmlformats.org/officeDocument/2006/relationships/hyperlink" Target="https://researchbriefings.files.parliament.uk/documents/SN07096/SN07096.pdf" TargetMode="External"/><Relationship Id="rId4" Type="http://schemas.openxmlformats.org/officeDocument/2006/relationships/hyperlink" Target="https://www.fca.org.uk/data/financial-lives-2022-early-survey-insights-vulnerability-financial-resilience" TargetMode="External"/><Relationship Id="rId9" Type="http://schemas.openxmlformats.org/officeDocument/2006/relationships/hyperlink" Target="https://commonslibrary.parliament.uk/research-briefings/cbp-9428/" TargetMode="External"/><Relationship Id="rId14" Type="http://schemas.openxmlformats.org/officeDocument/2006/relationships/hyperlink" Target="https://ifs.org.uk/events/living-standards-poverty-and-inequality-uk-2023?mc_cid=e5b11d1e0d&amp;mc_eid=3bd70722dd"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mentalhealth.org.uk/sites/default/files/2023-01/MHF-cost-of-living-crisis-report-2023-01-12.pdf" TargetMode="External"/><Relationship Id="rId13" Type="http://schemas.openxmlformats.org/officeDocument/2006/relationships/hyperlink" Target="https://app.powerbi.com/view?r=eyJrIjoiMzI1N2YwYmYtNWVhMy00ZWY5LTliNmMtYzk3ZWVmMmMzNjZkIiwidCI6ImVlNGUxNDk5LTRhMzUtNGIyZS1hZDQ3LTVmM2NmOWRlODY2NiIsImMiOjh9" TargetMode="External"/><Relationship Id="rId3" Type="http://schemas.openxmlformats.org/officeDocument/2006/relationships/hyperlink" Target="https://www.jrf.org.uk/report/uk-poverty-2023" TargetMode="External"/><Relationship Id="rId7" Type="http://schemas.openxmlformats.org/officeDocument/2006/relationships/hyperlink" Target="https://lginform.local.gov.uk/" TargetMode="External"/><Relationship Id="rId12" Type="http://schemas.openxmlformats.org/officeDocument/2006/relationships/hyperlink" Target="https://analytics.phe.gov.uk/apps/health-inequalities-dashboard/" TargetMode="External"/><Relationship Id="rId2" Type="http://schemas.openxmlformats.org/officeDocument/2006/relationships/hyperlink" Target="https://www.hl.co.uk/features/5-to-thrive/savings-and-resilience-comparison-tool" TargetMode="External"/><Relationship Id="rId1" Type="http://schemas.openxmlformats.org/officeDocument/2006/relationships/slideLayout" Target="../slideLayouts/slideLayout3.xml"/><Relationship Id="rId6" Type="http://schemas.openxmlformats.org/officeDocument/2006/relationships/hyperlink" Target="https://www.livingwage.org.uk/precarious-pay-and-uncertain-hours-insecure-work-uk-labour-market?mc_cid=fcfc23fce8&amp;mc_eid=3f126a93f1" TargetMode="External"/><Relationship Id="rId11" Type="http://schemas.openxmlformats.org/officeDocument/2006/relationships/hyperlink" Target="https://www.niesr.ac.uk/publications/low-middle-income-households-facing-seven-years-falling-living-standards?type=uk-economic-outlook" TargetMode="External"/><Relationship Id="rId5"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10" Type="http://schemas.openxmlformats.org/officeDocument/2006/relationships/hyperlink" Target="https://natcen.ac.uk/publications/society-watch-2023-price-we-pay-social-impact-cost-living-crisis" TargetMode="External"/><Relationship Id="rId4" Type="http://schemas.openxmlformats.org/officeDocument/2006/relationships/hyperlink" Target="https://www.jrf.org.uk/report/unable-escape-persistent-hardship-jrfs-cost-living-tracker-summer-2023?utm_campaign=781760_June%20Newsletter&amp;utm_medium=email&amp;utm_source=Joseph%20Rowntree%20Foundation&amp;dm_i=7ADY,GR7K,1R1NNI,23J7B,1" TargetMode="External"/><Relationship Id="rId9" Type="http://schemas.openxmlformats.org/officeDocument/2006/relationships/hyperlink" Target="https://www.midlandsengineintelligencehub.org/" TargetMode="External"/><Relationship Id="rId14" Type="http://schemas.openxmlformats.org/officeDocument/2006/relationships/hyperlink" Target="https://www.ons.gov.uk/peoplepopulationandcommunity/populationandmigration/populationestimates/articles/buildacustomareaprofile/2023-01-17"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experience.arcgis.com/experience/a4af7f8f83e24639831594587d814443/?draft=true" TargetMode="External"/><Relationship Id="rId13" Type="http://schemas.openxmlformats.org/officeDocument/2006/relationships/hyperlink" Target="https://www.ons.gov.uk/peoplepopulationandcommunity/housing/articles/howaremonthlymortgagerepaymentschangingingreatbritain/2023-03-08" TargetMode="External"/><Relationship Id="rId3" Type="http://schemas.openxmlformats.org/officeDocument/2006/relationships/hyperlink" Target="https://www.ons.gov.uk/census" TargetMode="External"/><Relationship Id="rId7" Type="http://schemas.openxmlformats.org/officeDocument/2006/relationships/hyperlink" Target="https://www.ons.gov.uk/economy/inflationandpriceindices/articles/thecostoflivingcurrentandupcomingwork/february2023" TargetMode="External"/><Relationship Id="rId12" Type="http://schemas.openxmlformats.org/officeDocument/2006/relationships/hyperlink" Target="https://www.ons.gov.uk/economy/inflationandpriceindices/bulletins/householdcostsindicesforukhouseholdgroups/january2022toseptember2023" TargetMode="External"/><Relationship Id="rId2" Type="http://schemas.openxmlformats.org/officeDocument/2006/relationships/hyperlink" Target="https://www.ons.gov.uk/businessindustryandtrade/business/businessservices/bulletins/businessinsightsandimpactontheukeconomy/14december2023" TargetMode="External"/><Relationship Id="rId1" Type="http://schemas.openxmlformats.org/officeDocument/2006/relationships/slideLayout" Target="../slideLayouts/slideLayout3.xml"/><Relationship Id="rId6" Type="http://schemas.openxmlformats.org/officeDocument/2006/relationships/hyperlink" Target="https://www.ons.gov.uk/economy/inflationandpriceindices/articles/costofliving/latestinsights" TargetMode="External"/><Relationship Id="rId11" Type="http://schemas.openxmlformats.org/officeDocument/2006/relationships/hyperlink" Target="https://www.ons.gov.uk/peoplepopulationandcommunity/healthandsocialcare/healthandwellbeing/bulletins/healthinengland/2015to2021" TargetMode="External"/><Relationship Id="rId5" Type="http://schemas.openxmlformats.org/officeDocument/2006/relationships/hyperlink" Target="https://www.ons.gov.uk/visualisations/censusworkforcequalifications/#E06000019" TargetMode="External"/><Relationship Id="rId15" Type="http://schemas.openxmlformats.org/officeDocument/2006/relationships/hyperlink" Target="https://www.ons.gov.uk/peoplepopulationandcommunity/personalandhouseholdfinances/incomeandwealth/bulletins/smallareamodelbasedincomeestimates/financialyearending2020" TargetMode="External"/><Relationship Id="rId10" Type="http://schemas.openxmlformats.org/officeDocument/2006/relationships/hyperlink" Target="https://www.ons.gov.uk/visualisations/areas/E06000019/" TargetMode="External"/><Relationship Id="rId4" Type="http://schemas.openxmlformats.org/officeDocument/2006/relationships/hyperlink" Target="https://www.ons.gov.uk/peoplepopulationandcommunity/housing/articles/census2021howhomesareheatedinyourarea/2023-01-05" TargetMode="External"/><Relationship Id="rId9" Type="http://schemas.openxmlformats.org/officeDocument/2006/relationships/hyperlink" Target="https://www.ons.gov.uk/releases/economicactivityandsocialchangeintheukrealtimeindicators27july2023" TargetMode="External"/><Relationship Id="rId14" Type="http://schemas.openxmlformats.org/officeDocument/2006/relationships/hyperlink" Target="https://www.ons.gov.uk/peoplepopulationandcommunity/personalandhouseholdfinances/expenditure/articles/impactofincreasedcostoflivingonadultsacrossgreatbritain/julytooctober2023"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bulletins/uklabourmarket/latest" TargetMode="External"/><Relationship Id="rId13" Type="http://schemas.openxmlformats.org/officeDocument/2006/relationships/hyperlink" Target="https://www.ons.gov.uk/peoplepopulationandcommunity/educationandchildcare/articles/youngpeoplefromdisadvantagedbackgroundsfeellessincontroloftheirfutures/2023-11-06" TargetMode="External"/><Relationship Id="rId3" Type="http://schemas.openxmlformats.org/officeDocument/2006/relationships/hyperlink" Target="https://www.nomisweb.co.uk/reports/lmp/la/1946157169/report.aspx?town=herefordshire#tabjobs" TargetMode="External"/><Relationship Id="rId7" Type="http://schemas.openxmlformats.org/officeDocument/2006/relationships/hyperlink" Target="https://www.ons.gov.uk/economy/economicoutputandproductivity/output/articles/ukeconomylatest/2021-01-25" TargetMode="External"/><Relationship Id="rId12" Type="http://schemas.openxmlformats.org/officeDocument/2006/relationships/hyperlink" Target="https://www.ons.gov.uk/visualisations/censusorigindestination/" TargetMode="External"/><Relationship Id="rId2" Type="http://schemas.openxmlformats.org/officeDocument/2006/relationships/hyperlink" Target="https://www.ons.gov.uk/economy/inflationandpriceindice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subnationalindicatorsexplorer/2022-01-06" TargetMode="External"/><Relationship Id="rId11" Type="http://schemas.openxmlformats.org/officeDocument/2006/relationships/hyperlink" Target="https://www.ons.gov.uk/visualisations/dvc2281/" TargetMode="External"/><Relationship Id="rId5" Type="http://schemas.openxmlformats.org/officeDocument/2006/relationships/hyperlink" Target="https://www.ons.gov.uk/economy/economicoutputandproductivity/output/articles/regionalconsumercardspendinguk/2019to2023#overview-of-spending-data" TargetMode="External"/><Relationship Id="rId10" Type="http://schemas.openxmlformats.org/officeDocument/2006/relationships/hyperlink" Target="https://www.ons.gov.uk/employmentandlabourmarket/peopleinwork/employmentandemployeetypes/articles/understandingtownsindustryanalysis/2021-12-13" TargetMode="External"/><Relationship Id="rId4" Type="http://schemas.openxmlformats.org/officeDocument/2006/relationships/hyperlink" Target="https://www.ons.gov.uk/peoplepopulationandcommunity/wellbeing/bulletins/measuringnationalwellbeing/april2022tomarch2023" TargetMode="External"/><Relationship Id="rId9" Type="http://schemas.openxmlformats.org/officeDocument/2006/relationships/hyperlink" Target="https://www.ons.gov.uk/peoplepopulationandcommunity/wellbeing/articles/ukmeasuresofnationalwellbeing/dashboard" TargetMode="External"/><Relationship Id="rId14" Type="http://schemas.openxmlformats.org/officeDocument/2006/relationships/hyperlink" Target="https://www.productivity.ac.uk/wp-content/uploads/2021/10/PIP010-Midlands-Productivity-Challenge-FINAL-070122.pdf"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royallondon.com/articles-guides/cost-of-living/cost-of-living-report/" TargetMode="External"/><Relationship Id="rId13" Type="http://schemas.openxmlformats.org/officeDocument/2006/relationships/hyperlink" Target="https://www.birmingham.ac.uk/documents/college-social-sciences/business/research/wm-redi/wm-redi-project-docs/theme-2/productivity-report-in-the-west-midlands-2nd-edition.pdf" TargetMode="External"/><Relationship Id="rId3" Type="http://schemas.openxmlformats.org/officeDocument/2006/relationships/hyperlink" Target="https://www.resolutionfoundation.org/events/shared-prosperity/" TargetMode="External"/><Relationship Id="rId7" Type="http://schemas.openxmlformats.org/officeDocument/2006/relationships/hyperlink" Target="https://www.youtube.com/watch?v=JU8jaoKa48g" TargetMode="External"/><Relationship Id="rId12" Type="http://schemas.openxmlformats.org/officeDocument/2006/relationships/hyperlink" Target="https://www.kcl.ac.uk/csmh/assets/esrc-csmh-cost-of-living-crisis-and-mental-health-report.pdf" TargetMode="External"/><Relationship Id="rId2" Type="http://schemas.openxmlformats.org/officeDocument/2006/relationships/hyperlink" Target="https://www.productivity.ac.uk/the-productivity-lab/the-tpi-uk-itl3-productivity-scorecard-series/" TargetMode="External"/><Relationship Id="rId16" Type="http://schemas.openxmlformats.org/officeDocument/2006/relationships/hyperlink" Target="https://www.ons.gov.uk/peoplepopulationandcommunity/wellbeing/articles/ukmeasuresofnationalwellbeing/dashboard" TargetMode="External"/><Relationship Id="rId1" Type="http://schemas.openxmlformats.org/officeDocument/2006/relationships/slideLayout" Target="../slideLayouts/slideLayout3.xml"/><Relationship Id="rId6" Type="http://schemas.openxmlformats.org/officeDocument/2006/relationships/hyperlink" Target="https://economy2030.resolutionfoundation.org/wp-content/uploads/2023/12/Ending-stagnation-final-report.pdf" TargetMode="External"/><Relationship Id="rId11" Type="http://schemas.openxmlformats.org/officeDocument/2006/relationships/hyperlink" Target="https://rsnonline.org.uk/autumn-statement-2023-what-does-it-mean-for-rural" TargetMode="External"/><Relationship Id="rId5" Type="http://schemas.openxmlformats.org/officeDocument/2006/relationships/hyperlink" Target="https://www.resolutionfoundation.org/publications/a-pre-election-statement/?mc_cid=20c6aadfbc&amp;mc_eid=3f126a93f1" TargetMode="External"/><Relationship Id="rId15" Type="http://schemas.openxmlformats.org/officeDocument/2006/relationships/hyperlink" Target="https://shefuni.maps.arcgis.com/apps/instant/interactivelegend/index.html?appid=8be0cd9e18904c258afd3c959d6fc4d7" TargetMode="External"/><Relationship Id="rId10" Type="http://schemas.openxmlformats.org/officeDocument/2006/relationships/hyperlink" Target="https://www.rsnonline.org.uk/images/research/Cost-Living/Rural-Cost-Living.pdf" TargetMode="External"/><Relationship Id="rId4" Type="http://schemas.openxmlformats.org/officeDocument/2006/relationships/hyperlink" Target="https://www.youtube.com/watch?v=LMggRKSdpeg" TargetMode="External"/><Relationship Id="rId9" Type="http://schemas.openxmlformats.org/officeDocument/2006/relationships/hyperlink" Target="https://www.rsph.org.uk/our-work/campaigns/our-health-the-price-we-will-pay-for-the-cost-of-living-crisis.html" TargetMode="External"/><Relationship Id="rId14" Type="http://schemas.openxmlformats.org/officeDocument/2006/relationships/hyperlink" Target="https://blog.bham.ac.uk/cityredi/category/west-midlands-weekly-economic-impact-monitor/"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youthfuturesfoundation.org/wp-content/uploads/2023/06/GJP-Youth-Pullout-Report_AW_No-Crops.pdf" TargetMode="External"/><Relationship Id="rId2" Type="http://schemas.openxmlformats.org/officeDocument/2006/relationships/hyperlink" Target="https://www.york.ac.uk/policy-engine/cost-of-living/"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stat-xplore.dwp.gov.uk/webapi/info/fuc/definitions.html#CountDate" TargetMode="External"/><Relationship Id="rId2" Type="http://schemas.openxmlformats.org/officeDocument/2006/relationships/hyperlink" Target="https://stat-xplore.dwp.gov.uk/webapi/jsf/login.xhtml" TargetMode="Externa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economy and cost-of-living bulletin </a:t>
            </a:r>
            <a:r>
              <a:rPr lang="en-GB" sz="2800" dirty="0"/>
              <a:t/>
            </a:r>
            <a:br>
              <a:rPr lang="en-GB" sz="2800" dirty="0"/>
            </a:br>
            <a:r>
              <a:rPr lang="en-GB" sz="1800" dirty="0" smtClean="0"/>
              <a:t>January </a:t>
            </a:r>
            <a:r>
              <a:rPr lang="en-GB" sz="1800" dirty="0" smtClean="0">
                <a:latin typeface="+mn-lt"/>
              </a:rPr>
              <a:t>2024</a:t>
            </a:r>
            <a:br>
              <a:rPr lang="en-GB" sz="1800" dirty="0" smtClean="0">
                <a:latin typeface="+mn-lt"/>
              </a:rPr>
            </a:br>
            <a:r>
              <a:rPr lang="en-GB" sz="1800" dirty="0" smtClean="0"/>
              <a:t/>
            </a:r>
            <a:br>
              <a:rPr lang="en-GB" sz="1800" dirty="0" smtClean="0"/>
            </a:br>
            <a:r>
              <a:rPr lang="en-GB" sz="1600" dirty="0" smtClean="0"/>
              <a:t>Herefordshire Council Intelligence Unit</a:t>
            </a:r>
            <a:endParaRPr lang="en-GB" sz="16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961563"/>
          </a:xfrm>
        </p:spPr>
        <p:txBody>
          <a:bodyPr>
            <a:noAutofit/>
          </a:bodyPr>
          <a:lstStyle/>
          <a:p>
            <a:r>
              <a:rPr lang="en-GB" dirty="0" smtClean="0"/>
              <a:t>Out-of-work claimant count by ward </a:t>
            </a:r>
            <a:endParaRPr lang="en-GB" dirty="0"/>
          </a:p>
        </p:txBody>
      </p:sp>
      <p:sp>
        <p:nvSpPr>
          <p:cNvPr id="4" name="Text Placeholder 3"/>
          <p:cNvSpPr>
            <a:spLocks noGrp="1"/>
          </p:cNvSpPr>
          <p:nvPr>
            <p:ph type="body" sz="half" idx="2"/>
          </p:nvPr>
        </p:nvSpPr>
        <p:spPr>
          <a:xfrm>
            <a:off x="194686" y="1376044"/>
            <a:ext cx="7008219" cy="3548950"/>
          </a:xfrm>
          <a:ln w="38100">
            <a:solidFill>
              <a:srgbClr val="FFC000"/>
            </a:solidFill>
          </a:ln>
        </p:spPr>
        <p:txBody>
          <a:bodyPr>
            <a:noAutofit/>
          </a:bodyPr>
          <a:lstStyle/>
          <a:p>
            <a:pPr>
              <a:lnSpc>
                <a:spcPct val="120000"/>
              </a:lnSpc>
            </a:pPr>
            <a:r>
              <a:rPr lang="en-US" sz="1400" b="1" dirty="0"/>
              <a:t>Key </a:t>
            </a:r>
            <a:r>
              <a:rPr lang="en-US" sz="1400" b="1" dirty="0" smtClean="0"/>
              <a:t>points</a:t>
            </a:r>
          </a:p>
          <a:p>
            <a:pPr>
              <a:lnSpc>
                <a:spcPct val="120000"/>
              </a:lnSpc>
            </a:pPr>
            <a:r>
              <a:rPr lang="en-US" sz="1400" dirty="0" smtClean="0"/>
              <a:t>Generally</a:t>
            </a:r>
            <a:r>
              <a:rPr lang="en-US" sz="1400" dirty="0"/>
              <a:t>, those wards with the </a:t>
            </a:r>
            <a:r>
              <a:rPr lang="en-US" sz="1400" dirty="0" smtClean="0"/>
              <a:t>highest numbers of claimants before </a:t>
            </a:r>
            <a:r>
              <a:rPr lang="en-US" sz="1400" dirty="0"/>
              <a:t>the pandemic still have the highest </a:t>
            </a:r>
            <a:r>
              <a:rPr lang="en-US" sz="1400" dirty="0" smtClean="0"/>
              <a:t>numbers now.</a:t>
            </a:r>
          </a:p>
          <a:p>
            <a:pPr marL="285750" indent="-285750">
              <a:lnSpc>
                <a:spcPct val="120000"/>
              </a:lnSpc>
              <a:buFont typeface="Arial" panose="020B0604020202020204" pitchFamily="34" charset="0"/>
              <a:buChar char="•"/>
            </a:pPr>
            <a:r>
              <a:rPr lang="en-US" sz="1400" dirty="0" smtClean="0"/>
              <a:t>In December 2023, the wards with the highest numbers of claimants were Hinton &amp; </a:t>
            </a:r>
            <a:r>
              <a:rPr lang="en-US" sz="1400" dirty="0" err="1" smtClean="0"/>
              <a:t>Hunderton</a:t>
            </a:r>
            <a:r>
              <a:rPr lang="en-US" sz="1400" dirty="0" smtClean="0"/>
              <a:t> (155) and Leominster East, Newton Farm and </a:t>
            </a:r>
            <a:r>
              <a:rPr lang="en-US" sz="1400" dirty="0" err="1" smtClean="0"/>
              <a:t>Widemarsh</a:t>
            </a:r>
            <a:r>
              <a:rPr lang="en-US" sz="1400" dirty="0" smtClean="0"/>
              <a:t> (all 115). </a:t>
            </a:r>
          </a:p>
          <a:p>
            <a:pPr marL="285750" indent="-285750">
              <a:lnSpc>
                <a:spcPct val="120000"/>
              </a:lnSpc>
              <a:buFont typeface="Arial" panose="020B0604020202020204" pitchFamily="34" charset="0"/>
              <a:buChar char="•"/>
            </a:pPr>
            <a:r>
              <a:rPr lang="en-US" sz="1400" dirty="0" smtClean="0"/>
              <a:t>The largest proportional increases in the claimant count since March 2020 have occurred in </a:t>
            </a:r>
            <a:r>
              <a:rPr lang="en-US" sz="1400" dirty="0" err="1" smtClean="0"/>
              <a:t>Kerne</a:t>
            </a:r>
            <a:r>
              <a:rPr lang="en-US" sz="1400" dirty="0" smtClean="0"/>
              <a:t> Bridge (100%), </a:t>
            </a:r>
            <a:r>
              <a:rPr lang="en-US" sz="1400" dirty="0" err="1" smtClean="0"/>
              <a:t>Dinedor</a:t>
            </a:r>
            <a:r>
              <a:rPr lang="en-US" sz="1400" dirty="0" smtClean="0"/>
              <a:t> Hill and Hampton (both 80%) and Three Crosses (75%).</a:t>
            </a:r>
          </a:p>
          <a:p>
            <a:pPr marL="285750" indent="-285750">
              <a:lnSpc>
                <a:spcPct val="120000"/>
              </a:lnSpc>
              <a:buFont typeface="Arial" panose="020B0604020202020204" pitchFamily="34" charset="0"/>
              <a:buChar char="•"/>
            </a:pPr>
            <a:r>
              <a:rPr lang="en-US" sz="1400" dirty="0" smtClean="0"/>
              <a:t>In terms of numerical increases, the largest have been in </a:t>
            </a:r>
            <a:r>
              <a:rPr lang="en-US" sz="1400" dirty="0" err="1" smtClean="0"/>
              <a:t>Widemarsh</a:t>
            </a:r>
            <a:r>
              <a:rPr lang="en-US" sz="1400" dirty="0" smtClean="0"/>
              <a:t> (35 claimants) and Hinton &amp; </a:t>
            </a:r>
            <a:r>
              <a:rPr lang="en-US" sz="1400" dirty="0" err="1" smtClean="0"/>
              <a:t>Hunderton</a:t>
            </a:r>
            <a:r>
              <a:rPr lang="en-US" sz="1400" dirty="0" smtClean="0"/>
              <a:t> and Central (both 25).</a:t>
            </a:r>
            <a:endParaRPr lang="en-US" sz="1400" dirty="0"/>
          </a:p>
        </p:txBody>
      </p:sp>
      <p:pic>
        <p:nvPicPr>
          <p:cNvPr id="5" name="Picture 4" descr="Column chart showing the number of claimants in each ward."/>
          <p:cNvPicPr>
            <a:picLocks noChangeAspect="1"/>
          </p:cNvPicPr>
          <p:nvPr/>
        </p:nvPicPr>
        <p:blipFill>
          <a:blip r:embed="rId3"/>
          <a:stretch>
            <a:fillRect/>
          </a:stretch>
        </p:blipFill>
        <p:spPr>
          <a:xfrm>
            <a:off x="7285383" y="818107"/>
            <a:ext cx="4906617" cy="6039894"/>
          </a:xfrm>
          <a:prstGeom prst="rect">
            <a:avLst/>
          </a:prstGeom>
          <a:ln>
            <a:solidFill>
              <a:schemeClr val="tx1"/>
            </a:solidFill>
          </a:ln>
        </p:spPr>
      </p:pic>
      <p:sp>
        <p:nvSpPr>
          <p:cNvPr id="10" name="TextBox 9"/>
          <p:cNvSpPr txBox="1"/>
          <p:nvPr/>
        </p:nvSpPr>
        <p:spPr>
          <a:xfrm>
            <a:off x="4628623" y="5039662"/>
            <a:ext cx="2574282"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4"/>
              </a:rPr>
              <a:t>NOMIS</a:t>
            </a:r>
            <a:r>
              <a:rPr lang="en-GB" sz="1100" dirty="0"/>
              <a:t/>
            </a:r>
            <a:br>
              <a:rPr lang="en-GB" sz="1100" dirty="0"/>
            </a:br>
            <a:r>
              <a:rPr lang="en-GB" sz="1100" dirty="0" smtClean="0"/>
              <a:t>Date last updated: 16 January 2024</a:t>
            </a:r>
          </a:p>
          <a:p>
            <a:r>
              <a:rPr lang="en-GB" sz="1100" dirty="0" smtClean="0"/>
              <a:t>Frequency of update: Monthly</a:t>
            </a:r>
          </a:p>
          <a:p>
            <a:r>
              <a:rPr lang="en-GB" sz="1100" dirty="0" smtClean="0"/>
              <a:t>Next update: 13 February 2024</a:t>
            </a:r>
          </a:p>
        </p:txBody>
      </p:sp>
    </p:spTree>
    <p:extLst>
      <p:ext uri="{BB962C8B-B14F-4D97-AF65-F5344CB8AC3E}">
        <p14:creationId xmlns:p14="http://schemas.microsoft.com/office/powerpoint/2010/main" val="93930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smtClean="0"/>
              <a:t>Age distribution of out-of-work claimants</a:t>
            </a:r>
            <a:endParaRPr lang="en-GB" dirty="0"/>
          </a:p>
        </p:txBody>
      </p:sp>
      <p:sp>
        <p:nvSpPr>
          <p:cNvPr id="4" name="Text Placeholder 3" descr="Area chart showing the proportion of  claimants by age groups (50+, 25-49 and 18-24) since January 2008."/>
          <p:cNvSpPr>
            <a:spLocks noGrp="1"/>
          </p:cNvSpPr>
          <p:nvPr>
            <p:ph type="body" sz="half" idx="2"/>
          </p:nvPr>
        </p:nvSpPr>
        <p:spPr>
          <a:xfrm>
            <a:off x="91642" y="987425"/>
            <a:ext cx="5302393" cy="4877666"/>
          </a:xfrm>
          <a:ln w="38100">
            <a:solidFill>
              <a:srgbClr val="FFC000"/>
            </a:solidFill>
          </a:ln>
        </p:spPr>
        <p:txBody>
          <a:bodyPr>
            <a:normAutofit lnSpcReduction="10000"/>
          </a:bodyPr>
          <a:lstStyle/>
          <a:p>
            <a:r>
              <a:rPr lang="en-GB" sz="1500" b="1" dirty="0"/>
              <a:t>Key points</a:t>
            </a:r>
          </a:p>
          <a:p>
            <a:pPr marL="285750" indent="-285750">
              <a:lnSpc>
                <a:spcPct val="120000"/>
              </a:lnSpc>
              <a:buFont typeface="Arial" panose="020B0604020202020204" pitchFamily="34" charset="0"/>
              <a:buChar char="•"/>
            </a:pPr>
            <a:r>
              <a:rPr lang="en-GB" sz="1400" dirty="0" smtClean="0"/>
              <a:t>Looking at the age distribution of out-of-work benefit claimants in January 2008, before the Financial Crisis and the Great Recession, this has changed significantly.  </a:t>
            </a:r>
          </a:p>
          <a:p>
            <a:pPr marL="285750" indent="-285750">
              <a:lnSpc>
                <a:spcPct val="120000"/>
              </a:lnSpc>
              <a:buFont typeface="Arial" panose="020B0604020202020204" pitchFamily="34" charset="0"/>
              <a:buChar char="•"/>
            </a:pPr>
            <a:r>
              <a:rPr lang="en-GB" sz="1400" dirty="0" smtClean="0"/>
              <a:t>In January 2008, 18 to 24 year olds accounted for 27% of claimants and over 50s accounted for 19% of claimants.  In December 2023, 18 to 24 year-olds accounted for 17% of claimants and over 50s 27% of claimants, completely reversing the distribution at the start of the period.</a:t>
            </a:r>
          </a:p>
          <a:p>
            <a:pPr marL="285750" indent="-285750">
              <a:lnSpc>
                <a:spcPct val="120000"/>
              </a:lnSpc>
              <a:buFont typeface="Arial" panose="020B0604020202020204" pitchFamily="34" charset="0"/>
              <a:buChar char="•"/>
            </a:pPr>
            <a:r>
              <a:rPr lang="en-GB" sz="1400" dirty="0" smtClean="0"/>
              <a:t>This trend is partly a reflection of our ageing workforce but may also be an indicator of discrimination in the labour market whereby older workers who want to work find it harder to find another job than they did in the past.  </a:t>
            </a:r>
            <a:r>
              <a:rPr lang="en-GB" sz="1400" dirty="0" smtClean="0">
                <a:hlinkClick r:id="rId2"/>
              </a:rPr>
              <a:t>Recent IFS research </a:t>
            </a:r>
            <a:r>
              <a:rPr lang="en-GB" sz="1400" dirty="0" smtClean="0"/>
              <a:t>suggests that nationally many older workers were forced out of employment (through the jobs they were in not being compatible with home working and/or health fears) during the COVID-19 pandemic and that people </a:t>
            </a:r>
            <a:r>
              <a:rPr lang="en-GB" sz="1400" dirty="0"/>
              <a:t>who become inactive at older ages often never </a:t>
            </a:r>
            <a:r>
              <a:rPr lang="en-GB" sz="1400" dirty="0" smtClean="0"/>
              <a:t>re-enter </a:t>
            </a:r>
            <a:r>
              <a:rPr lang="en-GB" sz="1400" dirty="0"/>
              <a:t>the </a:t>
            </a:r>
            <a:r>
              <a:rPr lang="en-GB" sz="1400" dirty="0" smtClean="0"/>
              <a:t>workforce.</a:t>
            </a:r>
          </a:p>
          <a:p>
            <a:pPr marL="285750" indent="-285750">
              <a:buFont typeface="Arial" panose="020B0604020202020204" pitchFamily="34" charset="0"/>
              <a:buChar char="•"/>
            </a:pPr>
            <a:endParaRPr lang="en-GB" sz="1400" dirty="0"/>
          </a:p>
        </p:txBody>
      </p:sp>
      <p:pic>
        <p:nvPicPr>
          <p:cNvPr id="3" name="Picture 2" descr="Area graph showing that since before the start of the Financial Crisis in January 2008, the age distribution of claimants has changed significantly."/>
          <p:cNvPicPr>
            <a:picLocks noChangeAspect="1"/>
          </p:cNvPicPr>
          <p:nvPr/>
        </p:nvPicPr>
        <p:blipFill>
          <a:blip r:embed="rId3"/>
          <a:stretch>
            <a:fillRect/>
          </a:stretch>
        </p:blipFill>
        <p:spPr>
          <a:xfrm>
            <a:off x="5513632" y="987425"/>
            <a:ext cx="6599272" cy="3945522"/>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86116" y="4986908"/>
            <a:ext cx="272678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4"/>
              </a:rPr>
              <a:t>NOMIS</a:t>
            </a:r>
            <a:r>
              <a:rPr lang="en-GB" sz="1100" dirty="0"/>
              <a:t/>
            </a:r>
            <a:br>
              <a:rPr lang="en-GB" sz="1100" dirty="0"/>
            </a:br>
            <a:r>
              <a:rPr lang="en-GB" sz="1100" dirty="0" smtClean="0"/>
              <a:t>Date last updated: 16 January 2024</a:t>
            </a:r>
          </a:p>
          <a:p>
            <a:r>
              <a:rPr lang="en-GB" sz="1100" dirty="0" smtClean="0"/>
              <a:t>Frequency of update: Monthly</a:t>
            </a:r>
          </a:p>
          <a:p>
            <a:r>
              <a:rPr lang="en-GB" sz="1100" dirty="0" smtClean="0"/>
              <a:t>Next update: 13 February 2024</a:t>
            </a:r>
          </a:p>
        </p:txBody>
      </p:sp>
    </p:spTree>
    <p:extLst>
      <p:ext uri="{BB962C8B-B14F-4D97-AF65-F5344CB8AC3E}">
        <p14:creationId xmlns:p14="http://schemas.microsoft.com/office/powerpoint/2010/main" val="100621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56" y="161530"/>
            <a:ext cx="4882586" cy="521642"/>
          </a:xfrm>
        </p:spPr>
        <p:txBody>
          <a:bodyPr>
            <a:noAutofit/>
          </a:bodyPr>
          <a:lstStyle/>
          <a:p>
            <a:r>
              <a:rPr lang="en-GB" dirty="0"/>
              <a:t>Job </a:t>
            </a:r>
            <a:r>
              <a:rPr lang="en-GB" dirty="0" smtClean="0"/>
              <a:t>postings</a:t>
            </a:r>
            <a:endParaRPr lang="en-GB" dirty="0"/>
          </a:p>
        </p:txBody>
      </p:sp>
      <p:sp>
        <p:nvSpPr>
          <p:cNvPr id="4" name="Text Placeholder 3"/>
          <p:cNvSpPr>
            <a:spLocks noGrp="1"/>
          </p:cNvSpPr>
          <p:nvPr>
            <p:ph type="body" sz="half" idx="2"/>
          </p:nvPr>
        </p:nvSpPr>
        <p:spPr>
          <a:xfrm>
            <a:off x="105104" y="683172"/>
            <a:ext cx="5445952" cy="4363841"/>
          </a:xfrm>
          <a:ln w="38100">
            <a:solidFill>
              <a:srgbClr val="FFC000"/>
            </a:solidFill>
          </a:ln>
        </p:spPr>
        <p:txBody>
          <a:bodyPr>
            <a:noAutofit/>
          </a:bodyPr>
          <a:lstStyle/>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200" dirty="0" smtClean="0"/>
              <a:t>In Herefordshire, during the </a:t>
            </a:r>
            <a:r>
              <a:rPr lang="en-GB" sz="1200" dirty="0"/>
              <a:t>period </a:t>
            </a:r>
            <a:r>
              <a:rPr lang="en-GB" sz="1200" dirty="0" smtClean="0"/>
              <a:t>from January to December 2023 </a:t>
            </a:r>
            <a:r>
              <a:rPr lang="en-GB" sz="1200" dirty="0"/>
              <a:t>there were </a:t>
            </a:r>
            <a:r>
              <a:rPr lang="en-GB" sz="1200" dirty="0" smtClean="0"/>
              <a:t>59,224  </a:t>
            </a:r>
            <a:r>
              <a:rPr lang="en-GB" sz="1200" dirty="0"/>
              <a:t>job postings, of which </a:t>
            </a:r>
            <a:r>
              <a:rPr lang="en-GB" sz="1200" dirty="0" smtClean="0"/>
              <a:t>22,687 </a:t>
            </a:r>
            <a:r>
              <a:rPr lang="en-GB" sz="1200" dirty="0"/>
              <a:t>were unique.  </a:t>
            </a:r>
            <a:r>
              <a:rPr lang="en-GB" sz="1200" dirty="0" smtClean="0"/>
              <a:t>The </a:t>
            </a:r>
            <a:r>
              <a:rPr lang="en-GB" sz="1200" dirty="0"/>
              <a:t>number of unique posting </a:t>
            </a:r>
            <a:r>
              <a:rPr lang="en-GB" sz="1200" dirty="0" smtClean="0"/>
              <a:t>fell n December 2023 to 3,195: down from 4,008 in November (-20%) (revised) and is now well below their 12-month peak in June last year (5,877).   </a:t>
            </a:r>
          </a:p>
          <a:p>
            <a:pPr marL="285750" indent="-285750">
              <a:lnSpc>
                <a:spcPct val="120000"/>
              </a:lnSpc>
              <a:buFont typeface="Arial" panose="020B0604020202020204" pitchFamily="34" charset="0"/>
              <a:buChar char="•"/>
            </a:pPr>
            <a:r>
              <a:rPr lang="en-GB" sz="1200" dirty="0" smtClean="0"/>
              <a:t>In December 2023 the number of unique postings was lower than a year ago (4,130 in December 2022), but still higher than immediately before the first pandemic lockdown (3,451 in February 2020).</a:t>
            </a:r>
          </a:p>
          <a:p>
            <a:pPr marL="285750" indent="-285750">
              <a:lnSpc>
                <a:spcPct val="120000"/>
              </a:lnSpc>
              <a:buFont typeface="Arial" panose="020B0604020202020204" pitchFamily="34" charset="0"/>
              <a:buChar char="•"/>
            </a:pPr>
            <a:r>
              <a:rPr lang="en-US" sz="1200" dirty="0" smtClean="0"/>
              <a:t>The top ten posted occupations (SOC 3 level) in the period January to December 2023 were caring personal services (1,819 unique postings), nursing professionals (995), sales related occupations (888), and welfare professionals (837).  Top posted job titles in this period were support workers (805 unique postings), healthcare assistants (285), cleaners (258) and care assistants (236).</a:t>
            </a:r>
          </a:p>
          <a:p>
            <a:pPr marL="285750" indent="-285750">
              <a:lnSpc>
                <a:spcPct val="120000"/>
              </a:lnSpc>
              <a:buFont typeface="Arial" panose="020B0604020202020204" pitchFamily="34" charset="0"/>
              <a:buChar char="•"/>
            </a:pPr>
            <a:r>
              <a:rPr lang="en-US" sz="1200" dirty="0" smtClean="0"/>
              <a:t>The most in-demand specialized skills in this period (by frequency in job postings) were auditing, finance and nursing.</a:t>
            </a:r>
          </a:p>
        </p:txBody>
      </p:sp>
      <p:pic>
        <p:nvPicPr>
          <p:cNvPr id="6" name="Content Placeholder 5" descr="Line chart showing the five year trend in unique job postings in Herefordshi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0468" y="891201"/>
            <a:ext cx="6506867" cy="2710741"/>
          </a:xfrm>
          <a:ln>
            <a:solidFill>
              <a:schemeClr val="accent1"/>
            </a:solidFill>
          </a:ln>
        </p:spPr>
      </p:pic>
      <p:pic>
        <p:nvPicPr>
          <p:cNvPr id="10" name="Picture 9" descr="Chart showing unique job postings trend for the past 30 days up and including 6 January 2024 compared to the same period last ye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468" y="3727081"/>
            <a:ext cx="6506867" cy="3130919"/>
          </a:xfrm>
          <a:prstGeom prst="rect">
            <a:avLst/>
          </a:prstGeom>
          <a:ln>
            <a:solidFill>
              <a:schemeClr val="accent1"/>
            </a:solidFill>
          </a:ln>
        </p:spPr>
      </p:pic>
      <p:sp>
        <p:nvSpPr>
          <p:cNvPr id="7" name="TextBox 6"/>
          <p:cNvSpPr txBox="1"/>
          <p:nvPr/>
        </p:nvSpPr>
        <p:spPr>
          <a:xfrm>
            <a:off x="3736111" y="5177642"/>
            <a:ext cx="1812637" cy="1446550"/>
          </a:xfrm>
          <a:prstGeom prst="rect">
            <a:avLst/>
          </a:prstGeom>
          <a:solidFill>
            <a:schemeClr val="bg1"/>
          </a:solidFill>
          <a:ln>
            <a:solidFill>
              <a:schemeClr val="accent1"/>
            </a:solidFill>
          </a:ln>
        </p:spPr>
        <p:txBody>
          <a:bodyPr wrap="square" rtlCol="0">
            <a:spAutoFit/>
          </a:bodyPr>
          <a:lstStyle/>
          <a:p>
            <a:r>
              <a:rPr lang="en-GB" sz="1100" dirty="0"/>
              <a:t>Source</a:t>
            </a:r>
            <a:r>
              <a:rPr lang="en-GB" sz="1100" dirty="0" smtClean="0"/>
              <a:t>: </a:t>
            </a:r>
            <a:r>
              <a:rPr lang="en-GB" sz="1100" dirty="0" err="1" smtClean="0"/>
              <a:t>Lightcast</a:t>
            </a:r>
            <a:r>
              <a:rPr lang="en-GB" sz="1100" dirty="0" smtClean="0"/>
              <a:t> (EMSI): economicmodelling.co.uk</a:t>
            </a:r>
          </a:p>
          <a:p>
            <a:r>
              <a:rPr lang="en-GB" sz="1100" dirty="0" smtClean="0"/>
              <a:t>Date last updated: 8 January 2024</a:t>
            </a:r>
          </a:p>
          <a:p>
            <a:r>
              <a:rPr lang="en-GB" sz="1100" dirty="0" smtClean="0"/>
              <a:t>Frequency of update: Monthly</a:t>
            </a:r>
          </a:p>
          <a:p>
            <a:r>
              <a:rPr lang="en-GB" sz="1100" dirty="0" smtClean="0"/>
              <a:t>Next update: February 2024</a:t>
            </a:r>
          </a:p>
        </p:txBody>
      </p:sp>
      <p:sp>
        <p:nvSpPr>
          <p:cNvPr id="5" name="TextBox 4"/>
          <p:cNvSpPr txBox="1"/>
          <p:nvPr/>
        </p:nvSpPr>
        <p:spPr>
          <a:xfrm>
            <a:off x="105104" y="5177642"/>
            <a:ext cx="3561745" cy="1569660"/>
          </a:xfrm>
          <a:prstGeom prst="rect">
            <a:avLst/>
          </a:prstGeom>
          <a:solidFill>
            <a:schemeClr val="bg1"/>
          </a:solidFill>
          <a:ln>
            <a:solidFill>
              <a:schemeClr val="tx1"/>
            </a:solidFill>
          </a:ln>
        </p:spPr>
        <p:txBody>
          <a:bodyPr wrap="square" rtlCol="0">
            <a:spAutoFit/>
          </a:bodyPr>
          <a:lstStyle/>
          <a:p>
            <a:r>
              <a:rPr lang="en-US" sz="1200" dirty="0">
                <a:solidFill>
                  <a:schemeClr val="bg1">
                    <a:lumMod val="65000"/>
                  </a:schemeClr>
                </a:solidFill>
              </a:rPr>
              <a:t>Need to know:  A unique job posting is one that has been de-duplicated as postings can appear on multiple websites, multiple times.  Data include voluntary, internships, side jobs and freelance</a:t>
            </a:r>
            <a:r>
              <a:rPr lang="en-US" sz="1200" dirty="0" smtClean="0">
                <a:solidFill>
                  <a:schemeClr val="bg1">
                    <a:lumMod val="65000"/>
                  </a:schemeClr>
                </a:solidFill>
              </a:rPr>
              <a:t>.</a:t>
            </a:r>
          </a:p>
          <a:p>
            <a:r>
              <a:rPr lang="en-GB" sz="1200" dirty="0">
                <a:solidFill>
                  <a:schemeClr val="bg1">
                    <a:lumMod val="65000"/>
                  </a:schemeClr>
                </a:solidFill>
              </a:rPr>
              <a:t>The Standard Occupational Classification (SOC) is a common classification of occupational information for the </a:t>
            </a:r>
            <a:r>
              <a:rPr lang="en-GB" sz="1200" dirty="0" smtClean="0">
                <a:solidFill>
                  <a:schemeClr val="bg1">
                    <a:lumMod val="65000"/>
                  </a:schemeClr>
                </a:solidFill>
              </a:rPr>
              <a:t>UK and comprises 4 tiers with 4 being the most detailed.</a:t>
            </a:r>
            <a:endParaRPr lang="en-US" sz="1200" dirty="0">
              <a:solidFill>
                <a:schemeClr val="bg1">
                  <a:lumMod val="65000"/>
                </a:schemeClr>
              </a:solidFill>
            </a:endParaRPr>
          </a:p>
        </p:txBody>
      </p:sp>
    </p:spTree>
    <p:extLst>
      <p:ext uri="{BB962C8B-B14F-4D97-AF65-F5344CB8AC3E}">
        <p14:creationId xmlns:p14="http://schemas.microsoft.com/office/powerpoint/2010/main" val="356833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65125"/>
            <a:ext cx="11106744" cy="738461"/>
          </a:xfrm>
        </p:spPr>
        <p:txBody>
          <a:bodyPr>
            <a:noAutofit/>
          </a:bodyPr>
          <a:lstStyle/>
          <a:p>
            <a:r>
              <a:rPr lang="en-GB" sz="3200" dirty="0" smtClean="0"/>
              <a:t>In-demand skills</a:t>
            </a:r>
            <a:endParaRPr lang="en-GB" sz="3200" dirty="0"/>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smtClean="0"/>
              <a:t>Top hard skills </a:t>
            </a:r>
            <a:endParaRPr lang="en-GB" sz="2000" b="0" dirty="0"/>
          </a:p>
        </p:txBody>
      </p:sp>
      <p:pic>
        <p:nvPicPr>
          <p:cNvPr id="3" name="Content Placeholder 2" descr="Chart showing top specialised (hard) skills in Herefordshire in 2023 - nursing, auditing and finance were most in-deman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548" y="1811646"/>
            <a:ext cx="6212930" cy="3569130"/>
          </a:xfrm>
          <a:ln>
            <a:solidFill>
              <a:schemeClr val="tx1"/>
            </a:solidFill>
          </a:ln>
        </p:spPr>
      </p:pic>
      <p:sp>
        <p:nvSpPr>
          <p:cNvPr id="11" name="Text Placeholder 10"/>
          <p:cNvSpPr>
            <a:spLocks noGrp="1"/>
          </p:cNvSpPr>
          <p:nvPr>
            <p:ph type="body" sz="quarter" idx="3"/>
          </p:nvPr>
        </p:nvSpPr>
        <p:spPr>
          <a:xfrm>
            <a:off x="6346392" y="1278928"/>
            <a:ext cx="5008996" cy="462947"/>
          </a:xfrm>
        </p:spPr>
        <p:txBody>
          <a:bodyPr>
            <a:normAutofit/>
          </a:bodyPr>
          <a:lstStyle/>
          <a:p>
            <a:r>
              <a:rPr lang="en-GB" sz="2000" b="0" dirty="0" smtClean="0"/>
              <a:t>Top 10 hard skills by quarter</a:t>
            </a:r>
            <a:endParaRPr lang="en-GB" sz="2000" b="0" dirty="0"/>
          </a:p>
        </p:txBody>
      </p:sp>
      <p:pic>
        <p:nvPicPr>
          <p:cNvPr id="9" name="Content Placeholder 8" descr="Chart showing quarter-on-quarter change in top ten hard skills for Herefordshire for the past yea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46392" y="1783859"/>
            <a:ext cx="5528933" cy="4208008"/>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err="1" smtClean="0"/>
              <a:t>Lightcast</a:t>
            </a:r>
            <a:r>
              <a:rPr lang="en-GB" sz="1100" dirty="0" smtClean="0"/>
              <a:t> (</a:t>
            </a:r>
            <a:r>
              <a:rPr lang="en-GB" sz="1100" dirty="0"/>
              <a:t>EMSI</a:t>
            </a:r>
            <a:r>
              <a:rPr lang="en-GB" sz="1100" dirty="0" smtClean="0"/>
              <a:t>): </a:t>
            </a:r>
            <a:r>
              <a:rPr lang="en-GB" sz="1100" dirty="0"/>
              <a:t>economicmodelling.co.uk</a:t>
            </a:r>
          </a:p>
          <a:p>
            <a:r>
              <a:rPr lang="en-GB" sz="1100" dirty="0" smtClean="0"/>
              <a:t>Date last updated: 8 January 2024</a:t>
            </a:r>
          </a:p>
          <a:p>
            <a:r>
              <a:rPr lang="en-GB" sz="1100" dirty="0" smtClean="0"/>
              <a:t>Frequency of update: Monthly</a:t>
            </a:r>
          </a:p>
          <a:p>
            <a:r>
              <a:rPr lang="en-GB" sz="1100" dirty="0" smtClean="0"/>
              <a:t>Next update:  February 2024</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Hard </a:t>
            </a:r>
            <a:r>
              <a:rPr lang="en-US" sz="1200" dirty="0">
                <a:solidFill>
                  <a:schemeClr val="bg1">
                    <a:lumMod val="65000"/>
                  </a:schemeClr>
                </a:solidFill>
              </a:rPr>
              <a:t>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346531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359097"/>
            <a:ext cx="11520000" cy="794206"/>
          </a:xfrm>
        </p:spPr>
        <p:txBody>
          <a:bodyPr>
            <a:normAutofit/>
          </a:bodyPr>
          <a:lstStyle/>
          <a:p>
            <a:r>
              <a:rPr lang="en-GB" sz="3200" dirty="0" smtClean="0"/>
              <a:t>Hard to fill vacancies</a:t>
            </a:r>
            <a:endParaRPr lang="en-GB" sz="3200" dirty="0"/>
          </a:p>
        </p:txBody>
      </p:sp>
      <p:sp>
        <p:nvSpPr>
          <p:cNvPr id="3" name="Content Placeholder 2"/>
          <p:cNvSpPr>
            <a:spLocks noGrp="1"/>
          </p:cNvSpPr>
          <p:nvPr>
            <p:ph idx="1"/>
          </p:nvPr>
        </p:nvSpPr>
        <p:spPr>
          <a:xfrm>
            <a:off x="122094" y="1045029"/>
            <a:ext cx="4687412" cy="3863855"/>
          </a:xfrm>
          <a:ln w="38100">
            <a:solidFill>
              <a:srgbClr val="FFC000"/>
            </a:solidFill>
          </a:ln>
        </p:spPr>
        <p:txBody>
          <a:bodyPr>
            <a:normAutofit fontScale="85000" lnSpcReduction="20000"/>
          </a:bodyPr>
          <a:lstStyle/>
          <a:p>
            <a:pPr marL="0" indent="0">
              <a:buNone/>
            </a:pPr>
            <a:r>
              <a:rPr lang="en-GB" sz="2000" b="1" dirty="0" smtClean="0"/>
              <a:t>Key points</a:t>
            </a:r>
          </a:p>
          <a:p>
            <a:pPr>
              <a:lnSpc>
                <a:spcPct val="120000"/>
              </a:lnSpc>
            </a:pPr>
            <a:r>
              <a:rPr lang="en-GB" sz="1600" dirty="0" smtClean="0">
                <a:hlinkClick r:id="rId2"/>
              </a:rPr>
              <a:t>CIPD reports </a:t>
            </a:r>
            <a:r>
              <a:rPr lang="en-GB" sz="1600" dirty="0"/>
              <a:t>that </a:t>
            </a:r>
            <a:r>
              <a:rPr lang="en-GB" sz="1600" dirty="0" smtClean="0"/>
              <a:t>nationally 41% of employers surveyed in the three months to December 2023 have hard-to-fill </a:t>
            </a:r>
            <a:r>
              <a:rPr lang="en-GB" sz="1600" dirty="0"/>
              <a:t>vacancies. Hard-to-fill </a:t>
            </a:r>
            <a:r>
              <a:rPr lang="en-GB" sz="1600" dirty="0" smtClean="0"/>
              <a:t>vacancies remain </a:t>
            </a:r>
            <a:r>
              <a:rPr lang="en-GB" sz="1600" dirty="0"/>
              <a:t>a problem for the public sector, with </a:t>
            </a:r>
            <a:r>
              <a:rPr lang="en-GB" sz="1600" dirty="0" smtClean="0"/>
              <a:t>51% </a:t>
            </a:r>
            <a:r>
              <a:rPr lang="en-GB" sz="1600" dirty="0"/>
              <a:t>reporting having them. The level of </a:t>
            </a:r>
            <a:r>
              <a:rPr lang="en-GB" sz="1600" dirty="0" smtClean="0"/>
              <a:t>employers </a:t>
            </a:r>
            <a:r>
              <a:rPr lang="en-GB" sz="1600" dirty="0"/>
              <a:t>in the private sector reporting </a:t>
            </a:r>
            <a:r>
              <a:rPr lang="en-GB" sz="1600" dirty="0" smtClean="0"/>
              <a:t>hard-to-fill </a:t>
            </a:r>
            <a:r>
              <a:rPr lang="en-GB" sz="1600" dirty="0"/>
              <a:t>vacancies is lower at 38%</a:t>
            </a:r>
            <a:endParaRPr lang="en-GB" sz="1600" dirty="0" smtClean="0"/>
          </a:p>
          <a:p>
            <a:pPr>
              <a:lnSpc>
                <a:spcPct val="120000"/>
              </a:lnSpc>
            </a:pPr>
            <a:r>
              <a:rPr lang="en-GB" sz="1400" dirty="0" smtClean="0"/>
              <a:t>There </a:t>
            </a:r>
            <a:r>
              <a:rPr lang="en-GB" sz="1400" dirty="0"/>
              <a:t>is no standard definition of a “hard-to-fill” </a:t>
            </a:r>
            <a:r>
              <a:rPr lang="en-GB" sz="1400" dirty="0" smtClean="0"/>
              <a:t>vacancy and no equivalent survey to that undertaken by CIPD at local level, </a:t>
            </a:r>
            <a:r>
              <a:rPr lang="en-GB" sz="1400" dirty="0"/>
              <a:t>but the </a:t>
            </a:r>
            <a:r>
              <a:rPr lang="en-GB" sz="1400" dirty="0" smtClean="0"/>
              <a:t>table shows those occupations (SOC 3 level) for the period January to December 2023 with a higher than average posting intensity.  Those which also have a higher than average median posting duration (highlighted in red) are likely to be those most difficult to fill.  </a:t>
            </a:r>
            <a:endParaRPr lang="en-GB" sz="1400" dirty="0"/>
          </a:p>
          <a:p>
            <a:pPr>
              <a:lnSpc>
                <a:spcPct val="120000"/>
              </a:lnSpc>
            </a:pPr>
            <a:r>
              <a:rPr lang="en-GB" sz="1400" dirty="0"/>
              <a:t>This is the most timely proxy for “hard-to-fill” vacancies and although there are some issues associated with this </a:t>
            </a:r>
            <a:r>
              <a:rPr lang="en-GB" sz="1400" dirty="0" smtClean="0"/>
              <a:t>methodology, it </a:t>
            </a:r>
            <a:r>
              <a:rPr lang="en-GB" sz="1400" dirty="0"/>
              <a:t>has been shown to be a robust approximation</a:t>
            </a:r>
            <a:r>
              <a:rPr lang="en-GB" sz="1400" dirty="0" smtClean="0"/>
              <a:t>.</a:t>
            </a:r>
            <a:endParaRPr lang="en-GB" dirty="0"/>
          </a:p>
        </p:txBody>
      </p:sp>
      <p:graphicFrame>
        <p:nvGraphicFramePr>
          <p:cNvPr id="5" name="Table 4" descr="Table showing those SOC-3 level occupations most hard to fill for the period January to December 2023.  The most hard to fill were managers and directors in retail and wholesale, other health professionals, skilled metal, electrical and electronic trades supervisors, health and social services managers and directors, and caring personal services."/>
          <p:cNvGraphicFramePr>
            <a:graphicFrameLocks noGrp="1"/>
          </p:cNvGraphicFramePr>
          <p:nvPr>
            <p:extLst>
              <p:ext uri="{D42A27DB-BD31-4B8C-83A1-F6EECF244321}">
                <p14:modId xmlns:p14="http://schemas.microsoft.com/office/powerpoint/2010/main" val="3724737448"/>
              </p:ext>
            </p:extLst>
          </p:nvPr>
        </p:nvGraphicFramePr>
        <p:xfrm>
          <a:off x="4940136" y="1045028"/>
          <a:ext cx="7145616" cy="4063217"/>
        </p:xfrm>
        <a:graphic>
          <a:graphicData uri="http://schemas.openxmlformats.org/drawingml/2006/table">
            <a:tbl>
              <a:tblPr firstRow="1"/>
              <a:tblGrid>
                <a:gridCol w="685979">
                  <a:extLst>
                    <a:ext uri="{9D8B030D-6E8A-4147-A177-3AD203B41FA5}">
                      <a16:colId xmlns:a16="http://schemas.microsoft.com/office/drawing/2014/main" val="439539943"/>
                    </a:ext>
                  </a:extLst>
                </a:gridCol>
                <a:gridCol w="4401700">
                  <a:extLst>
                    <a:ext uri="{9D8B030D-6E8A-4147-A177-3AD203B41FA5}">
                      <a16:colId xmlns:a16="http://schemas.microsoft.com/office/drawing/2014/main" val="3364377639"/>
                    </a:ext>
                  </a:extLst>
                </a:gridCol>
                <a:gridCol w="685979">
                  <a:extLst>
                    <a:ext uri="{9D8B030D-6E8A-4147-A177-3AD203B41FA5}">
                      <a16:colId xmlns:a16="http://schemas.microsoft.com/office/drawing/2014/main" val="1099720449"/>
                    </a:ext>
                  </a:extLst>
                </a:gridCol>
                <a:gridCol w="685979">
                  <a:extLst>
                    <a:ext uri="{9D8B030D-6E8A-4147-A177-3AD203B41FA5}">
                      <a16:colId xmlns:a16="http://schemas.microsoft.com/office/drawing/2014/main" val="4023119863"/>
                    </a:ext>
                  </a:extLst>
                </a:gridCol>
                <a:gridCol w="685979">
                  <a:extLst>
                    <a:ext uri="{9D8B030D-6E8A-4147-A177-3AD203B41FA5}">
                      <a16:colId xmlns:a16="http://schemas.microsoft.com/office/drawing/2014/main" val="3067187014"/>
                    </a:ext>
                  </a:extLst>
                </a:gridCol>
              </a:tblGrid>
              <a:tr h="1295198">
                <a:tc>
                  <a:txBody>
                    <a:bodyPr/>
                    <a:lstStyle/>
                    <a:p>
                      <a:pPr algn="l" fontAlgn="ctr"/>
                      <a:r>
                        <a:rPr lang="en-GB" sz="1000" b="0" i="0" u="none" strike="noStrike">
                          <a:solidFill>
                            <a:srgbClr val="FFFFFF"/>
                          </a:solidFill>
                          <a:effectLst/>
                          <a:latin typeface="Arial" panose="020B0604020202020204" pitchFamily="34" charset="0"/>
                        </a:rPr>
                        <a:t>SOC</a:t>
                      </a:r>
                    </a:p>
                  </a:txBody>
                  <a:tcPr marL="6350" marR="6350" marT="6350" marB="0" anchor="ctr">
                    <a:lnL>
                      <a:noFill/>
                    </a:lnL>
                    <a:lnR>
                      <a:noFill/>
                    </a:lnR>
                    <a:lnT>
                      <a:noFill/>
                    </a:lnT>
                    <a:lnB>
                      <a:noFill/>
                    </a:lnB>
                    <a:solidFill>
                      <a:srgbClr val="204354"/>
                    </a:solidFill>
                  </a:tcPr>
                </a:tc>
                <a:tc>
                  <a:txBody>
                    <a:bodyPr/>
                    <a:lstStyle/>
                    <a:p>
                      <a:pPr algn="l" fontAlgn="ctr"/>
                      <a:r>
                        <a:rPr lang="en-GB" sz="1000" b="0" i="0" u="none" strike="noStrike" dirty="0">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r>
                        <a:rPr lang="en-GB" sz="1000" b="0" i="0" u="none" strike="noStrike">
                          <a:solidFill>
                            <a:srgbClr val="FFFFFF"/>
                          </a:solidFill>
                          <a:effectLst/>
                          <a:latin typeface="Arial" panose="020B0604020202020204" pitchFamily="34" charset="0"/>
                        </a:rPr>
                        <a:t>Median Posting Duration from Jan 2023 - Dec 2023</a:t>
                      </a:r>
                    </a:p>
                  </a:txBody>
                  <a:tcPr marL="6350" marR="6350" marT="6350" marB="0" anchor="ctr">
                    <a:lnL>
                      <a:noFill/>
                    </a:lnL>
                    <a:lnR>
                      <a:noFill/>
                    </a:lnR>
                    <a:lnT>
                      <a:noFill/>
                    </a:lnT>
                    <a:lnB>
                      <a:noFill/>
                    </a:lnB>
                    <a:solidFill>
                      <a:srgbClr val="204354"/>
                    </a:solidFill>
                  </a:tcPr>
                </a:tc>
                <a:tc>
                  <a:txBody>
                    <a:bodyPr/>
                    <a:lstStyle/>
                    <a:p>
                      <a:pPr algn="r" fontAlgn="ctr"/>
                      <a:r>
                        <a:rPr lang="en-GB" sz="1000" b="0" i="0" u="none" strike="noStrike">
                          <a:solidFill>
                            <a:srgbClr val="FFFFFF"/>
                          </a:solidFill>
                          <a:effectLst/>
                          <a:latin typeface="Arial" panose="020B0604020202020204" pitchFamily="34" charset="0"/>
                        </a:rPr>
                        <a:t>Unique Postings from Jan 2023 - Dec 2023</a:t>
                      </a:r>
                    </a:p>
                  </a:txBody>
                  <a:tcPr marL="6350" marR="6350" marT="6350" marB="0" anchor="ctr">
                    <a:lnL>
                      <a:noFill/>
                    </a:lnL>
                    <a:lnR>
                      <a:noFill/>
                    </a:lnR>
                    <a:lnT>
                      <a:noFill/>
                    </a:lnT>
                    <a:lnB>
                      <a:noFill/>
                    </a:lnB>
                    <a:solidFill>
                      <a:srgbClr val="204354"/>
                    </a:solidFill>
                  </a:tcPr>
                </a:tc>
                <a:tc>
                  <a:txBody>
                    <a:bodyPr/>
                    <a:lstStyle/>
                    <a:p>
                      <a:pPr algn="r" fontAlgn="ctr"/>
                      <a:r>
                        <a:rPr lang="en-GB" sz="1000" b="0" i="0" u="none" strike="noStrike">
                          <a:solidFill>
                            <a:srgbClr val="FFFFFF"/>
                          </a:solidFill>
                          <a:effectLst/>
                          <a:latin typeface="Arial" panose="020B0604020202020204" pitchFamily="34" charset="0"/>
                        </a:rPr>
                        <a:t>Avg. Posting Intensity (Jan 2023 - Dec 2023)</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3529525370"/>
                  </a:ext>
                </a:extLst>
              </a:tr>
              <a:tr h="185028">
                <a:tc>
                  <a:txBody>
                    <a:bodyPr/>
                    <a:lstStyle/>
                    <a:p>
                      <a:pPr algn="l" fontAlgn="ctr"/>
                      <a:r>
                        <a:rPr lang="en-GB" sz="1000" b="0" i="0" u="none" strike="noStrike">
                          <a:solidFill>
                            <a:srgbClr val="FF0000"/>
                          </a:solidFill>
                          <a:effectLst/>
                          <a:latin typeface="Arial" panose="020B0604020202020204" pitchFamily="34" charset="0"/>
                        </a:rPr>
                        <a:t>115</a:t>
                      </a:r>
                    </a:p>
                  </a:txBody>
                  <a:tcPr marL="6350" marR="6350" marT="6350" marB="0" anchor="ctr">
                    <a:lnL>
                      <a:noFill/>
                    </a:lnL>
                    <a:lnR>
                      <a:noFill/>
                    </a:lnR>
                    <a:lnT>
                      <a:noFill/>
                    </a:lnT>
                    <a:lnB>
                      <a:noFill/>
                    </a:lnB>
                  </a:tcPr>
                </a:tc>
                <a:tc>
                  <a:txBody>
                    <a:bodyPr/>
                    <a:lstStyle/>
                    <a:p>
                      <a:pPr algn="l" fontAlgn="ctr"/>
                      <a:r>
                        <a:rPr lang="en-GB" sz="1000" b="0" i="0" u="none" strike="noStrike">
                          <a:solidFill>
                            <a:srgbClr val="FF0000"/>
                          </a:solidFill>
                          <a:effectLst/>
                          <a:latin typeface="Arial" panose="020B0604020202020204" pitchFamily="34" charset="0"/>
                        </a:rPr>
                        <a:t>Managers and Directors in Retail and Wholesale</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34</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341</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1268991398"/>
                  </a:ext>
                </a:extLst>
              </a:tr>
              <a:tr h="185028">
                <a:tc>
                  <a:txBody>
                    <a:bodyPr/>
                    <a:lstStyle/>
                    <a:p>
                      <a:pPr algn="l" fontAlgn="ctr"/>
                      <a:r>
                        <a:rPr lang="en-GB" sz="1000" b="0" i="0" u="none" strike="noStrike">
                          <a:effectLst/>
                          <a:latin typeface="Arial" panose="020B0604020202020204" pitchFamily="34" charset="0"/>
                        </a:rPr>
                        <a:t>116</a:t>
                      </a: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Senior Officers in Protective Services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15</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4022911867"/>
                  </a:ext>
                </a:extLst>
              </a:tr>
              <a:tr h="362655">
                <a:tc>
                  <a:txBody>
                    <a:bodyPr/>
                    <a:lstStyle/>
                    <a:p>
                      <a:pPr algn="l" fontAlgn="ctr"/>
                      <a:r>
                        <a:rPr lang="en-GB" sz="1000" b="0" i="0" u="none" strike="noStrike">
                          <a:effectLst/>
                          <a:latin typeface="Arial" panose="020B0604020202020204" pitchFamily="34" charset="0"/>
                        </a:rPr>
                        <a:t>216</a:t>
                      </a:r>
                    </a:p>
                  </a:txBody>
                  <a:tcPr marL="6350" marR="6350" marT="6350" marB="0" anchor="ctr">
                    <a:lnL>
                      <a:noFill/>
                    </a:lnL>
                    <a:lnR>
                      <a:noFill/>
                    </a:lnR>
                    <a:lnT>
                      <a:noFill/>
                    </a:lnT>
                    <a:lnB>
                      <a:noFill/>
                    </a:lnB>
                  </a:tcPr>
                </a:tc>
                <a:tc>
                  <a:txBody>
                    <a:bodyPr/>
                    <a:lstStyle/>
                    <a:p>
                      <a:pPr algn="l" fontAlgn="ctr"/>
                      <a:r>
                        <a:rPr lang="en-GB" sz="1000" b="0" i="0" u="none" strike="noStrike" dirty="0">
                          <a:effectLst/>
                          <a:latin typeface="Arial" panose="020B0604020202020204" pitchFamily="34" charset="0"/>
                        </a:rPr>
                        <a:t>Research and Development (R&amp;D) and Other Research Professionals3</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49</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3207935099"/>
                  </a:ext>
                </a:extLst>
              </a:tr>
              <a:tr h="185028">
                <a:tc>
                  <a:txBody>
                    <a:bodyPr/>
                    <a:lstStyle/>
                    <a:p>
                      <a:pPr algn="l" fontAlgn="ctr"/>
                      <a:r>
                        <a:rPr lang="en-GB" sz="1000" b="0" i="0" u="none" strike="noStrike">
                          <a:effectLst/>
                          <a:latin typeface="Arial" panose="020B0604020202020204" pitchFamily="34" charset="0"/>
                        </a:rPr>
                        <a:t>222</a:t>
                      </a: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Therapy Professionals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28</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277</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581049781"/>
                  </a:ext>
                </a:extLst>
              </a:tr>
              <a:tr h="185028">
                <a:tc>
                  <a:txBody>
                    <a:bodyPr/>
                    <a:lstStyle/>
                    <a:p>
                      <a:pPr algn="l" fontAlgn="ctr"/>
                      <a:r>
                        <a:rPr lang="en-GB" sz="1000" b="0" i="0" u="none" strike="noStrike">
                          <a:solidFill>
                            <a:srgbClr val="FF0000"/>
                          </a:solidFill>
                          <a:effectLst/>
                          <a:latin typeface="Arial" panose="020B0604020202020204" pitchFamily="34" charset="0"/>
                        </a:rPr>
                        <a:t>225</a:t>
                      </a:r>
                    </a:p>
                  </a:txBody>
                  <a:tcPr marL="6350" marR="6350" marT="6350" marB="0" anchor="ctr">
                    <a:lnL>
                      <a:noFill/>
                    </a:lnL>
                    <a:lnR>
                      <a:noFill/>
                    </a:lnR>
                    <a:lnT>
                      <a:noFill/>
                    </a:lnT>
                    <a:lnB>
                      <a:noFill/>
                    </a:lnB>
                  </a:tcPr>
                </a:tc>
                <a:tc>
                  <a:txBody>
                    <a:bodyPr/>
                    <a:lstStyle/>
                    <a:p>
                      <a:pPr algn="l" fontAlgn="ctr"/>
                      <a:r>
                        <a:rPr lang="en-GB" sz="1000" b="0" i="0" u="none" strike="noStrike">
                          <a:solidFill>
                            <a:srgbClr val="FF0000"/>
                          </a:solidFill>
                          <a:effectLst/>
                          <a:latin typeface="Arial" panose="020B0604020202020204" pitchFamily="34" charset="0"/>
                        </a:rPr>
                        <a:t>Other Health Professionals</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34</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242</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1077892370"/>
                  </a:ext>
                </a:extLst>
              </a:tr>
              <a:tr h="185028">
                <a:tc>
                  <a:txBody>
                    <a:bodyPr/>
                    <a:lstStyle/>
                    <a:p>
                      <a:pPr algn="l" fontAlgn="ctr"/>
                      <a:r>
                        <a:rPr lang="en-GB" sz="1000" b="0" i="0" u="none" strike="noStrike">
                          <a:effectLst/>
                          <a:latin typeface="Arial" panose="020B0604020202020204" pitchFamily="34" charset="0"/>
                        </a:rPr>
                        <a:t>246</a:t>
                      </a: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Welfare Professionals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30</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837</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844392614"/>
                  </a:ext>
                </a:extLst>
              </a:tr>
              <a:tr h="185028">
                <a:tc>
                  <a:txBody>
                    <a:bodyPr/>
                    <a:lstStyle/>
                    <a:p>
                      <a:pPr algn="l" fontAlgn="ctr"/>
                      <a:r>
                        <a:rPr lang="en-GB" sz="1000" b="0" i="0" u="none" strike="noStrike">
                          <a:effectLst/>
                          <a:latin typeface="Arial" panose="020B0604020202020204" pitchFamily="34" charset="0"/>
                        </a:rPr>
                        <a:t>322</a:t>
                      </a: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Welfare and Housing Associate Professionals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27</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341</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46774459"/>
                  </a:ext>
                </a:extLst>
              </a:tr>
              <a:tr h="185028">
                <a:tc>
                  <a:txBody>
                    <a:bodyPr/>
                    <a:lstStyle/>
                    <a:p>
                      <a:pPr algn="l" fontAlgn="ctr"/>
                      <a:r>
                        <a:rPr lang="en-GB" sz="1000" b="0" i="0" u="none" strike="noStrike">
                          <a:solidFill>
                            <a:srgbClr val="FF0000"/>
                          </a:solidFill>
                          <a:effectLst/>
                          <a:latin typeface="Arial" panose="020B0604020202020204" pitchFamily="34" charset="0"/>
                        </a:rPr>
                        <a:t>525</a:t>
                      </a:r>
                    </a:p>
                  </a:txBody>
                  <a:tcPr marL="6350" marR="6350" marT="6350" marB="0" anchor="ctr">
                    <a:lnL>
                      <a:noFill/>
                    </a:lnL>
                    <a:lnR>
                      <a:noFill/>
                    </a:lnR>
                    <a:lnT>
                      <a:noFill/>
                    </a:lnT>
                    <a:lnB>
                      <a:noFill/>
                    </a:lnB>
                  </a:tcPr>
                </a:tc>
                <a:tc>
                  <a:txBody>
                    <a:bodyPr/>
                    <a:lstStyle/>
                    <a:p>
                      <a:pPr algn="l" fontAlgn="ctr"/>
                      <a:r>
                        <a:rPr lang="en-GB" sz="1000" b="0" i="0" u="none" strike="noStrike">
                          <a:solidFill>
                            <a:srgbClr val="FF0000"/>
                          </a:solidFill>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31</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85</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821002116"/>
                  </a:ext>
                </a:extLst>
              </a:tr>
              <a:tr h="185028">
                <a:tc>
                  <a:txBody>
                    <a:bodyPr/>
                    <a:lstStyle/>
                    <a:p>
                      <a:pPr algn="l" fontAlgn="ctr"/>
                      <a:r>
                        <a:rPr lang="en-GB" sz="1000" b="0" i="0" u="none" strike="noStrike">
                          <a:effectLst/>
                          <a:latin typeface="Arial" panose="020B0604020202020204" pitchFamily="34" charset="0"/>
                        </a:rPr>
                        <a:t>713</a:t>
                      </a: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Shopkeepers and Sales Supervisors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181</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509363135"/>
                  </a:ext>
                </a:extLst>
              </a:tr>
              <a:tr h="185028">
                <a:tc>
                  <a:txBody>
                    <a:bodyPr/>
                    <a:lstStyle/>
                    <a:p>
                      <a:pPr algn="l" fontAlgn="ctr"/>
                      <a:r>
                        <a:rPr lang="en-GB" sz="1000" b="0" i="0" u="none" strike="noStrike">
                          <a:effectLst/>
                          <a:latin typeface="Arial" panose="020B0604020202020204" pitchFamily="34" charset="0"/>
                        </a:rPr>
                        <a:t>821</a:t>
                      </a: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Road Transport Drivers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659</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tcPr>
                </a:tc>
                <a:extLst>
                  <a:ext uri="{0D108BD9-81ED-4DB2-BD59-A6C34878D82A}">
                    <a16:rowId xmlns:a16="http://schemas.microsoft.com/office/drawing/2014/main" val="1314553984"/>
                  </a:ext>
                </a:extLst>
              </a:tr>
              <a:tr h="185028">
                <a:tc>
                  <a:txBody>
                    <a:bodyPr/>
                    <a:lstStyle/>
                    <a:p>
                      <a:pPr algn="l" fontAlgn="ctr"/>
                      <a:r>
                        <a:rPr lang="en-GB" sz="1000" b="0" i="0" u="none" strike="noStrike">
                          <a:solidFill>
                            <a:srgbClr val="FF0000"/>
                          </a:solidFill>
                          <a:effectLst/>
                          <a:latin typeface="Arial" panose="020B0604020202020204" pitchFamily="34" charset="0"/>
                        </a:rPr>
                        <a:t>117</a:t>
                      </a:r>
                    </a:p>
                  </a:txBody>
                  <a:tcPr marL="6350" marR="6350" marT="6350" marB="0" anchor="ctr">
                    <a:lnL>
                      <a:noFill/>
                    </a:lnL>
                    <a:lnR>
                      <a:noFill/>
                    </a:lnR>
                    <a:lnT>
                      <a:noFill/>
                    </a:lnT>
                    <a:lnB>
                      <a:noFill/>
                    </a:lnB>
                  </a:tcPr>
                </a:tc>
                <a:tc>
                  <a:txBody>
                    <a:bodyPr/>
                    <a:lstStyle/>
                    <a:p>
                      <a:pPr algn="l" fontAlgn="ctr"/>
                      <a:r>
                        <a:rPr lang="en-GB" sz="1000" b="0" i="0" u="none" strike="noStrike">
                          <a:solidFill>
                            <a:srgbClr val="FF0000"/>
                          </a:solidFill>
                          <a:effectLst/>
                          <a:latin typeface="Arial" panose="020B0604020202020204" pitchFamily="34" charset="0"/>
                        </a:rPr>
                        <a:t>Health and Social Services Managers and Directors</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34</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304</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5 : 1</a:t>
                      </a:r>
                    </a:p>
                  </a:txBody>
                  <a:tcPr marL="6350" marR="6350" marT="6350" marB="0" anchor="ctr">
                    <a:lnL>
                      <a:noFill/>
                    </a:lnL>
                    <a:lnR>
                      <a:noFill/>
                    </a:lnR>
                    <a:lnT>
                      <a:noFill/>
                    </a:lnT>
                    <a:lnB>
                      <a:noFill/>
                    </a:lnB>
                  </a:tcPr>
                </a:tc>
                <a:extLst>
                  <a:ext uri="{0D108BD9-81ED-4DB2-BD59-A6C34878D82A}">
                    <a16:rowId xmlns:a16="http://schemas.microsoft.com/office/drawing/2014/main" val="1940641125"/>
                  </a:ext>
                </a:extLst>
              </a:tr>
              <a:tr h="185028">
                <a:tc>
                  <a:txBody>
                    <a:bodyPr/>
                    <a:lstStyle/>
                    <a:p>
                      <a:pPr algn="l" fontAlgn="ctr"/>
                      <a:r>
                        <a:rPr lang="en-GB" sz="1000" b="0" i="0" u="none" strike="noStrike">
                          <a:solidFill>
                            <a:srgbClr val="FF0000"/>
                          </a:solidFill>
                          <a:effectLst/>
                          <a:latin typeface="Arial" panose="020B0604020202020204" pitchFamily="34" charset="0"/>
                        </a:rPr>
                        <a:t>613</a:t>
                      </a:r>
                    </a:p>
                  </a:txBody>
                  <a:tcPr marL="6350" marR="6350" marT="6350" marB="0" anchor="ctr">
                    <a:lnL>
                      <a:noFill/>
                    </a:lnL>
                    <a:lnR>
                      <a:noFill/>
                    </a:lnR>
                    <a:lnT>
                      <a:noFill/>
                    </a:lnT>
                    <a:lnB>
                      <a:noFill/>
                    </a:lnB>
                  </a:tcPr>
                </a:tc>
                <a:tc>
                  <a:txBody>
                    <a:bodyPr/>
                    <a:lstStyle/>
                    <a:p>
                      <a:pPr algn="l" fontAlgn="ctr"/>
                      <a:r>
                        <a:rPr lang="en-GB" sz="1000" b="0" i="0" u="none" strike="noStrike">
                          <a:solidFill>
                            <a:srgbClr val="FF0000"/>
                          </a:solidFill>
                          <a:effectLst/>
                          <a:latin typeface="Arial" panose="020B0604020202020204" pitchFamily="34" charset="0"/>
                        </a:rPr>
                        <a:t>Caring Personal Services</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31</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1,819</a:t>
                      </a:r>
                    </a:p>
                  </a:txBody>
                  <a:tcPr marL="6350" marR="6350" marT="6350" marB="0" anchor="ctr">
                    <a:lnL>
                      <a:noFill/>
                    </a:lnL>
                    <a:lnR>
                      <a:noFill/>
                    </a:lnR>
                    <a:lnT>
                      <a:noFill/>
                    </a:lnT>
                    <a:lnB>
                      <a:noFill/>
                    </a:lnB>
                  </a:tcPr>
                </a:tc>
                <a:tc>
                  <a:txBody>
                    <a:bodyPr/>
                    <a:lstStyle/>
                    <a:p>
                      <a:pPr algn="r" fontAlgn="ctr"/>
                      <a:r>
                        <a:rPr lang="en-GB" sz="1000" b="0" i="0" u="none" strike="noStrike">
                          <a:solidFill>
                            <a:srgbClr val="FF0000"/>
                          </a:solidFill>
                          <a:effectLst/>
                          <a:latin typeface="Arial" panose="020B0604020202020204" pitchFamily="34" charset="0"/>
                        </a:rPr>
                        <a:t>5 : 1</a:t>
                      </a:r>
                    </a:p>
                  </a:txBody>
                  <a:tcPr marL="6350" marR="6350" marT="6350" marB="0" anchor="ctr">
                    <a:lnL>
                      <a:noFill/>
                    </a:lnL>
                    <a:lnR>
                      <a:noFill/>
                    </a:lnR>
                    <a:lnT>
                      <a:noFill/>
                    </a:lnT>
                    <a:lnB>
                      <a:noFill/>
                    </a:lnB>
                  </a:tcPr>
                </a:tc>
                <a:extLst>
                  <a:ext uri="{0D108BD9-81ED-4DB2-BD59-A6C34878D82A}">
                    <a16:rowId xmlns:a16="http://schemas.microsoft.com/office/drawing/2014/main" val="4246998364"/>
                  </a:ext>
                </a:extLst>
              </a:tr>
              <a:tr h="185028">
                <a:tc>
                  <a:txBody>
                    <a:bodyPr/>
                    <a:lstStyle/>
                    <a:p>
                      <a:pPr algn="l" fontAlgn="ctr"/>
                      <a:r>
                        <a:rPr lang="en-GB" sz="1000" b="0" i="0" u="none" strike="noStrike">
                          <a:effectLst/>
                          <a:latin typeface="Arial" panose="020B0604020202020204" pitchFamily="34" charset="0"/>
                        </a:rPr>
                        <a:t>223</a:t>
                      </a: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Nursing Professionals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995</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6 : 1</a:t>
                      </a:r>
                    </a:p>
                  </a:txBody>
                  <a:tcPr marL="6350" marR="6350" marT="6350" marB="0" anchor="ctr">
                    <a:lnL>
                      <a:noFill/>
                    </a:lnL>
                    <a:lnR>
                      <a:noFill/>
                    </a:lnR>
                    <a:lnT>
                      <a:noFill/>
                    </a:lnT>
                    <a:lnB>
                      <a:noFill/>
                    </a:lnB>
                  </a:tcPr>
                </a:tc>
                <a:extLst>
                  <a:ext uri="{0D108BD9-81ED-4DB2-BD59-A6C34878D82A}">
                    <a16:rowId xmlns:a16="http://schemas.microsoft.com/office/drawing/2014/main" val="108351926"/>
                  </a:ext>
                </a:extLst>
              </a:tr>
              <a:tr h="185028">
                <a:tc>
                  <a:txBody>
                    <a:bodyPr/>
                    <a:lstStyle/>
                    <a:p>
                      <a:pPr algn="l" fontAlgn="ctr"/>
                      <a:endParaRPr lang="en-GB" sz="1000" b="0" i="0" u="none" strike="noStrike">
                        <a:effectLst/>
                        <a:latin typeface="Arial" panose="020B0604020202020204" pitchFamily="34" charset="0"/>
                      </a:endParaRPr>
                    </a:p>
                  </a:txBody>
                  <a:tcPr marL="6350" marR="6350" marT="6350" marB="0" anchor="ctr">
                    <a:lnL>
                      <a:noFill/>
                    </a:lnL>
                    <a:lnR>
                      <a:noFill/>
                    </a:lnR>
                    <a:lnT>
                      <a:noFill/>
                    </a:lnT>
                    <a:lnB>
                      <a:noFill/>
                    </a:lnB>
                  </a:tcPr>
                </a:tc>
                <a:tc>
                  <a:txBody>
                    <a:bodyPr/>
                    <a:lstStyle/>
                    <a:p>
                      <a:pPr algn="l" fontAlgn="ctr"/>
                      <a:r>
                        <a:rPr lang="en-GB" sz="1000" b="0" i="0" u="none" strike="noStrike">
                          <a:effectLst/>
                          <a:latin typeface="Arial" panose="020B0604020202020204" pitchFamily="34" charset="0"/>
                        </a:rPr>
                        <a:t>Total Across All Occupations</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30</a:t>
                      </a:r>
                    </a:p>
                  </a:txBody>
                  <a:tcPr marL="6350" marR="6350" marT="6350" marB="0" anchor="ctr">
                    <a:lnL>
                      <a:noFill/>
                    </a:lnL>
                    <a:lnR>
                      <a:noFill/>
                    </a:lnR>
                    <a:lnT>
                      <a:noFill/>
                    </a:lnT>
                    <a:lnB>
                      <a:noFill/>
                    </a:lnB>
                  </a:tcPr>
                </a:tc>
                <a:tc>
                  <a:txBody>
                    <a:bodyPr/>
                    <a:lstStyle/>
                    <a:p>
                      <a:pPr algn="r" fontAlgn="ctr"/>
                      <a:r>
                        <a:rPr lang="en-GB" sz="1000" b="0" i="0" u="none" strike="noStrike">
                          <a:effectLst/>
                          <a:latin typeface="Arial" panose="020B0604020202020204" pitchFamily="34" charset="0"/>
                        </a:rPr>
                        <a:t>22,569</a:t>
                      </a:r>
                    </a:p>
                  </a:txBody>
                  <a:tcPr marL="6350" marR="6350" marT="6350" marB="0" anchor="ctr">
                    <a:lnL>
                      <a:noFill/>
                    </a:lnL>
                    <a:lnR>
                      <a:noFill/>
                    </a:lnR>
                    <a:lnT>
                      <a:noFill/>
                    </a:lnT>
                    <a:lnB>
                      <a:noFill/>
                    </a:lnB>
                  </a:tcPr>
                </a:tc>
                <a:tc>
                  <a:txBody>
                    <a:bodyPr/>
                    <a:lstStyle/>
                    <a:p>
                      <a:pPr algn="r" fontAlgn="ctr"/>
                      <a:r>
                        <a:rPr lang="en-GB" sz="1000" b="0" i="0" u="none" strike="noStrike" dirty="0">
                          <a:effectLst/>
                          <a:latin typeface="Arial" panose="020B0604020202020204" pitchFamily="34" charset="0"/>
                        </a:rPr>
                        <a:t>3 : 1</a:t>
                      </a:r>
                    </a:p>
                  </a:txBody>
                  <a:tcPr marL="6350" marR="6350" marT="6350" marB="0" anchor="ctr">
                    <a:lnL>
                      <a:noFill/>
                    </a:lnL>
                    <a:lnR>
                      <a:noFill/>
                    </a:lnR>
                    <a:lnT>
                      <a:noFill/>
                    </a:lnT>
                    <a:lnB>
                      <a:noFill/>
                    </a:lnB>
                  </a:tcPr>
                </a:tc>
                <a:extLst>
                  <a:ext uri="{0D108BD9-81ED-4DB2-BD59-A6C34878D82A}">
                    <a16:rowId xmlns:a16="http://schemas.microsoft.com/office/drawing/2014/main" val="2494689693"/>
                  </a:ext>
                </a:extLst>
              </a:tr>
            </a:tbl>
          </a:graphicData>
        </a:graphic>
      </p:graphicFrame>
      <p:sp>
        <p:nvSpPr>
          <p:cNvPr id="10" name="TextBox 9"/>
          <p:cNvSpPr txBox="1"/>
          <p:nvPr/>
        </p:nvSpPr>
        <p:spPr>
          <a:xfrm>
            <a:off x="8416326" y="5219040"/>
            <a:ext cx="3669425"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err="1" smtClean="0"/>
              <a:t>Lightcast</a:t>
            </a:r>
            <a:r>
              <a:rPr lang="en-GB" sz="1100" dirty="0" smtClean="0"/>
              <a:t> (</a:t>
            </a:r>
            <a:r>
              <a:rPr lang="en-GB" sz="1100" dirty="0"/>
              <a:t>EMSI</a:t>
            </a:r>
            <a:r>
              <a:rPr lang="en-GB" sz="1100" dirty="0" smtClean="0"/>
              <a:t>): </a:t>
            </a:r>
            <a:r>
              <a:rPr lang="en-GB" sz="1100" dirty="0"/>
              <a:t>economicmodelling.co.uk</a:t>
            </a:r>
          </a:p>
          <a:p>
            <a:r>
              <a:rPr lang="en-GB" sz="1100" dirty="0" smtClean="0"/>
              <a:t>Date last updated: 8 January 2024</a:t>
            </a:r>
          </a:p>
          <a:p>
            <a:r>
              <a:rPr lang="en-GB" sz="1100" dirty="0" smtClean="0"/>
              <a:t>Frequency of update: Monthly</a:t>
            </a:r>
          </a:p>
          <a:p>
            <a:r>
              <a:rPr lang="en-GB" sz="1100" dirty="0" smtClean="0"/>
              <a:t>Next update: February 2024</a:t>
            </a:r>
          </a:p>
        </p:txBody>
      </p:sp>
      <p:sp>
        <p:nvSpPr>
          <p:cNvPr id="6" name="TextBox 5"/>
          <p:cNvSpPr txBox="1"/>
          <p:nvPr/>
        </p:nvSpPr>
        <p:spPr>
          <a:xfrm>
            <a:off x="105022" y="5219040"/>
            <a:ext cx="8183956" cy="1015663"/>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a:t>
            </a:r>
            <a:r>
              <a:rPr lang="en-US" sz="1200" b="1" dirty="0">
                <a:solidFill>
                  <a:schemeClr val="bg1">
                    <a:lumMod val="65000"/>
                  </a:schemeClr>
                </a:solidFill>
              </a:rPr>
              <a:t>Posting Intensity </a:t>
            </a:r>
            <a:r>
              <a:rPr lang="en-US" sz="1200" dirty="0">
                <a:solidFill>
                  <a:schemeClr val="bg1">
                    <a:lumMod val="65000"/>
                  </a:schemeClr>
                </a:solidFill>
              </a:rPr>
              <a:t>is a ratio of total job postings to unique, or </a:t>
            </a:r>
            <a:r>
              <a:rPr lang="en-US" sz="1200" dirty="0" smtClean="0">
                <a:solidFill>
                  <a:schemeClr val="bg1">
                    <a:lumMod val="65000"/>
                  </a:schemeClr>
                </a:solidFill>
              </a:rPr>
              <a:t>de-duplicated</a:t>
            </a:r>
            <a:r>
              <a:rPr lang="en-US" sz="1200" dirty="0">
                <a:solidFill>
                  <a:schemeClr val="bg1">
                    <a:lumMod val="65000"/>
                  </a:schemeClr>
                </a:solidFill>
              </a:rPr>
              <a:t>, job postings. A higher than average posting intensity can mean that employers are putting more effort than normal into hiring that position. Posting intensity is available by occupation, by job title, by company, and by region</a:t>
            </a:r>
            <a:r>
              <a:rPr lang="en-US" sz="1200" dirty="0" smtClean="0">
                <a:solidFill>
                  <a:schemeClr val="bg1">
                    <a:lumMod val="65000"/>
                  </a:schemeClr>
                </a:solidFill>
              </a:rPr>
              <a:t>.  The </a:t>
            </a:r>
            <a:r>
              <a:rPr lang="en-US" sz="1200" b="1" dirty="0">
                <a:solidFill>
                  <a:schemeClr val="bg1">
                    <a:lumMod val="65000"/>
                  </a:schemeClr>
                </a:solidFill>
              </a:rPr>
              <a:t>median posting duration </a:t>
            </a:r>
            <a:r>
              <a:rPr lang="en-US" sz="1200" dirty="0">
                <a:solidFill>
                  <a:schemeClr val="bg1">
                    <a:lumMod val="65000"/>
                  </a:schemeClr>
                </a:solidFill>
              </a:rPr>
              <a:t>(how long a posting was live before it was taken down) </a:t>
            </a:r>
            <a:r>
              <a:rPr lang="en-US" sz="1200" dirty="0" smtClean="0">
                <a:solidFill>
                  <a:schemeClr val="bg1">
                    <a:lumMod val="65000"/>
                  </a:schemeClr>
                </a:solidFill>
              </a:rPr>
              <a:t>can </a:t>
            </a:r>
            <a:r>
              <a:rPr lang="en-US" sz="1200" dirty="0">
                <a:solidFill>
                  <a:schemeClr val="bg1">
                    <a:lumMod val="65000"/>
                  </a:schemeClr>
                </a:solidFill>
              </a:rPr>
              <a:t>be compared to the regional average for all postings in the region, giving </a:t>
            </a:r>
            <a:r>
              <a:rPr lang="en-US" sz="1200" dirty="0" smtClean="0">
                <a:solidFill>
                  <a:schemeClr val="bg1">
                    <a:lumMod val="65000"/>
                  </a:schemeClr>
                </a:solidFill>
              </a:rPr>
              <a:t>an </a:t>
            </a:r>
            <a:r>
              <a:rPr lang="en-US" sz="1200" dirty="0">
                <a:solidFill>
                  <a:schemeClr val="bg1">
                    <a:lumMod val="65000"/>
                  </a:schemeClr>
                </a:solidFill>
              </a:rPr>
              <a:t>indication of whether these positions are harder or easier to fill than the typical job posting. </a:t>
            </a:r>
            <a:endParaRPr lang="en-GB" sz="1200" dirty="0">
              <a:solidFill>
                <a:schemeClr val="bg1">
                  <a:lumMod val="65000"/>
                </a:schemeClr>
              </a:solidFill>
            </a:endParaRPr>
          </a:p>
        </p:txBody>
      </p:sp>
    </p:spTree>
    <p:extLst>
      <p:ext uri="{BB962C8B-B14F-4D97-AF65-F5344CB8AC3E}">
        <p14:creationId xmlns:p14="http://schemas.microsoft.com/office/powerpoint/2010/main" val="70908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2:   </a:t>
            </a:r>
            <a:r>
              <a:rPr lang="en-GB" sz="3600" dirty="0" smtClean="0"/>
              <a:t>The local economy</a:t>
            </a:r>
            <a:endParaRPr lang="en-GB" sz="36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950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88844"/>
            <a:ext cx="9502706" cy="655982"/>
          </a:xfrm>
        </p:spPr>
        <p:txBody>
          <a:bodyPr>
            <a:normAutofit/>
          </a:bodyPr>
          <a:lstStyle/>
          <a:p>
            <a:r>
              <a:rPr lang="en-GB" sz="2800" dirty="0" smtClean="0"/>
              <a:t>The </a:t>
            </a:r>
            <a:r>
              <a:rPr lang="en-GB" sz="2800" dirty="0"/>
              <a:t>Productivity </a:t>
            </a:r>
            <a:r>
              <a:rPr lang="en-GB" sz="2800" dirty="0" smtClean="0"/>
              <a:t>Institute’s Regional </a:t>
            </a:r>
            <a:r>
              <a:rPr lang="en-GB" sz="2800" dirty="0"/>
              <a:t>Productivity </a:t>
            </a:r>
            <a:r>
              <a:rPr lang="en-GB" sz="2800" dirty="0" smtClean="0"/>
              <a:t>Scorecard</a:t>
            </a:r>
            <a:endParaRPr lang="en-GB" sz="2800" dirty="0"/>
          </a:p>
        </p:txBody>
      </p:sp>
      <p:pic>
        <p:nvPicPr>
          <p:cNvPr id="4" name="Content Placeholder 3" descr="The Productivity Institute's Regional Productivity Scorecard which ranks Herefordshire (based on 2019 data) as &quot;catching up&quot;.  Source:  Gouma, F.R.; Menukhin, O.; Ortega-Argiles, R. (2023), TPI UK ITL3 Scorecards, TPI Productivity Lab, The Productivity Institute, University of Manchester&#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09" y="944217"/>
            <a:ext cx="10363904" cy="5913783"/>
          </a:xfrm>
        </p:spPr>
      </p:pic>
      <p:sp>
        <p:nvSpPr>
          <p:cNvPr id="5" name="TextBox 4"/>
          <p:cNvSpPr txBox="1"/>
          <p:nvPr/>
        </p:nvSpPr>
        <p:spPr>
          <a:xfrm>
            <a:off x="5582909" y="6188261"/>
            <a:ext cx="6487370" cy="584775"/>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000" dirty="0" smtClean="0">
                <a:hlinkClick r:id="rId3"/>
              </a:rPr>
              <a:t>The Productivity Institute</a:t>
            </a:r>
            <a:endParaRPr lang="en-GB" sz="1000" dirty="0" smtClean="0"/>
          </a:p>
          <a:p>
            <a:r>
              <a:rPr lang="en-GB" sz="1000" dirty="0" err="1" smtClean="0"/>
              <a:t>Gouma</a:t>
            </a:r>
            <a:r>
              <a:rPr lang="en-GB" sz="1000" dirty="0"/>
              <a:t>, F.R.; </a:t>
            </a:r>
            <a:r>
              <a:rPr lang="en-GB" sz="1000" dirty="0" err="1"/>
              <a:t>Menukhin</a:t>
            </a:r>
            <a:r>
              <a:rPr lang="en-GB" sz="1000" dirty="0"/>
              <a:t>, O.; Ortega-</a:t>
            </a:r>
            <a:r>
              <a:rPr lang="en-GB" sz="1000" dirty="0" err="1"/>
              <a:t>Argiles</a:t>
            </a:r>
            <a:r>
              <a:rPr lang="en-GB" sz="1000" dirty="0"/>
              <a:t>, R. (2023), TPI UK ITL3 Scorecards, TPI Productivity Lab, The Productivity Institute, University of Manchester</a:t>
            </a:r>
          </a:p>
        </p:txBody>
      </p:sp>
      <p:sp>
        <p:nvSpPr>
          <p:cNvPr id="6" name="TextBox 5"/>
          <p:cNvSpPr txBox="1"/>
          <p:nvPr/>
        </p:nvSpPr>
        <p:spPr>
          <a:xfrm>
            <a:off x="9331255" y="1992893"/>
            <a:ext cx="2703443" cy="3816429"/>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The scorecard is based on 2019 data.  More up-to-date data are available elsewhere is this Bulletin.  For details of the methodology </a:t>
            </a:r>
            <a:r>
              <a:rPr lang="en-GB" sz="1100" dirty="0">
                <a:solidFill>
                  <a:schemeClr val="bg1">
                    <a:lumMod val="65000"/>
                  </a:schemeClr>
                </a:solidFill>
              </a:rPr>
              <a:t>and metrics used see </a:t>
            </a:r>
            <a:r>
              <a:rPr lang="en-GB" sz="1100" dirty="0">
                <a:solidFill>
                  <a:schemeClr val="bg1">
                    <a:lumMod val="65000"/>
                  </a:schemeClr>
                </a:solidFill>
                <a:hlinkClick r:id="rId3"/>
              </a:rPr>
              <a:t>https://www.productivity.ac.uk/the-productivity-lab/the-tpi-uk-itl3-productivity-scorecard-series</a:t>
            </a:r>
            <a:r>
              <a:rPr lang="en-GB" sz="1100" dirty="0" smtClean="0">
                <a:solidFill>
                  <a:schemeClr val="bg1">
                    <a:lumMod val="65000"/>
                  </a:schemeClr>
                </a:solidFill>
                <a:hlinkClick r:id="rId3"/>
              </a:rPr>
              <a:t>/</a:t>
            </a:r>
            <a:r>
              <a:rPr lang="en-GB" sz="1100" dirty="0" smtClean="0">
                <a:solidFill>
                  <a:schemeClr val="bg1">
                    <a:lumMod val="65000"/>
                  </a:schemeClr>
                </a:solidFill>
              </a:rPr>
              <a:t> .</a:t>
            </a:r>
          </a:p>
          <a:p>
            <a:endParaRPr lang="en-GB" sz="1100" dirty="0">
              <a:solidFill>
                <a:schemeClr val="bg1">
                  <a:lumMod val="65000"/>
                </a:schemeClr>
              </a:solidFill>
            </a:endParaRPr>
          </a:p>
          <a:p>
            <a:r>
              <a:rPr lang="en-GB" sz="1100" dirty="0" smtClean="0">
                <a:solidFill>
                  <a:schemeClr val="bg1">
                    <a:lumMod val="65000"/>
                  </a:schemeClr>
                </a:solidFill>
              </a:rPr>
              <a:t>Following the UKs withdrawal from the EU, to </a:t>
            </a:r>
            <a:r>
              <a:rPr lang="en-GB" sz="1100" dirty="0">
                <a:solidFill>
                  <a:schemeClr val="bg1">
                    <a:lumMod val="65000"/>
                  </a:schemeClr>
                </a:solidFill>
              </a:rPr>
              <a:t>distinguish the replacement UK classification from its EU predecessor (NUTS - </a:t>
            </a:r>
            <a:r>
              <a:rPr lang="en-GB" sz="1100" dirty="0" smtClean="0">
                <a:solidFill>
                  <a:schemeClr val="bg1">
                    <a:lumMod val="65000"/>
                  </a:schemeClr>
                </a:solidFill>
              </a:rPr>
              <a:t>Nomenclature </a:t>
            </a:r>
            <a:r>
              <a:rPr lang="en-GB" sz="1100" dirty="0">
                <a:solidFill>
                  <a:schemeClr val="bg1">
                    <a:lumMod val="65000"/>
                  </a:schemeClr>
                </a:solidFill>
              </a:rPr>
              <a:t>of territorial units for </a:t>
            </a:r>
            <a:r>
              <a:rPr lang="en-GB" sz="1100" dirty="0" smtClean="0">
                <a:solidFill>
                  <a:schemeClr val="bg1">
                    <a:lumMod val="65000"/>
                  </a:schemeClr>
                </a:solidFill>
              </a:rPr>
              <a:t>statistics), </a:t>
            </a:r>
            <a:r>
              <a:rPr lang="en-GB" sz="1100" dirty="0">
                <a:solidFill>
                  <a:schemeClr val="bg1">
                    <a:lumMod val="65000"/>
                  </a:schemeClr>
                </a:solidFill>
              </a:rPr>
              <a:t>the UK-managed classification is referred to as </a:t>
            </a:r>
            <a:r>
              <a:rPr lang="en-GB" sz="1100" dirty="0">
                <a:solidFill>
                  <a:schemeClr val="bg1">
                    <a:lumMod val="65000"/>
                  </a:schemeClr>
                </a:solidFill>
                <a:hlinkClick r:id="rId4"/>
              </a:rPr>
              <a:t>International Territorial Levels (ITLs) </a:t>
            </a:r>
            <a:r>
              <a:rPr lang="en-GB" sz="1100" dirty="0">
                <a:solidFill>
                  <a:schemeClr val="bg1">
                    <a:lumMod val="65000"/>
                  </a:schemeClr>
                </a:solidFill>
              </a:rPr>
              <a:t>and adopts a convention used by the Organisation for Economic Co-operation and Development (OECD) member countries. These ITLs therefore align with international standards, enabling comparability internationally</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16993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smtClean="0"/>
              <a:t>Relative value of the economy over time</a:t>
            </a:r>
            <a:endParaRPr lang="en-GB" dirty="0"/>
          </a:p>
        </p:txBody>
      </p:sp>
      <p:sp>
        <p:nvSpPr>
          <p:cNvPr id="4" name="Text Placeholder 3"/>
          <p:cNvSpPr>
            <a:spLocks noGrp="1"/>
          </p:cNvSpPr>
          <p:nvPr>
            <p:ph type="body" sz="half" idx="2"/>
          </p:nvPr>
        </p:nvSpPr>
        <p:spPr>
          <a:xfrm>
            <a:off x="166255" y="955930"/>
            <a:ext cx="4667002" cy="4327907"/>
          </a:xfrm>
          <a:ln w="38100">
            <a:solidFill>
              <a:srgbClr val="FFC000"/>
            </a:solidFill>
          </a:ln>
        </p:spPr>
        <p:txBody>
          <a:bodyPr>
            <a:normAutofit fontScale="62500" lnSpcReduction="20000"/>
          </a:bodyPr>
          <a:lstStyle/>
          <a:p>
            <a:pPr>
              <a:lnSpc>
                <a:spcPct val="120000"/>
              </a:lnSpc>
            </a:pPr>
            <a:r>
              <a:rPr lang="en-GB" sz="1700" dirty="0"/>
              <a:t>A local economy grows when it increases the amount of goods and services it produces. Gross Value Added (GVA) is a way of measuring this </a:t>
            </a:r>
            <a:r>
              <a:rPr lang="en-GB" sz="1700" dirty="0" smtClean="0"/>
              <a:t>output.  There is a widely accepted association between economic growth and living standards</a:t>
            </a:r>
            <a:r>
              <a:rPr lang="en-GB" sz="1700" dirty="0"/>
              <a:t>. </a:t>
            </a:r>
            <a:endParaRPr lang="en-GB" sz="1700" dirty="0" smtClean="0"/>
          </a:p>
          <a:p>
            <a:pPr>
              <a:lnSpc>
                <a:spcPct val="120000"/>
              </a:lnSpc>
            </a:pPr>
            <a:r>
              <a:rPr lang="en-GB" sz="2000" b="1" dirty="0"/>
              <a:t>Key points</a:t>
            </a:r>
          </a:p>
          <a:p>
            <a:pPr marL="285750" indent="-285750">
              <a:lnSpc>
                <a:spcPct val="120000"/>
              </a:lnSpc>
              <a:buFont typeface="Arial" panose="020B0604020202020204" pitchFamily="34" charset="0"/>
              <a:buChar char="•"/>
            </a:pPr>
            <a:r>
              <a:rPr lang="en-GB" sz="1700" dirty="0" smtClean="0"/>
              <a:t>In the mid 2000s, Herefordshire’s Gross Value Added (GVA) across all industrial sectors together declined </a:t>
            </a:r>
            <a:r>
              <a:rPr lang="en-GB" sz="1700" dirty="0"/>
              <a:t>relative to England and the West Midlands </a:t>
            </a:r>
            <a:r>
              <a:rPr lang="en-GB" sz="1700" dirty="0" smtClean="0"/>
              <a:t>region.  </a:t>
            </a:r>
            <a:r>
              <a:rPr lang="en-GB" sz="1700" dirty="0"/>
              <a:t>Thereafter it increased fairly consistently in line with the national trend until 2016 when it dipped again.  Although it increased again subsequently, increases were lower than nationally and regionally.  </a:t>
            </a:r>
            <a:r>
              <a:rPr lang="en-GB" sz="1700" dirty="0" smtClean="0"/>
              <a:t>In </a:t>
            </a:r>
            <a:r>
              <a:rPr lang="en-GB" sz="1700" dirty="0"/>
              <a:t>2020 the economy was seriously impacted by the pandemic and </a:t>
            </a:r>
            <a:r>
              <a:rPr lang="en-GB" sz="1700" dirty="0" smtClean="0"/>
              <a:t>GVA contracted </a:t>
            </a:r>
            <a:r>
              <a:rPr lang="en-GB" sz="1700" dirty="0"/>
              <a:t>to </a:t>
            </a:r>
            <a:r>
              <a:rPr lang="en-GB" sz="1700" dirty="0" smtClean="0"/>
              <a:t>less than </a:t>
            </a:r>
            <a:r>
              <a:rPr lang="en-GB" sz="1700" dirty="0"/>
              <a:t>the </a:t>
            </a:r>
            <a:r>
              <a:rPr lang="en-GB" sz="1700" dirty="0" smtClean="0"/>
              <a:t>level seen in </a:t>
            </a:r>
            <a:r>
              <a:rPr lang="en-GB" sz="1700" dirty="0"/>
              <a:t>2014.</a:t>
            </a:r>
            <a:endParaRPr lang="en-GB" sz="1700" dirty="0" smtClean="0"/>
          </a:p>
          <a:p>
            <a:pPr marL="285750" indent="-285750">
              <a:lnSpc>
                <a:spcPct val="120000"/>
              </a:lnSpc>
              <a:buFont typeface="Arial" panose="020B0604020202020204" pitchFamily="34" charset="0"/>
              <a:buChar char="•"/>
            </a:pPr>
            <a:r>
              <a:rPr lang="en-GB" sz="1700" dirty="0" smtClean="0"/>
              <a:t>In 2021 (the latest year available) Herefordshire’s total GVA at current prices was £4,141 million.</a:t>
            </a:r>
          </a:p>
          <a:p>
            <a:pPr marL="285750" indent="-285750">
              <a:lnSpc>
                <a:spcPct val="120000"/>
              </a:lnSpc>
              <a:buFont typeface="Arial" panose="020B0604020202020204" pitchFamily="34" charset="0"/>
              <a:buChar char="•"/>
            </a:pPr>
            <a:r>
              <a:rPr lang="en-GB" sz="1700" dirty="0" smtClean="0"/>
              <a:t>Adjusting to remove the effects of inflation (i.e. using the chained volume measure), as a result of the pandemic GVA shrank by 11% in 2020 compared to the previous year.  This followed an 8% increase in real terms between 2015 and 2019 and mirrored the national trend (8% increase in real terms 2015-2019 then a 10% fall 2019-2020).  In 2021, again reflecting the national trend, Herefordshire’s GVA increased by 8.5% in real terms.</a:t>
            </a:r>
            <a:endParaRPr lang="en-GB" sz="1700" dirty="0"/>
          </a:p>
        </p:txBody>
      </p:sp>
      <p:pic>
        <p:nvPicPr>
          <p:cNvPr id="7" name="Content Placeholder 6" descr="Line chart showing Gross Value Added (GVA) chained volume measure indexed to 2019 (2019 = index value 100) from 1998 onwards."/>
          <p:cNvPicPr>
            <a:picLocks noGrp="1" noChangeAspect="1"/>
          </p:cNvPicPr>
          <p:nvPr>
            <p:ph idx="1"/>
          </p:nvPr>
        </p:nvPicPr>
        <p:blipFill>
          <a:blip r:embed="rId3"/>
          <a:stretch>
            <a:fillRect/>
          </a:stretch>
        </p:blipFill>
        <p:spPr>
          <a:xfrm>
            <a:off x="4932967" y="955931"/>
            <a:ext cx="7200410" cy="4327906"/>
          </a:xfrm>
          <a:prstGeom prst="rect">
            <a:avLst/>
          </a:prstGeom>
          <a:ln>
            <a:solidFill>
              <a:schemeClr val="tx1"/>
            </a:solidFill>
          </a:ln>
        </p:spPr>
      </p:pic>
      <p:sp>
        <p:nvSpPr>
          <p:cNvPr id="9" name="Up Arrow Callout 8" descr="Financial Crisis 2007-2008 - start of the Great Recession"/>
          <p:cNvSpPr/>
          <p:nvPr/>
        </p:nvSpPr>
        <p:spPr>
          <a:xfrm>
            <a:off x="7611295" y="2957697"/>
            <a:ext cx="1460664" cy="1376559"/>
          </a:xfrm>
          <a:prstGeom prst="up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Financial Crisis – start of the Great Recession</a:t>
            </a:r>
            <a:endParaRPr lang="en-GB" sz="1200" dirty="0">
              <a:solidFill>
                <a:schemeClr val="tx1"/>
              </a:solidFill>
            </a:endParaRPr>
          </a:p>
        </p:txBody>
      </p:sp>
      <p:sp>
        <p:nvSpPr>
          <p:cNvPr id="11" name="Up Arrow Callout 10" descr="Brexit referendum 23 June 2016"/>
          <p:cNvSpPr/>
          <p:nvPr/>
        </p:nvSpPr>
        <p:spPr>
          <a:xfrm>
            <a:off x="9997325" y="2713423"/>
            <a:ext cx="1032069" cy="932554"/>
          </a:xfrm>
          <a:prstGeom prst="up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Brexit</a:t>
            </a:r>
            <a:r>
              <a:rPr lang="en-GB" sz="1200" dirty="0" smtClean="0">
                <a:solidFill>
                  <a:schemeClr val="tx1"/>
                </a:solidFill>
              </a:rPr>
              <a:t> referendum</a:t>
            </a:r>
            <a:endParaRPr lang="en-GB" sz="1200" dirty="0">
              <a:solidFill>
                <a:schemeClr val="tx1"/>
              </a:solidFill>
            </a:endParaRPr>
          </a:p>
        </p:txBody>
      </p:sp>
      <p:sp>
        <p:nvSpPr>
          <p:cNvPr id="10" name="Up Arrow Callout 9" descr="COVID-19 pandemic: First lockdown 23 March 2023"/>
          <p:cNvSpPr/>
          <p:nvPr/>
        </p:nvSpPr>
        <p:spPr>
          <a:xfrm>
            <a:off x="11042969" y="2788005"/>
            <a:ext cx="896587" cy="1175659"/>
          </a:xfrm>
          <a:prstGeom prst="up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COVID-19 pandemic</a:t>
            </a:r>
            <a:endParaRPr lang="en-GB" sz="1200" dirty="0">
              <a:solidFill>
                <a:schemeClr val="tx1"/>
              </a:solidFill>
            </a:endParaRPr>
          </a:p>
        </p:txBody>
      </p:sp>
      <p:sp>
        <p:nvSpPr>
          <p:cNvPr id="6" name="TextBox 5"/>
          <p:cNvSpPr txBox="1"/>
          <p:nvPr/>
        </p:nvSpPr>
        <p:spPr>
          <a:xfrm>
            <a:off x="9743301" y="5380239"/>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4"/>
              </a:rPr>
              <a:t>ONS</a:t>
            </a:r>
            <a:endParaRPr lang="en-GB" sz="1200" dirty="0" smtClean="0"/>
          </a:p>
          <a:p>
            <a:r>
              <a:rPr lang="en-GB" sz="1200" dirty="0" smtClean="0"/>
              <a:t>Frequency:  Annually</a:t>
            </a:r>
          </a:p>
          <a:p>
            <a:r>
              <a:rPr lang="en-GB" sz="1200" dirty="0" smtClean="0"/>
              <a:t>Last updated:  25 April 2023</a:t>
            </a:r>
          </a:p>
          <a:p>
            <a:r>
              <a:rPr lang="en-GB" sz="1200" dirty="0" smtClean="0"/>
              <a:t>Next update: March 2024</a:t>
            </a:r>
            <a:endParaRPr lang="en-GB" sz="1200" dirty="0"/>
          </a:p>
        </p:txBody>
      </p:sp>
      <p:sp>
        <p:nvSpPr>
          <p:cNvPr id="3" name="TextBox 2"/>
          <p:cNvSpPr txBox="1"/>
          <p:nvPr/>
        </p:nvSpPr>
        <p:spPr>
          <a:xfrm>
            <a:off x="166255" y="5380239"/>
            <a:ext cx="6314058" cy="1446550"/>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Gross </a:t>
            </a:r>
            <a:r>
              <a:rPr lang="en-GB" sz="1100" dirty="0">
                <a:solidFill>
                  <a:schemeClr val="bg1">
                    <a:lumMod val="65000"/>
                  </a:schemeClr>
                </a:solidFill>
              </a:rPr>
              <a:t>value added (GVA) is the value of goods and services produced in an area, industry, or sector of an economy and is used to measure the value of the economy due to the production of goods and services over time</a:t>
            </a:r>
            <a:r>
              <a:rPr lang="en-GB" sz="1100" dirty="0" smtClean="0">
                <a:solidFill>
                  <a:schemeClr val="bg1">
                    <a:lumMod val="65000"/>
                  </a:schemeClr>
                </a:solidFill>
              </a:rPr>
              <a:t>.  The data above provide </a:t>
            </a:r>
            <a:r>
              <a:rPr lang="en-GB" sz="1100" dirty="0">
                <a:solidFill>
                  <a:schemeClr val="bg1">
                    <a:lumMod val="65000"/>
                  </a:schemeClr>
                </a:solidFill>
              </a:rPr>
              <a:t>estimates of </a:t>
            </a:r>
            <a:r>
              <a:rPr lang="en-GB" sz="1100" dirty="0" smtClean="0">
                <a:solidFill>
                  <a:schemeClr val="bg1">
                    <a:lumMod val="65000"/>
                  </a:schemeClr>
                </a:solidFill>
              </a:rPr>
              <a:t>GVA </a:t>
            </a:r>
            <a:r>
              <a:rPr lang="en-GB" sz="1100" dirty="0">
                <a:solidFill>
                  <a:schemeClr val="bg1">
                    <a:lumMod val="65000"/>
                  </a:schemeClr>
                </a:solidFill>
              </a:rPr>
              <a:t>derived by balancing the income and production approaches to measuring GVA. </a:t>
            </a:r>
            <a:r>
              <a:rPr lang="en-GB" sz="1100" dirty="0" smtClean="0">
                <a:solidFill>
                  <a:schemeClr val="bg1">
                    <a:lumMod val="65000"/>
                  </a:schemeClr>
                </a:solidFill>
              </a:rPr>
              <a:t>The dataset includes both current </a:t>
            </a:r>
            <a:r>
              <a:rPr lang="en-GB" sz="1100" dirty="0">
                <a:solidFill>
                  <a:schemeClr val="bg1">
                    <a:lumMod val="65000"/>
                  </a:schemeClr>
                </a:solidFill>
              </a:rPr>
              <a:t>price (nominal or value) and 'real' (chained volume) measures</a:t>
            </a:r>
            <a:r>
              <a:rPr lang="en-GB" sz="1100" dirty="0" smtClean="0">
                <a:solidFill>
                  <a:schemeClr val="bg1">
                    <a:lumMod val="65000"/>
                  </a:schemeClr>
                </a:solidFill>
              </a:rPr>
              <a:t>.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smtClean="0">
                <a:solidFill>
                  <a:schemeClr val="bg1">
                    <a:lumMod val="65000"/>
                  </a:schemeClr>
                </a:solidFill>
                <a:hlinkClick r:id="rId5"/>
              </a:rPr>
              <a:t>Understanding GVA</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86197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smtClean="0"/>
              <a:t>Economic prosperity</a:t>
            </a:r>
            <a:endParaRPr lang="en-GB" dirty="0"/>
          </a:p>
        </p:txBody>
      </p:sp>
      <p:sp>
        <p:nvSpPr>
          <p:cNvPr id="8" name="Text Placeholder 7"/>
          <p:cNvSpPr>
            <a:spLocks noGrp="1"/>
          </p:cNvSpPr>
          <p:nvPr>
            <p:ph type="body" sz="half" idx="2"/>
          </p:nvPr>
        </p:nvSpPr>
        <p:spPr>
          <a:xfrm>
            <a:off x="105102" y="987424"/>
            <a:ext cx="5047001" cy="5761246"/>
          </a:xfrm>
          <a:solidFill>
            <a:schemeClr val="bg1"/>
          </a:solidFill>
          <a:ln w="38100">
            <a:solidFill>
              <a:srgbClr val="FFC000"/>
            </a:solidFill>
          </a:ln>
        </p:spPr>
        <p:txBody>
          <a:bodyPr>
            <a:normAutofit fontScale="55000" lnSpcReduction="20000"/>
          </a:bodyPr>
          <a:lstStyle/>
          <a:p>
            <a:r>
              <a:rPr lang="en-GB" sz="2000" b="1" dirty="0" smtClean="0"/>
              <a:t>Key points</a:t>
            </a:r>
          </a:p>
          <a:p>
            <a:pPr marL="285750" indent="-285750">
              <a:lnSpc>
                <a:spcPct val="120000"/>
              </a:lnSpc>
              <a:buFont typeface="Arial" panose="020B0604020202020204" pitchFamily="34" charset="0"/>
              <a:buChar char="•"/>
            </a:pPr>
            <a:r>
              <a:rPr lang="en-GB" sz="2000" dirty="0" smtClean="0"/>
              <a:t>Gross Domestic Product (GDP) is used to identify if, </a:t>
            </a:r>
            <a:r>
              <a:rPr lang="en-GB" sz="2000" dirty="0"/>
              <a:t>and </a:t>
            </a:r>
            <a:r>
              <a:rPr lang="en-GB" sz="2000" dirty="0" smtClean="0"/>
              <a:t>how, </a:t>
            </a:r>
            <a:r>
              <a:rPr lang="en-GB" sz="2000" dirty="0"/>
              <a:t>much the economy is </a:t>
            </a:r>
            <a:r>
              <a:rPr lang="en-GB" sz="2000" dirty="0" smtClean="0"/>
              <a:t>growing and to compare the economic performance of countries over time and relative to each other.  GDP is </a:t>
            </a:r>
            <a:r>
              <a:rPr lang="en-GB" sz="2000" dirty="0"/>
              <a:t>calculated by adding up the total </a:t>
            </a:r>
            <a:r>
              <a:rPr lang="en-GB" sz="2000" dirty="0" smtClean="0"/>
              <a:t>value </a:t>
            </a:r>
            <a:r>
              <a:rPr lang="en-GB" sz="2000" dirty="0"/>
              <a:t>of goods and services produced, income, or </a:t>
            </a:r>
            <a:r>
              <a:rPr lang="en-GB" sz="2000" dirty="0" smtClean="0"/>
              <a:t>spending and is </a:t>
            </a:r>
            <a:r>
              <a:rPr lang="en-GB" sz="2000" dirty="0"/>
              <a:t>a key indicator of economic </a:t>
            </a:r>
            <a:r>
              <a:rPr lang="en-GB" sz="2000" dirty="0" smtClean="0"/>
              <a:t>well-being.  </a:t>
            </a:r>
          </a:p>
          <a:p>
            <a:pPr marL="285750" indent="-285750">
              <a:lnSpc>
                <a:spcPct val="120000"/>
              </a:lnSpc>
              <a:buFont typeface="Arial" panose="020B0604020202020204" pitchFamily="34" charset="0"/>
              <a:buChar char="•"/>
            </a:pPr>
            <a:r>
              <a:rPr lang="en-GB" sz="2000" dirty="0" smtClean="0"/>
              <a:t>Using GDP as a measure, the United Kingdom is currently the world’s 6</a:t>
            </a:r>
            <a:r>
              <a:rPr lang="en-GB" sz="2000" baseline="30000" dirty="0" smtClean="0"/>
              <a:t>th</a:t>
            </a:r>
            <a:r>
              <a:rPr lang="en-GB" sz="2000" dirty="0" smtClean="0"/>
              <a:t> largest economy, however growth has, by historical and comparative standards, been pretty anaemic since the Financial Crisis of 2008, with population growth (driven primarily by inward net migration) being its biggest contributor.  Meanwhile growth in GDP per capita, which is what really matters for living standards, has been particularly poor and here the UK is not amongst </a:t>
            </a:r>
            <a:r>
              <a:rPr lang="en-GB" sz="2000" dirty="0"/>
              <a:t>the 20 richest countries.</a:t>
            </a:r>
            <a:endParaRPr lang="en-GB" sz="2000" dirty="0" smtClean="0"/>
          </a:p>
          <a:p>
            <a:pPr marL="285750" indent="-285750">
              <a:lnSpc>
                <a:spcPct val="120000"/>
              </a:lnSpc>
              <a:buFont typeface="Arial" panose="020B0604020202020204" pitchFamily="34" charset="0"/>
              <a:buChar char="•"/>
            </a:pPr>
            <a:r>
              <a:rPr lang="en-GB" sz="2000" dirty="0" smtClean="0"/>
              <a:t>In 2021, Herefordshire’s Gross Domestic Product (GDP) at current prices was £4,729 million.  Adjusting for inflation (chained volume measure), this represented an increase of 8.69% from the previous year as the economy recovered from the COVID-19 pandemic.</a:t>
            </a:r>
          </a:p>
          <a:p>
            <a:pPr marL="285750" indent="-285750">
              <a:lnSpc>
                <a:spcPct val="120000"/>
              </a:lnSpc>
              <a:buFont typeface="Arial" panose="020B0604020202020204" pitchFamily="34" charset="0"/>
              <a:buChar char="•"/>
            </a:pPr>
            <a:r>
              <a:rPr lang="en-GB" sz="2000" dirty="0" smtClean="0"/>
              <a:t>In real terms, in 2020 Herefordshire’s economy shrank to it’s smallest level since 2013 as a result of the pandemic.  While it yet to recover fully, in 2021 it was larger than it was in 2017.</a:t>
            </a:r>
          </a:p>
          <a:p>
            <a:pPr marL="285750" indent="-285750">
              <a:lnSpc>
                <a:spcPct val="120000"/>
              </a:lnSpc>
              <a:buFont typeface="Arial" panose="020B0604020202020204" pitchFamily="34" charset="0"/>
              <a:buChar char="•"/>
            </a:pPr>
            <a:r>
              <a:rPr lang="en-GB" sz="2000" dirty="0" smtClean="0"/>
              <a:t>In 2021, per capita GDP at current prices in Herefordshire was £25,214 compared to £32,763 in England and £26,134 in the West Midlands: 23% lower than England and </a:t>
            </a:r>
            <a:r>
              <a:rPr lang="en-GB" sz="2000" dirty="0"/>
              <a:t>4</a:t>
            </a:r>
            <a:r>
              <a:rPr lang="en-GB" sz="2000" dirty="0" smtClean="0"/>
              <a:t>% lower than the West Midlands. </a:t>
            </a:r>
          </a:p>
          <a:p>
            <a:pPr marL="285750" indent="-285750">
              <a:lnSpc>
                <a:spcPct val="120000"/>
              </a:lnSpc>
              <a:buFont typeface="Arial" panose="020B0604020202020204" pitchFamily="34" charset="0"/>
              <a:buChar char="•"/>
            </a:pPr>
            <a:r>
              <a:rPr lang="en-GB" sz="2000" dirty="0" smtClean="0"/>
              <a:t>Looking at the change over time in real terms, i.e. adjusting for inflation (chained volume measures in 2019 value), per </a:t>
            </a:r>
            <a:r>
              <a:rPr lang="en-GB" sz="2000" dirty="0"/>
              <a:t>capita GDP in Herefordshire has consistently lagged behind that of both England and the West Midlands region </a:t>
            </a:r>
            <a:r>
              <a:rPr lang="en-GB" sz="2000" dirty="0" smtClean="0"/>
              <a:t>and the gap is currently wider than it was in 1998 (see </a:t>
            </a:r>
            <a:r>
              <a:rPr lang="en-GB" sz="2000" dirty="0"/>
              <a:t>chart</a:t>
            </a:r>
            <a:r>
              <a:rPr lang="en-GB" sz="2000" dirty="0" smtClean="0"/>
              <a:t>).</a:t>
            </a:r>
            <a:endParaRPr lang="en-GB" dirty="0"/>
          </a:p>
        </p:txBody>
      </p:sp>
      <p:pic>
        <p:nvPicPr>
          <p:cNvPr id="3" name="Picture 2" descr="Line chart showing GDP per head of population in Herefordshire compared to England and the West Midlands since 1998 - chained volume meaures in 2019 money value."/>
          <p:cNvPicPr>
            <a:picLocks noChangeAspect="1"/>
          </p:cNvPicPr>
          <p:nvPr/>
        </p:nvPicPr>
        <p:blipFill>
          <a:blip r:embed="rId3"/>
          <a:stretch>
            <a:fillRect/>
          </a:stretch>
        </p:blipFill>
        <p:spPr>
          <a:xfrm>
            <a:off x="5250426" y="987425"/>
            <a:ext cx="6854782" cy="4164678"/>
          </a:xfrm>
          <a:prstGeom prst="rect">
            <a:avLst/>
          </a:prstGeom>
          <a:ln>
            <a:solidFill>
              <a:schemeClr val="tx1"/>
            </a:solidFill>
          </a:ln>
        </p:spPr>
      </p:pic>
      <p:sp>
        <p:nvSpPr>
          <p:cNvPr id="10" name="TextBox 9"/>
          <p:cNvSpPr txBox="1"/>
          <p:nvPr/>
        </p:nvSpPr>
        <p:spPr>
          <a:xfrm>
            <a:off x="9640889" y="5196176"/>
            <a:ext cx="2464319"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4"/>
              </a:rPr>
              <a:t>ONS</a:t>
            </a:r>
            <a:endParaRPr lang="en-GB" sz="1200" dirty="0" smtClean="0"/>
          </a:p>
          <a:p>
            <a:r>
              <a:rPr lang="en-GB" sz="1200" dirty="0" smtClean="0"/>
              <a:t>Frequency:  Annually</a:t>
            </a:r>
          </a:p>
          <a:p>
            <a:r>
              <a:rPr lang="en-GB" sz="1200" dirty="0" smtClean="0"/>
              <a:t>Last updated: 25 April 2023</a:t>
            </a:r>
          </a:p>
          <a:p>
            <a:r>
              <a:rPr lang="en-GB" sz="1200" dirty="0" smtClean="0"/>
              <a:t>Next update:  March 2024</a:t>
            </a:r>
            <a:endParaRPr lang="en-GB" sz="1200" dirty="0"/>
          </a:p>
        </p:txBody>
      </p:sp>
      <p:sp>
        <p:nvSpPr>
          <p:cNvPr id="9" name="TextBox 8"/>
          <p:cNvSpPr txBox="1"/>
          <p:nvPr/>
        </p:nvSpPr>
        <p:spPr>
          <a:xfrm>
            <a:off x="5201264" y="5228181"/>
            <a:ext cx="4390464" cy="1169551"/>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a:solidFill>
                  <a:schemeClr val="bg1">
                    <a:lumMod val="65000"/>
                  </a:schemeClr>
                </a:solidFill>
              </a:rPr>
              <a:t>: </a:t>
            </a:r>
            <a:r>
              <a:rPr lang="en-GB" sz="1000" dirty="0" smtClean="0">
                <a:solidFill>
                  <a:schemeClr val="bg1">
                    <a:lumMod val="65000"/>
                  </a:schemeClr>
                </a:solidFill>
              </a:rPr>
              <a:t>GDP per </a:t>
            </a:r>
            <a:r>
              <a:rPr lang="en-GB" sz="1000" dirty="0">
                <a:solidFill>
                  <a:schemeClr val="bg1">
                    <a:lumMod val="65000"/>
                  </a:schemeClr>
                </a:solidFill>
              </a:rPr>
              <a:t>capita measures </a:t>
            </a:r>
            <a:r>
              <a:rPr lang="en-GB" sz="1000" dirty="0" smtClean="0">
                <a:solidFill>
                  <a:schemeClr val="bg1">
                    <a:lumMod val="65000"/>
                  </a:schemeClr>
                </a:solidFill>
              </a:rPr>
              <a:t>economic </a:t>
            </a:r>
            <a:r>
              <a:rPr lang="en-GB" sz="1000" dirty="0">
                <a:solidFill>
                  <a:schemeClr val="bg1">
                    <a:lumMod val="65000"/>
                  </a:schemeClr>
                </a:solidFill>
              </a:rPr>
              <a:t>output per person and is calculated by dividing the GDP of </a:t>
            </a:r>
            <a:r>
              <a:rPr lang="en-GB" sz="1000" dirty="0" smtClean="0">
                <a:solidFill>
                  <a:schemeClr val="bg1">
                    <a:lumMod val="65000"/>
                  </a:schemeClr>
                </a:solidFill>
              </a:rPr>
              <a:t>an area by its </a:t>
            </a:r>
            <a:r>
              <a:rPr lang="en-GB" sz="1000" dirty="0">
                <a:solidFill>
                  <a:schemeClr val="bg1">
                    <a:lumMod val="65000"/>
                  </a:schemeClr>
                </a:solidFill>
              </a:rPr>
              <a:t>population</a:t>
            </a:r>
            <a:r>
              <a:rPr lang="en-GB" sz="1000" dirty="0" smtClean="0">
                <a:solidFill>
                  <a:schemeClr val="bg1">
                    <a:lumMod val="65000"/>
                  </a:schemeClr>
                </a:solidFill>
              </a:rPr>
              <a:t>.  It </a:t>
            </a:r>
            <a:r>
              <a:rPr lang="en-GB" sz="1000" dirty="0">
                <a:solidFill>
                  <a:schemeClr val="bg1">
                    <a:lumMod val="65000"/>
                  </a:schemeClr>
                </a:solidFill>
              </a:rPr>
              <a:t>is a global measure for gauging the prosperity of nations and is used by economists, along with GDP, to </a:t>
            </a:r>
            <a:r>
              <a:rPr lang="en-GB" sz="1000" dirty="0" err="1">
                <a:solidFill>
                  <a:schemeClr val="bg1">
                    <a:lumMod val="65000"/>
                  </a:schemeClr>
                </a:solidFill>
              </a:rPr>
              <a:t>analyze</a:t>
            </a:r>
            <a:r>
              <a:rPr lang="en-GB" sz="1000" dirty="0">
                <a:solidFill>
                  <a:schemeClr val="bg1">
                    <a:lumMod val="65000"/>
                  </a:schemeClr>
                </a:solidFill>
              </a:rPr>
              <a:t> the prosperity of a country based on its economic growth</a:t>
            </a:r>
            <a:r>
              <a:rPr lang="en-GB" sz="1000" dirty="0" smtClean="0">
                <a:solidFill>
                  <a:schemeClr val="bg1">
                    <a:lumMod val="65000"/>
                  </a:schemeClr>
                </a:solidFill>
              </a:rPr>
              <a:t>.  It allows </a:t>
            </a:r>
            <a:r>
              <a:rPr lang="en-GB" sz="1000" dirty="0">
                <a:solidFill>
                  <a:schemeClr val="bg1">
                    <a:lumMod val="65000"/>
                  </a:schemeClr>
                </a:solidFill>
              </a:rPr>
              <a:t>economists to monitor the productivity of </a:t>
            </a:r>
            <a:r>
              <a:rPr lang="en-GB" sz="1000" dirty="0" smtClean="0">
                <a:solidFill>
                  <a:schemeClr val="bg1">
                    <a:lumMod val="65000"/>
                  </a:schemeClr>
                </a:solidFill>
              </a:rPr>
              <a:t>an area with other comparable geographies.  This </a:t>
            </a:r>
            <a:r>
              <a:rPr lang="en-GB" sz="1000" dirty="0" smtClean="0">
                <a:solidFill>
                  <a:schemeClr val="bg1">
                    <a:lumMod val="65000"/>
                  </a:schemeClr>
                </a:solidFill>
                <a:hlinkClick r:id="rId5"/>
              </a:rPr>
              <a:t>article</a:t>
            </a:r>
            <a:r>
              <a:rPr lang="en-GB" sz="1000" dirty="0" smtClean="0">
                <a:solidFill>
                  <a:schemeClr val="bg1">
                    <a:lumMod val="65000"/>
                  </a:schemeClr>
                </a:solidFill>
              </a:rPr>
              <a:t> explains the difference between GDP and GVA.</a:t>
            </a:r>
            <a:endParaRPr lang="en-GB" sz="1000" dirty="0">
              <a:solidFill>
                <a:schemeClr val="bg1">
                  <a:lumMod val="65000"/>
                </a:schemeClr>
              </a:solidFill>
            </a:endParaRPr>
          </a:p>
        </p:txBody>
      </p:sp>
    </p:spTree>
    <p:extLst>
      <p:ext uri="{BB962C8B-B14F-4D97-AF65-F5344CB8AC3E}">
        <p14:creationId xmlns:p14="http://schemas.microsoft.com/office/powerpoint/2010/main" val="249824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080655"/>
            <a:ext cx="11520000" cy="610033"/>
          </a:xfrm>
        </p:spPr>
        <p:txBody>
          <a:bodyPr>
            <a:noAutofit/>
          </a:bodyPr>
          <a:lstStyle/>
          <a:p>
            <a:r>
              <a:rPr lang="en-GB" sz="3200" dirty="0" smtClean="0"/>
              <a:t>Numbers of businesses (enterprises) by industry and size, and contribution to the value of economic output by industry</a:t>
            </a:r>
            <a:endParaRPr lang="en-GB" sz="3200" dirty="0"/>
          </a:p>
        </p:txBody>
      </p:sp>
      <p:sp>
        <p:nvSpPr>
          <p:cNvPr id="11" name="TextBox 10"/>
          <p:cNvSpPr txBox="1"/>
          <p:nvPr/>
        </p:nvSpPr>
        <p:spPr>
          <a:xfrm>
            <a:off x="2776082" y="5842337"/>
            <a:ext cx="6391669" cy="1015663"/>
          </a:xfrm>
          <a:prstGeom prst="rect">
            <a:avLst/>
          </a:prstGeom>
          <a:solidFill>
            <a:schemeClr val="bg1"/>
          </a:solidFill>
          <a:ln w="25400">
            <a:solidFill>
              <a:srgbClr val="FFC000"/>
            </a:solidFill>
          </a:ln>
        </p:spPr>
        <p:txBody>
          <a:bodyPr wrap="square" rtlCol="0">
            <a:spAutoFit/>
          </a:bodyPr>
          <a:lstStyle/>
          <a:p>
            <a:r>
              <a:rPr lang="en-GB" sz="1200" b="1" dirty="0" smtClean="0"/>
              <a:t>Key point</a:t>
            </a:r>
            <a:r>
              <a:rPr lang="en-GB" sz="1200" dirty="0" smtClean="0"/>
              <a:t>:</a:t>
            </a:r>
          </a:p>
          <a:p>
            <a:r>
              <a:rPr lang="en-GB" sz="1200" dirty="0" smtClean="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endParaRPr lang="en-GB" sz="1200" dirty="0"/>
          </a:p>
        </p:txBody>
      </p:sp>
      <p:pic>
        <p:nvPicPr>
          <p:cNvPr id="3" name="Picture 2" descr="Stacked bar chart showing the proportion of business enterprises by broad industrial group and size band in Herefordshire."/>
          <p:cNvPicPr>
            <a:picLocks noChangeAspect="1"/>
          </p:cNvPicPr>
          <p:nvPr/>
        </p:nvPicPr>
        <p:blipFill>
          <a:blip r:embed="rId2"/>
          <a:stretch>
            <a:fillRect/>
          </a:stretch>
        </p:blipFill>
        <p:spPr>
          <a:xfrm>
            <a:off x="326441" y="1836707"/>
            <a:ext cx="4953520" cy="3958451"/>
          </a:xfrm>
          <a:prstGeom prst="rect">
            <a:avLst/>
          </a:prstGeom>
          <a:ln>
            <a:solidFill>
              <a:schemeClr val="tx1"/>
            </a:solidFill>
          </a:ln>
        </p:spPr>
      </p:pic>
      <p:sp>
        <p:nvSpPr>
          <p:cNvPr id="9" name="TextBox 8"/>
          <p:cNvSpPr txBox="1"/>
          <p:nvPr/>
        </p:nvSpPr>
        <p:spPr>
          <a:xfrm>
            <a:off x="326440" y="5881934"/>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3"/>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28 September 2023</a:t>
            </a:r>
          </a:p>
          <a:p>
            <a:r>
              <a:rPr lang="en-GB" sz="1100" dirty="0" smtClean="0"/>
              <a:t>Next update:  September 2024.</a:t>
            </a:r>
            <a:endParaRPr lang="en-GB" sz="1100" dirty="0"/>
          </a:p>
        </p:txBody>
      </p:sp>
      <p:pic>
        <p:nvPicPr>
          <p:cNvPr id="8" name="Content Placeholder 7" descr="Bar chart showing the proportion of Gross Value Added (GVA) by broad industrial group for Herefordshire, the West Midlands and England."/>
          <p:cNvPicPr>
            <a:picLocks noGrp="1" noChangeAspect="1"/>
          </p:cNvPicPr>
          <p:nvPr>
            <p:ph idx="1"/>
          </p:nvPr>
        </p:nvPicPr>
        <p:blipFill>
          <a:blip r:embed="rId4"/>
          <a:stretch>
            <a:fillRect/>
          </a:stretch>
        </p:blipFill>
        <p:spPr>
          <a:xfrm>
            <a:off x="6218441" y="1957132"/>
            <a:ext cx="5799103" cy="3834358"/>
          </a:xfrm>
          <a:prstGeom prst="rect">
            <a:avLst/>
          </a:prstGeom>
          <a:ln>
            <a:solidFill>
              <a:schemeClr val="tx1"/>
            </a:solidFill>
          </a:ln>
        </p:spPr>
      </p:pic>
      <p:sp>
        <p:nvSpPr>
          <p:cNvPr id="10" name="TextBox 9">
            <a:hlinkClick r:id="rId5"/>
          </p:cNvPr>
          <p:cNvSpPr txBox="1"/>
          <p:nvPr/>
        </p:nvSpPr>
        <p:spPr>
          <a:xfrm>
            <a:off x="9167751" y="5881934"/>
            <a:ext cx="2849793"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25 April 2023</a:t>
            </a:r>
          </a:p>
          <a:p>
            <a:r>
              <a:rPr lang="en-GB" sz="1100" dirty="0" smtClean="0"/>
              <a:t>Next update:  March 2024.</a:t>
            </a:r>
            <a:endParaRPr lang="en-GB" sz="1100" dirty="0"/>
          </a:p>
        </p:txBody>
      </p:sp>
    </p:spTree>
    <p:extLst>
      <p:ext uri="{BB962C8B-B14F-4D97-AF65-F5344CB8AC3E}">
        <p14:creationId xmlns:p14="http://schemas.microsoft.com/office/powerpoint/2010/main" val="73601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smtClean="0"/>
              <a:t>About this bulletin</a:t>
            </a:r>
            <a:endParaRPr lang="en-GB" sz="3200" dirty="0"/>
          </a:p>
        </p:txBody>
      </p:sp>
      <p:sp>
        <p:nvSpPr>
          <p:cNvPr id="3" name="Content Placeholder 2"/>
          <p:cNvSpPr>
            <a:spLocks noGrp="1"/>
          </p:cNvSpPr>
          <p:nvPr>
            <p:ph idx="1"/>
          </p:nvPr>
        </p:nvSpPr>
        <p:spPr>
          <a:xfrm>
            <a:off x="287337" y="993057"/>
            <a:ext cx="11685588" cy="5324615"/>
          </a:xfrm>
          <a:solidFill>
            <a:schemeClr val="bg1"/>
          </a:solidFill>
        </p:spPr>
        <p:txBody>
          <a:bodyPr>
            <a:normAutofit fontScale="70000" lnSpcReduction="20000"/>
          </a:bodyPr>
          <a:lstStyle/>
          <a:p>
            <a:pPr marL="0" indent="0">
              <a:lnSpc>
                <a:spcPct val="120000"/>
              </a:lnSpc>
              <a:spcBef>
                <a:spcPts val="1200"/>
              </a:spcBef>
              <a:buNone/>
            </a:pPr>
            <a:r>
              <a:rPr lang="en-GB" sz="2300" dirty="0" smtClean="0"/>
              <a:t>The purpose of this bulletin is to provide local intelligence relating to the cost-of-living crisis and the groups likely to be most affected.  It contains data and intelligence covering a range of relevant socio-economic indicators, acting as an evidence base to inform policy interventions</a:t>
            </a:r>
            <a:r>
              <a:rPr lang="en-GB" sz="2300" dirty="0"/>
              <a:t>. </a:t>
            </a:r>
            <a:r>
              <a:rPr lang="en-GB" sz="2300" dirty="0" smtClean="0"/>
              <a:t>Most of the open source data presented are published retrospectively, so it is not possible to observe the impact of the cost-of-living crisis in real time, but the data can still provide important context, identifying pre-existing strengths and vulnerabilities, and identifying groups and areas likely to be disproportionately affected. There are a limited number of datasets that are updated on a more regular and timely basis – these can be found in Section 1.</a:t>
            </a:r>
          </a:p>
          <a:p>
            <a:pPr marL="0" indent="0">
              <a:lnSpc>
                <a:spcPct val="120000"/>
              </a:lnSpc>
              <a:spcBef>
                <a:spcPts val="1200"/>
              </a:spcBef>
              <a:buNone/>
            </a:pPr>
            <a:r>
              <a:rPr lang="en-GB" sz="2300" dirty="0" smtClean="0"/>
              <a:t>The bulletin comprises four sections and appendices:</a:t>
            </a:r>
            <a:endParaRPr lang="en-GB" sz="2300" dirty="0"/>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a:t>
            </a:r>
            <a:r>
              <a:rPr lang="en-GB" sz="2300" u="sng" dirty="0" smtClean="0">
                <a:solidFill>
                  <a:schemeClr val="accent5">
                    <a:lumMod val="75000"/>
                  </a:schemeClr>
                </a:solidFill>
                <a:hlinkClick r:id="rId2" action="ppaction://hlinksldjump"/>
              </a:rPr>
              <a:t>Monthly monitor – benefit claimants and job postings</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solidFill>
                  <a:schemeClr val="accent5">
                    <a:lumMod val="75000"/>
                  </a:schemeClr>
                </a:solidFill>
                <a:hlinkClick r:id="rId3" action="ppaction://hlinksldjump"/>
              </a:rPr>
              <a:t>Section 2:  The local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a:t>
            </a:r>
            <a:r>
              <a:rPr lang="en-GB" sz="2300" u="sng" dirty="0" smtClean="0">
                <a:hlinkClick r:id="rId4" action="ppaction://hlinksldjump"/>
              </a:rPr>
              <a:t>3:  Household finances</a:t>
            </a:r>
            <a:endParaRPr lang="en-GB" sz="2300" u="sng" dirty="0"/>
          </a:p>
          <a:p>
            <a:pPr marL="457200" lvl="1" indent="0">
              <a:lnSpc>
                <a:spcPct val="120000"/>
              </a:lnSpc>
              <a:spcBef>
                <a:spcPts val="1200"/>
              </a:spcBef>
              <a:buNone/>
            </a:pPr>
            <a:r>
              <a:rPr lang="en-GB" sz="2300" u="sng" dirty="0">
                <a:hlinkClick r:id="rId5" action="ppaction://hlinksldjump"/>
              </a:rPr>
              <a:t>Section </a:t>
            </a:r>
            <a:r>
              <a:rPr lang="en-GB" sz="2300" u="sng" dirty="0" smtClean="0">
                <a:hlinkClick r:id="rId5" action="ppaction://hlinksldjump"/>
              </a:rPr>
              <a:t>4:  </a:t>
            </a:r>
            <a:r>
              <a:rPr lang="en-GB" sz="2300" u="sng" dirty="0">
                <a:hlinkClick r:id="rId5" action="ppaction://hlinksldjump"/>
              </a:rPr>
              <a:t>Income </a:t>
            </a:r>
            <a:r>
              <a:rPr lang="en-GB" sz="2300" u="sng" dirty="0" smtClean="0">
                <a:hlinkClick r:id="rId5" action="ppaction://hlinksldjump"/>
              </a:rPr>
              <a:t>deprivation, poverty and homelessness</a:t>
            </a:r>
            <a:endParaRPr lang="en-GB" sz="2300" u="sng" dirty="0" smtClean="0"/>
          </a:p>
          <a:p>
            <a:pPr marL="457200" lvl="1" indent="0">
              <a:lnSpc>
                <a:spcPct val="120000"/>
              </a:lnSpc>
              <a:spcBef>
                <a:spcPts val="1200"/>
              </a:spcBef>
              <a:buNone/>
            </a:pPr>
            <a:r>
              <a:rPr lang="en-GB" sz="2300" dirty="0" smtClean="0">
                <a:hlinkClick r:id="rId6" action="ppaction://hlinksldjump"/>
              </a:rPr>
              <a:t>Appendix 1:  </a:t>
            </a:r>
            <a:r>
              <a:rPr lang="en-GB" sz="2300" dirty="0">
                <a:hlinkClick r:id="rId6" action="ppaction://hlinksldjump"/>
              </a:rPr>
              <a:t>Useful </a:t>
            </a:r>
            <a:r>
              <a:rPr lang="en-GB" sz="2300" dirty="0" smtClean="0">
                <a:hlinkClick r:id="rId6" action="ppaction://hlinksldjump"/>
              </a:rPr>
              <a:t>resources</a:t>
            </a:r>
            <a:endParaRPr lang="en-GB" sz="2300" dirty="0" smtClean="0"/>
          </a:p>
          <a:p>
            <a:pPr marL="457200" lvl="1" indent="0">
              <a:lnSpc>
                <a:spcPct val="120000"/>
              </a:lnSpc>
              <a:spcBef>
                <a:spcPts val="1200"/>
              </a:spcBef>
              <a:buNone/>
            </a:pPr>
            <a:r>
              <a:rPr lang="en-GB" sz="2300" u="sng" dirty="0" smtClean="0">
                <a:hlinkClick r:id="rId7" action="ppaction://hlinksldjump"/>
              </a:rPr>
              <a:t>Appendix 2 </a:t>
            </a:r>
            <a:r>
              <a:rPr lang="en-GB" sz="2300" u="sng" dirty="0">
                <a:hlinkClick r:id="rId7" action="ppaction://hlinksldjump"/>
              </a:rPr>
              <a:t>- Composition of Herefordshire’s economy</a:t>
            </a:r>
            <a:endParaRPr lang="en-GB" sz="2300" u="sng" dirty="0" smtClean="0"/>
          </a:p>
          <a:p>
            <a:pPr marL="0" indent="0">
              <a:lnSpc>
                <a:spcPct val="120000"/>
              </a:lnSpc>
              <a:spcBef>
                <a:spcPts val="1200"/>
              </a:spcBef>
              <a:buNone/>
            </a:pPr>
            <a:r>
              <a:rPr lang="en-GB" sz="2300" dirty="0" smtClean="0"/>
              <a:t>If </a:t>
            </a:r>
            <a:r>
              <a:rPr lang="en-GB" sz="2300" dirty="0"/>
              <a:t>you need help to understand this document, or would like it in another format or language, please contact us on 01432 261944 or e-mail </a:t>
            </a:r>
            <a:r>
              <a:rPr lang="en-GB" sz="2300" u="sng" dirty="0" smtClean="0">
                <a:hlinkClick r:id="rId8"/>
              </a:rPr>
              <a:t>researchteam@herefordshire.gov.uk</a:t>
            </a:r>
            <a:endParaRPr lang="en-GB" sz="2300" u="sng" dirty="0" smtClean="0"/>
          </a:p>
          <a:p>
            <a:pPr marL="0" indent="0">
              <a:lnSpc>
                <a:spcPct val="120000"/>
              </a:lnSpc>
              <a:spcBef>
                <a:spcPts val="1200"/>
              </a:spcBef>
              <a:buNone/>
            </a:pP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9313863" cy="594249"/>
          </a:xfrm>
        </p:spPr>
        <p:txBody>
          <a:bodyPr>
            <a:normAutofit/>
          </a:bodyPr>
          <a:lstStyle/>
          <a:p>
            <a:r>
              <a:rPr lang="en-GB" sz="3200" dirty="0" smtClean="0"/>
              <a:t>Labour force breakdown</a:t>
            </a:r>
            <a:endParaRPr lang="en-GB" sz="3200" dirty="0"/>
          </a:p>
        </p:txBody>
      </p:sp>
      <p:pic>
        <p:nvPicPr>
          <p:cNvPr id="3" name="Content Placeholder 2" descr="Infographic showing Herefordshire's labour force breakdown as at July 2022 to JHune 2023.&#10;Working Age Population = 110,900&#10;Inactive 23,000 (20.7%) of whom:&#10;Looking after family/home 4.400 (19.1%)&#10;Sick 5,200 (22.6%)&#10;Student 4,400 (19.1%)&#10;Retired 6,000 (26.1%)&#10;Other 2,500 (10.9%)&#10;Active 87,900 (79.3%) of whom:&#10;Unemployed 1,200 (1.4%) - see warning&#10;Employed 86,700 (78.2%)&#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090" y="1033291"/>
            <a:ext cx="9270889" cy="5143672"/>
          </a:xfrm>
        </p:spPr>
      </p:pic>
      <p:sp>
        <p:nvSpPr>
          <p:cNvPr id="9" name="TextBox 8"/>
          <p:cNvSpPr txBox="1"/>
          <p:nvPr/>
        </p:nvSpPr>
        <p:spPr>
          <a:xfrm>
            <a:off x="9144387" y="1745407"/>
            <a:ext cx="2947350" cy="1477328"/>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a:t>: </a:t>
            </a:r>
            <a:r>
              <a:rPr lang="en-GB" sz="1100" u="sng" dirty="0">
                <a:hlinkClick r:id="rId4"/>
              </a:rPr>
              <a:t>Midlands Engine Observatory Intelligence </a:t>
            </a:r>
            <a:r>
              <a:rPr lang="en-GB" sz="1100" u="sng" dirty="0" smtClean="0">
                <a:hlinkClick r:id="rId4"/>
              </a:rPr>
              <a:t>Hub</a:t>
            </a:r>
            <a:endParaRPr lang="en-GB" sz="1100" u="sng" dirty="0"/>
          </a:p>
          <a:p>
            <a:r>
              <a:rPr lang="en-GB" sz="1100" u="sng" dirty="0" smtClean="0"/>
              <a:t>From ONS Annual Population Survey</a:t>
            </a:r>
            <a:endParaRPr lang="en-GB" sz="800" dirty="0"/>
          </a:p>
          <a:p>
            <a:r>
              <a:rPr lang="en-GB" sz="1100" dirty="0" smtClean="0"/>
              <a:t>Frequency</a:t>
            </a:r>
            <a:r>
              <a:rPr lang="en-GB" sz="1100" dirty="0"/>
              <a:t>:  </a:t>
            </a:r>
            <a:r>
              <a:rPr lang="en-GB" sz="1100" dirty="0" smtClean="0"/>
              <a:t>Quarterly</a:t>
            </a:r>
            <a:endParaRPr lang="en-GB" sz="1100" dirty="0"/>
          </a:p>
          <a:p>
            <a:r>
              <a:rPr lang="en-GB" sz="1100" dirty="0"/>
              <a:t>Last updated:  </a:t>
            </a:r>
            <a:r>
              <a:rPr lang="en-GB" sz="1100" dirty="0" smtClean="0"/>
              <a:t>15 October 2023</a:t>
            </a:r>
          </a:p>
          <a:p>
            <a:r>
              <a:rPr lang="en-GB" sz="1100" dirty="0" smtClean="0"/>
              <a:t>Next update: January 2024</a:t>
            </a:r>
            <a:br>
              <a:rPr lang="en-GB" sz="1100" dirty="0" smtClean="0"/>
            </a:br>
            <a:r>
              <a:rPr lang="en-GB" sz="1200" dirty="0" smtClean="0"/>
              <a:t>Image </a:t>
            </a:r>
            <a:r>
              <a:rPr lang="en-GB" sz="1200" dirty="0"/>
              <a:t>Source: </a:t>
            </a:r>
            <a:r>
              <a:rPr lang="en-GB" sz="1200" u="sng" dirty="0">
                <a:hlinkClick r:id="rId5"/>
              </a:rPr>
              <a:t>Midlands Engine Observatory Intelligence Hub</a:t>
            </a:r>
            <a:endParaRPr lang="en-GB" sz="900" dirty="0"/>
          </a:p>
        </p:txBody>
      </p:sp>
      <p:sp>
        <p:nvSpPr>
          <p:cNvPr id="4" name="TextBox 3"/>
          <p:cNvSpPr txBox="1"/>
          <p:nvPr/>
        </p:nvSpPr>
        <p:spPr>
          <a:xfrm>
            <a:off x="9865895" y="3296652"/>
            <a:ext cx="2225842" cy="2893100"/>
          </a:xfrm>
          <a:prstGeom prst="rect">
            <a:avLst/>
          </a:prstGeom>
          <a:solidFill>
            <a:schemeClr val="bg1"/>
          </a:solidFill>
          <a:ln>
            <a:solidFill>
              <a:schemeClr val="tx1"/>
            </a:solidFill>
          </a:ln>
        </p:spPr>
        <p:txBody>
          <a:bodyPr wrap="square" rtlCol="0">
            <a:spAutoFit/>
          </a:bodyPr>
          <a:lstStyle/>
          <a:p>
            <a:r>
              <a:rPr lang="en-GB" sz="1400" b="1" dirty="0" smtClean="0">
                <a:solidFill>
                  <a:schemeClr val="bg1">
                    <a:lumMod val="65000"/>
                  </a:schemeClr>
                </a:solidFill>
              </a:rPr>
              <a:t>Need to know:</a:t>
            </a:r>
          </a:p>
          <a:p>
            <a:r>
              <a:rPr lang="en-GB" sz="1400" dirty="0" smtClean="0">
                <a:solidFill>
                  <a:schemeClr val="bg1">
                    <a:lumMod val="65000"/>
                  </a:schemeClr>
                </a:solidFill>
              </a:rPr>
              <a:t>The unemployed figure shown here has been taken directly from the ONS Annual Population Survey, which is based on a small sample.  It should therefore be regarded as unreliable.  For a more accurate estimate see the </a:t>
            </a:r>
            <a:r>
              <a:rPr lang="en-GB" sz="1400" dirty="0" smtClean="0">
                <a:solidFill>
                  <a:schemeClr val="bg1">
                    <a:lumMod val="65000"/>
                  </a:schemeClr>
                </a:solidFill>
                <a:hlinkClick r:id="rId6" action="ppaction://hlinksldjump"/>
              </a:rPr>
              <a:t>model-based estimates of unemployment </a:t>
            </a:r>
            <a:r>
              <a:rPr lang="en-GB" sz="1400" dirty="0" smtClean="0">
                <a:solidFill>
                  <a:schemeClr val="bg1">
                    <a:lumMod val="65000"/>
                  </a:schemeClr>
                </a:solidFill>
              </a:rPr>
              <a:t>slide</a:t>
            </a:r>
            <a:r>
              <a:rPr lang="en-GB" sz="1400" dirty="0" smtClean="0">
                <a:solidFill>
                  <a:srgbClr val="FF0000"/>
                </a:solidFill>
              </a:rPr>
              <a:t>.</a:t>
            </a:r>
            <a:endParaRPr lang="en-GB" sz="1400" dirty="0">
              <a:solidFill>
                <a:srgbClr val="FF0000"/>
              </a:solidFill>
            </a:endParaRPr>
          </a:p>
        </p:txBody>
      </p:sp>
    </p:spTree>
    <p:extLst>
      <p:ext uri="{BB962C8B-B14F-4D97-AF65-F5344CB8AC3E}">
        <p14:creationId xmlns:p14="http://schemas.microsoft.com/office/powerpoint/2010/main" val="205844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smtClean="0"/>
              <a:t>Distribution of jobs</a:t>
            </a:r>
            <a:endParaRPr lang="en-GB" sz="3200" dirty="0"/>
          </a:p>
        </p:txBody>
      </p:sp>
      <p:sp>
        <p:nvSpPr>
          <p:cNvPr id="17" name="TextBox 16"/>
          <p:cNvSpPr txBox="1"/>
          <p:nvPr/>
        </p:nvSpPr>
        <p:spPr>
          <a:xfrm>
            <a:off x="2488918" y="5951432"/>
            <a:ext cx="6191864" cy="830997"/>
          </a:xfrm>
          <a:prstGeom prst="rect">
            <a:avLst/>
          </a:prstGeom>
          <a:solidFill>
            <a:schemeClr val="bg1"/>
          </a:solidFill>
          <a:ln w="25400">
            <a:solidFill>
              <a:srgbClr val="FFC000"/>
            </a:solidFill>
          </a:ln>
        </p:spPr>
        <p:txBody>
          <a:bodyPr wrap="square" rtlCol="0">
            <a:spAutoFit/>
          </a:bodyPr>
          <a:lstStyle/>
          <a:p>
            <a:r>
              <a:rPr lang="en-GB" sz="1200" b="1" dirty="0" smtClean="0"/>
              <a:t>Key points:</a:t>
            </a:r>
          </a:p>
          <a:p>
            <a:r>
              <a:rPr lang="en-GB" sz="1200" dirty="0" smtClean="0"/>
              <a:t>A much higher proportion of jobs are in agriculture and manufacturing than nationally.  A greater proportion of people are self-employed than nationally.  Most jobs are in the private sector. </a:t>
            </a:r>
            <a:endParaRPr lang="en-GB" sz="1200" dirty="0"/>
          </a:p>
        </p:txBody>
      </p:sp>
      <p:pic>
        <p:nvPicPr>
          <p:cNvPr id="3" name="Picture 2" descr="Bar chart showing the proportion of employments by broad industrial group for Herefordshire, the West Midlands and England."/>
          <p:cNvPicPr>
            <a:picLocks noChangeAspect="1"/>
          </p:cNvPicPr>
          <p:nvPr/>
        </p:nvPicPr>
        <p:blipFill>
          <a:blip r:embed="rId2"/>
          <a:stretch>
            <a:fillRect/>
          </a:stretch>
        </p:blipFill>
        <p:spPr>
          <a:xfrm>
            <a:off x="44940" y="1126836"/>
            <a:ext cx="6768815" cy="4590620"/>
          </a:xfrm>
          <a:prstGeom prst="rect">
            <a:avLst/>
          </a:prstGeom>
          <a:ln>
            <a:solidFill>
              <a:schemeClr val="tx1"/>
            </a:solidFill>
          </a:ln>
        </p:spPr>
      </p:pic>
      <p:sp>
        <p:nvSpPr>
          <p:cNvPr id="10" name="TextBox 9"/>
          <p:cNvSpPr txBox="1"/>
          <p:nvPr/>
        </p:nvSpPr>
        <p:spPr>
          <a:xfrm>
            <a:off x="44940" y="5858362"/>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3"/>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25 October 2023</a:t>
            </a:r>
          </a:p>
          <a:p>
            <a:r>
              <a:rPr lang="en-GB" sz="1100" dirty="0" smtClean="0"/>
              <a:t>Next update:  31 October 2024</a:t>
            </a:r>
            <a:endParaRPr lang="en-GB" sz="1100" dirty="0"/>
          </a:p>
        </p:txBody>
      </p:sp>
      <p:pic>
        <p:nvPicPr>
          <p:cNvPr id="6" name="Picture 5" descr="Column chart showing the proportion of the working age population (16-64) who are self-employed (total, male and female) for Herefordshire, the West Midlands and England.  Herefordshire has a significantly higher rate of self-employment than regionally and a higher rate than nationally."/>
          <p:cNvPicPr>
            <a:picLocks noChangeAspect="1"/>
          </p:cNvPicPr>
          <p:nvPr/>
        </p:nvPicPr>
        <p:blipFill>
          <a:blip r:embed="rId4"/>
          <a:stretch>
            <a:fillRect/>
          </a:stretch>
        </p:blipFill>
        <p:spPr>
          <a:xfrm>
            <a:off x="6897995" y="1126836"/>
            <a:ext cx="5235381" cy="3084820"/>
          </a:xfrm>
          <a:prstGeom prst="rect">
            <a:avLst/>
          </a:prstGeom>
        </p:spPr>
      </p:pic>
      <p:sp>
        <p:nvSpPr>
          <p:cNvPr id="11" name="TextBox 10"/>
          <p:cNvSpPr txBox="1"/>
          <p:nvPr/>
        </p:nvSpPr>
        <p:spPr>
          <a:xfrm>
            <a:off x="6405310" y="4228820"/>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 – NOMIS</a:t>
            </a:r>
            <a:endParaRPr lang="en-GB" sz="1100" dirty="0" smtClean="0"/>
          </a:p>
          <a:p>
            <a:r>
              <a:rPr lang="en-GB" sz="1100" dirty="0" smtClean="0"/>
              <a:t>Frequency</a:t>
            </a:r>
            <a:r>
              <a:rPr lang="en-GB" sz="1100" dirty="0"/>
              <a:t>:  </a:t>
            </a:r>
            <a:r>
              <a:rPr lang="en-GB" sz="1100" dirty="0" smtClean="0"/>
              <a:t>Quarterly</a:t>
            </a:r>
            <a:endParaRPr lang="en-GB" sz="1100" dirty="0"/>
          </a:p>
          <a:p>
            <a:r>
              <a:rPr lang="en-GB" sz="1100" dirty="0"/>
              <a:t>Last updated: </a:t>
            </a:r>
            <a:r>
              <a:rPr lang="en-GB" sz="1100" dirty="0" smtClean="0"/>
              <a:t>17 January 2024</a:t>
            </a:r>
          </a:p>
          <a:p>
            <a:r>
              <a:rPr lang="en-GB" sz="1100" dirty="0" smtClean="0"/>
              <a:t>Next </a:t>
            </a:r>
            <a:r>
              <a:rPr lang="en-GB" sz="1100" dirty="0"/>
              <a:t>update: 16 </a:t>
            </a:r>
            <a:r>
              <a:rPr lang="en-GB" sz="1100" dirty="0" smtClean="0"/>
              <a:t>April </a:t>
            </a:r>
            <a:r>
              <a:rPr lang="en-GB" sz="1100" dirty="0"/>
              <a:t>2024</a:t>
            </a:r>
          </a:p>
        </p:txBody>
      </p:sp>
      <p:pic>
        <p:nvPicPr>
          <p:cNvPr id="12" name="Content Placeholder 11" descr="Column chart showing that a slightly smaller proportion of people are employed in the public sector in Herefordshire than regionally or nationally."/>
          <p:cNvPicPr>
            <a:picLocks noGrp="1" noChangeAspect="1"/>
          </p:cNvPicPr>
          <p:nvPr>
            <p:ph idx="1"/>
          </p:nvPr>
        </p:nvPicPr>
        <p:blipFill>
          <a:blip r:embed="rId6"/>
          <a:stretch>
            <a:fillRect/>
          </a:stretch>
        </p:blipFill>
        <p:spPr>
          <a:xfrm>
            <a:off x="8685098" y="4228820"/>
            <a:ext cx="3458775" cy="1930286"/>
          </a:xfrm>
          <a:prstGeom prst="rect">
            <a:avLst/>
          </a:prstGeom>
          <a:ln>
            <a:solidFill>
              <a:schemeClr val="tx1"/>
            </a:solidFill>
          </a:ln>
        </p:spPr>
      </p:pic>
      <p:sp>
        <p:nvSpPr>
          <p:cNvPr id="14" name="TextBox 13"/>
          <p:cNvSpPr txBox="1"/>
          <p:nvPr/>
        </p:nvSpPr>
        <p:spPr>
          <a:xfrm>
            <a:off x="6405310" y="5105108"/>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 – NOMIS</a:t>
            </a:r>
            <a:endParaRPr lang="en-GB" sz="1100" dirty="0" smtClean="0"/>
          </a:p>
          <a:p>
            <a:r>
              <a:rPr lang="en-GB" sz="1100" dirty="0" smtClean="0"/>
              <a:t>Frequency</a:t>
            </a:r>
            <a:r>
              <a:rPr lang="en-GB" sz="1100" dirty="0"/>
              <a:t>:  </a:t>
            </a:r>
            <a:r>
              <a:rPr lang="en-GB" sz="1100" dirty="0" smtClean="0"/>
              <a:t>Quarterly</a:t>
            </a:r>
            <a:endParaRPr lang="en-GB" sz="1100" dirty="0"/>
          </a:p>
          <a:p>
            <a:r>
              <a:rPr lang="en-GB" sz="1100" dirty="0"/>
              <a:t>Last updated: </a:t>
            </a:r>
            <a:r>
              <a:rPr lang="en-GB" sz="1100" dirty="0" smtClean="0"/>
              <a:t>16 January 2024 </a:t>
            </a:r>
            <a:r>
              <a:rPr lang="en-GB" sz="1100" dirty="0"/>
              <a:t>Next </a:t>
            </a:r>
            <a:r>
              <a:rPr lang="en-GB" sz="1100" dirty="0" smtClean="0"/>
              <a:t>update: 16 April 2024</a:t>
            </a:r>
            <a:endParaRPr lang="en-GB" sz="1100" dirty="0"/>
          </a:p>
        </p:txBody>
      </p:sp>
    </p:spTree>
    <p:extLst>
      <p:ext uri="{BB962C8B-B14F-4D97-AF65-F5344CB8AC3E}">
        <p14:creationId xmlns:p14="http://schemas.microsoft.com/office/powerpoint/2010/main" val="249411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smtClean="0"/>
              <a:t>Workforce qualifications</a:t>
            </a:r>
            <a:endParaRPr lang="en-GB" dirty="0"/>
          </a:p>
        </p:txBody>
      </p:sp>
      <p:sp>
        <p:nvSpPr>
          <p:cNvPr id="4" name="Text Placeholder 3" descr="Heat map showing composite education score by local authority in England and Wales."/>
          <p:cNvSpPr>
            <a:spLocks noGrp="1"/>
          </p:cNvSpPr>
          <p:nvPr>
            <p:ph type="body" sz="half" idx="2"/>
          </p:nvPr>
        </p:nvSpPr>
        <p:spPr>
          <a:xfrm>
            <a:off x="64656" y="938262"/>
            <a:ext cx="5588000" cy="5840910"/>
          </a:xfrm>
          <a:solidFill>
            <a:schemeClr val="bg1"/>
          </a:solidFill>
          <a:ln w="38100">
            <a:solidFill>
              <a:srgbClr val="FFC000"/>
            </a:solidFill>
          </a:ln>
        </p:spPr>
        <p:txBody>
          <a:bodyPr>
            <a:noAutofit/>
          </a:bodyPr>
          <a:lstStyle/>
          <a:p>
            <a:pPr>
              <a:lnSpc>
                <a:spcPct val="110000"/>
              </a:lnSpc>
            </a:pPr>
            <a:r>
              <a:rPr lang="en-GB" sz="1400" dirty="0" smtClean="0">
                <a:hlinkClick r:id="rId2"/>
              </a:rPr>
              <a:t>Census 2021 </a:t>
            </a:r>
            <a:r>
              <a:rPr lang="en-GB" sz="1400" dirty="0" smtClean="0"/>
              <a:t>data show that education </a:t>
            </a:r>
            <a:r>
              <a:rPr lang="en-GB" sz="1400" dirty="0"/>
              <a:t>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a:t>
            </a:r>
          </a:p>
          <a:p>
            <a:pPr>
              <a:lnSpc>
                <a:spcPct val="110000"/>
              </a:lnSpc>
            </a:pPr>
            <a:r>
              <a:rPr lang="en-GB" sz="1400" dirty="0" smtClean="0"/>
              <a:t>Meanwhile</a:t>
            </a:r>
            <a:r>
              <a:rPr lang="en-GB" sz="1400" dirty="0"/>
              <a:t>, areas with a less-qualified workforce might have fewer job opportunities for highly qualified people, struggle to train or attract and keep qualified workers, and have a poorer local economy</a:t>
            </a:r>
            <a:r>
              <a:rPr lang="en-GB" sz="1400" dirty="0" smtClean="0"/>
              <a:t>.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400" dirty="0" smtClean="0"/>
              <a:t>Using ONSs composite education </a:t>
            </a:r>
            <a:r>
              <a:rPr lang="en-GB" sz="1400" dirty="0"/>
              <a:t>score </a:t>
            </a:r>
            <a:r>
              <a:rPr lang="en-GB" sz="1400" dirty="0" smtClean="0"/>
              <a:t>methodology, </a:t>
            </a:r>
            <a:r>
              <a:rPr lang="en-GB" sz="1400" dirty="0"/>
              <a:t>Herefordshire is ranked 201 out of 331 English and Welsh local authorities</a:t>
            </a:r>
            <a:r>
              <a:rPr lang="en-GB" sz="1400" dirty="0" smtClean="0"/>
              <a:t>.  This </a:t>
            </a:r>
            <a:r>
              <a:rPr lang="en-GB" sz="1400" dirty="0"/>
              <a:t>puts it in the bottom </a:t>
            </a:r>
            <a:r>
              <a:rPr lang="en-GB" sz="1400" dirty="0" smtClean="0"/>
              <a:t>40% </a:t>
            </a:r>
            <a:r>
              <a:rPr lang="en-GB" sz="1400" dirty="0"/>
              <a:t>of areas</a:t>
            </a:r>
            <a:r>
              <a:rPr lang="en-GB" sz="1400" dirty="0" smtClean="0"/>
              <a:t>.</a:t>
            </a:r>
          </a:p>
          <a:p>
            <a:pPr marL="285750" indent="-285750">
              <a:lnSpc>
                <a:spcPct val="110000"/>
              </a:lnSpc>
              <a:buFont typeface="Arial" panose="020B0604020202020204" pitchFamily="34" charset="0"/>
              <a:buChar char="•"/>
            </a:pPr>
            <a:r>
              <a:rPr lang="en-GB" sz="1400" dirty="0" smtClean="0"/>
              <a:t>The </a:t>
            </a:r>
            <a:r>
              <a:rPr lang="en-GB" sz="1400" dirty="0"/>
              <a:t>five most similar areas to Herefordshire in terms of qualification profile are</a:t>
            </a:r>
            <a:r>
              <a:rPr lang="en-GB" sz="1400" dirty="0" smtClean="0"/>
              <a:t>: 1.  Gateshead 2.  Ryedale 3.  Kirklees 4.  Powys 5.  Calderdale.  The </a:t>
            </a:r>
            <a:r>
              <a:rPr lang="en-GB" sz="1400" dirty="0"/>
              <a:t>most similar area, Gateshead, was ranked eight places higher than Herefordshire</a:t>
            </a:r>
            <a:r>
              <a:rPr lang="en-GB" sz="1400" dirty="0" smtClean="0"/>
              <a:t>.</a:t>
            </a:r>
          </a:p>
          <a:p>
            <a:pPr marL="285750" indent="-285750">
              <a:lnSpc>
                <a:spcPct val="110000"/>
              </a:lnSpc>
              <a:buFont typeface="Arial" panose="020B0604020202020204" pitchFamily="34" charset="0"/>
              <a:buChar char="•"/>
            </a:pPr>
            <a:r>
              <a:rPr lang="en-GB" sz="1400" dirty="0" smtClean="0"/>
              <a:t>ONS Annual Population Survey data from 2021* showed </a:t>
            </a:r>
            <a:r>
              <a:rPr lang="en-GB" sz="1400" dirty="0"/>
              <a:t>that </a:t>
            </a:r>
            <a:r>
              <a:rPr lang="en-GB" sz="1400" dirty="0" smtClean="0"/>
              <a:t>39.4% of the </a:t>
            </a:r>
            <a:r>
              <a:rPr lang="en-GB" sz="1400" dirty="0"/>
              <a:t>working-age population </a:t>
            </a:r>
            <a:r>
              <a:rPr lang="en-GB" sz="1400" dirty="0" smtClean="0"/>
              <a:t>in Herefordshire were qualified </a:t>
            </a:r>
            <a:r>
              <a:rPr lang="en-GB" sz="1400" dirty="0"/>
              <a:t>to NVQ Level 4 or </a:t>
            </a:r>
            <a:r>
              <a:rPr lang="en-GB" sz="1400" dirty="0" smtClean="0"/>
              <a:t>above, compared </a:t>
            </a:r>
            <a:r>
              <a:rPr lang="en-GB" sz="1400" dirty="0"/>
              <a:t>to </a:t>
            </a:r>
            <a:r>
              <a:rPr lang="en-GB" sz="1400" dirty="0" smtClean="0"/>
              <a:t>43.2% </a:t>
            </a:r>
            <a:r>
              <a:rPr lang="en-GB" sz="1400" dirty="0"/>
              <a:t>for </a:t>
            </a:r>
            <a:r>
              <a:rPr lang="en-GB" sz="1400" dirty="0" smtClean="0"/>
              <a:t>England and 38.9% for the West Midlands.</a:t>
            </a:r>
            <a:endParaRPr lang="en-GB" sz="1400" dirty="0"/>
          </a:p>
          <a:p>
            <a:pPr>
              <a:lnSpc>
                <a:spcPct val="110000"/>
              </a:lnSpc>
            </a:pPr>
            <a:endParaRPr lang="en-GB" sz="14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1148" y="944088"/>
            <a:ext cx="6393817" cy="4025735"/>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2"/>
              </a:rPr>
              <a:t>ONS</a:t>
            </a:r>
            <a:endParaRPr lang="en-GB" sz="1200" dirty="0" smtClean="0"/>
          </a:p>
          <a:p>
            <a:r>
              <a:rPr lang="en-GB" sz="1200" dirty="0" smtClean="0"/>
              <a:t>Frequency: Decennially</a:t>
            </a:r>
          </a:p>
          <a:p>
            <a:r>
              <a:rPr lang="en-GB" sz="1200" dirty="0" smtClean="0"/>
              <a:t>Last Updated: 17 February 2023</a:t>
            </a:r>
          </a:p>
          <a:p>
            <a:r>
              <a:rPr lang="en-GB" sz="1200" dirty="0" smtClean="0"/>
              <a:t>Next update: 2033</a:t>
            </a:r>
            <a:endParaRPr lang="en-GB" sz="1200" dirty="0"/>
          </a:p>
        </p:txBody>
      </p:sp>
      <p:sp>
        <p:nvSpPr>
          <p:cNvPr id="6" name="TextBox 5"/>
          <p:cNvSpPr txBox="1"/>
          <p:nvPr/>
        </p:nvSpPr>
        <p:spPr>
          <a:xfrm>
            <a:off x="5751148" y="5002733"/>
            <a:ext cx="6393818" cy="1200329"/>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  </a:t>
            </a:r>
            <a:r>
              <a:rPr lang="en-GB" sz="1200" dirty="0" smtClean="0">
                <a:solidFill>
                  <a:schemeClr val="bg1">
                    <a:lumMod val="65000"/>
                  </a:schemeClr>
                </a:solidFill>
              </a:rPr>
              <a:t>For information on how the composite education score was derived </a:t>
            </a:r>
            <a:r>
              <a:rPr lang="en-GB" sz="1200" dirty="0">
                <a:solidFill>
                  <a:schemeClr val="bg1">
                    <a:lumMod val="65000"/>
                  </a:schemeClr>
                </a:solidFill>
              </a:rPr>
              <a:t>see  </a:t>
            </a:r>
            <a:r>
              <a:rPr lang="en-GB" sz="1200" dirty="0" smtClean="0">
                <a:solidFill>
                  <a:schemeClr val="bg1">
                    <a:lumMod val="65000"/>
                  </a:schemeClr>
                </a:solidFill>
              </a:rPr>
              <a:t>ONS:  </a:t>
            </a:r>
            <a:r>
              <a:rPr lang="en-GB" sz="1200" dirty="0" smtClean="0">
                <a:solidFill>
                  <a:schemeClr val="bg1">
                    <a:lumMod val="65000"/>
                  </a:schemeClr>
                </a:solidFill>
                <a:hlinkClick r:id="rId4"/>
              </a:rPr>
              <a:t>How </a:t>
            </a:r>
            <a:r>
              <a:rPr lang="en-GB" sz="1200" dirty="0">
                <a:solidFill>
                  <a:schemeClr val="bg1">
                    <a:lumMod val="65000"/>
                  </a:schemeClr>
                </a:solidFill>
                <a:hlinkClick r:id="rId4"/>
              </a:rPr>
              <a:t>workforce qualification levels differ across England and Wales, technical annex: </a:t>
            </a:r>
            <a:r>
              <a:rPr lang="en-GB" sz="1200" dirty="0" smtClean="0">
                <a:solidFill>
                  <a:schemeClr val="bg1">
                    <a:lumMod val="65000"/>
                  </a:schemeClr>
                </a:solidFill>
                <a:hlinkClick r:id="rId4"/>
              </a:rPr>
              <a:t>Census</a:t>
            </a:r>
            <a:r>
              <a:rPr lang="en-GB" sz="1200" dirty="0" smtClean="0">
                <a:solidFill>
                  <a:schemeClr val="bg1">
                    <a:lumMod val="65000"/>
                  </a:schemeClr>
                </a:solidFill>
              </a:rPr>
              <a:t>.</a:t>
            </a:r>
          </a:p>
          <a:p>
            <a:r>
              <a:rPr lang="en-GB" sz="1200" dirty="0" smtClean="0">
                <a:solidFill>
                  <a:schemeClr val="bg1">
                    <a:lumMod val="65000"/>
                  </a:schemeClr>
                </a:solidFill>
              </a:rPr>
              <a:t>*In April 2023, </a:t>
            </a:r>
            <a:r>
              <a:rPr lang="en-GB" sz="1200" dirty="0" smtClean="0">
                <a:solidFill>
                  <a:schemeClr val="bg1">
                    <a:lumMod val="65000"/>
                  </a:schemeClr>
                </a:solidFill>
                <a:hlinkClick r:id="rId5"/>
              </a:rPr>
              <a:t>ONS advised</a:t>
            </a:r>
            <a:r>
              <a:rPr lang="en-GB" sz="1200" dirty="0" smtClean="0">
                <a:solidFill>
                  <a:schemeClr val="bg1">
                    <a:lumMod val="65000"/>
                  </a:schemeClr>
                </a:solidFill>
              </a:rPr>
              <a:t> that qualification </a:t>
            </a:r>
            <a:r>
              <a:rPr lang="en-GB" sz="1200" dirty="0">
                <a:solidFill>
                  <a:schemeClr val="bg1">
                    <a:lumMod val="65000"/>
                  </a:schemeClr>
                </a:solidFill>
              </a:rPr>
              <a:t>estimates for the Jan </a:t>
            </a:r>
            <a:r>
              <a:rPr lang="en-GB" sz="1200" dirty="0" smtClean="0">
                <a:solidFill>
                  <a:schemeClr val="bg1">
                    <a:lumMod val="65000"/>
                  </a:schemeClr>
                </a:solidFill>
              </a:rPr>
              <a:t>2022-Dec 2022 APS were being temporarily suspended due to a change </a:t>
            </a:r>
            <a:r>
              <a:rPr lang="en-GB" sz="1200" dirty="0">
                <a:solidFill>
                  <a:schemeClr val="bg1">
                    <a:lumMod val="65000"/>
                  </a:schemeClr>
                </a:solidFill>
              </a:rPr>
              <a:t>in </a:t>
            </a:r>
            <a:r>
              <a:rPr lang="en-GB" sz="1200" dirty="0" smtClean="0">
                <a:solidFill>
                  <a:schemeClr val="bg1">
                    <a:lumMod val="65000"/>
                  </a:schemeClr>
                </a:solidFill>
              </a:rPr>
              <a:t>coding to </a:t>
            </a:r>
            <a:r>
              <a:rPr lang="en-GB" sz="1200" dirty="0">
                <a:solidFill>
                  <a:schemeClr val="bg1">
                    <a:lumMod val="65000"/>
                  </a:schemeClr>
                </a:solidFill>
              </a:rPr>
              <a:t>reflect an updated qualification </a:t>
            </a:r>
            <a:r>
              <a:rPr lang="en-GB" sz="1200" dirty="0" smtClean="0">
                <a:solidFill>
                  <a:schemeClr val="bg1">
                    <a:lumMod val="65000"/>
                  </a:schemeClr>
                </a:solidFill>
              </a:rPr>
              <a:t>framework.</a:t>
            </a:r>
            <a:endParaRPr lang="en-GB" sz="1200" dirty="0">
              <a:solidFill>
                <a:schemeClr val="bg1">
                  <a:lumMod val="65000"/>
                </a:schemeClr>
              </a:solidFill>
            </a:endParaRPr>
          </a:p>
        </p:txBody>
      </p:sp>
    </p:spTree>
    <p:extLst>
      <p:ext uri="{BB962C8B-B14F-4D97-AF65-F5344CB8AC3E}">
        <p14:creationId xmlns:p14="http://schemas.microsoft.com/office/powerpoint/2010/main" val="20078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smtClean="0"/>
              <a:t>Labour productivity</a:t>
            </a:r>
            <a:endParaRPr lang="en-GB" dirty="0"/>
          </a:p>
        </p:txBody>
      </p:sp>
      <p:sp>
        <p:nvSpPr>
          <p:cNvPr id="4" name="Text Placeholder 3"/>
          <p:cNvSpPr>
            <a:spLocks noGrp="1"/>
          </p:cNvSpPr>
          <p:nvPr>
            <p:ph type="body" sz="half" idx="2"/>
          </p:nvPr>
        </p:nvSpPr>
        <p:spPr>
          <a:xfrm>
            <a:off x="154378" y="888511"/>
            <a:ext cx="7932717" cy="4985963"/>
          </a:xfrm>
          <a:ln w="38100">
            <a:solidFill>
              <a:srgbClr val="FFC000"/>
            </a:solidFill>
          </a:ln>
        </p:spPr>
        <p:txBody>
          <a:bodyPr>
            <a:noAutofit/>
          </a:bodyPr>
          <a:lstStyle/>
          <a:p>
            <a:pPr>
              <a:lnSpc>
                <a:spcPct val="120000"/>
              </a:lnSpc>
            </a:pPr>
            <a:r>
              <a:rPr lang="en-GB" sz="1200" dirty="0" smtClean="0"/>
              <a:t>The </a:t>
            </a:r>
            <a:r>
              <a:rPr lang="en-GB" sz="1200" dirty="0"/>
              <a:t>level of </a:t>
            </a:r>
            <a:r>
              <a:rPr lang="en-GB" sz="1200" dirty="0" smtClean="0"/>
              <a:t>labour </a:t>
            </a:r>
            <a:r>
              <a:rPr lang="en-GB" sz="1200" dirty="0"/>
              <a:t>productivity is determined by how efficiently and effectively </a:t>
            </a:r>
            <a:r>
              <a:rPr lang="en-GB" sz="1200" dirty="0" smtClean="0"/>
              <a:t>labour </a:t>
            </a:r>
            <a:r>
              <a:rPr lang="en-GB" sz="1200" dirty="0"/>
              <a:t>is utilized in an </a:t>
            </a:r>
            <a:r>
              <a:rPr lang="en-GB" sz="1200" dirty="0" smtClean="0"/>
              <a:t>economy. Comparing the labour productivity of different areas provides an indication of relative competitiveness.  Labour productivity is one of the key determinants of wages and poor labour productivity is a barrier to social mobility. There is evidence that </a:t>
            </a:r>
            <a:r>
              <a:rPr lang="en-GB" sz="1200" dirty="0" smtClean="0">
                <a:hlinkClick r:id="rId3"/>
              </a:rPr>
              <a:t>cost-of-living related pressures are having a negative impact on workers’ productivity</a:t>
            </a:r>
            <a:r>
              <a:rPr lang="en-GB" sz="1200" dirty="0" smtClean="0"/>
              <a:t>.</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smtClean="0">
                <a:hlinkClick r:id="rId4"/>
              </a:rPr>
              <a:t>PWC reports </a:t>
            </a:r>
            <a:r>
              <a:rPr lang="en-GB" sz="1200" dirty="0" smtClean="0"/>
              <a:t>that UK </a:t>
            </a:r>
            <a:r>
              <a:rPr lang="en-GB" sz="1200" dirty="0"/>
              <a:t>productivity levels </a:t>
            </a:r>
            <a:r>
              <a:rPr lang="en-GB" sz="1200" dirty="0" smtClean="0"/>
              <a:t>have </a:t>
            </a:r>
            <a:r>
              <a:rPr lang="en-GB" sz="1200" dirty="0"/>
              <a:t>increased by only 7% in the last 10 </a:t>
            </a:r>
            <a:r>
              <a:rPr lang="en-GB" sz="1200" dirty="0" smtClean="0"/>
              <a:t>years and in 2021 growth was </a:t>
            </a:r>
            <a:r>
              <a:rPr lang="en-GB" sz="1200" dirty="0"/>
              <a:t>the second slowest in the G7 group of advanced economies</a:t>
            </a:r>
            <a:r>
              <a:rPr lang="en-GB" sz="1200" dirty="0" smtClean="0"/>
              <a:t>.</a:t>
            </a:r>
          </a:p>
          <a:p>
            <a:pPr marL="171450" indent="-171450">
              <a:lnSpc>
                <a:spcPct val="120000"/>
              </a:lnSpc>
              <a:buFont typeface="Arial" panose="020B0604020202020204" pitchFamily="34" charset="0"/>
              <a:buChar char="•"/>
            </a:pPr>
            <a:r>
              <a:rPr lang="en-GB" sz="1200" dirty="0">
                <a:hlinkClick r:id="rId5"/>
              </a:rPr>
              <a:t>Recent research </a:t>
            </a:r>
            <a:r>
              <a:rPr lang="en-GB" sz="1200" dirty="0"/>
              <a:t>by the University of Birmingham </a:t>
            </a:r>
            <a:r>
              <a:rPr lang="en-GB" sz="1200" dirty="0" smtClean="0"/>
              <a:t>found </a:t>
            </a:r>
            <a:r>
              <a:rPr lang="en-GB" sz="1200" dirty="0"/>
              <a:t>that the West Midlands has one of the largest inter-regional gaps in productivity in the UK, with its most productive sub-region (Solihull) producing £21.50 (47%) per hour more than its least productive sub-region (Herefordshire</a:t>
            </a:r>
            <a:r>
              <a:rPr lang="en-GB" sz="1200" dirty="0" smtClean="0"/>
              <a:t>).</a:t>
            </a:r>
          </a:p>
          <a:p>
            <a:pPr marL="171450" indent="-171450">
              <a:lnSpc>
                <a:spcPct val="120000"/>
              </a:lnSpc>
              <a:buFont typeface="Arial" panose="020B0604020202020204" pitchFamily="34" charset="0"/>
              <a:buChar char="•"/>
            </a:pPr>
            <a:r>
              <a:rPr lang="en-GB" sz="1200" dirty="0" smtClean="0"/>
              <a:t>In 2021, Herefordshire GVA per hour worked (smoothed) was £27.5: significantly lower than England (£38.9) and the West Midlands (£33.4).</a:t>
            </a:r>
          </a:p>
          <a:p>
            <a:pPr marL="171450" indent="-171450">
              <a:lnSpc>
                <a:spcPct val="120000"/>
              </a:lnSpc>
              <a:buFont typeface="Arial" panose="020B0604020202020204" pitchFamily="34" charset="0"/>
              <a:buChar char="•"/>
            </a:pPr>
            <a:r>
              <a:rPr lang="en-GB" sz="1200" dirty="0" smtClean="0"/>
              <a:t>Similarly, Herefordshire’s GVA per filled job (smoothed) in 2021 </a:t>
            </a:r>
            <a:r>
              <a:rPr lang="en-GB" sz="1200" dirty="0"/>
              <a:t>was </a:t>
            </a:r>
            <a:r>
              <a:rPr lang="en-GB" sz="1200" dirty="0" smtClean="0"/>
              <a:t>£40,061.12, </a:t>
            </a:r>
            <a:r>
              <a:rPr lang="en-GB" sz="1200" dirty="0"/>
              <a:t>compared to </a:t>
            </a:r>
            <a:r>
              <a:rPr lang="en-GB" sz="1200" dirty="0" smtClean="0"/>
              <a:t>£59,286.30 for England </a:t>
            </a:r>
            <a:r>
              <a:rPr lang="en-GB" sz="1200" dirty="0"/>
              <a:t>and £</a:t>
            </a:r>
            <a:r>
              <a:rPr lang="en-GB" sz="1200" dirty="0" smtClean="0"/>
              <a:t>50,315.80 for the West Midlands.</a:t>
            </a:r>
            <a:endParaRPr lang="en-GB" sz="1200" dirty="0"/>
          </a:p>
          <a:p>
            <a:pPr marL="171450" indent="-171450">
              <a:lnSpc>
                <a:spcPct val="120000"/>
              </a:lnSpc>
              <a:buFont typeface="Arial" panose="020B0604020202020204" pitchFamily="34" charset="0"/>
              <a:buChar char="•"/>
            </a:pPr>
            <a:r>
              <a:rPr lang="en-GB" sz="1200" dirty="0" smtClean="0"/>
              <a:t>Using the GVA per hour worked measure, in 2021 Herefordshire had one of the lowest levels labour productivity of any International </a:t>
            </a:r>
            <a:r>
              <a:rPr lang="en-GB" sz="1200" dirty="0"/>
              <a:t>Territorial </a:t>
            </a:r>
            <a:r>
              <a:rPr lang="en-GB" sz="1200" dirty="0" smtClean="0"/>
              <a:t>Level (ITL) 3 area of the UK (</a:t>
            </a:r>
            <a:r>
              <a:rPr lang="en-GB" sz="1200" dirty="0" smtClean="0">
                <a:hlinkClick r:id="rId6"/>
              </a:rPr>
              <a:t>ONS</a:t>
            </a:r>
            <a:r>
              <a:rPr lang="en-GB" sz="1200" dirty="0" smtClean="0"/>
              <a:t>), ranking 176th out of 181.  The reasons for this are complex but are likely related to Herefordshire’s rurality, the composition of its economy, and an associated over-representation of low-skill occupations. The Midlands Engine Intelligence Hub contains a useful </a:t>
            </a:r>
            <a:r>
              <a:rPr lang="en-GB" sz="1200" dirty="0" smtClean="0">
                <a:hlinkClick r:id="rId7"/>
              </a:rPr>
              <a:t>GVA for Small Areas map </a:t>
            </a:r>
            <a:r>
              <a:rPr lang="en-GB" sz="1200" dirty="0" smtClean="0"/>
              <a:t>which can be used to compare local authority areas.</a:t>
            </a:r>
            <a:endParaRPr lang="en-GB" sz="1200" dirty="0"/>
          </a:p>
        </p:txBody>
      </p:sp>
      <p:pic>
        <p:nvPicPr>
          <p:cNvPr id="5" name="Content Placeholder 4" descr="Bar chart showing GVA per hour worked in pounds sterling for Herefordshire, England and the West Midlands in 2021.&#10;"/>
          <p:cNvPicPr>
            <a:picLocks noGrp="1" noChangeAspect="1"/>
          </p:cNvPicPr>
          <p:nvPr>
            <p:ph idx="1"/>
          </p:nvPr>
        </p:nvPicPr>
        <p:blipFill>
          <a:blip r:embed="rId8"/>
          <a:stretch>
            <a:fillRect/>
          </a:stretch>
        </p:blipFill>
        <p:spPr>
          <a:xfrm>
            <a:off x="8182015" y="888513"/>
            <a:ext cx="3848423" cy="2313148"/>
          </a:xfrm>
          <a:prstGeom prst="rect">
            <a:avLst/>
          </a:prstGeom>
          <a:ln>
            <a:solidFill>
              <a:schemeClr val="tx1"/>
            </a:solidFill>
          </a:ln>
        </p:spPr>
      </p:pic>
      <p:pic>
        <p:nvPicPr>
          <p:cNvPr id="6" name="Picture 5" descr="Bar chart showing GVA per filled job in pounds sterling for Herefordshire, England and the West MIdlands in 2021.&#10;"/>
          <p:cNvPicPr>
            <a:picLocks noChangeAspect="1"/>
          </p:cNvPicPr>
          <p:nvPr/>
        </p:nvPicPr>
        <p:blipFill>
          <a:blip r:embed="rId9"/>
          <a:stretch>
            <a:fillRect/>
          </a:stretch>
        </p:blipFill>
        <p:spPr>
          <a:xfrm>
            <a:off x="8197576" y="3317239"/>
            <a:ext cx="3832862" cy="2303795"/>
          </a:xfrm>
          <a:prstGeom prst="rect">
            <a:avLst/>
          </a:prstGeom>
          <a:ln>
            <a:solidFill>
              <a:schemeClr val="tx1"/>
            </a:solidFill>
          </a:ln>
        </p:spPr>
      </p:pic>
      <p:sp>
        <p:nvSpPr>
          <p:cNvPr id="7" name="TextBox 6"/>
          <p:cNvSpPr txBox="1"/>
          <p:nvPr/>
        </p:nvSpPr>
        <p:spPr>
          <a:xfrm>
            <a:off x="9601957" y="5701588"/>
            <a:ext cx="2414016" cy="954107"/>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10"/>
              </a:rPr>
              <a:t>ONS </a:t>
            </a:r>
            <a:r>
              <a:rPr lang="en-GB" sz="1100" dirty="0" err="1" smtClean="0">
                <a:hlinkClick r:id="rId10"/>
              </a:rPr>
              <a:t>Subregional</a:t>
            </a:r>
            <a:r>
              <a:rPr lang="en-GB" sz="1100" dirty="0" smtClean="0">
                <a:hlinkClick r:id="rId10"/>
              </a:rPr>
              <a:t> Productivity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20 June 2023</a:t>
            </a:r>
          </a:p>
          <a:p>
            <a:r>
              <a:rPr lang="en-GB" sz="1100" dirty="0" smtClean="0"/>
              <a:t>Next update:  </a:t>
            </a:r>
            <a:r>
              <a:rPr lang="en-GB" sz="1100" dirty="0" err="1" smtClean="0"/>
              <a:t>T.b.c</a:t>
            </a:r>
            <a:r>
              <a:rPr lang="en-GB" sz="1100" dirty="0" smtClean="0"/>
              <a:t>.</a:t>
            </a:r>
            <a:endParaRPr lang="en-GB" sz="1100" dirty="0"/>
          </a:p>
        </p:txBody>
      </p:sp>
      <p:sp>
        <p:nvSpPr>
          <p:cNvPr id="9" name="TextBox 8"/>
          <p:cNvSpPr txBox="1"/>
          <p:nvPr/>
        </p:nvSpPr>
        <p:spPr>
          <a:xfrm>
            <a:off x="154379" y="5955028"/>
            <a:ext cx="9462044" cy="861774"/>
          </a:xfrm>
          <a:prstGeom prst="rect">
            <a:avLst/>
          </a:prstGeom>
          <a:solidFill>
            <a:schemeClr val="bg1"/>
          </a:solidFill>
          <a:ln>
            <a:solidFill>
              <a:schemeClr val="tx1"/>
            </a:solidFill>
          </a:ln>
        </p:spPr>
        <p:txBody>
          <a:bodyPr wrap="square" rtlCol="0">
            <a:spAutoFit/>
          </a:bodyPr>
          <a:lstStyle/>
          <a:p>
            <a:r>
              <a:rPr lang="en-GB" sz="1000" dirty="0" smtClean="0">
                <a:solidFill>
                  <a:schemeClr val="bg1">
                    <a:lumMod val="65000"/>
                  </a:schemeClr>
                </a:solidFill>
              </a:rPr>
              <a:t>Need to know:  Gross </a:t>
            </a:r>
            <a:r>
              <a:rPr lang="en-GB" sz="1000" dirty="0">
                <a:solidFill>
                  <a:schemeClr val="bg1">
                    <a:lumMod val="65000"/>
                  </a:schemeClr>
                </a:solidFill>
              </a:rPr>
              <a:t>value </a:t>
            </a:r>
            <a:r>
              <a:rPr lang="en-GB" sz="1000" dirty="0" smtClean="0">
                <a:solidFill>
                  <a:schemeClr val="bg1">
                    <a:lumMod val="65000"/>
                  </a:schemeClr>
                </a:solidFill>
              </a:rPr>
              <a:t>added </a:t>
            </a:r>
            <a:r>
              <a:rPr lang="en-GB" sz="1000" dirty="0">
                <a:solidFill>
                  <a:schemeClr val="bg1">
                    <a:lumMod val="65000"/>
                  </a:schemeClr>
                </a:solidFill>
              </a:rPr>
              <a:t>(GVA) measures the contribution made to an economy by one individual producer, industry, sector or region. The figure is used in the calculation of gross domestic product (GDP</a:t>
            </a:r>
            <a:r>
              <a:rPr lang="en-GB" sz="1000" dirty="0" smtClean="0">
                <a:solidFill>
                  <a:schemeClr val="bg1">
                    <a:lumMod val="65000"/>
                  </a:schemeClr>
                </a:solidFill>
              </a:rPr>
              <a:t>) – </a:t>
            </a:r>
            <a:r>
              <a:rPr lang="en-GB" sz="1000" dirty="0" smtClean="0">
                <a:solidFill>
                  <a:schemeClr val="bg1">
                    <a:lumMod val="65000"/>
                  </a:schemeClr>
                </a:solidFill>
                <a:hlinkClick r:id="rId11"/>
              </a:rPr>
              <a:t>University of Birmingham </a:t>
            </a:r>
            <a:endParaRPr lang="en-GB" sz="1000" dirty="0" smtClean="0">
              <a:solidFill>
                <a:schemeClr val="bg1">
                  <a:lumMod val="65000"/>
                </a:schemeClr>
              </a:solidFill>
            </a:endParaRPr>
          </a:p>
          <a:p>
            <a:r>
              <a:rPr lang="en-GB" sz="1000" dirty="0">
                <a:solidFill>
                  <a:schemeClr val="bg1">
                    <a:lumMod val="65000"/>
                  </a:schemeClr>
                </a:solidFill>
              </a:rPr>
              <a:t>ONS </a:t>
            </a:r>
            <a:r>
              <a:rPr lang="en-GB" sz="1000" dirty="0" smtClean="0">
                <a:solidFill>
                  <a:schemeClr val="bg1">
                    <a:lumMod val="65000"/>
                  </a:schemeClr>
                </a:solidFill>
              </a:rPr>
              <a:t>provide two </a:t>
            </a:r>
            <a:r>
              <a:rPr lang="en-GB" sz="1000" dirty="0">
                <a:solidFill>
                  <a:schemeClr val="bg1">
                    <a:lumMod val="65000"/>
                  </a:schemeClr>
                </a:solidFill>
              </a:rPr>
              <a:t>measures of labour </a:t>
            </a:r>
            <a:r>
              <a:rPr lang="en-GB" sz="1000" dirty="0" smtClean="0">
                <a:solidFill>
                  <a:schemeClr val="bg1">
                    <a:lumMod val="65000"/>
                  </a:schemeClr>
                </a:solidFill>
              </a:rPr>
              <a:t>productivity. </a:t>
            </a:r>
            <a:r>
              <a:rPr lang="en-GB" sz="1000" dirty="0">
                <a:solidFill>
                  <a:schemeClr val="bg1">
                    <a:lumMod val="65000"/>
                  </a:schemeClr>
                </a:solidFill>
              </a:rPr>
              <a:t>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a:t>
            </a:r>
            <a:r>
              <a:rPr lang="en-GB" sz="1000" dirty="0" smtClean="0">
                <a:solidFill>
                  <a:schemeClr val="bg1">
                    <a:lumMod val="65000"/>
                  </a:schemeClr>
                </a:solidFill>
              </a:rPr>
              <a:t>GVA </a:t>
            </a:r>
            <a:r>
              <a:rPr lang="en-GB" sz="1000" dirty="0">
                <a:solidFill>
                  <a:schemeClr val="bg1">
                    <a:lumMod val="65000"/>
                  </a:schemeClr>
                </a:solidFill>
              </a:rPr>
              <a:t>per hour worked is the preferred measure of labour </a:t>
            </a:r>
            <a:r>
              <a:rPr lang="en-GB" sz="1000" dirty="0" smtClean="0">
                <a:solidFill>
                  <a:schemeClr val="bg1">
                    <a:lumMod val="65000"/>
                  </a:schemeClr>
                </a:solidFill>
              </a:rPr>
              <a:t>productivity.  </a:t>
            </a:r>
            <a:r>
              <a:rPr lang="en-GB" sz="1000" dirty="0" smtClean="0">
                <a:solidFill>
                  <a:schemeClr val="bg1">
                    <a:lumMod val="65000"/>
                  </a:schemeClr>
                </a:solidFill>
                <a:hlinkClick r:id="rId12"/>
              </a:rPr>
              <a:t>More information</a:t>
            </a:r>
            <a:r>
              <a:rPr lang="en-GB" sz="1000" dirty="0" smtClean="0">
                <a:solidFill>
                  <a:schemeClr val="bg1">
                    <a:lumMod val="65000"/>
                  </a:schemeClr>
                </a:solidFill>
              </a:rPr>
              <a:t>.</a:t>
            </a:r>
          </a:p>
        </p:txBody>
      </p:sp>
    </p:spTree>
    <p:extLst>
      <p:ext uri="{BB962C8B-B14F-4D97-AF65-F5344CB8AC3E}">
        <p14:creationId xmlns:p14="http://schemas.microsoft.com/office/powerpoint/2010/main" val="1513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smtClean="0"/>
              <a:t>Job density</a:t>
            </a:r>
            <a:endParaRPr lang="en-GB" dirty="0"/>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smtClean="0"/>
              <a:t>Job density is a measure of </a:t>
            </a:r>
            <a:r>
              <a:rPr lang="en-US" sz="1200" dirty="0" err="1" smtClean="0"/>
              <a:t>labour</a:t>
            </a:r>
            <a:r>
              <a:rPr lang="en-US" sz="1200" dirty="0" smtClean="0"/>
              <a:t> demand in an area.  It shows the </a:t>
            </a:r>
            <a:r>
              <a:rPr lang="en-US" sz="1200" dirty="0"/>
              <a:t>supply of jobs </a:t>
            </a:r>
            <a:r>
              <a:rPr lang="en-US" sz="1200" dirty="0" smtClean="0"/>
              <a:t>relative </a:t>
            </a:r>
            <a:r>
              <a:rPr lang="en-US" sz="1200" dirty="0"/>
              <a:t>to </a:t>
            </a:r>
            <a:r>
              <a:rPr lang="en-US" sz="1200" dirty="0" smtClean="0"/>
              <a:t>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In </a:t>
            </a:r>
            <a:r>
              <a:rPr lang="en-GB" sz="1200" dirty="0"/>
              <a:t>2021 (the latest available year</a:t>
            </a:r>
            <a:r>
              <a:rPr lang="en-GB" sz="1200" dirty="0" smtClean="0"/>
              <a:t>), </a:t>
            </a:r>
            <a:r>
              <a:rPr lang="en-GB" sz="1200" dirty="0"/>
              <a:t>job density in Herefordshire (0.98) was at its highest level since data became available in 2001 and was higher than in both the West Midlands region (0.81) and England (0.86). </a:t>
            </a:r>
            <a:r>
              <a:rPr lang="en-GB" sz="1200" dirty="0" smtClean="0"/>
              <a:t> Job density in Herefordshire has shown as increasing trend since 2014.  </a:t>
            </a:r>
            <a:endParaRPr lang="en-US" sz="1200" dirty="0" smtClean="0"/>
          </a:p>
        </p:txBody>
      </p:sp>
      <p:pic>
        <p:nvPicPr>
          <p:cNvPr id="11" name="Content Placeholder 10" descr="Line graph showing change in job density in Herefordshire, the West Midlands and England between 2001 and 2021."/>
          <p:cNvPicPr>
            <a:picLocks noGrp="1" noChangeAspect="1"/>
          </p:cNvPicPr>
          <p:nvPr>
            <p:ph idx="1"/>
          </p:nvPr>
        </p:nvPicPr>
        <p:blipFill>
          <a:blip r:embed="rId3"/>
          <a:stretch>
            <a:fillRect/>
          </a:stretch>
        </p:blipFill>
        <p:spPr>
          <a:xfrm>
            <a:off x="4897559" y="970385"/>
            <a:ext cx="7130362" cy="4153057"/>
          </a:xfrm>
          <a:prstGeom prst="rect">
            <a:avLst/>
          </a:prstGeom>
          <a:ln>
            <a:solidFill>
              <a:schemeClr val="tx1"/>
            </a:solidFill>
          </a:ln>
        </p:spPr>
      </p:pic>
      <p:sp>
        <p:nvSpPr>
          <p:cNvPr id="5" name="TextBox 4"/>
          <p:cNvSpPr txBox="1"/>
          <p:nvPr/>
        </p:nvSpPr>
        <p:spPr>
          <a:xfrm>
            <a:off x="8785185" y="5164667"/>
            <a:ext cx="3242736" cy="830997"/>
          </a:xfrm>
          <a:prstGeom prst="rect">
            <a:avLst/>
          </a:prstGeom>
          <a:solidFill>
            <a:schemeClr val="bg1"/>
          </a:solidFill>
          <a:ln>
            <a:solidFill>
              <a:schemeClr val="tx1"/>
            </a:solidFill>
          </a:ln>
        </p:spPr>
        <p:txBody>
          <a:bodyPr wrap="square" rtlCol="0">
            <a:spAutoFit/>
          </a:bodyPr>
          <a:lstStyle/>
          <a:p>
            <a:r>
              <a:rPr lang="en-US" sz="1200" dirty="0"/>
              <a:t>Data </a:t>
            </a:r>
            <a:r>
              <a:rPr lang="en-US" sz="1200" dirty="0" smtClean="0"/>
              <a:t>Source ONS -: </a:t>
            </a:r>
            <a:r>
              <a:rPr lang="en-US" sz="1200" dirty="0">
                <a:hlinkClick r:id="rId4"/>
              </a:rPr>
              <a:t>NOMIS</a:t>
            </a:r>
            <a:endParaRPr lang="en-GB" sz="1200" dirty="0"/>
          </a:p>
          <a:p>
            <a:r>
              <a:rPr lang="en-GB" sz="1200" dirty="0" smtClean="0"/>
              <a:t>Frequency:  Annually</a:t>
            </a:r>
          </a:p>
          <a:p>
            <a:r>
              <a:rPr lang="en-GB" sz="1200" dirty="0" smtClean="0"/>
              <a:t>Last updated:  31 January 2022</a:t>
            </a:r>
          </a:p>
          <a:p>
            <a:r>
              <a:rPr lang="en-GB" sz="1200" dirty="0" smtClean="0"/>
              <a:t>Next update:  </a:t>
            </a:r>
            <a:r>
              <a:rPr lang="en-GB" sz="1200" dirty="0" smtClean="0"/>
              <a:t>31</a:t>
            </a:r>
            <a:r>
              <a:rPr lang="en-GB" sz="1200" dirty="0" smtClean="0"/>
              <a:t> </a:t>
            </a:r>
            <a:r>
              <a:rPr lang="en-GB" sz="1200" dirty="0" smtClean="0"/>
              <a:t>January 2024 (provisional)</a:t>
            </a:r>
            <a:endParaRPr lang="en-GB" sz="1200" dirty="0"/>
          </a:p>
        </p:txBody>
      </p:sp>
      <p:sp>
        <p:nvSpPr>
          <p:cNvPr id="8" name="TextBox 7"/>
          <p:cNvSpPr txBox="1"/>
          <p:nvPr/>
        </p:nvSpPr>
        <p:spPr>
          <a:xfrm>
            <a:off x="199515" y="4333670"/>
            <a:ext cx="4160486" cy="2492990"/>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b="1" dirty="0">
                <a:solidFill>
                  <a:schemeClr val="bg1">
                    <a:lumMod val="65000"/>
                  </a:schemeClr>
                </a:solidFill>
              </a:rPr>
              <a:t>:  </a:t>
            </a:r>
            <a:r>
              <a:rPr lang="en-GB" sz="1200" dirty="0">
                <a:solidFill>
                  <a:schemeClr val="bg1">
                    <a:lumMod val="65000"/>
                  </a:schemeClr>
                </a:solidFill>
              </a:rPr>
              <a:t>Job density is the number of jobs in an area divided by the resident population aged </a:t>
            </a:r>
            <a:r>
              <a:rPr lang="en-GB" sz="1200" dirty="0" smtClean="0">
                <a:solidFill>
                  <a:schemeClr val="bg1">
                    <a:lumMod val="65000"/>
                  </a:schemeClr>
                </a:solidFill>
              </a:rPr>
              <a:t>16-64. </a:t>
            </a:r>
            <a:r>
              <a:rPr lang="en-GB" sz="1200" dirty="0">
                <a:solidFill>
                  <a:schemeClr val="bg1">
                    <a:lumMod val="65000"/>
                  </a:schemeClr>
                </a:solidFill>
              </a:rPr>
              <a:t>For example, a job density of 1.0 would mean that there is one job for every resident aged 16-64.  Job density is based on a workplace-based measure of jobs that comprises employee jobs, self-employed, government-supported trainees and HM Forces. In areas with high jobs densities the demand exceeds </a:t>
            </a:r>
            <a:r>
              <a:rPr lang="en-GB" sz="1200" dirty="0" smtClean="0">
                <a:solidFill>
                  <a:schemeClr val="bg1">
                    <a:lumMod val="65000"/>
                  </a:schemeClr>
                </a:solidFill>
              </a:rPr>
              <a:t>the supply</a:t>
            </a:r>
            <a:r>
              <a:rPr lang="en-GB" sz="1200" dirty="0">
                <a:solidFill>
                  <a:schemeClr val="bg1">
                    <a:lumMod val="65000"/>
                  </a:schemeClr>
                </a:solidFill>
              </a:rPr>
              <a:t>, and the imbalance may be satisfied by workers who </a:t>
            </a:r>
            <a:r>
              <a:rPr lang="en-GB" sz="1200" dirty="0" smtClean="0">
                <a:solidFill>
                  <a:schemeClr val="bg1">
                    <a:lumMod val="65000"/>
                  </a:schemeClr>
                </a:solidFill>
              </a:rPr>
              <a:t>live outside </a:t>
            </a:r>
            <a:r>
              <a:rPr lang="en-GB" sz="1200" dirty="0">
                <a:solidFill>
                  <a:schemeClr val="bg1">
                    <a:lumMod val="65000"/>
                  </a:schemeClr>
                </a:solidFill>
              </a:rPr>
              <a:t>the area (inward commuting). In areas with </a:t>
            </a:r>
            <a:r>
              <a:rPr lang="en-GB" sz="1200" dirty="0" smtClean="0">
                <a:solidFill>
                  <a:schemeClr val="bg1">
                    <a:lumMod val="65000"/>
                  </a:schemeClr>
                </a:solidFill>
              </a:rPr>
              <a:t>a low jobs density, </a:t>
            </a:r>
            <a:r>
              <a:rPr lang="en-GB" sz="1200" dirty="0">
                <a:solidFill>
                  <a:schemeClr val="bg1">
                    <a:lumMod val="65000"/>
                  </a:schemeClr>
                </a:solidFill>
              </a:rPr>
              <a:t>the supply exceeds the </a:t>
            </a:r>
            <a:r>
              <a:rPr lang="en-GB" sz="1200" dirty="0" smtClean="0">
                <a:solidFill>
                  <a:schemeClr val="bg1">
                    <a:lumMod val="65000"/>
                  </a:schemeClr>
                </a:solidFill>
              </a:rPr>
              <a:t>demand and </a:t>
            </a:r>
            <a:r>
              <a:rPr lang="en-GB" sz="1200" dirty="0">
                <a:solidFill>
                  <a:schemeClr val="bg1">
                    <a:lumMod val="65000"/>
                  </a:schemeClr>
                </a:solidFill>
              </a:rPr>
              <a:t>often residents </a:t>
            </a:r>
            <a:r>
              <a:rPr lang="en-GB" sz="1200" dirty="0" smtClean="0">
                <a:solidFill>
                  <a:schemeClr val="bg1">
                    <a:lumMod val="65000"/>
                  </a:schemeClr>
                </a:solidFill>
              </a:rPr>
              <a:t>will have </a:t>
            </a:r>
            <a:r>
              <a:rPr lang="en-GB" sz="1200" dirty="0">
                <a:solidFill>
                  <a:schemeClr val="bg1">
                    <a:lumMod val="65000"/>
                  </a:schemeClr>
                </a:solidFill>
              </a:rPr>
              <a:t>to work in other areas (outward commuting) or </a:t>
            </a:r>
            <a:r>
              <a:rPr lang="en-GB" sz="1200" dirty="0" smtClean="0">
                <a:solidFill>
                  <a:schemeClr val="bg1">
                    <a:lumMod val="65000"/>
                  </a:schemeClr>
                </a:solidFill>
              </a:rPr>
              <a:t>become</a:t>
            </a:r>
            <a:endParaRPr lang="en-GB" sz="1200" dirty="0">
              <a:solidFill>
                <a:schemeClr val="bg1">
                  <a:lumMod val="65000"/>
                </a:schemeClr>
              </a:solidFill>
            </a:endParaRPr>
          </a:p>
          <a:p>
            <a:r>
              <a:rPr lang="en-GB" sz="1200" dirty="0">
                <a:solidFill>
                  <a:schemeClr val="bg1">
                    <a:lumMod val="65000"/>
                  </a:schemeClr>
                </a:solidFill>
              </a:rPr>
              <a:t>unemployed or economically inactive</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238021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smtClean="0"/>
              <a:t>Model-based estimates of unemployment</a:t>
            </a:r>
            <a:endParaRPr lang="en-GB" dirty="0"/>
          </a:p>
        </p:txBody>
      </p:sp>
      <p:sp>
        <p:nvSpPr>
          <p:cNvPr id="4" name="Text Placeholder 3"/>
          <p:cNvSpPr>
            <a:spLocks noGrp="1"/>
          </p:cNvSpPr>
          <p:nvPr>
            <p:ph type="body" sz="half" idx="2"/>
          </p:nvPr>
        </p:nvSpPr>
        <p:spPr>
          <a:xfrm>
            <a:off x="161172" y="905781"/>
            <a:ext cx="5128458" cy="4580619"/>
          </a:xfrm>
          <a:ln w="38100">
            <a:solidFill>
              <a:srgbClr val="FFC000"/>
            </a:solidFill>
          </a:ln>
        </p:spPr>
        <p:txBody>
          <a:bodyPr>
            <a:noAutofit/>
          </a:bodyPr>
          <a:lstStyle/>
          <a:p>
            <a:pPr lvl="0">
              <a:lnSpc>
                <a:spcPct val="120000"/>
              </a:lnSpc>
              <a:spcBef>
                <a:spcPts val="600"/>
              </a:spcBef>
              <a:defRPr/>
            </a:pPr>
            <a:r>
              <a:rPr lang="en-GB" sz="1400" b="1" dirty="0"/>
              <a:t>Key </a:t>
            </a:r>
            <a:r>
              <a:rPr lang="en-GB" sz="1400" b="1" dirty="0" smtClean="0"/>
              <a:t>points</a:t>
            </a:r>
            <a:endParaRPr lang="en-GB" sz="1400" b="1" dirty="0"/>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The model-based estimate of unemployment is ONS’s recommended measure of unemployment at local authority level.  </a:t>
            </a:r>
            <a:r>
              <a:rPr lang="en-US" sz="1200" dirty="0" smtClean="0">
                <a:solidFill>
                  <a:srgbClr val="282E2B"/>
                </a:solidFill>
                <a:cs typeface="Arial" panose="020B0604020202020204" pitchFamily="34" charset="0"/>
                <a:hlinkClick r:id="rId2"/>
              </a:rPr>
              <a:t>Recent ONS analysis of 2021 Census data</a:t>
            </a:r>
            <a:r>
              <a:rPr lang="en-US" sz="1200" dirty="0" smtClean="0">
                <a:solidFill>
                  <a:srgbClr val="282E2B"/>
                </a:solidFill>
                <a:cs typeface="Arial" panose="020B0604020202020204" pitchFamily="34" charset="0"/>
              </a:rPr>
              <a:t> indicates that nationally u</a:t>
            </a:r>
            <a:r>
              <a:rPr lang="en-GB" sz="1200" dirty="0" err="1" smtClean="0">
                <a:solidFill>
                  <a:srgbClr val="282E2B"/>
                </a:solidFill>
                <a:cs typeface="Arial" panose="020B0604020202020204" pitchFamily="34" charset="0"/>
              </a:rPr>
              <a:t>nemployment</a:t>
            </a:r>
            <a:r>
              <a:rPr lang="en-GB" sz="1200" dirty="0" smtClean="0">
                <a:solidFill>
                  <a:srgbClr val="282E2B"/>
                </a:solidFill>
                <a:cs typeface="Arial" panose="020B0604020202020204" pitchFamily="34" charset="0"/>
              </a:rPr>
              <a:t> varied </a:t>
            </a:r>
            <a:r>
              <a:rPr lang="en-GB" sz="1200" dirty="0">
                <a:solidFill>
                  <a:srgbClr val="282E2B"/>
                </a:solidFill>
                <a:cs typeface="Arial" panose="020B0604020202020204" pitchFamily="34" charset="0"/>
              </a:rPr>
              <a:t>greatly by disability status and </a:t>
            </a:r>
            <a:r>
              <a:rPr lang="en-GB" sz="1200" dirty="0" smtClean="0">
                <a:solidFill>
                  <a:srgbClr val="282E2B"/>
                </a:solidFill>
                <a:cs typeface="Arial" panose="020B0604020202020204" pitchFamily="34" charset="0"/>
              </a:rPr>
              <a:t>ethnicity when </a:t>
            </a:r>
            <a:r>
              <a:rPr lang="en-GB" sz="1200" dirty="0">
                <a:solidFill>
                  <a:srgbClr val="282E2B"/>
                </a:solidFill>
                <a:cs typeface="Arial" panose="020B0604020202020204" pitchFamily="34" charset="0"/>
              </a:rPr>
              <a:t>other factors were accounted </a:t>
            </a:r>
            <a:r>
              <a:rPr lang="en-GB" sz="1200" dirty="0" smtClean="0">
                <a:solidFill>
                  <a:srgbClr val="282E2B"/>
                </a:solidFill>
                <a:cs typeface="Arial" panose="020B0604020202020204" pitchFamily="34" charset="0"/>
              </a:rPr>
              <a:t>for.</a:t>
            </a:r>
            <a:endParaRPr lang="en-US" sz="1200" dirty="0" smtClean="0">
              <a:solidFill>
                <a:srgbClr val="282E2B"/>
              </a:solidFill>
              <a:cs typeface="Arial" panose="020B0604020202020204" pitchFamily="34" charset="0"/>
            </a:endParaRP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In the period October 2022 to September 2023 the unemployment rate in Herefordshire was 2.7% (CI+-0.9), equating to c. 2,600 people (+-800), compared to 3.8% (CI+-0.2) in England as a whole and 4.5% (CI+-0.6)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In the latest period, Herefordshire’s unemployment rate remained significantly lower than in England and the West Midlands region.  It remained elevated compared to pre-pandemic levels, although not significantly so.</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Compared to the previous period (July 2022 to June 2023), the Herefordshire rate was much the same (2.7% vs 2.8%) and due to the wide confidence intervals on these data, there has been no statistically significant change in the Herefordshire rate observed since April 2016 – March 2017.</a:t>
            </a:r>
          </a:p>
        </p:txBody>
      </p:sp>
      <p:sp>
        <p:nvSpPr>
          <p:cNvPr id="5" name="TextBox 4"/>
          <p:cNvSpPr txBox="1"/>
          <p:nvPr/>
        </p:nvSpPr>
        <p:spPr>
          <a:xfrm>
            <a:off x="9239002" y="6010425"/>
            <a:ext cx="2785339" cy="769441"/>
          </a:xfrm>
          <a:prstGeom prst="rect">
            <a:avLst/>
          </a:prstGeom>
          <a:solidFill>
            <a:schemeClr val="bg1"/>
          </a:solidFill>
          <a:ln>
            <a:solidFill>
              <a:schemeClr val="tx1"/>
            </a:solidFill>
          </a:ln>
        </p:spPr>
        <p:txBody>
          <a:bodyPr wrap="square" rtlCol="0">
            <a:spAutoFit/>
          </a:bodyPr>
          <a:lstStyle/>
          <a:p>
            <a:r>
              <a:rPr lang="en-GB" sz="1100" dirty="0" smtClean="0"/>
              <a:t>Data source: ONS -</a:t>
            </a:r>
            <a:r>
              <a:rPr lang="en-US" sz="1100" dirty="0" smtClean="0">
                <a:hlinkClick r:id="rId3"/>
              </a:rPr>
              <a:t>NOMIS</a:t>
            </a:r>
            <a:r>
              <a:rPr lang="en-US" sz="1100" dirty="0" smtClean="0">
                <a:hlinkClick r:id="rId4"/>
              </a:rPr>
              <a:t> </a:t>
            </a:r>
            <a:endParaRPr lang="en-US" sz="1100" dirty="0" smtClean="0"/>
          </a:p>
          <a:p>
            <a:r>
              <a:rPr lang="en-GB" sz="1100" dirty="0" smtClean="0"/>
              <a:t>Date last updated: 16 January 2024</a:t>
            </a:r>
          </a:p>
          <a:p>
            <a:r>
              <a:rPr lang="en-GB" sz="1100" dirty="0" smtClean="0"/>
              <a:t>Frequency: Quarterly</a:t>
            </a:r>
          </a:p>
          <a:p>
            <a:r>
              <a:rPr lang="en-GB" sz="1100" dirty="0" smtClean="0"/>
              <a:t>Next update: 16 April 2024</a:t>
            </a:r>
          </a:p>
        </p:txBody>
      </p:sp>
      <p:pic>
        <p:nvPicPr>
          <p:cNvPr id="8" name="Content Placeholder 7" descr="Line chart showing trend in model-based unemployment rate in Herefordshire, the West Midlands and England since 2007/08.  Currently, in line with the trend regionally and nationally, the unemployment rate in Herefordshire remains at a historically relatively low level.  Compared to pre-pandemic, the Herefordshire rate remains higher but not significantly so."/>
          <p:cNvPicPr>
            <a:picLocks noGrp="1" noChangeAspect="1"/>
          </p:cNvPicPr>
          <p:nvPr>
            <p:ph idx="1"/>
          </p:nvPr>
        </p:nvPicPr>
        <p:blipFill>
          <a:blip r:embed="rId5"/>
          <a:stretch>
            <a:fillRect/>
          </a:stretch>
        </p:blipFill>
        <p:spPr>
          <a:xfrm>
            <a:off x="5387007" y="856585"/>
            <a:ext cx="6637333" cy="5096156"/>
          </a:xfrm>
          <a:prstGeom prst="rect">
            <a:avLst/>
          </a:prstGeom>
          <a:ln>
            <a:solidFill>
              <a:schemeClr val="tx1"/>
            </a:solidFill>
          </a:ln>
        </p:spPr>
      </p:pic>
      <p:sp>
        <p:nvSpPr>
          <p:cNvPr id="3" name="TextBox 2"/>
          <p:cNvSpPr txBox="1"/>
          <p:nvPr/>
        </p:nvSpPr>
        <p:spPr>
          <a:xfrm>
            <a:off x="115674" y="5576111"/>
            <a:ext cx="9123327" cy="1281889"/>
          </a:xfrm>
          <a:prstGeom prst="rect">
            <a:avLst/>
          </a:prstGeom>
          <a:solidFill>
            <a:schemeClr val="bg1"/>
          </a:solidFill>
          <a:ln>
            <a:solidFill>
              <a:schemeClr val="bg1">
                <a:lumMod val="75000"/>
              </a:schemeClr>
            </a:solidFill>
          </a:ln>
        </p:spPr>
        <p:txBody>
          <a:bodyPr wrap="square" rtlCol="0">
            <a:spAutoFit/>
          </a:bodyPr>
          <a:lstStyle/>
          <a:p>
            <a:r>
              <a:rPr lang="en-GB" sz="1200" b="1" dirty="0" smtClean="0">
                <a:solidFill>
                  <a:schemeClr val="bg1">
                    <a:lumMod val="75000"/>
                  </a:schemeClr>
                </a:solidFill>
              </a:rPr>
              <a:t>Need </a:t>
            </a:r>
            <a:r>
              <a:rPr lang="en-GB" sz="1200" b="1" dirty="0">
                <a:solidFill>
                  <a:schemeClr val="bg1">
                    <a:lumMod val="75000"/>
                  </a:schemeClr>
                </a:solidFill>
              </a:rPr>
              <a:t>to </a:t>
            </a:r>
            <a:r>
              <a:rPr lang="en-GB" sz="1200" b="1" dirty="0" smtClean="0">
                <a:solidFill>
                  <a:schemeClr val="bg1">
                    <a:lumMod val="75000"/>
                  </a:schemeClr>
                </a:solidFill>
              </a:rPr>
              <a:t>know</a:t>
            </a:r>
            <a:endParaRPr lang="en-GB" sz="1200" b="1" dirty="0">
              <a:solidFill>
                <a:schemeClr val="bg1">
                  <a:lumMod val="75000"/>
                </a:schemeClr>
              </a:solidFill>
            </a:endParaRPr>
          </a:p>
          <a:p>
            <a:pPr lvl="0">
              <a:lnSpc>
                <a:spcPct val="120000"/>
              </a:lnSpc>
              <a:spcBef>
                <a:spcPts val="300"/>
              </a:spcBef>
              <a:spcAft>
                <a:spcPts val="300"/>
              </a:spcAft>
              <a:defRPr/>
            </a:pPr>
            <a:r>
              <a:rPr lang="en-US" sz="1100" dirty="0" smtClean="0">
                <a:solidFill>
                  <a:schemeClr val="bg1">
                    <a:lumMod val="75000"/>
                  </a:schemeClr>
                </a:solidFill>
                <a:cs typeface="Arial" panose="020B0604020202020204" pitchFamily="34" charset="0"/>
              </a:rPr>
              <a:t>Percentages are of the population aged 16 and over.   </a:t>
            </a:r>
            <a:r>
              <a:rPr lang="en-GB" sz="1100" dirty="0" smtClean="0">
                <a:solidFill>
                  <a:schemeClr val="bg1">
                    <a:lumMod val="75000"/>
                  </a:schemeClr>
                </a:solidFill>
                <a:cs typeface="Arial" panose="020B0604020202020204" pitchFamily="34" charset="0"/>
              </a:rPr>
              <a:t>No </a:t>
            </a:r>
            <a:r>
              <a:rPr lang="en-GB" sz="1100" dirty="0">
                <a:solidFill>
                  <a:schemeClr val="bg1">
                    <a:lumMod val="75000"/>
                  </a:schemeClr>
                </a:solidFill>
                <a:cs typeface="Arial" panose="020B0604020202020204" pitchFamily="34" charset="0"/>
              </a:rPr>
              <a:t>further breakdown is available below the all-age county </a:t>
            </a:r>
            <a:r>
              <a:rPr lang="en-GB" sz="1100" dirty="0" smtClean="0">
                <a:solidFill>
                  <a:schemeClr val="bg1">
                    <a:lumMod val="75000"/>
                  </a:schemeClr>
                </a:solidFill>
                <a:cs typeface="Arial" panose="020B0604020202020204" pitchFamily="34" charset="0"/>
              </a:rPr>
              <a:t>rate.</a:t>
            </a:r>
          </a:p>
          <a:p>
            <a:pPr>
              <a:lnSpc>
                <a:spcPct val="120000"/>
              </a:lnSpc>
              <a:spcBef>
                <a:spcPts val="300"/>
              </a:spcBef>
              <a:spcAft>
                <a:spcPts val="300"/>
              </a:spcAft>
              <a:defRPr/>
            </a:pPr>
            <a:r>
              <a:rPr lang="en-US" sz="1100" dirty="0" smtClean="0">
                <a:solidFill>
                  <a:schemeClr val="bg1">
                    <a:lumMod val="75000"/>
                  </a:schemeClr>
                </a:solidFill>
              </a:rPr>
              <a:t>Model-based </a:t>
            </a:r>
            <a:r>
              <a:rPr lang="en-US" sz="1100" dirty="0">
                <a:solidFill>
                  <a:schemeClr val="bg1">
                    <a:lumMod val="75000"/>
                  </a:schemeClr>
                </a:solidFill>
              </a:rPr>
              <a:t>estimates are produced for local authority areas.  Estimates of unemployment for nations and regions are not model-based and have been taken directly from the Annual Population Survey dataset. M</a:t>
            </a:r>
            <a:r>
              <a:rPr lang="en-US" sz="1100" dirty="0" smtClean="0">
                <a:solidFill>
                  <a:schemeClr val="bg1">
                    <a:lumMod val="75000"/>
                  </a:schemeClr>
                </a:solidFill>
              </a:rPr>
              <a:t>ore information can be found in the </a:t>
            </a:r>
            <a:r>
              <a:rPr lang="en-US" sz="1100" dirty="0" smtClean="0">
                <a:solidFill>
                  <a:schemeClr val="bg1">
                    <a:lumMod val="75000"/>
                  </a:schemeClr>
                </a:solidFill>
                <a:hlinkClick r:id="rId6"/>
              </a:rPr>
              <a:t>User Guide</a:t>
            </a:r>
            <a:r>
              <a:rPr lang="en-US" sz="1100" dirty="0" smtClean="0">
                <a:solidFill>
                  <a:schemeClr val="bg1">
                    <a:lumMod val="75000"/>
                  </a:schemeClr>
                </a:solidFill>
              </a:rPr>
              <a:t>. </a:t>
            </a:r>
          </a:p>
          <a:p>
            <a:pPr>
              <a:lnSpc>
                <a:spcPct val="120000"/>
              </a:lnSpc>
              <a:spcBef>
                <a:spcPts val="300"/>
              </a:spcBef>
              <a:spcAft>
                <a:spcPts val="300"/>
              </a:spcAft>
              <a:defRPr/>
            </a:pPr>
            <a:r>
              <a:rPr lang="en-US" sz="1100" dirty="0" smtClean="0">
                <a:solidFill>
                  <a:schemeClr val="bg1">
                    <a:lumMod val="75000"/>
                  </a:schemeClr>
                </a:solidFill>
              </a:rPr>
              <a:t>For </a:t>
            </a:r>
            <a:r>
              <a:rPr lang="en-US" sz="1100" dirty="0">
                <a:solidFill>
                  <a:schemeClr val="bg1">
                    <a:lumMod val="75000"/>
                  </a:schemeClr>
                </a:solidFill>
              </a:rPr>
              <a:t>more information on the difference between the unemployment and claimant count rates see this </a:t>
            </a:r>
            <a:r>
              <a:rPr lang="en-US" sz="1100" dirty="0">
                <a:solidFill>
                  <a:schemeClr val="bg1">
                    <a:lumMod val="75000"/>
                  </a:schemeClr>
                </a:solidFill>
                <a:hlinkClick r:id="rId7"/>
              </a:rPr>
              <a:t>article</a:t>
            </a:r>
            <a:r>
              <a:rPr lang="en-US" sz="1100" dirty="0">
                <a:solidFill>
                  <a:schemeClr val="bg1">
                    <a:lumMod val="75000"/>
                  </a:schemeClr>
                </a:solidFill>
              </a:rPr>
              <a:t>. </a:t>
            </a:r>
            <a:endParaRPr lang="en-GB"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smtClean="0"/>
              <a:t>Unemployment and mental wellbeing</a:t>
            </a:r>
            <a:endParaRPr lang="en-GB" sz="3200" dirty="0"/>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287336" y="973321"/>
            <a:ext cx="11809080" cy="2295194"/>
          </a:xfrm>
          <a:ln w="38100">
            <a:solidFill>
              <a:srgbClr val="FFC000"/>
            </a:solidFill>
          </a:ln>
        </p:spPr>
        <p:txBody>
          <a:bodyPr>
            <a:normAutofit lnSpcReduction="10000"/>
          </a:bodyPr>
          <a:lstStyle/>
          <a:p>
            <a:pPr marL="0" indent="0">
              <a:lnSpc>
                <a:spcPct val="100000"/>
              </a:lnSpc>
              <a:buNone/>
            </a:pPr>
            <a:r>
              <a:rPr lang="en-GB" sz="1400" b="1" dirty="0" smtClean="0"/>
              <a:t>Key points</a:t>
            </a:r>
          </a:p>
          <a:p>
            <a:pPr>
              <a:lnSpc>
                <a:spcPct val="100000"/>
              </a:lnSpc>
            </a:pPr>
            <a:r>
              <a:rPr lang="en-GB" sz="1200" dirty="0" smtClean="0"/>
              <a:t>The </a:t>
            </a:r>
            <a:r>
              <a:rPr lang="en-GB" sz="1200" dirty="0"/>
              <a:t>relationship between mental health and unemployment </a:t>
            </a:r>
            <a:r>
              <a:rPr lang="en-GB" sz="1200" dirty="0" smtClean="0"/>
              <a:t>complex and bi-directional</a:t>
            </a:r>
            <a:r>
              <a:rPr lang="en-GB" sz="1200" dirty="0"/>
              <a:t>.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a:t>
            </a:r>
            <a:r>
              <a:rPr lang="en-GB" sz="1200" dirty="0" smtClean="0"/>
              <a:t>. (</a:t>
            </a:r>
            <a:r>
              <a:rPr lang="en-GB" sz="1200" dirty="0" smtClean="0">
                <a:hlinkClick r:id="rId3"/>
              </a:rPr>
              <a:t>Wilson &amp; Finch, 2021</a:t>
            </a:r>
            <a:r>
              <a:rPr lang="en-GB" sz="1200" dirty="0" smtClean="0"/>
              <a:t>). </a:t>
            </a:r>
            <a:r>
              <a:rPr lang="en-GB" sz="1200" dirty="0"/>
              <a:t>Those in unemployment tend to have lower levels of wellbeing than those in </a:t>
            </a:r>
            <a:r>
              <a:rPr lang="en-GB" sz="1200" dirty="0" smtClean="0"/>
              <a:t>employment and conversely those </a:t>
            </a:r>
            <a:r>
              <a:rPr lang="en-GB" sz="1200" dirty="0"/>
              <a:t>with greater job security tend to have higher levels of </a:t>
            </a:r>
            <a:r>
              <a:rPr lang="en-GB" sz="1200" dirty="0" smtClean="0"/>
              <a:t>wellbeing (</a:t>
            </a:r>
            <a:r>
              <a:rPr lang="en-GB" sz="1200" dirty="0" smtClean="0">
                <a:hlinkClick r:id="rId4"/>
              </a:rPr>
              <a:t>Department of Health, 2014</a:t>
            </a:r>
            <a:r>
              <a:rPr lang="en-GB" sz="1200" dirty="0" smtClean="0"/>
              <a:t>).  Research conducted in the wake of the covid-19 pandemic in 2022 </a:t>
            </a:r>
            <a:r>
              <a:rPr lang="en-GB" sz="1200" dirty="0"/>
              <a:t>found that </a:t>
            </a:r>
            <a:r>
              <a:rPr lang="en-GB" sz="1200" dirty="0" smtClean="0"/>
              <a:t>mental health disabled </a:t>
            </a:r>
            <a:r>
              <a:rPr lang="en-GB" sz="1200" dirty="0"/>
              <a:t>workers </a:t>
            </a:r>
            <a:r>
              <a:rPr lang="en-GB" sz="1200" dirty="0" smtClean="0"/>
              <a:t>were concentrated </a:t>
            </a:r>
            <a:r>
              <a:rPr lang="en-GB" sz="1200" dirty="0"/>
              <a:t>in those jobs and sectors that were most affected by the pandemic and associated </a:t>
            </a:r>
            <a:r>
              <a:rPr lang="en-GB" sz="1200" dirty="0" smtClean="0"/>
              <a:t>response, pointing </a:t>
            </a:r>
            <a:r>
              <a:rPr lang="en-GB" sz="1200" dirty="0"/>
              <a:t>to </a:t>
            </a:r>
            <a:r>
              <a:rPr lang="en-GB" sz="1200" dirty="0" smtClean="0"/>
              <a:t>the importance </a:t>
            </a:r>
            <a:r>
              <a:rPr lang="en-GB" sz="1200" dirty="0"/>
              <a:t>of segmentation and segregation as explanations of labour market inequality (</a:t>
            </a:r>
            <a:r>
              <a:rPr lang="en-GB" sz="1200" dirty="0">
                <a:hlinkClick r:id="rId5"/>
              </a:rPr>
              <a:t>Bryan et al, 2022</a:t>
            </a:r>
            <a:r>
              <a:rPr lang="en-GB" sz="1200" dirty="0"/>
              <a:t>). </a:t>
            </a:r>
            <a:endParaRPr lang="en-GB" sz="1200" dirty="0" smtClean="0"/>
          </a:p>
          <a:p>
            <a:pPr>
              <a:lnSpc>
                <a:spcPct val="100000"/>
              </a:lnSpc>
            </a:pPr>
            <a:r>
              <a:rPr lang="en-GB" sz="1200" dirty="0" smtClean="0"/>
              <a:t>In 2020-21, the gap in the employment rate between those in contact with secondary mental health services aged 18-69 and on the Care Plan Approach (CPA), and the overall employment rate was 72.6% (CI 67.8% - 77.4%); significantly larger than the gap for the West Midlands region (66.7% (CI 65.7% - 67.7%)) and England (66.1% (CI 65.8% – 66.4%)).  Until 2020-21 the gap in Herefordshire had, with the exception of a fall in 2016- 17 (when there was a data quality issue), been on an upward trajectory since 2014-15.</a:t>
            </a:r>
            <a:endParaRPr lang="en-GB" dirty="0"/>
          </a:p>
        </p:txBody>
      </p:sp>
      <p:pic>
        <p:nvPicPr>
          <p:cNvPr id="4" name="Picture 3" descr="Trend chart showing the gap in employment ratew for those who are in contact with secondary mental health services (aged 18 to 69) and on th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285" y="3323869"/>
            <a:ext cx="5193093" cy="2463115"/>
          </a:xfrm>
          <a:prstGeom prst="rect">
            <a:avLst/>
          </a:prstGeom>
          <a:ln>
            <a:solidFill>
              <a:schemeClr val="tx1"/>
            </a:solidFill>
          </a:ln>
        </p:spPr>
      </p:pic>
      <p:pic>
        <p:nvPicPr>
          <p:cNvPr id="5" name="Picture 4" descr="Bar chart showing the gap in the employment rate between those in contact with secondary mental health services aged 18-69 and on the Care Plan Approach, and the overall employment rate by West Midland county and unitary authorities in 2020-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5609" y="3158914"/>
            <a:ext cx="4062224" cy="2628069"/>
          </a:xfrm>
          <a:prstGeom prst="rect">
            <a:avLst/>
          </a:prstGeom>
          <a:ln>
            <a:solidFill>
              <a:schemeClr val="tx1"/>
            </a:solidFill>
          </a:ln>
        </p:spPr>
      </p:pic>
      <p:sp>
        <p:nvSpPr>
          <p:cNvPr id="7" name="TextBox 6"/>
          <p:cNvSpPr txBox="1"/>
          <p:nvPr/>
        </p:nvSpPr>
        <p:spPr>
          <a:xfrm>
            <a:off x="9787064" y="3323869"/>
            <a:ext cx="2309352" cy="1323439"/>
          </a:xfrm>
          <a:prstGeom prst="rect">
            <a:avLst/>
          </a:prstGeom>
          <a:solidFill>
            <a:schemeClr val="bg1"/>
          </a:solidFill>
          <a:ln>
            <a:solidFill>
              <a:schemeClr val="accent1"/>
            </a:solidFill>
          </a:ln>
        </p:spPr>
        <p:txBody>
          <a:bodyPr wrap="square" rtlCol="0">
            <a:spAutoFit/>
          </a:bodyPr>
          <a:lstStyle/>
          <a:p>
            <a:r>
              <a:rPr lang="en-GB" sz="1000" dirty="0" smtClean="0"/>
              <a:t>Source:  </a:t>
            </a:r>
            <a:r>
              <a:rPr lang="en-GB" sz="1000" dirty="0" smtClean="0">
                <a:hlinkClick r:id="rId8"/>
              </a:rPr>
              <a:t>OHID – Public Health Outcomes Framework</a:t>
            </a:r>
            <a:endParaRPr lang="en-GB" sz="1000" dirty="0" smtClean="0"/>
          </a:p>
          <a:p>
            <a:r>
              <a:rPr lang="en-GB" sz="1000" dirty="0" smtClean="0"/>
              <a:t>Last updated: 2 August 2022</a:t>
            </a:r>
          </a:p>
          <a:p>
            <a:r>
              <a:rPr lang="en-GB" sz="1000" dirty="0" smtClean="0"/>
              <a:t>Frequency:  Annual</a:t>
            </a:r>
          </a:p>
          <a:p>
            <a:r>
              <a:rPr lang="en-GB" sz="1000" dirty="0" smtClean="0"/>
              <a:t>Next update: </a:t>
            </a:r>
            <a:r>
              <a:rPr lang="en-GB" sz="1000" dirty="0" err="1" smtClean="0"/>
              <a:t>t.b.c</a:t>
            </a:r>
            <a:r>
              <a:rPr lang="en-GB" sz="1000" dirty="0" smtClean="0"/>
              <a:t>.</a:t>
            </a:r>
          </a:p>
          <a:p>
            <a:r>
              <a:rPr lang="en-GB" sz="1000" dirty="0"/>
              <a:t>image copyright: </a:t>
            </a:r>
            <a:r>
              <a:rPr lang="en-GB" sz="1000" dirty="0" smtClean="0"/>
              <a:t>https</a:t>
            </a:r>
            <a:r>
              <a:rPr lang="en-GB" sz="1000" dirty="0"/>
              <a:t>://fingertips.phe.org.uk © Crown copyright [2023].  </a:t>
            </a:r>
          </a:p>
        </p:txBody>
      </p:sp>
      <p:sp>
        <p:nvSpPr>
          <p:cNvPr id="6" name="TextBox 5"/>
          <p:cNvSpPr txBox="1"/>
          <p:nvPr/>
        </p:nvSpPr>
        <p:spPr>
          <a:xfrm>
            <a:off x="74646" y="5842337"/>
            <a:ext cx="12041154" cy="1015663"/>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  </a:t>
            </a:r>
            <a:r>
              <a:rPr lang="en-GB" sz="1000" dirty="0">
                <a:solidFill>
                  <a:schemeClr val="bg1">
                    <a:lumMod val="65000"/>
                  </a:schemeClr>
                </a:solidFill>
              </a:rPr>
              <a:t>Indicator definition </a:t>
            </a:r>
            <a:r>
              <a:rPr lang="en-GB" sz="1000" dirty="0" smtClean="0">
                <a:solidFill>
                  <a:schemeClr val="bg1">
                    <a:lumMod val="65000"/>
                  </a:schemeClr>
                </a:solidFill>
              </a:rPr>
              <a:t>– the </a:t>
            </a:r>
            <a:r>
              <a:rPr lang="en-GB" sz="1000" dirty="0">
                <a:solidFill>
                  <a:schemeClr val="bg1">
                    <a:lumMod val="65000"/>
                  </a:schemeClr>
                </a:solidFill>
              </a:rPr>
              <a:t>percentage point gap between the percentage of working age adults who are receiving secondary mental health services and who are on the Care </a:t>
            </a:r>
            <a:r>
              <a:rPr lang="en-GB" sz="1000" dirty="0" smtClean="0">
                <a:solidFill>
                  <a:schemeClr val="bg1">
                    <a:lumMod val="65000"/>
                  </a:schemeClr>
                </a:solidFill>
              </a:rPr>
              <a:t>Plan/Programme </a:t>
            </a:r>
            <a:r>
              <a:rPr lang="en-GB" sz="1000" dirty="0">
                <a:solidFill>
                  <a:schemeClr val="bg1">
                    <a:lumMod val="65000"/>
                  </a:schemeClr>
                </a:solidFill>
              </a:rPr>
              <a:t>Approach recorded as being in paid employment at the time of their most recent assessment, formal review, or other multi disciplinary care planning meeting (aged 18 to 69), and the percentage of all respondents in the Labour Force Survey classed as employed (aged 16 to 64).</a:t>
            </a:r>
          </a:p>
          <a:p>
            <a:r>
              <a:rPr lang="en-GB" sz="1000" dirty="0" smtClean="0">
                <a:solidFill>
                  <a:schemeClr val="bg1">
                    <a:lumMod val="65000"/>
                  </a:schemeClr>
                </a:solidFill>
              </a:rPr>
              <a:t>Care </a:t>
            </a:r>
            <a:r>
              <a:rPr lang="en-GB" sz="1000" dirty="0">
                <a:solidFill>
                  <a:schemeClr val="bg1">
                    <a:lumMod val="65000"/>
                  </a:schemeClr>
                </a:solidFill>
              </a:rPr>
              <a:t>Programme Approach (CPA) describes the approach </a:t>
            </a:r>
            <a:r>
              <a:rPr lang="en-GB" sz="1000" dirty="0" smtClean="0">
                <a:solidFill>
                  <a:schemeClr val="bg1">
                    <a:lumMod val="65000"/>
                  </a:schemeClr>
                </a:solidFill>
              </a:rPr>
              <a:t>used in </a:t>
            </a:r>
            <a:r>
              <a:rPr lang="en-GB" sz="1000" dirty="0">
                <a:solidFill>
                  <a:schemeClr val="bg1">
                    <a:lumMod val="65000"/>
                  </a:schemeClr>
                </a:solidFill>
              </a:rPr>
              <a:t>mental healthcare to assess, plan, review and coordinate the range of treatment, care and support needed for people in contact with </a:t>
            </a:r>
            <a:r>
              <a:rPr lang="en-GB" sz="1000" dirty="0" smtClean="0">
                <a:solidFill>
                  <a:schemeClr val="bg1">
                    <a:lumMod val="65000"/>
                  </a:schemeClr>
                </a:solidFill>
              </a:rPr>
              <a:t>services and who </a:t>
            </a:r>
            <a:r>
              <a:rPr lang="en-GB" sz="1000" dirty="0">
                <a:solidFill>
                  <a:schemeClr val="bg1">
                    <a:lumMod val="65000"/>
                  </a:schemeClr>
                </a:solidFill>
              </a:rPr>
              <a:t>have complex care </a:t>
            </a:r>
            <a:r>
              <a:rPr lang="en-GB" sz="1000" dirty="0" smtClean="0">
                <a:solidFill>
                  <a:schemeClr val="bg1">
                    <a:lumMod val="65000"/>
                  </a:schemeClr>
                </a:solidFill>
              </a:rPr>
              <a:t>needs</a:t>
            </a:r>
            <a:r>
              <a:rPr lang="en-GB" sz="1000" dirty="0" smtClean="0">
                <a:solidFill>
                  <a:schemeClr val="bg1">
                    <a:lumMod val="65000"/>
                  </a:schemeClr>
                </a:solidFill>
                <a:hlinkClick r:id="rId8"/>
              </a:rPr>
              <a:t>.</a:t>
            </a:r>
            <a:r>
              <a:rPr lang="en-GB" sz="1000" dirty="0" smtClean="0">
                <a:solidFill>
                  <a:schemeClr val="bg1">
                    <a:lumMod val="65000"/>
                  </a:schemeClr>
                </a:solidFill>
              </a:rPr>
              <a:t>  </a:t>
            </a:r>
            <a:r>
              <a:rPr lang="en-GB" sz="1000" b="1" dirty="0">
                <a:solidFill>
                  <a:srgbClr val="FF0000"/>
                </a:solidFill>
              </a:rPr>
              <a:t>Warning:</a:t>
            </a:r>
            <a:r>
              <a:rPr lang="en-GB" sz="1000" dirty="0">
                <a:solidFill>
                  <a:schemeClr val="bg1">
                    <a:lumMod val="65000"/>
                  </a:schemeClr>
                </a:solidFill>
              </a:rPr>
              <a:t> Values for this indicator must be interpreted with caution. The rigidity of the Care Programme Approach (CPA) means that some people who are on the plan are not in receipt of secondary mental health services support as the criteria to qualify are often </a:t>
            </a:r>
            <a:r>
              <a:rPr lang="en-GB" sz="1000" dirty="0" smtClean="0">
                <a:solidFill>
                  <a:schemeClr val="bg1">
                    <a:lumMod val="65000"/>
                  </a:schemeClr>
                </a:solidFill>
              </a:rPr>
              <a:t>arbitrary.  </a:t>
            </a:r>
            <a:r>
              <a:rPr lang="en-GB" sz="1000" dirty="0" smtClean="0">
                <a:solidFill>
                  <a:schemeClr val="bg1">
                    <a:lumMod val="65000"/>
                  </a:schemeClr>
                </a:solidFill>
                <a:hlinkClick r:id="rId8"/>
              </a:rPr>
              <a:t>More information</a:t>
            </a:r>
            <a:r>
              <a:rPr lang="en-GB" sz="1000" dirty="0" smtClean="0">
                <a:solidFill>
                  <a:schemeClr val="bg1">
                    <a:lumMod val="65000"/>
                  </a:schemeClr>
                </a:solidFill>
              </a:rPr>
              <a:t>.</a:t>
            </a:r>
          </a:p>
        </p:txBody>
      </p:sp>
    </p:spTree>
    <p:extLst>
      <p:ext uri="{BB962C8B-B14F-4D97-AF65-F5344CB8AC3E}">
        <p14:creationId xmlns:p14="http://schemas.microsoft.com/office/powerpoint/2010/main" val="812166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141242"/>
            <a:ext cx="9511281" cy="735981"/>
          </a:xfrm>
        </p:spPr>
        <p:txBody>
          <a:bodyPr>
            <a:normAutofit/>
          </a:bodyPr>
          <a:lstStyle/>
          <a:p>
            <a:r>
              <a:rPr lang="en-GB" dirty="0" smtClean="0"/>
              <a:t>Absence from work due to long-term sickness</a:t>
            </a:r>
            <a:endParaRPr lang="en-GB" dirty="0"/>
          </a:p>
        </p:txBody>
      </p:sp>
      <p:sp>
        <p:nvSpPr>
          <p:cNvPr id="9" name="Text Placeholder 8"/>
          <p:cNvSpPr>
            <a:spLocks noGrp="1"/>
          </p:cNvSpPr>
          <p:nvPr>
            <p:ph type="body" sz="half" idx="2"/>
          </p:nvPr>
        </p:nvSpPr>
        <p:spPr>
          <a:xfrm>
            <a:off x="133357" y="877222"/>
            <a:ext cx="6227686" cy="5980778"/>
          </a:xfrm>
          <a:solidFill>
            <a:schemeClr val="bg1"/>
          </a:solidFill>
          <a:ln w="38100">
            <a:solidFill>
              <a:srgbClr val="FFC000"/>
            </a:solidFill>
          </a:ln>
        </p:spPr>
        <p:txBody>
          <a:bodyPr>
            <a:noAutofit/>
          </a:bodyPr>
          <a:lstStyle/>
          <a:p>
            <a:pPr>
              <a:lnSpc>
                <a:spcPct val="120000"/>
              </a:lnSpc>
            </a:pPr>
            <a:r>
              <a:rPr lang="en-GB" sz="1100" dirty="0" smtClean="0"/>
              <a:t>Sickness </a:t>
            </a:r>
            <a:r>
              <a:rPr lang="en-GB" sz="1100" dirty="0"/>
              <a:t>absence is a key indicator </a:t>
            </a:r>
            <a:r>
              <a:rPr lang="en-GB" sz="1100" dirty="0" smtClean="0"/>
              <a:t>of </a:t>
            </a:r>
            <a:r>
              <a:rPr lang="en-GB" sz="1100" dirty="0"/>
              <a:t>labour </a:t>
            </a:r>
            <a:r>
              <a:rPr lang="en-GB" sz="1100" dirty="0" smtClean="0"/>
              <a:t>productivity.  In addition, long-term </a:t>
            </a:r>
            <a:r>
              <a:rPr lang="en-GB" sz="1100" dirty="0"/>
              <a:t>absence from the workplace can have a serious detrimental impact </a:t>
            </a:r>
            <a:r>
              <a:rPr lang="en-GB" sz="1100" dirty="0" smtClean="0"/>
              <a:t>on individuals</a:t>
            </a:r>
            <a:r>
              <a:rPr lang="en-GB" sz="1100" dirty="0"/>
              <a:t>’ long-term health, financial security and social </a:t>
            </a:r>
            <a:r>
              <a:rPr lang="en-GB" sz="1100" dirty="0" smtClean="0"/>
              <a:t>inclusion (</a:t>
            </a:r>
            <a:r>
              <a:rPr lang="en-GB" sz="1100" dirty="0" smtClean="0">
                <a:hlinkClick r:id="rId3"/>
              </a:rPr>
              <a:t>NICE</a:t>
            </a:r>
            <a:r>
              <a:rPr lang="en-GB" sz="1100" dirty="0" smtClean="0"/>
              <a:t>, 2019).</a:t>
            </a:r>
          </a:p>
          <a:p>
            <a:pPr>
              <a:lnSpc>
                <a:spcPct val="120000"/>
              </a:lnSpc>
            </a:pPr>
            <a:r>
              <a:rPr lang="en-GB" sz="1100" dirty="0" smtClean="0"/>
              <a:t>People with disabilities, in insecure employment, and in lower socio-economic groups, who are already at higher risk of financial insecurity and poverty, are more likely to experience long-term sickness absence (</a:t>
            </a:r>
            <a:r>
              <a:rPr lang="en-GB" sz="1100" dirty="0" smtClean="0">
                <a:hlinkClick r:id="rId4"/>
              </a:rPr>
              <a:t>IPPR</a:t>
            </a:r>
            <a:r>
              <a:rPr lang="en-GB" sz="1100" dirty="0" smtClean="0"/>
              <a:t>, 2017; De Souza </a:t>
            </a:r>
            <a:r>
              <a:rPr lang="en-GB" sz="1100" i="1" dirty="0" smtClean="0"/>
              <a:t>et al, </a:t>
            </a:r>
            <a:r>
              <a:rPr lang="en-GB" sz="1100" dirty="0" smtClean="0"/>
              <a:t>2006).</a:t>
            </a:r>
          </a:p>
          <a:p>
            <a:pPr>
              <a:lnSpc>
                <a:spcPct val="120000"/>
              </a:lnSpc>
            </a:pPr>
            <a:r>
              <a:rPr lang="en-GB" sz="1100" dirty="0" smtClean="0"/>
              <a:t>Mental ill-health is one of the major causes of long-term sickness absence and is being adversely impacted by the cost-of-living crisis (</a:t>
            </a:r>
            <a:r>
              <a:rPr lang="en-GB" sz="1100" dirty="0" smtClean="0">
                <a:hlinkClick r:id="rId5"/>
              </a:rPr>
              <a:t>ONS</a:t>
            </a:r>
            <a:r>
              <a:rPr lang="en-GB" sz="1100" dirty="0" smtClean="0"/>
              <a:t>, 2022).</a:t>
            </a:r>
          </a:p>
          <a:p>
            <a:pPr>
              <a:lnSpc>
                <a:spcPct val="120000"/>
              </a:lnSpc>
            </a:pPr>
            <a:r>
              <a:rPr lang="en-GB" sz="1100" dirty="0" smtClean="0">
                <a:hlinkClick r:id="rId5"/>
              </a:rPr>
              <a:t>ONS report </a:t>
            </a:r>
            <a:r>
              <a:rPr lang="en-GB" sz="1100" dirty="0" smtClean="0"/>
              <a:t>that </a:t>
            </a:r>
            <a:r>
              <a:rPr lang="en-GB" sz="1100" dirty="0"/>
              <a:t>across the UK </a:t>
            </a:r>
            <a:r>
              <a:rPr lang="en-GB" sz="1100" dirty="0" smtClean="0"/>
              <a:t>the </a:t>
            </a:r>
            <a:r>
              <a:rPr lang="en-GB" sz="1100" dirty="0"/>
              <a:t>number of working-age adults who are out of the labour market (known as "economically inactive") because of long-term sickness has been rising since 2019, from around 2.0 million people in spring 2019, to about 2.5 million in summer 2022. </a:t>
            </a:r>
            <a:r>
              <a:rPr lang="en-GB" sz="1100" dirty="0" smtClean="0"/>
              <a:t>In Q1 2023, for </a:t>
            </a:r>
            <a:r>
              <a:rPr lang="en-GB" sz="1100" dirty="0"/>
              <a:t>those whose long-term sickness has led them to stop working or looking for work, </a:t>
            </a:r>
            <a:r>
              <a:rPr lang="en-GB" sz="1100" dirty="0" smtClean="0">
                <a:hlinkClick r:id="rId6"/>
              </a:rPr>
              <a:t>38</a:t>
            </a:r>
            <a:r>
              <a:rPr lang="en-GB" sz="1100" dirty="0">
                <a:hlinkClick r:id="rId6"/>
              </a:rPr>
              <a:t>% </a:t>
            </a:r>
            <a:r>
              <a:rPr lang="en-GB" sz="1100" dirty="0" smtClean="0">
                <a:hlinkClick r:id="rId6"/>
              </a:rPr>
              <a:t>report </a:t>
            </a:r>
            <a:r>
              <a:rPr lang="en-GB" sz="1100" dirty="0">
                <a:hlinkClick r:id="rId6"/>
              </a:rPr>
              <a:t>having five or more health </a:t>
            </a:r>
            <a:r>
              <a:rPr lang="en-GB" sz="1100" dirty="0" smtClean="0">
                <a:hlinkClick r:id="rId6"/>
              </a:rPr>
              <a:t>conditions</a:t>
            </a:r>
            <a:r>
              <a:rPr lang="en-GB" sz="1100" dirty="0" smtClean="0"/>
              <a:t>: up </a:t>
            </a:r>
            <a:r>
              <a:rPr lang="en-GB" sz="1100" dirty="0"/>
              <a:t>from 34% in 2019</a:t>
            </a:r>
            <a:endParaRPr lang="en-GB" sz="1100" dirty="0" smtClean="0"/>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smtClean="0">
                <a:hlinkClick r:id="rId7"/>
              </a:rPr>
              <a:t>2021 Census data </a:t>
            </a:r>
            <a:r>
              <a:rPr lang="en-GB" sz="1100" dirty="0" smtClean="0"/>
              <a:t>show that 3.6% </a:t>
            </a:r>
            <a:r>
              <a:rPr lang="en-GB" sz="1100" dirty="0"/>
              <a:t>of usual residents </a:t>
            </a:r>
            <a:r>
              <a:rPr lang="en-GB" sz="1100" dirty="0" smtClean="0"/>
              <a:t>of Herefordshire aged </a:t>
            </a:r>
            <a:r>
              <a:rPr lang="en-GB" sz="1100" dirty="0"/>
              <a:t>16 years and </a:t>
            </a:r>
            <a:r>
              <a:rPr lang="en-GB" sz="1100" dirty="0" smtClean="0"/>
              <a:t>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smtClean="0"/>
              <a:t>According to the ONS </a:t>
            </a:r>
            <a:r>
              <a:rPr lang="en-GB" sz="1100" dirty="0" smtClean="0">
                <a:hlinkClick r:id="rId8"/>
              </a:rPr>
              <a:t>Annual Population Survey</a:t>
            </a:r>
            <a:r>
              <a:rPr lang="en-GB" sz="1100" dirty="0" smtClean="0"/>
              <a:t>, </a:t>
            </a:r>
            <a:r>
              <a:rPr lang="en-GB" sz="1100" dirty="0"/>
              <a:t>i</a:t>
            </a:r>
            <a:r>
              <a:rPr lang="en-GB" sz="1100" dirty="0" smtClean="0"/>
              <a:t>n the period October 2022 – September 2023, around 5,800 </a:t>
            </a:r>
            <a:r>
              <a:rPr lang="en-GB" sz="1100" i="1" dirty="0"/>
              <a:t>people aged </a:t>
            </a:r>
            <a:r>
              <a:rPr lang="en-GB" sz="1100" i="1" dirty="0" smtClean="0"/>
              <a:t>16-64 </a:t>
            </a:r>
            <a:r>
              <a:rPr lang="en-GB" sz="1100" dirty="0" smtClean="0"/>
              <a:t>in Herefordshire were economically inactive due to long-term sickness; an increase of c.600 people from the previous period (July 22 – June 23).</a:t>
            </a:r>
          </a:p>
          <a:p>
            <a:pPr marL="285750" indent="-285750">
              <a:lnSpc>
                <a:spcPct val="120000"/>
              </a:lnSpc>
              <a:buFont typeface="Arial" panose="020B0604020202020204" pitchFamily="34" charset="0"/>
              <a:buChar char="•"/>
            </a:pPr>
            <a:r>
              <a:rPr lang="en-GB" sz="1100" dirty="0" smtClean="0">
                <a:hlinkClick r:id="rId9"/>
              </a:rPr>
              <a:t>These data </a:t>
            </a:r>
            <a:r>
              <a:rPr lang="en-GB" sz="1100" dirty="0" smtClean="0"/>
              <a:t>show that long-term </a:t>
            </a:r>
            <a:r>
              <a:rPr lang="en-GB" sz="1100" dirty="0"/>
              <a:t>sickness rates </a:t>
            </a:r>
            <a:r>
              <a:rPr lang="en-GB" sz="1100" i="1" dirty="0"/>
              <a:t>as a proportion of those economically inactive </a:t>
            </a:r>
            <a:r>
              <a:rPr lang="en-GB" sz="1100" dirty="0"/>
              <a:t>in Herefordshire have fluctuated very significantly in the past two decades but are currently </a:t>
            </a:r>
            <a:r>
              <a:rPr lang="en-GB" sz="1100" dirty="0" smtClean="0"/>
              <a:t>(October </a:t>
            </a:r>
            <a:r>
              <a:rPr lang="en-GB" sz="1100" dirty="0"/>
              <a:t>2022 – </a:t>
            </a:r>
            <a:r>
              <a:rPr lang="en-GB" sz="1100" dirty="0" smtClean="0"/>
              <a:t>September </a:t>
            </a:r>
            <a:r>
              <a:rPr lang="en-GB" sz="1100" dirty="0"/>
              <a:t>2023) slightly lower than for Great Britain and the West </a:t>
            </a:r>
            <a:r>
              <a:rPr lang="en-GB" sz="1100" dirty="0" smtClean="0"/>
              <a:t>Midlands but not significantly so: 24.5</a:t>
            </a:r>
            <a:r>
              <a:rPr lang="en-GB" sz="1100" dirty="0"/>
              <a:t>% </a:t>
            </a:r>
            <a:r>
              <a:rPr lang="en-GB" sz="1100" dirty="0" smtClean="0"/>
              <a:t>in Herefordshire, compared </a:t>
            </a:r>
            <a:r>
              <a:rPr lang="en-GB" sz="1100" dirty="0"/>
              <a:t>to </a:t>
            </a:r>
            <a:r>
              <a:rPr lang="en-GB" sz="1100" dirty="0" smtClean="0"/>
              <a:t>27.6</a:t>
            </a:r>
            <a:r>
              <a:rPr lang="en-GB" sz="1100" dirty="0"/>
              <a:t>% in </a:t>
            </a:r>
            <a:r>
              <a:rPr lang="en-GB" sz="1100" dirty="0" smtClean="0"/>
              <a:t>the </a:t>
            </a:r>
            <a:r>
              <a:rPr lang="en-GB" sz="1100" dirty="0"/>
              <a:t>West </a:t>
            </a:r>
            <a:r>
              <a:rPr lang="en-GB" sz="1100" dirty="0" smtClean="0"/>
              <a:t>Midlands and 26.9% in Great Britain.</a:t>
            </a:r>
            <a:endParaRPr lang="en-GB" sz="1100" dirty="0"/>
          </a:p>
          <a:p>
            <a:pPr marL="285750" indent="-285750">
              <a:lnSpc>
                <a:spcPct val="120000"/>
              </a:lnSpc>
              <a:buFont typeface="Arial" panose="020B0604020202020204" pitchFamily="34" charset="0"/>
              <a:buChar char="•"/>
            </a:pPr>
            <a:endParaRPr lang="en-GB" sz="1100" dirty="0"/>
          </a:p>
        </p:txBody>
      </p:sp>
      <p:sp>
        <p:nvSpPr>
          <p:cNvPr id="4" name="TextBox 3"/>
          <p:cNvSpPr txBox="1"/>
          <p:nvPr/>
        </p:nvSpPr>
        <p:spPr>
          <a:xfrm>
            <a:off x="6459946" y="4328077"/>
            <a:ext cx="3570031" cy="2529923"/>
          </a:xfrm>
          <a:prstGeom prst="rect">
            <a:avLst/>
          </a:prstGeom>
          <a:solidFill>
            <a:schemeClr val="bg1"/>
          </a:solidFill>
          <a:ln w="38100">
            <a:solidFill>
              <a:srgbClr val="FFC000"/>
            </a:solidFill>
          </a:ln>
        </p:spPr>
        <p:txBody>
          <a:bodyPr wrap="square" rtlCol="0">
            <a:spAutoFit/>
          </a:bodyPr>
          <a:lstStyle/>
          <a:p>
            <a:pPr>
              <a:lnSpc>
                <a:spcPct val="120000"/>
              </a:lnSpc>
            </a:pPr>
            <a:r>
              <a:rPr lang="en-GB" sz="1200" dirty="0">
                <a:hlinkClick r:id="rId10"/>
              </a:rPr>
              <a:t>Recent research </a:t>
            </a:r>
            <a:r>
              <a:rPr lang="en-GB" sz="1200" dirty="0"/>
              <a:t>by the Resolution Foundation has found </a:t>
            </a:r>
            <a:r>
              <a:rPr lang="en-GB" sz="1200" dirty="0" smtClean="0"/>
              <a:t>that nationally </a:t>
            </a:r>
            <a:r>
              <a:rPr lang="en-GB" sz="1200" b="1" dirty="0"/>
              <a:t>economic inactivity due to ill health among 18-24 year-olds </a:t>
            </a:r>
            <a:r>
              <a:rPr lang="en-GB" sz="1200" dirty="0"/>
              <a:t>has nearly doubled over the past decade, and is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a:t>
            </a:r>
          </a:p>
        </p:txBody>
      </p:sp>
      <p:pic>
        <p:nvPicPr>
          <p:cNvPr id="7" name="Content Placeholder 6" descr="Chart showing the estimated numbers of working-age adults in Herefordshire who were economically inactive due to long term sickness each year since 2004.  Note that as these numbers are based on ONS's Annual Population Survey, the small sample size makes the confidence intervals around these numbers large."/>
          <p:cNvPicPr>
            <a:picLocks noGrp="1" noChangeAspect="1"/>
          </p:cNvPicPr>
          <p:nvPr>
            <p:ph idx="1"/>
          </p:nvPr>
        </p:nvPicPr>
        <p:blipFill>
          <a:blip r:embed="rId11"/>
          <a:stretch>
            <a:fillRect/>
          </a:stretch>
        </p:blipFill>
        <p:spPr>
          <a:xfrm>
            <a:off x="6459946" y="933017"/>
            <a:ext cx="5571389" cy="3270547"/>
          </a:xfrm>
          <a:prstGeom prst="rect">
            <a:avLst/>
          </a:prstGeom>
          <a:ln>
            <a:solidFill>
              <a:schemeClr val="tx1"/>
            </a:solidFill>
          </a:ln>
        </p:spPr>
      </p:pic>
      <p:sp>
        <p:nvSpPr>
          <p:cNvPr id="11" name="TextBox 10"/>
          <p:cNvSpPr txBox="1"/>
          <p:nvPr/>
        </p:nvSpPr>
        <p:spPr>
          <a:xfrm>
            <a:off x="10033848" y="4328077"/>
            <a:ext cx="2108786" cy="769441"/>
          </a:xfrm>
          <a:prstGeom prst="rect">
            <a:avLst/>
          </a:prstGeom>
          <a:noFill/>
          <a:ln>
            <a:solidFill>
              <a:schemeClr val="tx1"/>
            </a:solidFill>
          </a:ln>
        </p:spPr>
        <p:txBody>
          <a:bodyPr wrap="square" rtlCol="0">
            <a:spAutoFit/>
          </a:bodyPr>
          <a:lstStyle/>
          <a:p>
            <a:r>
              <a:rPr lang="en-GB" sz="1100" dirty="0" smtClean="0"/>
              <a:t>Data source:  ONS - </a:t>
            </a:r>
            <a:r>
              <a:rPr lang="en-GB" sz="1100" dirty="0" smtClean="0">
                <a:hlinkClick r:id="rId9"/>
              </a:rPr>
              <a:t>NOMIS</a:t>
            </a:r>
            <a:endParaRPr lang="en-GB" sz="1100" dirty="0" smtClean="0"/>
          </a:p>
          <a:p>
            <a:r>
              <a:rPr lang="en-GB" sz="1100" dirty="0" smtClean="0"/>
              <a:t>Frequency:  Quarterly</a:t>
            </a:r>
          </a:p>
          <a:p>
            <a:r>
              <a:rPr lang="en-GB" sz="1100" dirty="0" smtClean="0"/>
              <a:t>Last updated: 16 January 2024</a:t>
            </a:r>
          </a:p>
          <a:p>
            <a:r>
              <a:rPr lang="en-GB" sz="1100" dirty="0" smtClean="0"/>
              <a:t>Next update:  16 April 2024</a:t>
            </a:r>
            <a:endParaRPr lang="en-GB" sz="1100" dirty="0"/>
          </a:p>
        </p:txBody>
      </p:sp>
      <p:sp>
        <p:nvSpPr>
          <p:cNvPr id="3" name="TextBox 2"/>
          <p:cNvSpPr txBox="1"/>
          <p:nvPr/>
        </p:nvSpPr>
        <p:spPr>
          <a:xfrm>
            <a:off x="10037334" y="5842337"/>
            <a:ext cx="2101814" cy="1015663"/>
          </a:xfrm>
          <a:prstGeom prst="rect">
            <a:avLst/>
          </a:prstGeom>
          <a:solidFill>
            <a:schemeClr val="bg1"/>
          </a:solidFill>
          <a:ln>
            <a:solidFill>
              <a:schemeClr val="tx1"/>
            </a:solidFill>
          </a:ln>
        </p:spPr>
        <p:txBody>
          <a:bodyPr wrap="square" rtlCol="0">
            <a:spAutoFit/>
          </a:bodyPr>
          <a:lstStyle/>
          <a:p>
            <a:r>
              <a:rPr lang="en-GB" sz="1200" dirty="0" smtClean="0">
                <a:solidFill>
                  <a:schemeClr val="bg1">
                    <a:lumMod val="65000"/>
                  </a:schemeClr>
                </a:solidFill>
              </a:rPr>
              <a:t>Need to know: Note the wide confidence intervals associated with the Annual Population Survey at local authority level.</a:t>
            </a:r>
            <a:endParaRPr lang="en-GB" sz="1200" dirty="0">
              <a:solidFill>
                <a:schemeClr val="bg1">
                  <a:lumMod val="65000"/>
                </a:schemeClr>
              </a:solidFill>
            </a:endParaRPr>
          </a:p>
        </p:txBody>
      </p:sp>
    </p:spTree>
    <p:extLst>
      <p:ext uri="{BB962C8B-B14F-4D97-AF65-F5344CB8AC3E}">
        <p14:creationId xmlns:p14="http://schemas.microsoft.com/office/powerpoint/2010/main" val="813801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Absence from work due to long-term </a:t>
            </a:r>
            <a:r>
              <a:rPr lang="en-GB" dirty="0" smtClean="0"/>
              <a:t>sickness by Herefordshire deprivation quintile</a:t>
            </a:r>
            <a:endParaRPr lang="en-GB" dirty="0"/>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77500" lnSpcReduction="20000"/>
          </a:bodyPr>
          <a:lstStyle/>
          <a:p>
            <a:pPr>
              <a:lnSpc>
                <a:spcPct val="120000"/>
              </a:lnSpc>
            </a:pPr>
            <a:r>
              <a:rPr lang="en-GB" sz="1800" b="1" dirty="0" smtClean="0"/>
              <a:t>Key points</a:t>
            </a:r>
          </a:p>
          <a:p>
            <a:pPr marL="285750" indent="-285750">
              <a:lnSpc>
                <a:spcPct val="120000"/>
              </a:lnSpc>
              <a:buFont typeface="Arial" panose="020B0604020202020204" pitchFamily="34" charset="0"/>
              <a:buChar char="•"/>
            </a:pPr>
            <a:r>
              <a:rPr lang="en-GB" dirty="0" smtClean="0"/>
              <a:t>According to </a:t>
            </a:r>
            <a:r>
              <a:rPr lang="en-GB" dirty="0" smtClean="0">
                <a:hlinkClick r:id="rId2"/>
              </a:rPr>
              <a:t>The Health Foundation </a:t>
            </a:r>
            <a:r>
              <a:rPr lang="en-GB" dirty="0" smtClean="0"/>
              <a:t>more working-age people in the UK are living with long-term health conditions than ever before. For many, poor health means not being able to work. There are currently more than 2.6 million working-age people who are out of the labour market due to long-term sickness, with sharp increases since the beginning of the COVID-19 pandemic. As well as putting more people at risk of poverty, this has implications for productivity and growth and for welfare spending.</a:t>
            </a:r>
          </a:p>
          <a:p>
            <a:pPr marL="285750" indent="-285750">
              <a:lnSpc>
                <a:spcPct val="120000"/>
              </a:lnSpc>
              <a:buFont typeface="Arial" panose="020B0604020202020204" pitchFamily="34" charset="0"/>
              <a:buChar char="•"/>
            </a:pPr>
            <a:r>
              <a:rPr lang="en-GB" dirty="0" smtClean="0"/>
              <a:t>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dirty="0" smtClean="0"/>
              <a:t>According </a:t>
            </a:r>
            <a:r>
              <a:rPr lang="en-GB" dirty="0"/>
              <a:t>to </a:t>
            </a:r>
            <a:r>
              <a:rPr lang="en-GB" dirty="0" smtClean="0">
                <a:hlinkClick r:id="rId3"/>
              </a:rPr>
              <a:t>The </a:t>
            </a:r>
            <a:r>
              <a:rPr lang="en-GB" dirty="0">
                <a:hlinkClick r:id="rId3"/>
              </a:rPr>
              <a:t>Kings </a:t>
            </a:r>
            <a:r>
              <a:rPr lang="en-GB" dirty="0" smtClean="0">
                <a:hlinkClick r:id="rId3"/>
              </a:rPr>
              <a:t>Fund</a:t>
            </a:r>
            <a:r>
              <a:rPr lang="en-GB" dirty="0" smtClean="0"/>
              <a:t>,  </a:t>
            </a:r>
            <a:r>
              <a:rPr lang="en-GB" dirty="0"/>
              <a:t>people in the poorest social class have a </a:t>
            </a:r>
            <a:r>
              <a:rPr lang="en-GB" dirty="0" smtClean="0"/>
              <a:t>60% cent </a:t>
            </a:r>
            <a:r>
              <a:rPr lang="en-GB" dirty="0"/>
              <a:t>higher prevalence </a:t>
            </a:r>
            <a:r>
              <a:rPr lang="en-GB" dirty="0" smtClean="0"/>
              <a:t>of long-term health conditions than </a:t>
            </a:r>
            <a:r>
              <a:rPr lang="en-GB" dirty="0"/>
              <a:t>those in the richest social </a:t>
            </a:r>
            <a:r>
              <a:rPr lang="en-GB" dirty="0" smtClean="0"/>
              <a:t>class.</a:t>
            </a:r>
          </a:p>
          <a:p>
            <a:pPr marL="285750" indent="-285750">
              <a:lnSpc>
                <a:spcPct val="120000"/>
              </a:lnSpc>
              <a:buFont typeface="Arial" panose="020B0604020202020204" pitchFamily="34" charset="0"/>
              <a:buChar char="•"/>
            </a:pPr>
            <a:r>
              <a:rPr lang="en-GB" dirty="0" smtClean="0"/>
              <a:t>2021 Census data 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dirty="0" smtClean="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4"/>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Frequency:  Decennially</a:t>
            </a:r>
          </a:p>
          <a:p>
            <a:r>
              <a:rPr lang="en-GB" sz="1100" dirty="0" smtClean="0"/>
              <a:t>Last updated: 8 December 2022</a:t>
            </a:r>
          </a:p>
          <a:p>
            <a:r>
              <a:rPr lang="en-GB" sz="1100" dirty="0" smtClean="0"/>
              <a:t>Next update:  2031</a:t>
            </a:r>
            <a:endParaRPr lang="en-GB" sz="1100" dirty="0"/>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The 2021 Census took place at the time of significant disruption to the labour market as a result of the covid-19 pandemic.  </a:t>
            </a:r>
            <a:r>
              <a:rPr lang="en-GB" sz="1200" dirty="0">
                <a:solidFill>
                  <a:schemeClr val="bg1">
                    <a:lumMod val="65000"/>
                  </a:schemeClr>
                </a:solidFill>
              </a:rPr>
              <a:t>ONS advises </a:t>
            </a:r>
            <a:r>
              <a:rPr lang="en-GB" sz="1200" dirty="0" smtClean="0">
                <a:solidFill>
                  <a:schemeClr val="bg1">
                    <a:lumMod val="65000"/>
                  </a:schemeClr>
                </a:solidFill>
              </a:rPr>
              <a:t>‘as </a:t>
            </a:r>
            <a:r>
              <a:rPr lang="en-GB" sz="1200" dirty="0">
                <a:solidFill>
                  <a:schemeClr val="bg1">
                    <a:lumMod val="65000"/>
                  </a:schemeClr>
                </a:solidFill>
              </a:rPr>
              <a:t>Census 2021 was during a unique period of rapid change, take care when using this data for planning purposes</a:t>
            </a:r>
            <a:r>
              <a:rPr lang="en-GB" sz="1200" dirty="0" smtClean="0">
                <a:solidFill>
                  <a:schemeClr val="bg1">
                    <a:lumMod val="65000"/>
                  </a:schemeClr>
                </a:solidFill>
              </a:rPr>
              <a:t>.’  For this reason, it is inappropriate to compare these data to 2011 Census data.</a:t>
            </a:r>
            <a:endParaRPr lang="en-GB" sz="1200" dirty="0">
              <a:solidFill>
                <a:schemeClr val="bg1">
                  <a:lumMod val="65000"/>
                </a:schemeClr>
              </a:solidFill>
            </a:endParaRPr>
          </a:p>
        </p:txBody>
      </p:sp>
    </p:spTree>
    <p:extLst>
      <p:ext uri="{BB962C8B-B14F-4D97-AF65-F5344CB8AC3E}">
        <p14:creationId xmlns:p14="http://schemas.microsoft.com/office/powerpoint/2010/main" val="341034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smtClean="0"/>
              <a:t>Long-term conditions and employment</a:t>
            </a:r>
            <a:endParaRPr lang="en-GB" sz="32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5" name="TextBox 4"/>
          <p:cNvSpPr txBox="1"/>
          <p:nvPr/>
        </p:nvSpPr>
        <p:spPr>
          <a:xfrm>
            <a:off x="287337" y="1062939"/>
            <a:ext cx="4296538" cy="5109091"/>
          </a:xfrm>
          <a:prstGeom prst="rect">
            <a:avLst/>
          </a:prstGeom>
          <a:solidFill>
            <a:schemeClr val="bg1"/>
          </a:solidFill>
          <a:ln w="38100">
            <a:solidFill>
              <a:srgbClr val="FFC000"/>
            </a:solidFill>
          </a:ln>
        </p:spPr>
        <p:txBody>
          <a:bodyPr wrap="square" rtlCol="0">
            <a:spAutoFit/>
          </a:bodyPr>
          <a:lstStyle/>
          <a:p>
            <a:r>
              <a:rPr lang="en-GB" sz="1400" b="1" dirty="0" smtClean="0"/>
              <a:t>Key points:</a:t>
            </a:r>
          </a:p>
          <a:p>
            <a:pPr marL="171450" indent="-171450">
              <a:buFont typeface="Arial" panose="020B0604020202020204" pitchFamily="34" charset="0"/>
              <a:buChar char="•"/>
            </a:pPr>
            <a:r>
              <a:rPr lang="en-GB" sz="1200" dirty="0" smtClean="0">
                <a:hlinkClick r:id="rId3"/>
              </a:rPr>
              <a:t>According to ONS </a:t>
            </a:r>
            <a:r>
              <a:rPr lang="en-GB" sz="1200" dirty="0">
                <a:hlinkClick r:id="rId3"/>
              </a:rPr>
              <a:t>data</a:t>
            </a:r>
            <a:r>
              <a:rPr lang="en-GB" sz="1200" dirty="0"/>
              <a:t>, </a:t>
            </a:r>
            <a:r>
              <a:rPr lang="en-GB" sz="1200" dirty="0" smtClean="0"/>
              <a:t>the </a:t>
            </a:r>
            <a:r>
              <a:rPr lang="en-GB" sz="1200" dirty="0"/>
              <a:t>number of working-age adults who are out of the labour market (known as "economically inactive") because of long-term sickness has been rising since 2019, from around 2.0 million people in spring 2019, to about 2.5 million in summer 2022.</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This rise in long-term sickness started before the coronavirus (COVID-19) pandemic, but since the pandemic hit the UK in early 2020, the number of people out of work because of long-term sickness has risen by 363,000.</a:t>
            </a:r>
            <a:endParaRPr lang="en-GB" sz="1200" dirty="0" smtClean="0">
              <a:hlinkClick r:id="rId4"/>
            </a:endParaRPr>
          </a:p>
          <a:p>
            <a:pPr marL="171450" indent="-171450">
              <a:buFont typeface="Arial" panose="020B0604020202020204" pitchFamily="34" charset="0"/>
              <a:buChar char="•"/>
            </a:pPr>
            <a:endParaRPr lang="en-GB" sz="1200" dirty="0">
              <a:hlinkClick r:id="rId4"/>
            </a:endParaRPr>
          </a:p>
          <a:p>
            <a:pPr marL="171450" indent="-171450">
              <a:buFont typeface="Arial" panose="020B0604020202020204" pitchFamily="34" charset="0"/>
              <a:buChar char="•"/>
            </a:pPr>
            <a:r>
              <a:rPr lang="en-GB" sz="1200" dirty="0" smtClean="0"/>
              <a:t>In Herefordshire, in 2022-23, the gap in the employment rate 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smtClean="0"/>
          </a:p>
          <a:p>
            <a:pPr marL="171450" indent="-171450">
              <a:buFont typeface="Arial" panose="020B0604020202020204" pitchFamily="34" charset="0"/>
              <a:buChar char="•"/>
            </a:pPr>
            <a:r>
              <a:rPr lang="en-GB" sz="1200" dirty="0" smtClean="0"/>
              <a:t>Contrary to upward movement in the West Midlands and England, the Herefordshire rate fell dramatically in 2022-23 from 9.6% (CI 4.2% - 15.0%) in 2021-22.  The reasons for this are unclear and due to the wide confidence intervals around these data, the fall was not statistically significant.</a:t>
            </a:r>
            <a:endParaRPr lang="en-GB" sz="1100" dirty="0"/>
          </a:p>
        </p:txBody>
      </p:sp>
      <p:sp>
        <p:nvSpPr>
          <p:cNvPr id="6" name="TextBox 5"/>
          <p:cNvSpPr txBox="1"/>
          <p:nvPr/>
        </p:nvSpPr>
        <p:spPr>
          <a:xfrm>
            <a:off x="7594686" y="4285047"/>
            <a:ext cx="4496208" cy="861774"/>
          </a:xfrm>
          <a:prstGeom prst="rect">
            <a:avLst/>
          </a:prstGeom>
          <a:solidFill>
            <a:schemeClr val="bg1"/>
          </a:solidFill>
          <a:ln>
            <a:solidFill>
              <a:schemeClr val="accent1"/>
            </a:solidFill>
          </a:ln>
        </p:spPr>
        <p:txBody>
          <a:bodyPr wrap="square" rtlCol="0">
            <a:spAutoFit/>
          </a:bodyPr>
          <a:lstStyle/>
          <a:p>
            <a:r>
              <a:rPr lang="en-GB" sz="1000" dirty="0" smtClean="0"/>
              <a:t>Source:  </a:t>
            </a:r>
            <a:r>
              <a:rPr lang="en-GB" sz="1000" dirty="0" smtClean="0">
                <a:hlinkClick r:id="rId5"/>
              </a:rPr>
              <a:t>OHID – Public Health Outcomes Framework</a:t>
            </a:r>
            <a:endParaRPr lang="en-GB" sz="1000" dirty="0" smtClean="0"/>
          </a:p>
          <a:p>
            <a:r>
              <a:rPr lang="en-GB" sz="1000" dirty="0" smtClean="0"/>
              <a:t>Last updated: 7 November 2023</a:t>
            </a:r>
          </a:p>
          <a:p>
            <a:r>
              <a:rPr lang="en-GB" sz="1000" dirty="0" smtClean="0"/>
              <a:t>Frequency:  Annual</a:t>
            </a:r>
          </a:p>
          <a:p>
            <a:r>
              <a:rPr lang="en-GB" sz="1000" dirty="0" smtClean="0"/>
              <a:t>Next update: </a:t>
            </a:r>
            <a:r>
              <a:rPr lang="en-GB" sz="1000" dirty="0" err="1" smtClean="0"/>
              <a:t>t.b.c</a:t>
            </a:r>
            <a:r>
              <a:rPr lang="en-GB" sz="1000" dirty="0" smtClean="0"/>
              <a:t>.</a:t>
            </a:r>
          </a:p>
          <a:p>
            <a:r>
              <a:rPr lang="en-GB" sz="1000" dirty="0"/>
              <a:t>image copyright: </a:t>
            </a:r>
            <a:r>
              <a:rPr lang="en-GB" sz="1000" dirty="0" smtClean="0"/>
              <a:t>https</a:t>
            </a:r>
            <a:r>
              <a:rPr lang="en-GB" sz="1000" dirty="0"/>
              <a:t>://fingertips.phe.org.uk © Crown copyright [2023].  </a:t>
            </a:r>
          </a:p>
        </p:txBody>
      </p:sp>
      <p:sp>
        <p:nvSpPr>
          <p:cNvPr id="7" name="TextBox 6"/>
          <p:cNvSpPr txBox="1"/>
          <p:nvPr/>
        </p:nvSpPr>
        <p:spPr>
          <a:xfrm>
            <a:off x="4666386" y="5194213"/>
            <a:ext cx="7424508" cy="938719"/>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a:solidFill>
                  <a:schemeClr val="bg1">
                    <a:lumMod val="65000"/>
                  </a:schemeClr>
                </a:solidFill>
              </a:rPr>
              <a:t>: Indicator </a:t>
            </a:r>
            <a:r>
              <a:rPr lang="en-GB" sz="1100" dirty="0" smtClean="0">
                <a:solidFill>
                  <a:schemeClr val="bg1">
                    <a:lumMod val="65000"/>
                  </a:schemeClr>
                </a:solidFill>
              </a:rPr>
              <a:t>definition- the </a:t>
            </a:r>
            <a:r>
              <a:rPr lang="en-GB" sz="1100" dirty="0">
                <a:solidFill>
                  <a:schemeClr val="bg1">
                    <a:lumMod val="65000"/>
                  </a:schemeClr>
                </a:solidFill>
              </a:rPr>
              <a:t>percentage point gap between the percentage of respondents in the Labour Force Survey who have a long term condition who are classified as employed (aged 16 to 64) and the percentage of all respondents in the Labour Force Survey classed as employed (aged 16 to 64) </a:t>
            </a:r>
            <a:r>
              <a:rPr lang="en-GB" sz="1100" dirty="0" smtClean="0">
                <a:solidFill>
                  <a:schemeClr val="bg1">
                    <a:lumMod val="65000"/>
                  </a:schemeClr>
                </a:solidFill>
              </a:rPr>
              <a:t>.</a:t>
            </a:r>
          </a:p>
          <a:p>
            <a:r>
              <a:rPr lang="en-GB" sz="1100" dirty="0">
                <a:solidFill>
                  <a:schemeClr val="bg1">
                    <a:lumMod val="65000"/>
                  </a:schemeClr>
                </a:solidFill>
              </a:rPr>
              <a:t>A long 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smtClean="0"/>
              <a:t>The big picture</a:t>
            </a:r>
            <a:endParaRPr lang="en-GB" sz="3200" dirty="0"/>
          </a:p>
        </p:txBody>
      </p:sp>
      <p:pic>
        <p:nvPicPr>
          <p:cNvPr id="6" name="Picture 5" descr="Decorative image - person worrying about bills.  Credit: rawpixel.com"/>
          <p:cNvPicPr>
            <a:picLocks noChangeAspect="1"/>
          </p:cNvPicPr>
          <p:nvPr/>
        </p:nvPicPr>
        <p:blipFill>
          <a:blip r:embed="rId2"/>
          <a:stretch>
            <a:fillRect/>
          </a:stretch>
        </p:blipFill>
        <p:spPr>
          <a:xfrm>
            <a:off x="126673" y="1989979"/>
            <a:ext cx="1508596" cy="1508596"/>
          </a:xfrm>
          <a:prstGeom prst="rect">
            <a:avLst/>
          </a:prstGeom>
        </p:spPr>
      </p:pic>
      <p:sp>
        <p:nvSpPr>
          <p:cNvPr id="8" name="TextBox 7"/>
          <p:cNvSpPr txBox="1"/>
          <p:nvPr/>
        </p:nvSpPr>
        <p:spPr>
          <a:xfrm>
            <a:off x="126673" y="3498575"/>
            <a:ext cx="1584141" cy="276999"/>
          </a:xfrm>
          <a:prstGeom prst="rect">
            <a:avLst/>
          </a:prstGeom>
          <a:noFill/>
        </p:spPr>
        <p:txBody>
          <a:bodyPr wrap="square" rtlCol="0">
            <a:spAutoFit/>
          </a:bodyPr>
          <a:lstStyle/>
          <a:p>
            <a:r>
              <a:rPr lang="en-GB" sz="1200" dirty="0"/>
              <a:t>Credit: rawpixel.com</a:t>
            </a:r>
          </a:p>
        </p:txBody>
      </p:sp>
      <p:sp>
        <p:nvSpPr>
          <p:cNvPr id="3" name="Content Placeholder 2"/>
          <p:cNvSpPr>
            <a:spLocks noGrp="1"/>
          </p:cNvSpPr>
          <p:nvPr>
            <p:ph idx="1"/>
          </p:nvPr>
        </p:nvSpPr>
        <p:spPr>
          <a:xfrm>
            <a:off x="1710814" y="1021249"/>
            <a:ext cx="10373031" cy="5230464"/>
          </a:xfrm>
          <a:solidFill>
            <a:schemeClr val="bg1"/>
          </a:solidFill>
        </p:spPr>
        <p:txBody>
          <a:bodyPr>
            <a:noAutofit/>
          </a:bodyPr>
          <a:lstStyle/>
          <a:p>
            <a:pPr marL="0" indent="0">
              <a:lnSpc>
                <a:spcPct val="120000"/>
              </a:lnSpc>
              <a:spcBef>
                <a:spcPts val="1200"/>
              </a:spcBef>
              <a:buNone/>
            </a:pPr>
            <a:r>
              <a:rPr lang="en-GB" sz="1200" dirty="0"/>
              <a:t>Coming hot on the heels of the Covid-19 pandemic, which delivered the biggest shock to the UK economy in 300 years, the ongoing cost-of-living crisis is causing real hardship to millions of people across the country and is </a:t>
            </a:r>
            <a:r>
              <a:rPr lang="en-GB" sz="1200" dirty="0">
                <a:hlinkClick r:id="rId3"/>
              </a:rPr>
              <a:t>widening existing </a:t>
            </a:r>
            <a:r>
              <a:rPr lang="en-GB" sz="1200" dirty="0" smtClean="0">
                <a:hlinkClick r:id="rId3"/>
              </a:rPr>
              <a:t>inequalities</a:t>
            </a:r>
            <a:r>
              <a:rPr lang="en-GB" sz="1200" dirty="0" smtClean="0"/>
              <a:t>, with </a:t>
            </a:r>
            <a:r>
              <a:rPr lang="en-GB" sz="1200" dirty="0"/>
              <a:t>the biggest impacts being felt by the </a:t>
            </a:r>
            <a:r>
              <a:rPr lang="en-GB" sz="1200" dirty="0" smtClean="0"/>
              <a:t>poorest and the young. While the rate of inflation is now falling faster than expected, prices still continue to rise.  Cost-of-living wise, 2024 is likely to be complicated, with winners and losers, and with housing costs coming to the fore as an issue.  Meanwhile, in the wider economy anaemic growth and lack of investment are areas of ongoing concern. </a:t>
            </a:r>
          </a:p>
          <a:p>
            <a:pPr marL="0" indent="0">
              <a:lnSpc>
                <a:spcPct val="120000"/>
              </a:lnSpc>
              <a:spcBef>
                <a:spcPts val="1200"/>
              </a:spcBef>
              <a:buNone/>
            </a:pPr>
            <a:r>
              <a:rPr lang="en-GB" sz="1200" dirty="0" smtClean="0"/>
              <a:t>Economist </a:t>
            </a:r>
            <a:r>
              <a:rPr lang="en-GB" sz="1200" dirty="0" err="1" smtClean="0"/>
              <a:t>Torsten</a:t>
            </a:r>
            <a:r>
              <a:rPr lang="en-GB" sz="1200" dirty="0" smtClean="0"/>
              <a:t> Bell (Chief Executive of The Resolution Foundation) </a:t>
            </a:r>
            <a:r>
              <a:rPr lang="en-GB" sz="1200" dirty="0"/>
              <a:t>believes </a:t>
            </a:r>
            <a:r>
              <a:rPr lang="en-GB" sz="1200" dirty="0" smtClean="0"/>
              <a:t>that in 2024 ‘those that own their home outright, alongside </a:t>
            </a:r>
            <a:r>
              <a:rPr lang="en-GB" sz="1200" dirty="0"/>
              <a:t>those who benefit most from tax cuts and wage rises, may think a corner has been turned. Those seeing their mortgages and rents surge, or benefit support cut back, most certainly </a:t>
            </a:r>
            <a:r>
              <a:rPr lang="en-GB" sz="1200" dirty="0" smtClean="0"/>
              <a:t>won’t’ and ‘incomes </a:t>
            </a:r>
            <a:r>
              <a:rPr lang="en-GB" sz="1200" dirty="0"/>
              <a:t>for poorer households will likely fall as cost of living support comes to an </a:t>
            </a:r>
            <a:r>
              <a:rPr lang="en-GB" sz="1200" dirty="0" smtClean="0"/>
              <a:t>end’. Overall</a:t>
            </a:r>
            <a:r>
              <a:rPr lang="en-GB" sz="1200" dirty="0"/>
              <a:t>, </a:t>
            </a:r>
            <a:r>
              <a:rPr lang="en-GB" sz="1200" dirty="0" smtClean="0"/>
              <a:t>he suggests that ‘British </a:t>
            </a:r>
            <a:r>
              <a:rPr lang="en-GB" sz="1200" dirty="0"/>
              <a:t>households are on course to be poorer (by 4 per cent, or £1,200 on average) going into the coming election than they were coming out of the last </a:t>
            </a:r>
            <a:r>
              <a:rPr lang="en-GB" sz="1200" dirty="0" smtClean="0"/>
              <a:t>one - something </a:t>
            </a:r>
            <a:r>
              <a:rPr lang="en-GB" sz="1200" dirty="0"/>
              <a:t>never seen before in modern British </a:t>
            </a:r>
            <a:r>
              <a:rPr lang="en-GB" sz="1200" dirty="0" smtClean="0"/>
              <a:t>history’. </a:t>
            </a:r>
            <a:r>
              <a:rPr lang="en-GB" sz="1200" dirty="0"/>
              <a:t>(TOTC </a:t>
            </a:r>
            <a:r>
              <a:rPr lang="en-GB" sz="1200" dirty="0" smtClean="0"/>
              <a:t>29 December 2023). </a:t>
            </a:r>
          </a:p>
          <a:p>
            <a:pPr marL="0" indent="0">
              <a:lnSpc>
                <a:spcPct val="120000"/>
              </a:lnSpc>
              <a:spcBef>
                <a:spcPts val="1200"/>
              </a:spcBef>
              <a:buNone/>
            </a:pPr>
            <a:r>
              <a:rPr lang="en-GB" sz="1200" dirty="0" smtClean="0"/>
              <a:t>Herefordshire</a:t>
            </a:r>
            <a:r>
              <a:rPr lang="en-GB" sz="1200" dirty="0"/>
              <a:t>, whilst overall being a relatively affluent area, has some </a:t>
            </a:r>
            <a:r>
              <a:rPr lang="en-GB" sz="1200" dirty="0" smtClean="0"/>
              <a:t>long-standing underlying </a:t>
            </a:r>
            <a:r>
              <a:rPr lang="en-GB" sz="1200" dirty="0"/>
              <a:t>vulnerabilities, which are mostly linked to </a:t>
            </a:r>
            <a:r>
              <a:rPr lang="en-GB" sz="1200" dirty="0" smtClean="0"/>
              <a:t>its </a:t>
            </a:r>
            <a:r>
              <a:rPr lang="en-GB" sz="1200" dirty="0"/>
              <a:t>rurality and feed into the cost-of-living pressures many people are </a:t>
            </a:r>
            <a:r>
              <a:rPr lang="en-GB" sz="1200" dirty="0" smtClean="0"/>
              <a:t>continuing to feel.  </a:t>
            </a:r>
            <a:r>
              <a:rPr lang="en-GB" sz="1200" dirty="0"/>
              <a:t>These include:</a:t>
            </a:r>
          </a:p>
          <a:p>
            <a:pPr marL="285750" indent="-285750">
              <a:lnSpc>
                <a:spcPct val="120000"/>
              </a:lnSpc>
              <a:buFont typeface="Arial" panose="020B0604020202020204" pitchFamily="34" charset="0"/>
              <a:buChar char="•"/>
            </a:pPr>
            <a:r>
              <a:rPr lang="en-GB" sz="1200" dirty="0" smtClean="0"/>
              <a:t>Larger than average agriculture </a:t>
            </a:r>
            <a:r>
              <a:rPr lang="en-GB" sz="1200" dirty="0"/>
              <a:t>and </a:t>
            </a:r>
            <a:r>
              <a:rPr lang="en-GB" sz="1200" dirty="0" smtClean="0"/>
              <a:t>manufacturing sectors and levels of self-employment, </a:t>
            </a:r>
            <a:r>
              <a:rPr lang="en-GB" sz="1200" dirty="0"/>
              <a:t>with one of the lowest levels of productivity amongst comparable areas of the UK contributing to a low-wage, low-skill economy, and a social mobility ‘cold spot’.</a:t>
            </a:r>
          </a:p>
          <a:p>
            <a:pPr marL="285750" indent="-285750">
              <a:lnSpc>
                <a:spcPct val="120000"/>
              </a:lnSpc>
              <a:buFont typeface="Arial" panose="020B0604020202020204" pitchFamily="34" charset="0"/>
              <a:buChar char="•"/>
            </a:pPr>
            <a:r>
              <a:rPr lang="en-GB" sz="1200" dirty="0"/>
              <a:t>One of the worst levels of housing affordability in the </a:t>
            </a:r>
            <a:r>
              <a:rPr lang="en-GB" sz="1200" dirty="0" smtClean="0"/>
              <a:t>West Midlands </a:t>
            </a:r>
            <a:r>
              <a:rPr lang="en-GB" sz="1200" dirty="0"/>
              <a:t>region.</a:t>
            </a:r>
          </a:p>
          <a:p>
            <a:pPr marL="285750" indent="-285750">
              <a:lnSpc>
                <a:spcPct val="120000"/>
              </a:lnSpc>
              <a:buFont typeface="Arial" panose="020B0604020202020204" pitchFamily="34" charset="0"/>
              <a:buChar char="•"/>
            </a:pPr>
            <a:r>
              <a:rPr lang="en-GB" sz="1200" dirty="0"/>
              <a:t>Higher than average levels of fuel poverty, linked to an over-representation of older, poorly insulated houses, coupled with low wages and a lower than average proportion of homes with mains gas.</a:t>
            </a:r>
          </a:p>
          <a:p>
            <a:pPr marL="285750" indent="-285750">
              <a:lnSpc>
                <a:spcPct val="120000"/>
              </a:lnSpc>
              <a:buFont typeface="Arial" panose="020B0604020202020204" pitchFamily="34" charset="0"/>
              <a:buChar char="•"/>
            </a:pPr>
            <a:r>
              <a:rPr lang="en-GB" sz="1200" dirty="0"/>
              <a:t>Limited public transport infrastructure across much of the county </a:t>
            </a:r>
            <a:r>
              <a:rPr lang="en-GB" sz="1200" dirty="0" smtClean="0"/>
              <a:t>and a </a:t>
            </a:r>
            <a:r>
              <a:rPr lang="en-GB" sz="1200" dirty="0"/>
              <a:t>reliance on private cars and vans to get around. </a:t>
            </a:r>
          </a:p>
          <a:p>
            <a:pPr marL="285750" indent="-285750">
              <a:lnSpc>
                <a:spcPct val="120000"/>
              </a:lnSpc>
              <a:buFont typeface="Arial" panose="020B0604020202020204" pitchFamily="34" charset="0"/>
              <a:buChar char="•"/>
            </a:pPr>
            <a:r>
              <a:rPr lang="en-GB" sz="1200" dirty="0"/>
              <a:t>Significant levels of digital exclusion (which are more related to age and deprivation than lack of infrastructure).</a:t>
            </a:r>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smtClean="0"/>
              <a:t>Employment and Support Allowance (ESA) claimants</a:t>
            </a:r>
            <a:endParaRPr lang="en-GB" dirty="0"/>
          </a:p>
        </p:txBody>
      </p:sp>
      <p:sp>
        <p:nvSpPr>
          <p:cNvPr id="4" name="Text Placeholder 3"/>
          <p:cNvSpPr>
            <a:spLocks noGrp="1"/>
          </p:cNvSpPr>
          <p:nvPr>
            <p:ph type="body" sz="half" idx="2"/>
          </p:nvPr>
        </p:nvSpPr>
        <p:spPr>
          <a:xfrm>
            <a:off x="109330" y="1193782"/>
            <a:ext cx="5640387" cy="5664218"/>
          </a:xfrm>
          <a:solidFill>
            <a:schemeClr val="bg1"/>
          </a:solidFill>
          <a:ln w="38100">
            <a:solidFill>
              <a:srgbClr val="FFC000"/>
            </a:solidFill>
          </a:ln>
        </p:spPr>
        <p:txBody>
          <a:bodyPr>
            <a:normAutofit fontScale="62500" lnSpcReduction="20000"/>
          </a:bodyPr>
          <a:lstStyle/>
          <a:p>
            <a:pPr>
              <a:lnSpc>
                <a:spcPct val="120000"/>
              </a:lnSpc>
            </a:pPr>
            <a:r>
              <a:rPr lang="en-GB" sz="1900" dirty="0" smtClean="0">
                <a:hlinkClick r:id="rId3"/>
              </a:rPr>
              <a:t>According to the Centre for </a:t>
            </a:r>
            <a:r>
              <a:rPr lang="en-GB" sz="1900" dirty="0">
                <a:hlinkClick r:id="rId3"/>
              </a:rPr>
              <a:t>Social </a:t>
            </a:r>
            <a:r>
              <a:rPr lang="en-GB" sz="1900" dirty="0" smtClean="0">
                <a:hlinkClick r:id="rId3"/>
              </a:rPr>
              <a:t>Justice, </a:t>
            </a:r>
            <a:r>
              <a:rPr lang="en-GB" sz="1900" dirty="0"/>
              <a:t>in November </a:t>
            </a:r>
            <a:r>
              <a:rPr lang="en-GB" sz="1900" dirty="0" smtClean="0"/>
              <a:t>2022 </a:t>
            </a:r>
            <a:r>
              <a:rPr lang="en-GB" sz="1900" dirty="0"/>
              <a:t>there were 3.7 million claimants </a:t>
            </a:r>
            <a:r>
              <a:rPr lang="en-GB" sz="1900" dirty="0" smtClean="0"/>
              <a:t>in the UK with </a:t>
            </a:r>
            <a:r>
              <a:rPr lang="en-GB" sz="1900" dirty="0"/>
              <a:t>No Work </a:t>
            </a:r>
            <a:r>
              <a:rPr lang="en-GB" sz="1900" dirty="0" smtClean="0"/>
              <a:t>Requirements, meaning they are exempt </a:t>
            </a:r>
            <a:r>
              <a:rPr lang="en-GB" sz="1900" dirty="0"/>
              <a:t>from work due to physical and mental health conditions, disabilities or caring responsibilities. </a:t>
            </a:r>
            <a:r>
              <a:rPr lang="en-GB" sz="1900" dirty="0" smtClean="0"/>
              <a:t> Of this group, it suggests that at </a:t>
            </a:r>
            <a:r>
              <a:rPr lang="en-GB" sz="1900" dirty="0"/>
              <a:t>at least 700,000 in this group say they want to work and think they could with the right support.</a:t>
            </a:r>
            <a:endParaRPr lang="en-GB" sz="1900" dirty="0">
              <a:hlinkClick r:id="rId4"/>
            </a:endParaRPr>
          </a:p>
          <a:p>
            <a:pPr>
              <a:lnSpc>
                <a:spcPct val="120000"/>
              </a:lnSpc>
            </a:pPr>
            <a:r>
              <a:rPr lang="en-GB" sz="1900" dirty="0" smtClean="0">
                <a:hlinkClick r:id="rId4"/>
              </a:rPr>
              <a:t>Employment </a:t>
            </a:r>
            <a:r>
              <a:rPr lang="en-GB" sz="1900" dirty="0">
                <a:hlinkClick r:id="rId4"/>
              </a:rPr>
              <a:t>and Support Allowance (ESA) </a:t>
            </a:r>
            <a:r>
              <a:rPr lang="en-GB" sz="1900" dirty="0" smtClean="0"/>
              <a:t>can be claimed by adults under state pension age who have </a:t>
            </a:r>
            <a:r>
              <a:rPr lang="en-GB" sz="1900" dirty="0"/>
              <a:t>a disability or health condition that affects how much </a:t>
            </a:r>
            <a:r>
              <a:rPr lang="en-GB" sz="1900" dirty="0" smtClean="0"/>
              <a:t>they </a:t>
            </a:r>
            <a:r>
              <a:rPr lang="en-GB" sz="1900" dirty="0"/>
              <a:t>can work</a:t>
            </a:r>
            <a:r>
              <a:rPr lang="en-GB" sz="1900" dirty="0" smtClean="0"/>
              <a:t>.  ESA replaced Incapacity Benefit and Severe Disablement Allowance for new claimants from October 2008.</a:t>
            </a:r>
            <a:endParaRPr lang="en-GB" sz="1900" dirty="0"/>
          </a:p>
          <a:p>
            <a:pPr>
              <a:lnSpc>
                <a:spcPct val="120000"/>
              </a:lnSpc>
            </a:pPr>
            <a:r>
              <a:rPr lang="en-GB" sz="1900" dirty="0" smtClean="0"/>
              <a:t>ESA provides:</a:t>
            </a:r>
          </a:p>
          <a:p>
            <a:pPr marL="285750" indent="-285750">
              <a:lnSpc>
                <a:spcPct val="120000"/>
              </a:lnSpc>
              <a:buFont typeface="Arial" panose="020B0604020202020204" pitchFamily="34" charset="0"/>
              <a:buChar char="•"/>
            </a:pPr>
            <a:r>
              <a:rPr lang="en-GB" sz="1900" dirty="0" smtClean="0"/>
              <a:t>Money </a:t>
            </a:r>
            <a:r>
              <a:rPr lang="en-GB" sz="1900" dirty="0"/>
              <a:t>to help with living costs if you’re unable to work</a:t>
            </a:r>
          </a:p>
          <a:p>
            <a:pPr marL="285750" indent="-285750">
              <a:lnSpc>
                <a:spcPct val="120000"/>
              </a:lnSpc>
              <a:buFont typeface="Arial" panose="020B0604020202020204" pitchFamily="34" charset="0"/>
              <a:buChar char="•"/>
            </a:pPr>
            <a:r>
              <a:rPr lang="en-GB" sz="1900" dirty="0" smtClean="0"/>
              <a:t>Support </a:t>
            </a:r>
            <a:r>
              <a:rPr lang="en-GB" sz="1900" dirty="0"/>
              <a:t>to get back into work if you’re able to</a:t>
            </a:r>
          </a:p>
          <a:p>
            <a:pPr>
              <a:lnSpc>
                <a:spcPct val="120000"/>
              </a:lnSpc>
            </a:pPr>
            <a:r>
              <a:rPr lang="en-GB" sz="1900" dirty="0" smtClean="0"/>
              <a:t>People can </a:t>
            </a:r>
            <a:r>
              <a:rPr lang="en-GB" sz="1900" dirty="0"/>
              <a:t>apply if </a:t>
            </a:r>
            <a:r>
              <a:rPr lang="en-GB" sz="1900" dirty="0" smtClean="0"/>
              <a:t>they are </a:t>
            </a:r>
            <a:r>
              <a:rPr lang="en-GB" sz="1900" dirty="0"/>
              <a:t>employed, self-employed or unemployed. How much </a:t>
            </a:r>
            <a:r>
              <a:rPr lang="en-GB" sz="1900" dirty="0" smtClean="0"/>
              <a:t>they </a:t>
            </a:r>
            <a:r>
              <a:rPr lang="en-GB" sz="1900" dirty="0"/>
              <a:t>get </a:t>
            </a:r>
            <a:r>
              <a:rPr lang="en-GB" sz="1900" dirty="0" smtClean="0"/>
              <a:t>depends </a:t>
            </a:r>
            <a:r>
              <a:rPr lang="en-GB" sz="1900" dirty="0"/>
              <a:t>on what stage </a:t>
            </a:r>
            <a:r>
              <a:rPr lang="en-GB" sz="1900" dirty="0" smtClean="0"/>
              <a:t>their application </a:t>
            </a:r>
            <a:r>
              <a:rPr lang="en-GB" sz="1900" dirty="0"/>
              <a:t>is at, as well </a:t>
            </a:r>
            <a:r>
              <a:rPr lang="en-GB" sz="1900" dirty="0" smtClean="0"/>
              <a:t>other criteria such as age </a:t>
            </a:r>
            <a:r>
              <a:rPr lang="en-GB" sz="1900" dirty="0"/>
              <a:t>and whether </a:t>
            </a:r>
            <a:r>
              <a:rPr lang="en-GB" sz="1900" dirty="0" smtClean="0"/>
              <a:t>they are </a:t>
            </a:r>
            <a:r>
              <a:rPr lang="en-GB" sz="1900" dirty="0"/>
              <a:t>able to get back into work. </a:t>
            </a:r>
            <a:r>
              <a:rPr lang="en-GB" sz="1900" dirty="0" smtClean="0"/>
              <a:t>Claimants </a:t>
            </a:r>
            <a:r>
              <a:rPr lang="en-GB" sz="1900" dirty="0"/>
              <a:t>can get new style or contribution-based ESA on its own or at the same time as Universal Credit. If </a:t>
            </a:r>
            <a:r>
              <a:rPr lang="en-GB" sz="1900" dirty="0" smtClean="0"/>
              <a:t>they </a:t>
            </a:r>
            <a:r>
              <a:rPr lang="en-GB" sz="1900" dirty="0"/>
              <a:t>get both at the same time, </a:t>
            </a:r>
            <a:r>
              <a:rPr lang="en-GB" sz="1900" dirty="0" smtClean="0"/>
              <a:t>the ESA </a:t>
            </a:r>
            <a:r>
              <a:rPr lang="en-GB" sz="1900" dirty="0"/>
              <a:t>payment </a:t>
            </a:r>
            <a:r>
              <a:rPr lang="en-GB" sz="1900" dirty="0" smtClean="0"/>
              <a:t>is </a:t>
            </a:r>
            <a:r>
              <a:rPr lang="en-GB" sz="1900" dirty="0"/>
              <a:t>deducted from </a:t>
            </a:r>
            <a:r>
              <a:rPr lang="en-GB" sz="1900" dirty="0" smtClean="0"/>
              <a:t>the Universal </a:t>
            </a:r>
            <a:r>
              <a:rPr lang="en-GB" sz="1900" dirty="0"/>
              <a:t>Credit </a:t>
            </a:r>
            <a:r>
              <a:rPr lang="en-GB" sz="1900" dirty="0" smtClean="0"/>
              <a:t>payment.  Income-related </a:t>
            </a:r>
            <a:r>
              <a:rPr lang="en-GB" sz="1900" dirty="0"/>
              <a:t>ESA has also been replaced by Universal Credit</a:t>
            </a:r>
            <a:r>
              <a:rPr lang="en-GB" sz="1900" dirty="0" smtClean="0"/>
              <a:t>.</a:t>
            </a:r>
          </a:p>
          <a:p>
            <a:pPr>
              <a:lnSpc>
                <a:spcPct val="120000"/>
              </a:lnSpc>
            </a:pPr>
            <a:r>
              <a:rPr lang="en-GB" sz="2200" b="1" dirty="0" smtClean="0"/>
              <a:t>Key points</a:t>
            </a:r>
          </a:p>
          <a:p>
            <a:pPr marL="342900" indent="-342900">
              <a:lnSpc>
                <a:spcPct val="120000"/>
              </a:lnSpc>
              <a:buFont typeface="Arial" panose="020B0604020202020204" pitchFamily="34" charset="0"/>
              <a:buChar char="•"/>
            </a:pPr>
            <a:r>
              <a:rPr lang="en-GB" sz="1900" dirty="0" smtClean="0"/>
              <a:t>Since May 2018 the number of ESA claimants in Herefordshire has been on a gradual but fairly consistent downward trajectory, falling from 5,258 in May 2018 to 3,906 in May 2023.  In addition, a small number of claimants (86 in May 2023) whose claims were made prior to October 2008 are still in receipt </a:t>
            </a:r>
            <a:r>
              <a:rPr lang="en-GB" sz="1900" dirty="0"/>
              <a:t>of </a:t>
            </a:r>
            <a:r>
              <a:rPr lang="en-GB" sz="1900" dirty="0" smtClean="0"/>
              <a:t>Incapacity </a:t>
            </a:r>
            <a:r>
              <a:rPr lang="en-GB" sz="1900" dirty="0"/>
              <a:t>Benefit and Severe Disablement </a:t>
            </a:r>
            <a:r>
              <a:rPr lang="en-GB" sz="1900" dirty="0" smtClean="0"/>
              <a:t>Allowance. </a:t>
            </a:r>
          </a:p>
          <a:p>
            <a:pPr>
              <a:lnSpc>
                <a:spcPct val="120000"/>
              </a:lnSpc>
            </a:pPr>
            <a:endParaRPr lang="en-GB" dirty="0"/>
          </a:p>
          <a:p>
            <a:pPr>
              <a:lnSpc>
                <a:spcPct val="120000"/>
              </a:lnSpc>
            </a:pPr>
            <a:endParaRPr lang="en-GB" dirty="0"/>
          </a:p>
        </p:txBody>
      </p:sp>
      <p:pic>
        <p:nvPicPr>
          <p:cNvPr id="8" name="Content Placeholder 7" descr="Line chart showing the number of people claiming Employment and Support Allowance (ESA) in Herefordshire since May 2018."/>
          <p:cNvPicPr>
            <a:picLocks noGrp="1" noChangeAspect="1"/>
          </p:cNvPicPr>
          <p:nvPr>
            <p:ph idx="1"/>
          </p:nvPr>
        </p:nvPicPr>
        <p:blipFill>
          <a:blip r:embed="rId5"/>
          <a:stretch>
            <a:fillRect/>
          </a:stretch>
        </p:blipFill>
        <p:spPr>
          <a:xfrm>
            <a:off x="5871411" y="1193782"/>
            <a:ext cx="6232356" cy="3746044"/>
          </a:xfrm>
          <a:prstGeom prst="rect">
            <a:avLst/>
          </a:prstGeom>
          <a:ln>
            <a:solidFill>
              <a:schemeClr val="tx1"/>
            </a:solidFill>
          </a:ln>
        </p:spPr>
      </p:pic>
      <p:sp>
        <p:nvSpPr>
          <p:cNvPr id="6" name="TextBox 5"/>
          <p:cNvSpPr txBox="1"/>
          <p:nvPr/>
        </p:nvSpPr>
        <p:spPr>
          <a:xfrm>
            <a:off x="7815211" y="5041078"/>
            <a:ext cx="4283242"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solidFill>
                  <a:prstClr val="black"/>
                </a:solidFill>
                <a:hlinkClick r:id="rId6"/>
              </a:rPr>
              <a:t>Department for Work &amp; Pensions (Stat-</a:t>
            </a:r>
            <a:r>
              <a:rPr lang="en-GB" sz="1100" dirty="0" err="1">
                <a:solidFill>
                  <a:prstClr val="black"/>
                </a:solidFill>
                <a:hlinkClick r:id="rId6"/>
              </a:rPr>
              <a:t>Xplore</a:t>
            </a:r>
            <a:r>
              <a:rPr lang="en-GB" sz="1100" dirty="0">
                <a:solidFill>
                  <a:prstClr val="black"/>
                </a:solidFill>
                <a:hlinkClick r:id="rId6"/>
              </a:rPr>
              <a:t>) </a:t>
            </a:r>
            <a:endParaRPr lang="en-GB" sz="1100" dirty="0">
              <a:solidFill>
                <a:prstClr val="black"/>
              </a:solidFill>
            </a:endParaRPr>
          </a:p>
          <a:p>
            <a:r>
              <a:rPr lang="en-GB" sz="1100" dirty="0" smtClean="0"/>
              <a:t>Frequency:  Quarterly</a:t>
            </a:r>
          </a:p>
          <a:p>
            <a:r>
              <a:rPr lang="en-GB" sz="1100" dirty="0" smtClean="0"/>
              <a:t>Last updated: 15 November 2023</a:t>
            </a:r>
          </a:p>
          <a:p>
            <a:r>
              <a:rPr lang="en-GB" sz="1100" dirty="0" smtClean="0"/>
              <a:t>Next update:  February 2024</a:t>
            </a:r>
            <a:endParaRPr lang="en-GB" sz="1100" dirty="0"/>
          </a:p>
        </p:txBody>
      </p:sp>
    </p:spTree>
    <p:extLst>
      <p:ext uri="{BB962C8B-B14F-4D97-AF65-F5344CB8AC3E}">
        <p14:creationId xmlns:p14="http://schemas.microsoft.com/office/powerpoint/2010/main" val="2550595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smtClean="0"/>
              <a:t>Workless households</a:t>
            </a:r>
            <a:endParaRPr lang="en-GB" dirty="0"/>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err="1" smtClean="0"/>
              <a:t>Worklessness</a:t>
            </a:r>
            <a:r>
              <a:rPr lang="en-US" sz="1200" dirty="0" smtClean="0"/>
              <a:t> is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smtClean="0">
                <a:hlinkClick r:id="rId2"/>
              </a:rPr>
              <a:t>Department for Work &amp; Pensions (DWP) analysis </a:t>
            </a:r>
            <a:r>
              <a:rPr lang="en-US" sz="1200" dirty="0" smtClean="0"/>
              <a:t>shows that problem </a:t>
            </a:r>
            <a:r>
              <a:rPr lang="en-US" sz="1200" dirty="0"/>
              <a:t>debt is around twice as prevalent in workless households</a:t>
            </a:r>
            <a:r>
              <a:rPr lang="en-US" sz="1200" dirty="0" smtClean="0"/>
              <a:t>.  In addition, around 60% </a:t>
            </a:r>
            <a:r>
              <a:rPr lang="en-US" sz="1200" dirty="0"/>
              <a:t>of housing benefit claimants in </a:t>
            </a:r>
            <a:r>
              <a:rPr lang="en-US" sz="1200" dirty="0" smtClean="0"/>
              <a:t>temporary accommodation </a:t>
            </a:r>
            <a:r>
              <a:rPr lang="en-US" sz="1200" dirty="0"/>
              <a:t>are workless or on out-of-work benefits. </a:t>
            </a:r>
            <a:r>
              <a:rPr lang="en-US" sz="1200" dirty="0" smtClean="0"/>
              <a:t>In couple-parent families, relationship distress is around three times as prevalent if both parents are workless, as when both parents are working.  The vast majority of parents reporting treatment for drug/alcohol use/dependency had been out of work for at least a month. Around </a:t>
            </a:r>
            <a:r>
              <a:rPr lang="en-US" sz="1200" dirty="0"/>
              <a:t>half of children </a:t>
            </a:r>
            <a:r>
              <a:rPr lang="en-US" sz="1200" dirty="0" smtClean="0"/>
              <a:t>in workless </a:t>
            </a:r>
            <a:r>
              <a:rPr lang="en-US" sz="1200" dirty="0"/>
              <a:t>families are living with parents who have at least three </a:t>
            </a:r>
            <a:r>
              <a:rPr lang="en-US" sz="1200" dirty="0" smtClean="0"/>
              <a:t>potential barriers </a:t>
            </a:r>
            <a:r>
              <a:rPr lang="en-US" sz="1200" dirty="0"/>
              <a:t>to work, such as ill health, low qualifications or lone parenthood</a:t>
            </a:r>
            <a:r>
              <a:rPr lang="en-US" sz="1200" dirty="0" smtClean="0"/>
              <a:t>.  Children </a:t>
            </a:r>
            <a:r>
              <a:rPr lang="en-US" sz="1200" dirty="0"/>
              <a:t>in workless families are almost twice as likely to </a:t>
            </a:r>
            <a:r>
              <a:rPr lang="en-US" sz="1200" dirty="0" smtClean="0"/>
              <a:t>live with </a:t>
            </a:r>
            <a:r>
              <a:rPr lang="en-US" sz="1200" dirty="0"/>
              <a:t>at least one parent with poor mental </a:t>
            </a:r>
            <a:r>
              <a:rPr lang="en-US" sz="1200" dirty="0" smtClean="0"/>
              <a:t>health.  Children </a:t>
            </a:r>
            <a:r>
              <a:rPr lang="en-US" sz="1200" dirty="0"/>
              <a:t>growing up in </a:t>
            </a:r>
            <a:r>
              <a:rPr lang="en-US" sz="1200" dirty="0" smtClean="0"/>
              <a:t>workless families </a:t>
            </a:r>
            <a:r>
              <a:rPr lang="en-US" sz="1200" dirty="0"/>
              <a:t>are almost twice as likely as children in working families to fail </a:t>
            </a:r>
            <a:r>
              <a:rPr lang="en-US" sz="1200" dirty="0" smtClean="0"/>
              <a:t>to reach </a:t>
            </a:r>
            <a:r>
              <a:rPr lang="en-US" sz="1200" dirty="0"/>
              <a:t>the expected levels at all stages of their </a:t>
            </a:r>
            <a:r>
              <a:rPr lang="en-US" sz="1200" dirty="0" smtClean="0"/>
              <a:t>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r>
              <a:rPr lang="en-GB" sz="1200" dirty="0" smtClean="0"/>
              <a:t>.</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smtClean="0"/>
              <a:t>In 2022 (the latest data available), the estimated proportion of workless households in Herefordshire (13.5%) had increased slightly from 12.4% in 2021 and was higher than in England both as a whole (13.4%) and the West Midlands region (14.6%) but not significantly so. </a:t>
            </a:r>
          </a:p>
          <a:p>
            <a:pPr marL="171450" indent="-171450">
              <a:lnSpc>
                <a:spcPct val="120000"/>
              </a:lnSpc>
              <a:buFont typeface="Arial" panose="020B0604020202020204" pitchFamily="34" charset="0"/>
              <a:buChar char="•"/>
            </a:pPr>
            <a:r>
              <a:rPr lang="en-GB" sz="1200" dirty="0" smtClean="0"/>
              <a:t>2021 Census data indicated that around 9,700 </a:t>
            </a:r>
            <a:r>
              <a:rPr lang="en-GB" sz="1200" i="1" dirty="0" smtClean="0"/>
              <a:t>usual </a:t>
            </a:r>
            <a:r>
              <a:rPr lang="en-GB" sz="1200" i="1" dirty="0"/>
              <a:t>residents </a:t>
            </a:r>
            <a:r>
              <a:rPr lang="en-GB" sz="1200" dirty="0"/>
              <a:t>aged 16 and </a:t>
            </a:r>
            <a:r>
              <a:rPr lang="en-GB" sz="1200" dirty="0" smtClean="0"/>
              <a:t>over in Herefordshire (6%) had </a:t>
            </a:r>
            <a:r>
              <a:rPr lang="en-GB" sz="1200" dirty="0"/>
              <a:t>never worked or were long-term </a:t>
            </a:r>
            <a:r>
              <a:rPr lang="en-GB" sz="1200" dirty="0" smtClean="0"/>
              <a:t>unemployed </a:t>
            </a:r>
            <a:r>
              <a:rPr lang="en-GB" sz="1200" dirty="0"/>
              <a:t>and </a:t>
            </a:r>
            <a:r>
              <a:rPr lang="en-GB" sz="1200" dirty="0" smtClean="0"/>
              <a:t>therefore </a:t>
            </a:r>
            <a:r>
              <a:rPr lang="en-GB" sz="1200" dirty="0"/>
              <a:t>classified as ‘workless</a:t>
            </a:r>
            <a:r>
              <a:rPr lang="en-GB" sz="1200" dirty="0" smtClean="0"/>
              <a:t>’.  This </a:t>
            </a:r>
            <a:r>
              <a:rPr lang="en-GB" sz="1200" dirty="0"/>
              <a:t>was higher than in </a:t>
            </a:r>
            <a:r>
              <a:rPr lang="en-GB" sz="1200" dirty="0" smtClean="0"/>
              <a:t>2011 (</a:t>
            </a:r>
            <a:r>
              <a:rPr lang="en-GB" sz="1200" dirty="0"/>
              <a:t>4%), but </a:t>
            </a:r>
            <a:r>
              <a:rPr lang="en-GB" sz="1200" dirty="0" smtClean="0"/>
              <a:t>was lower </a:t>
            </a:r>
            <a:r>
              <a:rPr lang="en-GB" sz="1200" dirty="0"/>
              <a:t>than nationally (9% in 2021, up from 6% in </a:t>
            </a:r>
            <a:r>
              <a:rPr lang="en-GB" sz="1200" dirty="0" smtClean="0"/>
              <a:t>2011).  </a:t>
            </a:r>
            <a:endParaRPr lang="en-GB" sz="1200" dirty="0"/>
          </a:p>
        </p:txBody>
      </p:sp>
      <p:pic>
        <p:nvPicPr>
          <p:cNvPr id="5" name="Content Placeholder 4" descr="Chart and table showing the proportion of workless households in Herefordshire, the West Midlands and England for the period 2010 to 2022.  The long-term trend and proportions are broadly in line with the national and regional picture."/>
          <p:cNvPicPr>
            <a:picLocks noGrp="1" noChangeAspect="1"/>
          </p:cNvPicPr>
          <p:nvPr>
            <p:ph idx="1"/>
          </p:nvPr>
        </p:nvPicPr>
        <p:blipFill>
          <a:blip r:embed="rId4"/>
          <a:stretch>
            <a:fillRect/>
          </a:stretch>
        </p:blipFill>
        <p:spPr>
          <a:xfrm>
            <a:off x="6170208" y="877940"/>
            <a:ext cx="6021791" cy="3601685"/>
          </a:xfrm>
          <a:prstGeom prst="rect">
            <a:avLst/>
          </a:prstGeom>
          <a:ln>
            <a:solidFill>
              <a:schemeClr val="tx1"/>
            </a:solidFill>
          </a:ln>
        </p:spPr>
      </p:pic>
      <p:sp>
        <p:nvSpPr>
          <p:cNvPr id="7" name="TextBox 6"/>
          <p:cNvSpPr txBox="1"/>
          <p:nvPr/>
        </p:nvSpPr>
        <p:spPr>
          <a:xfrm>
            <a:off x="10082184" y="5709402"/>
            <a:ext cx="2022163" cy="1107996"/>
          </a:xfrm>
          <a:prstGeom prst="rect">
            <a:avLst/>
          </a:prstGeom>
          <a:solidFill>
            <a:schemeClr val="bg1"/>
          </a:solidFill>
          <a:ln>
            <a:solidFill>
              <a:schemeClr val="accent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Last updated:  28 September 2022</a:t>
            </a:r>
          </a:p>
          <a:p>
            <a:r>
              <a:rPr lang="en-GB" sz="1100" dirty="0" smtClean="0"/>
              <a:t>Frequency:  Annually</a:t>
            </a:r>
          </a:p>
          <a:p>
            <a:r>
              <a:rPr lang="en-GB" sz="1100" dirty="0" smtClean="0"/>
              <a:t>Next update:  27 September 2024</a:t>
            </a:r>
            <a:endParaRPr lang="en-GB" sz="1100" dirty="0"/>
          </a:p>
        </p:txBody>
      </p:sp>
      <p:sp>
        <p:nvSpPr>
          <p:cNvPr id="6" name="TextBox 5"/>
          <p:cNvSpPr txBox="1"/>
          <p:nvPr/>
        </p:nvSpPr>
        <p:spPr>
          <a:xfrm>
            <a:off x="6170208" y="4586018"/>
            <a:ext cx="3872151" cy="2246769"/>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Workless </a:t>
            </a:r>
            <a:r>
              <a:rPr lang="en-US" sz="1000" dirty="0">
                <a:solidFill>
                  <a:schemeClr val="bg1">
                    <a:lumMod val="65000"/>
                  </a:schemeClr>
                </a:solidFill>
              </a:rPr>
              <a:t>households are households where no one aged 16 years or over is in employment. These members may be unemployed or economically inactive. Economically inactive members may be unavailable to work because of family commitments, retirement or study, or sickness or disability</a:t>
            </a:r>
            <a:r>
              <a:rPr lang="en-US" sz="1000" dirty="0" smtClean="0">
                <a:solidFill>
                  <a:schemeClr val="bg1">
                    <a:lumMod val="65000"/>
                  </a:schemeClr>
                </a:solidFill>
              </a:rPr>
              <a:t>.  Percentages are of working age households i.e. where at least one household member is aged 16-64.  ONS advises that </a:t>
            </a:r>
            <a:r>
              <a:rPr lang="en-GB" sz="1000" dirty="0" smtClean="0">
                <a:solidFill>
                  <a:schemeClr val="bg1">
                    <a:lumMod val="65000"/>
                  </a:schemeClr>
                </a:solidFill>
              </a:rPr>
              <a:t>the </a:t>
            </a:r>
            <a:r>
              <a:rPr lang="en-GB" sz="1000" dirty="0">
                <a:solidFill>
                  <a:schemeClr val="bg1">
                    <a:lumMod val="65000"/>
                  </a:schemeClr>
                </a:solidFill>
              </a:rPr>
              <a:t>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1">
                    <a:lumMod val="65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smtClean="0"/>
              <a:t>Distance travelled to work and method </a:t>
            </a:r>
            <a:r>
              <a:rPr lang="en-GB" smtClean="0"/>
              <a:t>of travel</a:t>
            </a:r>
            <a:endParaRPr lang="en-GB" dirty="0"/>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182569" y="732634"/>
            <a:ext cx="7395389" cy="5220880"/>
          </a:xfrm>
          <a:solidFill>
            <a:schemeClr val="bg1"/>
          </a:solidFill>
          <a:ln w="38100">
            <a:solidFill>
              <a:srgbClr val="FFC000"/>
            </a:solidFill>
          </a:ln>
        </p:spPr>
        <p:txBody>
          <a:bodyPr numCol="2">
            <a:noAutofit/>
          </a:bodyPr>
          <a:lstStyle/>
          <a:p>
            <a:pPr>
              <a:lnSpc>
                <a:spcPct val="120000"/>
              </a:lnSpc>
            </a:pPr>
            <a:r>
              <a:rPr lang="en-GB" sz="1400" b="1" dirty="0" smtClean="0"/>
              <a:t>Key points</a:t>
            </a:r>
          </a:p>
          <a:p>
            <a:pPr marL="171450" indent="-171450">
              <a:lnSpc>
                <a:spcPct val="120000"/>
              </a:lnSpc>
              <a:buFont typeface="Arial" panose="020B0604020202020204" pitchFamily="34" charset="0"/>
              <a:buChar char="•"/>
            </a:pPr>
            <a:r>
              <a:rPr lang="en-GB" sz="1200" dirty="0" smtClean="0"/>
              <a:t>The frequency of, and ways in which, people travel to and from work has </a:t>
            </a:r>
            <a:r>
              <a:rPr lang="en-GB" sz="1200" dirty="0"/>
              <a:t>implications not only for the environment </a:t>
            </a:r>
            <a:r>
              <a:rPr lang="en-GB" sz="1200" dirty="0" smtClean="0"/>
              <a:t>and health and wellbeing but </a:t>
            </a:r>
            <a:r>
              <a:rPr lang="en-GB" sz="1200" dirty="0"/>
              <a:t>for household budgets, for some in terms of transport costs, and for others, in terms of home heating costs</a:t>
            </a:r>
            <a:r>
              <a:rPr lang="en-GB" sz="1200" dirty="0" smtClean="0"/>
              <a:t>.  </a:t>
            </a:r>
            <a:r>
              <a:rPr lang="en-GB" sz="1200" dirty="0" smtClean="0">
                <a:hlinkClick r:id="rId2"/>
              </a:rPr>
              <a:t>ONS analysis of travel to work areas </a:t>
            </a:r>
            <a:r>
              <a:rPr lang="en-GB" sz="1200" dirty="0" smtClean="0"/>
              <a:t>(</a:t>
            </a:r>
            <a:r>
              <a:rPr lang="en-GB" sz="1200" dirty="0" err="1" smtClean="0"/>
              <a:t>inc.</a:t>
            </a:r>
            <a:r>
              <a:rPr lang="en-GB" sz="1200" dirty="0" smtClean="0"/>
              <a:t> Hereford).</a:t>
            </a:r>
            <a:endParaRPr lang="en-GB" sz="1200" dirty="0"/>
          </a:p>
          <a:p>
            <a:pPr marL="171450" indent="-171450">
              <a:lnSpc>
                <a:spcPct val="120000"/>
              </a:lnSpc>
              <a:buFont typeface="Arial" panose="020B0604020202020204" pitchFamily="34" charset="0"/>
              <a:buChar char="•"/>
            </a:pPr>
            <a:r>
              <a:rPr lang="en-GB" sz="1200" dirty="0" smtClean="0"/>
              <a:t>Herefordshire in one of England’s most rural counties and is relatively lacking in public transport infrastructure with only four railway stations (</a:t>
            </a:r>
            <a:r>
              <a:rPr lang="en-GB" sz="1200" dirty="0" err="1" smtClean="0"/>
              <a:t>Colwall</a:t>
            </a:r>
            <a:r>
              <a:rPr lang="en-GB" sz="1200" dirty="0" smtClean="0"/>
              <a:t>, Hereford, Ledbury and Leominster).  Almost </a:t>
            </a:r>
            <a:r>
              <a:rPr lang="en-GB" sz="1200" dirty="0"/>
              <a:t>two thirds of all Herefordshire </a:t>
            </a:r>
            <a:r>
              <a:rPr lang="en-GB" sz="1200" dirty="0" smtClean="0"/>
              <a:t>LSOAs </a:t>
            </a:r>
            <a:r>
              <a:rPr lang="en-GB" sz="1200" dirty="0"/>
              <a:t>(72 </a:t>
            </a:r>
            <a:r>
              <a:rPr lang="en-GB" sz="1200" dirty="0" smtClean="0"/>
              <a:t>out of </a:t>
            </a:r>
            <a:r>
              <a:rPr lang="en-GB" sz="1200" dirty="0"/>
              <a:t>116) are among the 25% most deprived in England in respect to geographical barriers to services with 53 being in the most deprived 10% across England</a:t>
            </a:r>
            <a:r>
              <a:rPr lang="en-GB" sz="1200" dirty="0" smtClean="0"/>
              <a:t>.  Of </a:t>
            </a:r>
            <a:r>
              <a:rPr lang="en-GB" sz="1200" dirty="0"/>
              <a:t>these </a:t>
            </a:r>
            <a:r>
              <a:rPr lang="en-GB" sz="1200" dirty="0" smtClean="0"/>
              <a:t>three </a:t>
            </a:r>
            <a:r>
              <a:rPr lang="en-GB" sz="1200" dirty="0"/>
              <a:t>quarters are in rural areas</a:t>
            </a:r>
            <a:r>
              <a:rPr lang="en-GB" sz="1200" dirty="0" smtClean="0"/>
              <a:t>.</a:t>
            </a:r>
          </a:p>
          <a:p>
            <a:pPr marL="171450" indent="-171450">
              <a:lnSpc>
                <a:spcPct val="120000"/>
              </a:lnSpc>
              <a:buFont typeface="Arial" panose="020B0604020202020204" pitchFamily="34" charset="0"/>
              <a:buChar char="•"/>
            </a:pPr>
            <a:r>
              <a:rPr lang="en-GB" sz="1200" dirty="0" smtClean="0"/>
              <a:t>The 2021 Census provides information about distance travelled to work and mode of transport.  </a:t>
            </a:r>
            <a:r>
              <a:rPr lang="en-GB" sz="1200" dirty="0" smtClean="0">
                <a:hlinkClick r:id="rId3"/>
              </a:rPr>
              <a:t>Because of the Covid-19 pandemic</a:t>
            </a:r>
            <a:r>
              <a:rPr lang="en-GB" sz="1200" dirty="0" smtClean="0"/>
              <a:t>, and because </a:t>
            </a:r>
            <a:r>
              <a:rPr lang="en-GB" sz="1200" dirty="0"/>
              <a:t>the ONS </a:t>
            </a:r>
            <a:r>
              <a:rPr lang="en-GB" sz="1200" dirty="0" smtClean="0"/>
              <a:t>widened </a:t>
            </a:r>
            <a:r>
              <a:rPr lang="en-GB" sz="1200" dirty="0"/>
              <a:t>the age range (from 16-74 in 2011 to 16 and over in 2021</a:t>
            </a:r>
            <a:r>
              <a:rPr lang="en-GB" sz="1200" dirty="0" smtClean="0"/>
              <a:t>), is not appropriate to compare the 2021 results with 2011.</a:t>
            </a:r>
          </a:p>
          <a:p>
            <a:pPr marL="171450" indent="-171450">
              <a:lnSpc>
                <a:spcPct val="120000"/>
              </a:lnSpc>
              <a:buFont typeface="Arial" panose="020B0604020202020204" pitchFamily="34" charset="0"/>
              <a:buChar char="•"/>
            </a:pPr>
            <a:r>
              <a:rPr lang="en-GB" sz="1200" dirty="0" smtClean="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smtClean="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smtClean="0"/>
              <a:t>A lower proportion of people worked from home than nationally (25.6% vs 31.5%), which is to be expected given the occupation profile of the county.  </a:t>
            </a:r>
            <a:endParaRPr lang="en-GB" sz="1200" dirty="0"/>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5"/>
              </a:rPr>
              <a:t>ONS</a:t>
            </a:r>
            <a:endParaRPr lang="en-GB" sz="1100" dirty="0" smtClean="0"/>
          </a:p>
          <a:p>
            <a:r>
              <a:rPr lang="en-GB" sz="1100" dirty="0" smtClean="0"/>
              <a:t>Last updated: 8 December 2022</a:t>
            </a:r>
          </a:p>
          <a:p>
            <a:r>
              <a:rPr lang="en-GB" sz="1100" dirty="0" smtClean="0"/>
              <a:t>Frequency:  Decennially</a:t>
            </a:r>
          </a:p>
          <a:p>
            <a:r>
              <a:rPr lang="en-GB" sz="1100" dirty="0" smtClean="0"/>
              <a:t>Next update: 2031</a:t>
            </a:r>
            <a:endParaRPr lang="en-GB" sz="1100" dirty="0"/>
          </a:p>
        </p:txBody>
      </p:sp>
      <p:sp>
        <p:nvSpPr>
          <p:cNvPr id="6" name="TextBox 5"/>
          <p:cNvSpPr txBox="1"/>
          <p:nvPr/>
        </p:nvSpPr>
        <p:spPr>
          <a:xfrm>
            <a:off x="182569" y="6038221"/>
            <a:ext cx="11945381" cy="769441"/>
          </a:xfrm>
          <a:prstGeom prst="rect">
            <a:avLst/>
          </a:prstGeom>
          <a:solidFill>
            <a:schemeClr val="bg1"/>
          </a:solidFill>
          <a:ln>
            <a:solidFill>
              <a:schemeClr val="accent1"/>
            </a:solidFill>
          </a:ln>
        </p:spPr>
        <p:txBody>
          <a:bodyPr wrap="square" rtlCol="0">
            <a:spAutoFit/>
          </a:bodyPr>
          <a:lstStyle/>
          <a:p>
            <a:r>
              <a:rPr lang="en-US" sz="1100" b="1" dirty="0" smtClean="0">
                <a:solidFill>
                  <a:schemeClr val="bg1">
                    <a:lumMod val="65000"/>
                  </a:schemeClr>
                </a:solidFill>
              </a:rPr>
              <a:t>Need to know</a:t>
            </a:r>
            <a:r>
              <a:rPr lang="en-US" sz="1100" dirty="0" smtClean="0">
                <a:solidFill>
                  <a:schemeClr val="bg1">
                    <a:lumMod val="65000"/>
                  </a:schemeClr>
                </a:solidFill>
              </a:rPr>
              <a:t>:  </a:t>
            </a:r>
            <a:r>
              <a:rPr lang="en-GB" sz="1100" dirty="0">
                <a:solidFill>
                  <a:schemeClr val="bg1">
                    <a:lumMod val="65000"/>
                  </a:schemeClr>
                </a:solidFill>
              </a:rPr>
              <a:t>Lower Super Output Areas (LSOAs) are fixed statistical geographies of about 1,500 people designed by the Office for National Statistics (ONS</a:t>
            </a:r>
            <a:r>
              <a:rPr lang="en-GB" sz="1100" dirty="0" smtClean="0">
                <a:solidFill>
                  <a:schemeClr val="bg1">
                    <a:lumMod val="65000"/>
                  </a:schemeClr>
                </a:solidFill>
              </a:rPr>
              <a:t>).</a:t>
            </a:r>
          </a:p>
          <a:p>
            <a:r>
              <a:rPr lang="en-GB" sz="1100" dirty="0">
                <a:solidFill>
                  <a:schemeClr val="bg1">
                    <a:lumMod val="65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100" dirty="0" smtClean="0">
                <a:solidFill>
                  <a:schemeClr val="bg1">
                    <a:lumMod val="65000"/>
                  </a:schemeClr>
                </a:solidFill>
              </a:rPr>
              <a:t> </a:t>
            </a:r>
            <a:r>
              <a:rPr lang="en-GB" sz="1100" dirty="0">
                <a:solidFill>
                  <a:schemeClr val="bg1">
                    <a:lumMod val="65000"/>
                  </a:schemeClr>
                </a:solidFill>
              </a:rPr>
              <a:t>With regard to the </a:t>
            </a:r>
            <a:r>
              <a:rPr lang="en-GB" sz="1100" dirty="0" smtClean="0">
                <a:solidFill>
                  <a:schemeClr val="bg1">
                    <a:lumMod val="65000"/>
                  </a:schemeClr>
                </a:solidFill>
              </a:rPr>
              <a:t>above proportions</a:t>
            </a:r>
            <a:r>
              <a:rPr lang="en-GB" sz="1100" dirty="0">
                <a:solidFill>
                  <a:schemeClr val="bg1">
                    <a:lumMod val="65000"/>
                  </a:schemeClr>
                </a:solidFill>
              </a:rPr>
              <a:t>, it should be noted that the Census was undertaken when COVID measures were still in place, so </a:t>
            </a:r>
            <a:r>
              <a:rPr lang="en-GB" sz="1100" dirty="0" smtClean="0">
                <a:solidFill>
                  <a:schemeClr val="bg1">
                    <a:lumMod val="65000"/>
                  </a:schemeClr>
                </a:solidFill>
              </a:rPr>
              <a:t>these are likely </a:t>
            </a:r>
            <a:r>
              <a:rPr lang="en-GB" sz="1100" dirty="0">
                <a:solidFill>
                  <a:schemeClr val="bg1">
                    <a:lumMod val="65000"/>
                  </a:schemeClr>
                </a:solidFill>
              </a:rPr>
              <a:t>to have </a:t>
            </a:r>
            <a:r>
              <a:rPr lang="en-GB" sz="1100" dirty="0" smtClean="0">
                <a:solidFill>
                  <a:schemeClr val="bg1">
                    <a:lumMod val="65000"/>
                  </a:schemeClr>
                </a:solidFill>
              </a:rPr>
              <a:t>changed significantly </a:t>
            </a:r>
            <a:r>
              <a:rPr lang="en-GB" sz="1100" dirty="0">
                <a:solidFill>
                  <a:schemeClr val="bg1">
                    <a:lumMod val="65000"/>
                  </a:schemeClr>
                </a:solidFill>
              </a:rPr>
              <a:t>since</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254664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smtClean="0"/>
              <a:t>Digital exclusion</a:t>
            </a:r>
            <a:endParaRPr lang="en-GB" dirty="0"/>
          </a:p>
        </p:txBody>
      </p:sp>
      <p:sp>
        <p:nvSpPr>
          <p:cNvPr id="4" name="Text Placeholder 3"/>
          <p:cNvSpPr>
            <a:spLocks noGrp="1"/>
          </p:cNvSpPr>
          <p:nvPr>
            <p:ph type="body" sz="half" idx="2"/>
          </p:nvPr>
        </p:nvSpPr>
        <p:spPr>
          <a:xfrm>
            <a:off x="96773" y="894521"/>
            <a:ext cx="12019027" cy="5039140"/>
          </a:xfrm>
          <a:solidFill>
            <a:schemeClr val="bg1"/>
          </a:solidFill>
          <a:ln w="38100">
            <a:solidFill>
              <a:srgbClr val="FFC000"/>
            </a:solidFill>
          </a:ln>
        </p:spPr>
        <p:txBody>
          <a:bodyPr numCol="3">
            <a:noAutofit/>
          </a:bodyPr>
          <a:lstStyle/>
          <a:p>
            <a:pPr>
              <a:lnSpc>
                <a:spcPct val="120000"/>
              </a:lnSpc>
            </a:pPr>
            <a:r>
              <a:rPr lang="en-US" sz="1100" dirty="0" smtClean="0"/>
              <a:t>Digital exclusion is a barrier to employment and educational opportunities, social networking and access to everyday services and thus has a range of </a:t>
            </a:r>
            <a:r>
              <a:rPr lang="en-US" sz="1100" dirty="0" smtClean="0">
                <a:hlinkClick r:id="rId2"/>
              </a:rPr>
              <a:t>negative impacts</a:t>
            </a:r>
            <a:r>
              <a:rPr lang="en-US" sz="1100" dirty="0" smtClean="0"/>
              <a:t> on affected individuals.  People </a:t>
            </a:r>
            <a:r>
              <a:rPr lang="en-US" sz="1100" dirty="0"/>
              <a:t>may be digitally excluded for multiple reasons, including not having access to the required infrastructure and/or devices, lack of skills, or lack of motivation to use technology</a:t>
            </a:r>
            <a:r>
              <a:rPr lang="en-US" sz="1100" dirty="0" smtClean="0"/>
              <a:t>.  The </a:t>
            </a:r>
            <a:r>
              <a:rPr lang="en-US" sz="1100" dirty="0"/>
              <a:t>main factors that influence the </a:t>
            </a:r>
            <a:r>
              <a:rPr lang="en-US" sz="1100" dirty="0" smtClean="0"/>
              <a:t>risk of digital exclusion in </a:t>
            </a:r>
            <a:r>
              <a:rPr lang="en-US" sz="1100" dirty="0"/>
              <a:t>the UK </a:t>
            </a:r>
            <a:r>
              <a:rPr lang="en-US" sz="1100" dirty="0" smtClean="0"/>
              <a:t>are age</a:t>
            </a:r>
            <a:r>
              <a:rPr lang="en-US" sz="1100" dirty="0"/>
              <a:t>, </a:t>
            </a:r>
            <a:r>
              <a:rPr lang="en-US" sz="1100" dirty="0" smtClean="0"/>
              <a:t>geographical location, </a:t>
            </a:r>
            <a:r>
              <a:rPr lang="en-US" sz="1100" dirty="0"/>
              <a:t>socioeconomic status and whether a person has a </a:t>
            </a:r>
            <a:r>
              <a:rPr lang="en-US" sz="1100" dirty="0" smtClean="0"/>
              <a:t>disability.  Usefully, </a:t>
            </a:r>
            <a:r>
              <a:rPr lang="en-US" sz="1100" dirty="0"/>
              <a:t>ONS has recently produced a </a:t>
            </a:r>
            <a:r>
              <a:rPr lang="en-US" sz="1100" dirty="0">
                <a:hlinkClick r:id="rId3"/>
              </a:rPr>
              <a:t>digital exclusion risk factors </a:t>
            </a:r>
            <a:r>
              <a:rPr lang="en-US" sz="1100" dirty="0"/>
              <a:t>map for Herefordshire. </a:t>
            </a:r>
            <a:r>
              <a:rPr lang="en-US" sz="1100" dirty="0" smtClean="0">
                <a:hlinkClick r:id="rId4"/>
              </a:rPr>
              <a:t>Research</a:t>
            </a:r>
            <a:r>
              <a:rPr lang="en-US" sz="1100" dirty="0" smtClean="0"/>
              <a:t> suggests that in the cost-of-living crisis digital access has become more important but at the same time financial pressures are forcing many to </a:t>
            </a:r>
            <a:r>
              <a:rPr lang="en-US" sz="1100" dirty="0" smtClean="0">
                <a:hlinkClick r:id="rId5"/>
              </a:rPr>
              <a:t>cancel their broadband contracts</a:t>
            </a:r>
            <a:r>
              <a:rPr lang="en-US" sz="1100" dirty="0" smtClean="0"/>
              <a:t>. </a:t>
            </a:r>
            <a:r>
              <a:rPr lang="en-US" sz="1100" dirty="0"/>
              <a:t>Nationally, </a:t>
            </a:r>
            <a:r>
              <a:rPr lang="en-US" sz="1100" dirty="0">
                <a:hlinkClick r:id="rId6"/>
              </a:rPr>
              <a:t>ONS reports </a:t>
            </a:r>
            <a:r>
              <a:rPr lang="en-US" sz="1100" dirty="0"/>
              <a:t>that in 2020 </a:t>
            </a:r>
            <a:r>
              <a:rPr lang="en-GB" sz="1100" dirty="0"/>
              <a:t>92% of adults in the UK were recent internet users: up from 91% in 2019.  Almost all adults aged 16 to 44 years were recent internet users (99%), compared with 54% of adults aged 75 years and over, although this proportion had increased from 29% in 2013.  81% of disabled adults were recent internet users.  6.3% of adults had never used the internet: down from 7.5% in 2019. </a:t>
            </a:r>
            <a:endParaRPr lang="en-US" sz="1100" dirty="0" smtClean="0"/>
          </a:p>
          <a:p>
            <a:pPr>
              <a:lnSpc>
                <a:spcPct val="120000"/>
              </a:lnSpc>
            </a:pPr>
            <a:r>
              <a:rPr lang="en-US" sz="1400" b="1" dirty="0" smtClean="0"/>
              <a:t>Key points</a:t>
            </a:r>
          </a:p>
          <a:p>
            <a:pPr marL="342900" indent="-342900">
              <a:lnSpc>
                <a:spcPct val="120000"/>
              </a:lnSpc>
              <a:buFont typeface="Arial" panose="020B0604020202020204" pitchFamily="34" charset="0"/>
              <a:buChar char="•"/>
            </a:pPr>
            <a:r>
              <a:rPr lang="en-US" sz="1100" dirty="0" smtClean="0"/>
              <a:t>The proportion of </a:t>
            </a:r>
            <a:r>
              <a:rPr lang="en-US" sz="1100" b="1" dirty="0" smtClean="0"/>
              <a:t>adults in Herefordshire who are either lapsed or non-internet users </a:t>
            </a:r>
            <a:r>
              <a:rPr lang="en-US" sz="1100" dirty="0" smtClean="0"/>
              <a:t>has declined in recent years in line with the trend nationally.  There was an increase in 2020 although this was not statistically significant.  In 2020, ONS estimated that there were around 17,000 adults (age 16+) in Herefordshire who don’t use the internet.  ONS has recently produced a </a:t>
            </a:r>
            <a:r>
              <a:rPr lang="en-US" sz="1100" dirty="0" smtClean="0">
                <a:hlinkClick r:id="rId3"/>
              </a:rPr>
              <a:t>digital exclusion risk factors </a:t>
            </a:r>
            <a:r>
              <a:rPr lang="en-US" sz="1100" dirty="0" smtClean="0"/>
              <a:t>map for Herefordshire.</a:t>
            </a:r>
          </a:p>
          <a:p>
            <a:pPr marL="285750" indent="-285750">
              <a:lnSpc>
                <a:spcPct val="120000"/>
              </a:lnSpc>
              <a:buFont typeface="Arial" panose="020B0604020202020204" pitchFamily="34" charset="0"/>
              <a:buChar char="•"/>
            </a:pPr>
            <a:r>
              <a:rPr lang="en-US" sz="1100" dirty="0" smtClean="0"/>
              <a:t>The </a:t>
            </a:r>
            <a:r>
              <a:rPr lang="en-US" sz="1100" b="1" dirty="0" smtClean="0"/>
              <a:t>2023 Community Wellbeing Survey </a:t>
            </a:r>
            <a:r>
              <a:rPr lang="en-US" sz="1100" dirty="0" smtClean="0"/>
              <a:t>found that 88% of Herefordshire adults regularly</a:t>
            </a:r>
            <a:r>
              <a:rPr lang="en-GB" sz="1100" dirty="0" smtClean="0"/>
              <a:t> </a:t>
            </a:r>
            <a:r>
              <a:rPr lang="en-GB" sz="1100" dirty="0"/>
              <a:t>access the internet for non-work </a:t>
            </a:r>
            <a:r>
              <a:rPr lang="en-GB" sz="1100" dirty="0" smtClean="0"/>
              <a:t>purposes: similar to 2021 (</a:t>
            </a:r>
            <a:r>
              <a:rPr lang="en-GB" sz="1100" dirty="0"/>
              <a:t>89%). </a:t>
            </a:r>
            <a:r>
              <a:rPr lang="en-GB" sz="1100" dirty="0" smtClean="0"/>
              <a:t>12% do not use it regularly, similar to 2021 (10%), and this proportion rises for people living </a:t>
            </a:r>
            <a:r>
              <a:rPr lang="en-GB" sz="1100" dirty="0"/>
              <a:t>in the most deprived locations (</a:t>
            </a:r>
            <a:r>
              <a:rPr lang="en-GB" sz="1100" dirty="0" smtClean="0"/>
              <a:t>19%), aged </a:t>
            </a:r>
            <a:r>
              <a:rPr lang="en-GB" sz="1100" dirty="0"/>
              <a:t>65+ (25</a:t>
            </a:r>
            <a:r>
              <a:rPr lang="en-GB" sz="1100" dirty="0" smtClean="0"/>
              <a:t>%), and with no </a:t>
            </a:r>
            <a:r>
              <a:rPr lang="en-GB" sz="1100" dirty="0"/>
              <a:t>formal educational qualifications (41%). </a:t>
            </a:r>
            <a:r>
              <a:rPr lang="en-GB" sz="1100" dirty="0" smtClean="0"/>
              <a:t> </a:t>
            </a:r>
            <a:r>
              <a:rPr lang="en-GB" sz="1100" dirty="0"/>
              <a:t>Asked </a:t>
            </a:r>
            <a:r>
              <a:rPr lang="en-GB" sz="1100" dirty="0" smtClean="0"/>
              <a:t>why, 44% say it’s because </a:t>
            </a:r>
            <a:r>
              <a:rPr lang="en-GB" sz="1100" dirty="0"/>
              <a:t>they </a:t>
            </a:r>
            <a:r>
              <a:rPr lang="en-GB" sz="1100" dirty="0" smtClean="0"/>
              <a:t>don’t need it, however 31% say they don’t </a:t>
            </a:r>
            <a:r>
              <a:rPr lang="en-GB" sz="1100" dirty="0"/>
              <a:t>have the </a:t>
            </a:r>
            <a:r>
              <a:rPr lang="en-GB" sz="1100" dirty="0" smtClean="0"/>
              <a:t>skills, rising to 48% amongst Housing Association tenants.</a:t>
            </a:r>
          </a:p>
          <a:p>
            <a:pPr marL="285750" indent="-285750">
              <a:lnSpc>
                <a:spcPct val="120000"/>
              </a:lnSpc>
              <a:buFont typeface="Arial" panose="020B0604020202020204" pitchFamily="34" charset="0"/>
              <a:buChar char="•"/>
            </a:pPr>
            <a:r>
              <a:rPr lang="en-GB" sz="1100" dirty="0" smtClean="0"/>
              <a:t>While 35% of people say their use of the internet increased since that start of the COVID-19 pandemic, for 5% it has reduced, rising to 12% among those in the </a:t>
            </a:r>
            <a:r>
              <a:rPr lang="en-GB" sz="1100" dirty="0"/>
              <a:t>most deprived </a:t>
            </a:r>
            <a:r>
              <a:rPr lang="en-GB" sz="1100" dirty="0" smtClean="0"/>
              <a:t>locations, 11% amongst Housing </a:t>
            </a:r>
            <a:r>
              <a:rPr lang="en-GB" sz="1100" dirty="0"/>
              <a:t>Association tenants </a:t>
            </a:r>
            <a:r>
              <a:rPr lang="en-GB" sz="1100" dirty="0" smtClean="0"/>
              <a:t>and 12% of people with </a:t>
            </a:r>
            <a:r>
              <a:rPr lang="en-GB" sz="1100" dirty="0"/>
              <a:t>an ethnic minority </a:t>
            </a:r>
            <a:r>
              <a:rPr lang="en-GB" sz="1100" dirty="0" smtClean="0"/>
              <a:t>background.  </a:t>
            </a:r>
          </a:p>
          <a:p>
            <a:pPr marL="285750" indent="-285750">
              <a:lnSpc>
                <a:spcPct val="120000"/>
              </a:lnSpc>
              <a:buFont typeface="Arial" panose="020B0604020202020204" pitchFamily="34" charset="0"/>
              <a:buChar char="•"/>
            </a:pPr>
            <a:r>
              <a:rPr lang="en-GB" sz="1100" dirty="0" smtClean="0"/>
              <a:t>41% of people are </a:t>
            </a:r>
            <a:r>
              <a:rPr lang="en-GB" sz="1100" dirty="0"/>
              <a:t>positive about more things being provided </a:t>
            </a:r>
            <a:r>
              <a:rPr lang="en-GB" sz="1100" dirty="0" smtClean="0"/>
              <a:t>online - a 17</a:t>
            </a:r>
            <a:r>
              <a:rPr lang="en-GB" sz="1100" dirty="0"/>
              <a:t>% point decrease since 2021 (58%). </a:t>
            </a:r>
            <a:r>
              <a:rPr lang="en-GB" sz="1100" dirty="0" smtClean="0"/>
              <a:t> 35% are now concerned </a:t>
            </a:r>
            <a:r>
              <a:rPr lang="en-GB" sz="1100" dirty="0"/>
              <a:t>about more things being provided </a:t>
            </a:r>
            <a:r>
              <a:rPr lang="en-GB" sz="1100" dirty="0" smtClean="0"/>
              <a:t>online: an </a:t>
            </a:r>
            <a:r>
              <a:rPr lang="en-GB" sz="1100" dirty="0"/>
              <a:t>increase of 13% </a:t>
            </a:r>
            <a:r>
              <a:rPr lang="en-GB" sz="1100" dirty="0" smtClean="0"/>
              <a:t>points from 2021 and the proportion is higher amongst those </a:t>
            </a:r>
            <a:r>
              <a:rPr lang="en-GB" sz="1100" dirty="0"/>
              <a:t>aged 55+ (46</a:t>
            </a:r>
            <a:r>
              <a:rPr lang="en-GB" sz="1100" dirty="0" smtClean="0"/>
              <a:t>%), the </a:t>
            </a:r>
            <a:r>
              <a:rPr lang="en-GB" sz="1100" dirty="0"/>
              <a:t>economically inactive (44% - likely driven by age</a:t>
            </a:r>
            <a:r>
              <a:rPr lang="en-GB" sz="1100" dirty="0" smtClean="0"/>
              <a:t>), people with </a:t>
            </a:r>
            <a:r>
              <a:rPr lang="en-GB" sz="1100" dirty="0"/>
              <a:t>no formal educational qualifications (43</a:t>
            </a:r>
            <a:r>
              <a:rPr lang="en-GB" sz="1100" dirty="0" smtClean="0"/>
              <a:t>%), those with a </a:t>
            </a:r>
            <a:r>
              <a:rPr lang="en-GB" sz="1100" dirty="0"/>
              <a:t>disability (43%) or those who receive care (43</a:t>
            </a:r>
            <a:r>
              <a:rPr lang="en-GB" sz="1100" dirty="0" smtClean="0"/>
              <a:t>%), and those </a:t>
            </a:r>
            <a:r>
              <a:rPr lang="en-GB" sz="1100" dirty="0"/>
              <a:t>who do not use the internet regularly (54%). </a:t>
            </a:r>
            <a:endParaRPr lang="en-GB" sz="1100" dirty="0" smtClean="0"/>
          </a:p>
          <a:p>
            <a:pPr marL="285750" indent="-285750">
              <a:lnSpc>
                <a:spcPct val="120000"/>
              </a:lnSpc>
              <a:buFont typeface="Arial" panose="020B0604020202020204" pitchFamily="34" charset="0"/>
              <a:buChar char="•"/>
            </a:pPr>
            <a:r>
              <a:rPr lang="en-GB" sz="1100" dirty="0" smtClean="0"/>
              <a:t>The </a:t>
            </a:r>
            <a:r>
              <a:rPr lang="en-GB" sz="1100" b="1" dirty="0" smtClean="0"/>
              <a:t>2022 Telecare Users’ Survey </a:t>
            </a:r>
            <a:r>
              <a:rPr lang="en-GB" sz="1100" dirty="0" smtClean="0"/>
              <a:t>found that 49% of users in Herefordshire do not use the internet (down slightly from 52% in 2019),  36% of users say they are not confident using it.</a:t>
            </a:r>
            <a:endParaRPr lang="en-GB" sz="1100" dirty="0"/>
          </a:p>
        </p:txBody>
      </p:sp>
      <p:pic>
        <p:nvPicPr>
          <p:cNvPr id="5" name="Picture 4" descr="Line graph showing the proportion of adults aged 16+ who do not use the internet in Herefordshire, the West Midlands and the UK as a whole for each of the last six years.  Apart from in 2017, when it was higher, the proportion in Herefordshire has not been significantly different to the UK." title="Lapsed internet users and non-users"/>
          <p:cNvPicPr>
            <a:picLocks noChangeAspect="1"/>
          </p:cNvPicPr>
          <p:nvPr/>
        </p:nvPicPr>
        <p:blipFill>
          <a:blip r:embed="rId7"/>
          <a:stretch>
            <a:fillRect/>
          </a:stretch>
        </p:blipFill>
        <p:spPr>
          <a:xfrm>
            <a:off x="8249478" y="3526284"/>
            <a:ext cx="3866322" cy="3294810"/>
          </a:xfrm>
          <a:prstGeom prst="rect">
            <a:avLst/>
          </a:prstGeom>
          <a:ln>
            <a:solidFill>
              <a:schemeClr val="tx1"/>
            </a:solidFill>
          </a:ln>
        </p:spPr>
      </p:pic>
      <p:sp>
        <p:nvSpPr>
          <p:cNvPr id="8" name="TextBox 7"/>
          <p:cNvSpPr txBox="1"/>
          <p:nvPr/>
        </p:nvSpPr>
        <p:spPr>
          <a:xfrm>
            <a:off x="6064926" y="5992657"/>
            <a:ext cx="2175641"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hlinkClick r:id="rId8"/>
              </a:rPr>
              <a:t>ONS</a:t>
            </a:r>
            <a:endParaRPr lang="en-GB" sz="1100" dirty="0"/>
          </a:p>
          <a:p>
            <a:r>
              <a:rPr lang="en-GB" sz="1100" dirty="0" smtClean="0"/>
              <a:t>Date last updated: 6 April 2021</a:t>
            </a:r>
          </a:p>
          <a:p>
            <a:r>
              <a:rPr lang="en-GB" sz="1100" dirty="0" smtClean="0"/>
              <a:t>Frequency of update: Annually</a:t>
            </a:r>
          </a:p>
          <a:p>
            <a:r>
              <a:rPr lang="en-GB" sz="1100" dirty="0" smtClean="0"/>
              <a:t>Next update: </a:t>
            </a:r>
            <a:r>
              <a:rPr lang="en-GB" sz="1100" dirty="0" err="1" smtClean="0"/>
              <a:t>T.b.c</a:t>
            </a:r>
            <a:r>
              <a:rPr lang="en-GB" sz="1100" dirty="0" smtClean="0"/>
              <a:t>.</a:t>
            </a:r>
          </a:p>
        </p:txBody>
      </p:sp>
    </p:spTree>
    <p:extLst>
      <p:ext uri="{BB962C8B-B14F-4D97-AF65-F5344CB8AC3E}">
        <p14:creationId xmlns:p14="http://schemas.microsoft.com/office/powerpoint/2010/main" val="1333316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smtClean="0"/>
              <a:t>Young people not in Education, Employment or Training (NEET)</a:t>
            </a:r>
            <a:endParaRPr lang="en-GB" sz="2800" dirty="0"/>
          </a:p>
        </p:txBody>
      </p:sp>
      <p:sp>
        <p:nvSpPr>
          <p:cNvPr id="3" name="Content Placeholder 2"/>
          <p:cNvSpPr>
            <a:spLocks noGrp="1"/>
          </p:cNvSpPr>
          <p:nvPr>
            <p:ph idx="1"/>
          </p:nvPr>
        </p:nvSpPr>
        <p:spPr>
          <a:xfrm>
            <a:off x="79533" y="923636"/>
            <a:ext cx="7734432" cy="5029903"/>
          </a:xfrm>
          <a:solidFill>
            <a:schemeClr val="bg1"/>
          </a:solidFill>
          <a:ln w="38100">
            <a:solidFill>
              <a:srgbClr val="FFC000"/>
            </a:solidFill>
          </a:ln>
        </p:spPr>
        <p:txBody>
          <a:bodyPr numCol="2">
            <a:noAutofit/>
          </a:bodyPr>
          <a:lstStyle/>
          <a:p>
            <a:pPr marL="0" indent="0">
              <a:lnSpc>
                <a:spcPct val="120000"/>
              </a:lnSpc>
              <a:buNone/>
            </a:pPr>
            <a:r>
              <a:rPr lang="en-GB" sz="1100" dirty="0" smtClean="0">
                <a:hlinkClick r:id="rId2"/>
              </a:rPr>
              <a:t>The Scottish </a:t>
            </a:r>
            <a:r>
              <a:rPr lang="en-GB" sz="1100" dirty="0">
                <a:hlinkClick r:id="rId2"/>
              </a:rPr>
              <a:t>Longitudinal NEET </a:t>
            </a:r>
            <a:r>
              <a:rPr lang="en-GB" sz="1100" dirty="0" smtClean="0">
                <a:hlinkClick r:id="rId2"/>
              </a:rPr>
              <a:t>Study </a:t>
            </a:r>
            <a:r>
              <a:rPr lang="en-GB" sz="1100" dirty="0" smtClean="0"/>
              <a:t>(2015) found that young people who are NEET suffer long-lasting and cumulative </a:t>
            </a:r>
            <a:r>
              <a:rPr lang="en-GB" sz="1100" dirty="0"/>
              <a:t>detrimental </a:t>
            </a:r>
            <a:r>
              <a:rPr lang="en-GB" sz="1100" dirty="0" smtClean="0"/>
              <a:t>effects: </a:t>
            </a:r>
          </a:p>
          <a:p>
            <a:pPr>
              <a:lnSpc>
                <a:spcPct val="120000"/>
              </a:lnSpc>
            </a:pPr>
            <a:r>
              <a:rPr lang="en-GB" sz="1100" dirty="0" smtClean="0"/>
              <a:t>NEETs remained </a:t>
            </a:r>
            <a:r>
              <a:rPr lang="en-GB" sz="1100" dirty="0"/>
              <a:t>disadvantaged in their level of educational attainment 10 and 20 years later. More than one in five of NEET young people in 2001 had no qualifications in 2011, compared with only one in twenty 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a:t>
            </a:r>
            <a:r>
              <a:rPr lang="en-GB" sz="1100" dirty="0" smtClean="0"/>
              <a:t>.  The </a:t>
            </a:r>
            <a:r>
              <a:rPr lang="en-GB" sz="1100" dirty="0"/>
              <a:t>scarring effect is also evident in the occupational positions that NEET young people take up, if they entered employment. For example, NEET young people in 2001 were 2.5 times as likely as their non-NEET peers to work in a low status occupation in 2011, if they found work.</a:t>
            </a:r>
          </a:p>
          <a:p>
            <a:r>
              <a:rPr lang="en-GB" sz="1100" dirty="0"/>
              <a:t>NEET experiences are associated with a higher risk of poor physical health after 10 and 20 years. The risk for the NEET group was 1.6-2.5 times that for the non-NEET group, varying with different health outcomes</a:t>
            </a:r>
            <a:r>
              <a:rPr lang="en-GB" sz="1100" dirty="0" smtClean="0"/>
              <a:t>.  NEET </a:t>
            </a:r>
            <a:r>
              <a:rPr lang="en-GB" sz="1100" dirty="0"/>
              <a:t>experiences are </a:t>
            </a:r>
            <a:r>
              <a:rPr lang="en-GB" sz="1100" dirty="0" smtClean="0"/>
              <a:t>also associated </a:t>
            </a:r>
            <a:r>
              <a:rPr lang="en-GB" sz="1100" dirty="0"/>
              <a:t>with a higher risk of poor mental health after 10 and 20 years. The risk of depression and anxiety prescription for the NEET group is over 50% higher than that for the non-NEET group</a:t>
            </a:r>
            <a:r>
              <a:rPr lang="en-GB" sz="1100" dirty="0" smtClean="0"/>
              <a:t>.</a:t>
            </a:r>
            <a:r>
              <a:rPr lang="en-GB" sz="1200" b="1" dirty="0"/>
              <a:t> </a:t>
            </a:r>
            <a:endParaRPr lang="en-GB" sz="1200" b="1" dirty="0" smtClean="0"/>
          </a:p>
          <a:p>
            <a:pPr marL="0" indent="0">
              <a:buNone/>
            </a:pPr>
            <a:r>
              <a:rPr lang="en-GB" sz="1400" b="1" dirty="0" smtClean="0"/>
              <a:t>Key </a:t>
            </a:r>
            <a:r>
              <a:rPr lang="en-GB" sz="1400" b="1" dirty="0"/>
              <a:t>points</a:t>
            </a:r>
          </a:p>
          <a:p>
            <a:pPr marL="171450" indent="-171450">
              <a:buFont typeface="Arial" panose="020B0604020202020204" pitchFamily="34" charset="0"/>
              <a:buChar char="•"/>
            </a:pPr>
            <a:r>
              <a:rPr lang="en-GB" sz="1100" dirty="0"/>
              <a:t>In 2022-23 Herefordshire’s NEET/not known rate was 4.3%, unchanged from the previous year but now lower than the West Midlands (5.2%) and England (5.2%).</a:t>
            </a:r>
          </a:p>
          <a:p>
            <a:pPr marL="171450" indent="-171450">
              <a:buFont typeface="Arial" panose="020B0604020202020204" pitchFamily="34" charset="0"/>
              <a:buChar char="•"/>
            </a:pPr>
            <a:r>
              <a:rPr lang="en-GB" sz="1100" dirty="0"/>
              <a:t>The number of NEETS and not knowns varies significantly month-on-month, the annual rate data are an average of the figures submitted by to the </a:t>
            </a:r>
            <a:r>
              <a:rPr lang="en-GB" sz="1100" dirty="0" err="1"/>
              <a:t>DfE</a:t>
            </a:r>
            <a:r>
              <a:rPr lang="en-GB" sz="1100" dirty="0"/>
              <a:t> for the months of December, January, February each year.</a:t>
            </a:r>
          </a:p>
          <a:p>
            <a:pPr marL="171450" indent="-171450">
              <a:buFont typeface="Arial" panose="020B0604020202020204" pitchFamily="34" charset="0"/>
              <a:buChar char="•"/>
            </a:pPr>
            <a:r>
              <a:rPr lang="en-GB" sz="1100" dirty="0"/>
              <a:t>The proportion of young people who are NEET or not known in Herefordshire has fallen recently from a peak of 9.2% in 2019-20.</a:t>
            </a:r>
          </a:p>
          <a:p>
            <a:pPr marL="171450" indent="-171450">
              <a:buFont typeface="Arial" panose="020B0604020202020204" pitchFamily="34" charset="0"/>
              <a:buChar char="•"/>
            </a:pPr>
            <a:r>
              <a:rPr lang="en-GB" sz="1100" dirty="0"/>
              <a:t>Young people living in the most deprived areas of the county are much more likely to be NEET than those in the least deprived. </a:t>
            </a:r>
          </a:p>
          <a:p>
            <a:r>
              <a:rPr lang="en-GB" sz="1100" dirty="0"/>
              <a:t>*</a:t>
            </a:r>
            <a:r>
              <a:rPr lang="en-GB" sz="1100" dirty="0">
                <a:hlinkClick r:id="rId3"/>
              </a:rPr>
              <a:t>Office for Health Improvement &amp; Disparities Fingertips</a:t>
            </a:r>
            <a:endParaRPr lang="en-GB" sz="1100" dirty="0"/>
          </a:p>
          <a:p>
            <a:pPr>
              <a:lnSpc>
                <a:spcPct val="120000"/>
              </a:lnSpc>
            </a:pPr>
            <a:endParaRPr lang="en-GB" sz="1100" dirty="0"/>
          </a:p>
        </p:txBody>
      </p:sp>
      <p:pic>
        <p:nvPicPr>
          <p:cNvPr id="6" name="Picture 5" descr="Column chart showing a third of 16-17 year olds who are NEET or not known live in the most deprived areas of Herefordshire compared to one in ten in the least deprived.&#10;"/>
          <p:cNvPicPr>
            <a:picLocks noChangeAspect="1"/>
          </p:cNvPicPr>
          <p:nvPr/>
        </p:nvPicPr>
        <p:blipFill>
          <a:blip r:embed="rId4"/>
          <a:stretch>
            <a:fillRect/>
          </a:stretch>
        </p:blipFill>
        <p:spPr>
          <a:xfrm>
            <a:off x="7942013" y="4208004"/>
            <a:ext cx="4123774" cy="2576191"/>
          </a:xfrm>
          <a:prstGeom prst="rect">
            <a:avLst/>
          </a:prstGeom>
          <a:ln>
            <a:solidFill>
              <a:schemeClr val="tx1"/>
            </a:solidFill>
          </a:ln>
        </p:spPr>
      </p:pic>
      <p:sp>
        <p:nvSpPr>
          <p:cNvPr id="4" name="TextBox 3"/>
          <p:cNvSpPr txBox="1"/>
          <p:nvPr/>
        </p:nvSpPr>
        <p:spPr>
          <a:xfrm>
            <a:off x="75937" y="6076309"/>
            <a:ext cx="7738028" cy="861774"/>
          </a:xfrm>
          <a:prstGeom prst="rect">
            <a:avLst/>
          </a:prstGeom>
          <a:solidFill>
            <a:schemeClr val="bg1"/>
          </a:solidFill>
          <a:ln>
            <a:solidFill>
              <a:schemeClr val="tx1"/>
            </a:solidFill>
          </a:ln>
        </p:spPr>
        <p:txBody>
          <a:bodyPr wrap="square" rtlCol="0">
            <a:spAutoFit/>
          </a:bodyPr>
          <a:lstStyle/>
          <a:p>
            <a:r>
              <a:rPr lang="en-GB" sz="1000" dirty="0" smtClean="0"/>
              <a:t>Frequency:  Annually; Last updated:  November 2023.  Chart </a:t>
            </a:r>
            <a:r>
              <a:rPr lang="en-GB" sz="1000" dirty="0"/>
              <a:t>1 image copyright: Office for Health Improvement &amp; Disparities. Public Health Profiles. [Date accessed: </a:t>
            </a:r>
            <a:r>
              <a:rPr lang="en-GB" sz="1000" dirty="0" smtClean="0"/>
              <a:t>20 November 2023</a:t>
            </a:r>
            <a:r>
              <a:rPr lang="en-GB" sz="1000" dirty="0"/>
              <a:t>] https://fingertips.phe.org.uk © Crown copyright [2023].  </a:t>
            </a:r>
            <a:r>
              <a:rPr lang="en-GB" sz="1000" dirty="0" smtClean="0"/>
              <a:t>Data source </a:t>
            </a:r>
            <a:r>
              <a:rPr lang="en-GB" sz="1000" dirty="0"/>
              <a:t>(chart 1):  .</a:t>
            </a:r>
            <a:r>
              <a:rPr lang="en-GB" sz="1000" dirty="0">
                <a:hlinkClick r:id="rId3"/>
              </a:rPr>
              <a:t>Office for Health Improvement &amp; Disparities Fingertips</a:t>
            </a:r>
            <a:r>
              <a:rPr lang="en-GB" sz="1000" dirty="0" smtClean="0"/>
              <a:t>,  Last updated: November 2023, Next update:  </a:t>
            </a:r>
            <a:r>
              <a:rPr lang="en-GB" sz="1000" dirty="0" err="1" smtClean="0"/>
              <a:t>T.b.c</a:t>
            </a:r>
            <a:r>
              <a:rPr lang="en-GB" sz="1000" dirty="0" smtClean="0"/>
              <a:t>..  Data source (chart 2):  Herefordshire </a:t>
            </a:r>
            <a:r>
              <a:rPr lang="en-GB" sz="1000" dirty="0"/>
              <a:t>Council Children and Young </a:t>
            </a:r>
            <a:r>
              <a:rPr lang="en-GB" sz="1000" dirty="0" smtClean="0"/>
              <a:t>People Directorate, Frequency: Annually, Last updated: June 2023, Next update: June 2024.</a:t>
            </a:r>
            <a:endParaRPr lang="en-GB" sz="1000" dirty="0"/>
          </a:p>
        </p:txBody>
      </p:sp>
      <p:pic>
        <p:nvPicPr>
          <p:cNvPr id="8" name="Picture 7" descr="Line chart showing the proportion of 16-17 year olds not in education, employment or training, or whose activity is not known in Herefordshire and England 2016/17 to 2022/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2013" y="1019405"/>
            <a:ext cx="4123774" cy="3092830"/>
          </a:xfrm>
          <a:prstGeom prst="rect">
            <a:avLst/>
          </a:prstGeom>
          <a:ln>
            <a:solidFill>
              <a:schemeClr val="accent1"/>
            </a:solidFill>
          </a:ln>
        </p:spPr>
      </p:pic>
    </p:spTree>
    <p:extLst>
      <p:ext uri="{BB962C8B-B14F-4D97-AF65-F5344CB8AC3E}">
        <p14:creationId xmlns:p14="http://schemas.microsoft.com/office/powerpoint/2010/main" val="3858516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3</a:t>
            </a:r>
            <a:r>
              <a:rPr lang="en-GB" sz="3600" dirty="0" smtClean="0"/>
              <a:t>:   Household finances</a:t>
            </a:r>
            <a:endParaRPr lang="en-GB" sz="3600"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6257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9901"/>
            <a:ext cx="8706548" cy="713232"/>
          </a:xfrm>
        </p:spPr>
        <p:txBody>
          <a:bodyPr>
            <a:normAutofit/>
          </a:bodyPr>
          <a:lstStyle/>
          <a:p>
            <a:r>
              <a:rPr lang="en-GB" dirty="0" smtClean="0"/>
              <a:t>Earnings</a:t>
            </a:r>
            <a:endParaRPr lang="en-GB" dirty="0"/>
          </a:p>
        </p:txBody>
      </p:sp>
      <p:sp>
        <p:nvSpPr>
          <p:cNvPr id="4" name="Text Placeholder 3"/>
          <p:cNvSpPr>
            <a:spLocks noGrp="1"/>
          </p:cNvSpPr>
          <p:nvPr>
            <p:ph type="body" sz="half" idx="2"/>
          </p:nvPr>
        </p:nvSpPr>
        <p:spPr>
          <a:xfrm>
            <a:off x="104195" y="894986"/>
            <a:ext cx="5529162" cy="5963014"/>
          </a:xfrm>
          <a:solidFill>
            <a:schemeClr val="bg1"/>
          </a:solidFill>
          <a:ln w="38100">
            <a:solidFill>
              <a:srgbClr val="FFC000"/>
            </a:solidFill>
          </a:ln>
        </p:spPr>
        <p:txBody>
          <a:bodyPr>
            <a:normAutofit fontScale="62500" lnSpcReduction="20000"/>
          </a:bodyPr>
          <a:lstStyle/>
          <a:p>
            <a:pPr>
              <a:lnSpc>
                <a:spcPct val="120000"/>
              </a:lnSpc>
            </a:pPr>
            <a:r>
              <a:rPr lang="en-US" sz="1800" b="1" dirty="0" smtClean="0"/>
              <a:t>Key points</a:t>
            </a:r>
          </a:p>
          <a:p>
            <a:pPr marL="285750" indent="-285750">
              <a:lnSpc>
                <a:spcPct val="120000"/>
              </a:lnSpc>
              <a:buFont typeface="Arial" panose="020B0604020202020204" pitchFamily="34" charset="0"/>
              <a:buChar char="•"/>
            </a:pPr>
            <a:r>
              <a:rPr lang="en-US" sz="1800" dirty="0" smtClean="0">
                <a:hlinkClick r:id="rId2"/>
              </a:rPr>
              <a:t>ONS reports </a:t>
            </a:r>
            <a:r>
              <a:rPr lang="en-US" sz="1800" dirty="0" smtClean="0"/>
              <a:t>that nationally, </a:t>
            </a:r>
            <a:r>
              <a:rPr lang="en-GB" sz="1800" dirty="0" smtClean="0"/>
              <a:t>a</a:t>
            </a:r>
            <a:r>
              <a:rPr lang="en-GB" sz="1800" dirty="0" smtClean="0"/>
              <a:t>nnual </a:t>
            </a:r>
            <a:r>
              <a:rPr lang="en-GB" sz="1800" dirty="0"/>
              <a:t>growth in regular earnings (excluding bonuses) was 6.6% in September to November 2023, and annual growth in employees' average total earnings (including bonuses) was 6.5% in September to November 2023. Annual growth in real terms (adjusted for inflation using the Consumer Prices Index including owner occupiers' housing costs (CPIH)) for total pay rose on the year by 1.3% in September to November 2023, and for regular pay rose on the year by 1.4%.</a:t>
            </a:r>
            <a:endParaRPr lang="en-US" sz="1800" dirty="0" smtClean="0"/>
          </a:p>
          <a:p>
            <a:pPr marL="285750" indent="-285750">
              <a:lnSpc>
                <a:spcPct val="120000"/>
              </a:lnSpc>
              <a:buFont typeface="Arial" panose="020B0604020202020204" pitchFamily="34" charset="0"/>
              <a:buChar char="•"/>
            </a:pPr>
            <a:r>
              <a:rPr lang="en-GB" sz="1800" dirty="0"/>
              <a:t>Annual average regular earnings growth for the public sector was 6.6% in September to November 2023, remaining strong but not as high as in recent periods; for the private sector this was 6.5%, with growth last lower than this in June to August 2022 (6.2</a:t>
            </a:r>
            <a:r>
              <a:rPr lang="en-GB" sz="1800" dirty="0" smtClean="0"/>
              <a:t>%).  The </a:t>
            </a:r>
            <a:r>
              <a:rPr lang="en-GB" sz="1800" dirty="0"/>
              <a:t>wholesaling, retailing hotels and restaurants sector saw the largest annual regular growth rate at 7.2%, followed by the finance and business services and sector and manufacturing sector both at 7.0%.</a:t>
            </a:r>
            <a:endParaRPr lang="en-US" sz="1800" dirty="0"/>
          </a:p>
          <a:p>
            <a:pPr marL="285750" indent="-285750">
              <a:lnSpc>
                <a:spcPct val="120000"/>
              </a:lnSpc>
              <a:buFont typeface="Arial" panose="020B0604020202020204" pitchFamily="34" charset="0"/>
              <a:buChar char="•"/>
            </a:pPr>
            <a:r>
              <a:rPr lang="en-US" sz="1800" dirty="0" smtClean="0">
                <a:hlinkClick r:id="rId3"/>
              </a:rPr>
              <a:t>IFS </a:t>
            </a:r>
            <a:r>
              <a:rPr lang="en-US" sz="1800" dirty="0" err="1" smtClean="0">
                <a:hlinkClick r:id="rId3"/>
              </a:rPr>
              <a:t>esearch</a:t>
            </a:r>
            <a:r>
              <a:rPr lang="en-US" sz="1800" dirty="0" smtClean="0">
                <a:hlinkClick r:id="rId3"/>
              </a:rPr>
              <a:t> </a:t>
            </a:r>
            <a:r>
              <a:rPr lang="en-US" sz="1800" dirty="0" smtClean="0"/>
              <a:t>has pointed to </a:t>
            </a:r>
            <a:r>
              <a:rPr lang="en-US" sz="1800" dirty="0"/>
              <a:t>widening geographical inequalities in earnings across the country.</a:t>
            </a:r>
          </a:p>
          <a:p>
            <a:pPr marL="285750" indent="-285750">
              <a:lnSpc>
                <a:spcPct val="120000"/>
              </a:lnSpc>
              <a:buFont typeface="Arial" panose="020B0604020202020204" pitchFamily="34" charset="0"/>
              <a:buChar char="•"/>
            </a:pPr>
            <a:r>
              <a:rPr lang="en-US" sz="1800" b="1" dirty="0" smtClean="0"/>
              <a:t>Workplace-based </a:t>
            </a:r>
            <a:r>
              <a:rPr lang="en-US" sz="1800" dirty="0"/>
              <a:t>median weekly earnings for </a:t>
            </a:r>
            <a:r>
              <a:rPr lang="en-US" sz="1800" dirty="0" smtClean="0"/>
              <a:t>all employees (full and part-time) who </a:t>
            </a:r>
            <a:r>
              <a:rPr lang="en-US" sz="1800" dirty="0"/>
              <a:t>work in </a:t>
            </a:r>
            <a:r>
              <a:rPr lang="en-US" sz="1800" dirty="0" smtClean="0"/>
              <a:t>Herefordshire in 2023* were £505.50 (+-£19.21): </a:t>
            </a:r>
            <a:r>
              <a:rPr lang="en-US" sz="1800" dirty="0"/>
              <a:t>a </a:t>
            </a:r>
            <a:r>
              <a:rPr lang="en-US" sz="1800" dirty="0" smtClean="0"/>
              <a:t>10.8% </a:t>
            </a:r>
            <a:r>
              <a:rPr lang="en-US" sz="1800" dirty="0"/>
              <a:t>increase from the amount recorded for </a:t>
            </a:r>
            <a:r>
              <a:rPr lang="en-US" sz="1800" dirty="0" smtClean="0"/>
              <a:t>2022 </a:t>
            </a:r>
            <a:r>
              <a:rPr lang="en-US" sz="1800" dirty="0"/>
              <a:t>(£</a:t>
            </a:r>
            <a:r>
              <a:rPr lang="en-US" sz="1800" dirty="0" smtClean="0"/>
              <a:t>456.30) and a larger percentage increase than in both England (7.4%) and the West Midlands (6.4%).  However, Herefordshire earnings remain significantly </a:t>
            </a:r>
            <a:r>
              <a:rPr lang="en-US" sz="1800" dirty="0"/>
              <a:t>lower </a:t>
            </a:r>
            <a:r>
              <a:rPr lang="en-US" sz="1800" dirty="0" smtClean="0"/>
              <a:t>than the average for England (£577.10 +-£1.15)) and the West Midlands (£550.4 +- £5.50).</a:t>
            </a:r>
          </a:p>
          <a:p>
            <a:pPr marL="285750" indent="-285750">
              <a:lnSpc>
                <a:spcPct val="120000"/>
              </a:lnSpc>
              <a:buFont typeface="Arial" panose="020B0604020202020204" pitchFamily="34" charset="0"/>
              <a:buChar char="•"/>
            </a:pPr>
            <a:r>
              <a:rPr lang="en-US" sz="1800" dirty="0" smtClean="0"/>
              <a:t>The largest gap between Herefordshire and the England average was amongst full-time male workers (£616.80 vs £729.60)).  The gap was smaller for female full-time workers (£540.60 vs £626.00).  Amongst female part-time workers, in 2023 the gap was not significant (£240.90 vs £244.90).  2023 Herefordshire data for male part-time workers are not yet available.</a:t>
            </a:r>
          </a:p>
          <a:p>
            <a:pPr marL="285750" indent="-285750">
              <a:lnSpc>
                <a:spcPct val="120000"/>
              </a:lnSpc>
              <a:buFont typeface="Arial" panose="020B0604020202020204" pitchFamily="34" charset="0"/>
              <a:buChar char="•"/>
            </a:pPr>
            <a:r>
              <a:rPr lang="en-US" sz="1800" dirty="0" smtClean="0"/>
              <a:t>In 2023, Herefordshire ranked 13</a:t>
            </a:r>
            <a:r>
              <a:rPr lang="en-US" sz="1800" baseline="30000" dirty="0" smtClean="0"/>
              <a:t>th</a:t>
            </a:r>
            <a:r>
              <a:rPr lang="en-US" sz="1800" dirty="0" smtClean="0"/>
              <a:t> out of the 14 comparator West </a:t>
            </a:r>
            <a:r>
              <a:rPr lang="en-US" sz="1800" dirty="0"/>
              <a:t>Midlands </a:t>
            </a:r>
            <a:r>
              <a:rPr lang="en-US" sz="1800" dirty="0" smtClean="0"/>
              <a:t>authorities, a slight improvement from 2022 when it was the lowest.  But remained in the bottom quartile of English unitary and county local authority areas.</a:t>
            </a:r>
            <a:endParaRPr lang="en-GB" sz="1800" dirty="0"/>
          </a:p>
        </p:txBody>
      </p:sp>
      <p:pic>
        <p:nvPicPr>
          <p:cNvPr id="8" name="Picture 7" descr="Line chart showing that median workplace-based weekly earnings in Herefordshire increased in the past year but remain significantly lower than regionally and for England as a whole."/>
          <p:cNvPicPr>
            <a:picLocks noChangeAspect="1"/>
          </p:cNvPicPr>
          <p:nvPr/>
        </p:nvPicPr>
        <p:blipFill>
          <a:blip r:embed="rId4"/>
          <a:stretch>
            <a:fillRect/>
          </a:stretch>
        </p:blipFill>
        <p:spPr>
          <a:xfrm>
            <a:off x="5677117" y="951265"/>
            <a:ext cx="6471828" cy="3462269"/>
          </a:xfrm>
          <a:prstGeom prst="rect">
            <a:avLst/>
          </a:prstGeom>
          <a:ln>
            <a:solidFill>
              <a:schemeClr val="tx1"/>
            </a:solidFill>
          </a:ln>
        </p:spPr>
      </p:pic>
      <p:sp>
        <p:nvSpPr>
          <p:cNvPr id="7" name="TextBox 6"/>
          <p:cNvSpPr txBox="1"/>
          <p:nvPr/>
        </p:nvSpPr>
        <p:spPr>
          <a:xfrm>
            <a:off x="7773641" y="4506740"/>
            <a:ext cx="4375305"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5"/>
              </a:rPr>
              <a:t>ONS – NOMIS (Annual </a:t>
            </a:r>
            <a:r>
              <a:rPr lang="en-GB" sz="1100" dirty="0">
                <a:hlinkClick r:id="rId5"/>
              </a:rPr>
              <a:t>Survey of Hours and Earnings (ASHE</a:t>
            </a:r>
            <a:r>
              <a:rPr lang="en-GB" sz="1100" dirty="0" smtClean="0"/>
              <a:t>)</a:t>
            </a:r>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30 November 2023</a:t>
            </a:r>
          </a:p>
          <a:p>
            <a:r>
              <a:rPr lang="en-GB" sz="1100" dirty="0" smtClean="0"/>
              <a:t>Next update: 30 November 2024</a:t>
            </a:r>
            <a:endParaRPr lang="en-GB" sz="900" dirty="0"/>
          </a:p>
        </p:txBody>
      </p:sp>
      <p:sp>
        <p:nvSpPr>
          <p:cNvPr id="5" name="TextBox 4"/>
          <p:cNvSpPr txBox="1"/>
          <p:nvPr/>
        </p:nvSpPr>
        <p:spPr>
          <a:xfrm>
            <a:off x="5744816" y="5716385"/>
            <a:ext cx="6404130" cy="1015663"/>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workplace-based earnings includes </a:t>
            </a:r>
            <a:r>
              <a:rPr lang="en-US" sz="1000" dirty="0">
                <a:solidFill>
                  <a:schemeClr val="bg1">
                    <a:lumMod val="65000"/>
                  </a:schemeClr>
                </a:solidFill>
              </a:rPr>
              <a:t>all people who work in Herefordshire regardless of which county they live </a:t>
            </a:r>
            <a:r>
              <a:rPr lang="en-US" sz="1000" dirty="0" smtClean="0">
                <a:solidFill>
                  <a:schemeClr val="bg1">
                    <a:lumMod val="65000"/>
                  </a:schemeClr>
                </a:solidFill>
              </a:rPr>
              <a:t>in..  This gives a better sense of earnings from local employment than the residence-based measure.  </a:t>
            </a:r>
          </a:p>
          <a:p>
            <a:r>
              <a:rPr lang="en-US" sz="1000" dirty="0" smtClean="0">
                <a:solidFill>
                  <a:schemeClr val="bg1">
                    <a:lumMod val="65000"/>
                  </a:schemeClr>
                </a:solidFill>
              </a:rPr>
              <a:t>Earnings figures are for full and part-time employees – Herefordshire has a higher proportion of part-time employees than both England and the West Midlands region. </a:t>
            </a:r>
          </a:p>
          <a:p>
            <a:r>
              <a:rPr lang="en-US" sz="1000" dirty="0" smtClean="0">
                <a:solidFill>
                  <a:schemeClr val="bg1">
                    <a:lumMod val="65000"/>
                  </a:schemeClr>
                </a:solidFill>
              </a:rPr>
              <a:t>*2023 data are provisional.</a:t>
            </a:r>
            <a:endParaRPr lang="en-GB" sz="1000" dirty="0">
              <a:solidFill>
                <a:schemeClr val="bg1">
                  <a:lumMod val="65000"/>
                </a:schemeClr>
              </a:solidFill>
            </a:endParaRPr>
          </a:p>
        </p:txBody>
      </p:sp>
    </p:spTree>
    <p:extLst>
      <p:ext uri="{BB962C8B-B14F-4D97-AF65-F5344CB8AC3E}">
        <p14:creationId xmlns:p14="http://schemas.microsoft.com/office/powerpoint/2010/main" val="1416831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smtClean="0"/>
              <a:t>Gender pay gap</a:t>
            </a:r>
            <a:endParaRPr lang="en-GB" dirty="0"/>
          </a:p>
        </p:txBody>
      </p:sp>
      <p:sp>
        <p:nvSpPr>
          <p:cNvPr id="4" name="Text Placeholder 3"/>
          <p:cNvSpPr>
            <a:spLocks noGrp="1"/>
          </p:cNvSpPr>
          <p:nvPr>
            <p:ph type="body" sz="half" idx="2"/>
          </p:nvPr>
        </p:nvSpPr>
        <p:spPr>
          <a:xfrm>
            <a:off x="9068" y="758690"/>
            <a:ext cx="6714837" cy="6099310"/>
          </a:xfrm>
          <a:solidFill>
            <a:schemeClr val="bg1"/>
          </a:solidFill>
          <a:ln w="38100">
            <a:solidFill>
              <a:srgbClr val="FFC000"/>
            </a:solidFill>
          </a:ln>
        </p:spPr>
        <p:txBody>
          <a:bodyPr>
            <a:noAutofit/>
          </a:bodyPr>
          <a:lstStyle/>
          <a:p>
            <a:pPr>
              <a:lnSpc>
                <a:spcPct val="110000"/>
              </a:lnSpc>
            </a:pPr>
            <a:r>
              <a:rPr lang="en-US" sz="1400" b="1" dirty="0" smtClean="0"/>
              <a:t>Key points</a:t>
            </a:r>
          </a:p>
          <a:p>
            <a:pPr marL="285750" indent="-285750">
              <a:lnSpc>
                <a:spcPct val="110000"/>
              </a:lnSpc>
              <a:buFont typeface="Arial" panose="020B0604020202020204" pitchFamily="34" charset="0"/>
              <a:buChar char="•"/>
            </a:pPr>
            <a:r>
              <a:rPr lang="en-US" sz="1200" dirty="0" smtClean="0"/>
              <a:t>The gender pay gap is a persistent source of inequality.  </a:t>
            </a:r>
            <a:r>
              <a:rPr lang="en-US" sz="1200" dirty="0" smtClean="0">
                <a:hlinkClick r:id="rId2"/>
              </a:rPr>
              <a:t>According to ONS</a:t>
            </a:r>
            <a:r>
              <a:rPr lang="en-US" sz="1200" dirty="0" smtClean="0"/>
              <a:t>, nationally t</a:t>
            </a:r>
            <a:r>
              <a:rPr lang="en-GB" sz="1200" dirty="0" smtClean="0"/>
              <a:t>he </a:t>
            </a:r>
            <a:r>
              <a:rPr lang="en-GB" sz="1200" dirty="0"/>
              <a:t>gender pay gap has been declining slowly over time. Over the last decade it has fallen by approximately a quarter among both full-time employees and all </a:t>
            </a:r>
            <a:r>
              <a:rPr lang="en-GB" sz="1200" dirty="0" smtClean="0"/>
              <a:t>employees and </a:t>
            </a:r>
            <a:r>
              <a:rPr lang="en-GB" sz="1200" dirty="0" smtClean="0"/>
              <a:t>in </a:t>
            </a:r>
            <a:r>
              <a:rPr lang="en-GB" sz="1200" dirty="0"/>
              <a:t>April 2023 it </a:t>
            </a:r>
            <a:r>
              <a:rPr lang="en-GB" sz="1200" dirty="0" smtClean="0"/>
              <a:t>stood at </a:t>
            </a:r>
            <a:r>
              <a:rPr lang="en-GB" sz="1200" dirty="0"/>
              <a:t>7.7</a:t>
            </a:r>
            <a:r>
              <a:rPr lang="en-GB" sz="1200" dirty="0" smtClean="0"/>
              <a:t>%.  There </a:t>
            </a:r>
            <a:r>
              <a:rPr lang="en-GB" sz="1200" dirty="0"/>
              <a:t>remains a large difference in the </a:t>
            </a:r>
            <a:r>
              <a:rPr lang="en-GB" sz="1200" dirty="0" smtClean="0"/>
              <a:t>gap </a:t>
            </a:r>
            <a:r>
              <a:rPr lang="en-GB" sz="1200" dirty="0"/>
              <a:t>between employees aged 40 years and over and those aged under 40 years</a:t>
            </a:r>
            <a:r>
              <a:rPr lang="en-GB" sz="1200" dirty="0" smtClean="0"/>
              <a:t>.  Compared </a:t>
            </a:r>
            <a:r>
              <a:rPr lang="en-GB" sz="1200" dirty="0"/>
              <a:t>with lower-paid employees, the </a:t>
            </a:r>
            <a:r>
              <a:rPr lang="en-GB" sz="1200" dirty="0" smtClean="0"/>
              <a:t>gap </a:t>
            </a:r>
            <a:r>
              <a:rPr lang="en-GB" sz="1200" dirty="0"/>
              <a:t>among higher earners is much larger, </a:t>
            </a:r>
            <a:r>
              <a:rPr lang="en-GB" sz="1200" dirty="0" smtClean="0"/>
              <a:t>despite having decreased </a:t>
            </a:r>
            <a:r>
              <a:rPr lang="en-GB" sz="1200" dirty="0"/>
              <a:t>in recent years.</a:t>
            </a:r>
          </a:p>
          <a:p>
            <a:pPr marL="285750" indent="-285750">
              <a:lnSpc>
                <a:spcPct val="110000"/>
              </a:lnSpc>
              <a:buFont typeface="Arial" panose="020B0604020202020204" pitchFamily="34" charset="0"/>
              <a:buChar char="•"/>
            </a:pPr>
            <a:r>
              <a:rPr lang="en-GB" sz="1200" dirty="0" smtClean="0"/>
              <a:t>The </a:t>
            </a:r>
            <a:r>
              <a:rPr lang="en-GB" sz="1200" dirty="0"/>
              <a:t>gender pay gap </a:t>
            </a:r>
            <a:r>
              <a:rPr lang="en-GB" sz="1200" dirty="0" smtClean="0"/>
              <a:t>decreased </a:t>
            </a:r>
            <a:r>
              <a:rPr lang="en-GB" sz="1200" dirty="0"/>
              <a:t>across all major occupational groups between 2022 and 2023</a:t>
            </a:r>
            <a:r>
              <a:rPr lang="en-GB" sz="1200" dirty="0" smtClean="0"/>
              <a:t>.  The gap </a:t>
            </a:r>
            <a:r>
              <a:rPr lang="en-GB" sz="1200" dirty="0"/>
              <a:t>in skilled trades occupations remains the largest of the major occupational groups, however, it has also decreased by the largest amount over the past years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a:t>
            </a:r>
            <a:r>
              <a:rPr lang="en-GB" sz="1200" dirty="0" smtClean="0"/>
              <a:t>jobs have lower </a:t>
            </a:r>
            <a:r>
              <a:rPr lang="en-GB" sz="1200" dirty="0"/>
              <a:t>hourly median pay.</a:t>
            </a:r>
            <a:endParaRPr lang="en-US" sz="1200" dirty="0" smtClean="0"/>
          </a:p>
          <a:p>
            <a:pPr marL="285750" indent="-285750">
              <a:lnSpc>
                <a:spcPct val="110000"/>
              </a:lnSpc>
              <a:buFont typeface="Arial" panose="020B0604020202020204" pitchFamily="34" charset="0"/>
              <a:buChar char="•"/>
            </a:pPr>
            <a:r>
              <a:rPr lang="en-US" sz="1200" dirty="0" smtClean="0"/>
              <a:t>In 2021,</a:t>
            </a:r>
            <a:r>
              <a:rPr lang="en-US" sz="1200" dirty="0"/>
              <a:t> </a:t>
            </a:r>
            <a:r>
              <a:rPr lang="en-US" sz="1200" dirty="0">
                <a:hlinkClick r:id="rId4"/>
              </a:rPr>
              <a:t>r</a:t>
            </a:r>
            <a:r>
              <a:rPr lang="en-US" sz="1200" dirty="0" smtClean="0">
                <a:hlinkClick r:id="rId4"/>
              </a:rPr>
              <a:t>esearch </a:t>
            </a:r>
            <a:r>
              <a:rPr lang="en-US" sz="1200" dirty="0">
                <a:hlinkClick r:id="rId4"/>
              </a:rPr>
              <a:t>by </a:t>
            </a:r>
            <a:r>
              <a:rPr lang="en-US" sz="1200" dirty="0" smtClean="0">
                <a:hlinkClick r:id="rId4"/>
              </a:rPr>
              <a:t>IFS </a:t>
            </a:r>
            <a:r>
              <a:rPr lang="en-US" sz="1200" dirty="0" smtClean="0"/>
              <a:t>found </a:t>
            </a:r>
            <a:r>
              <a:rPr lang="en-US" sz="1200" dirty="0"/>
              <a:t>that </a:t>
            </a:r>
            <a:r>
              <a:rPr lang="en-GB" sz="1200" dirty="0" smtClean="0"/>
              <a:t>over </a:t>
            </a:r>
            <a:r>
              <a:rPr lang="en-GB" sz="1200" dirty="0"/>
              <a:t>three-quarters of the reduction in the earnings gap over the past 25 years can be explained by the rapid increase in women’s educational attainment</a:t>
            </a:r>
            <a:r>
              <a:rPr lang="en-GB" sz="1200" dirty="0" smtClean="0"/>
              <a:t>.</a:t>
            </a:r>
            <a:r>
              <a:rPr lang="en-US" sz="1200" dirty="0" smtClean="0"/>
              <a:t> It also found that the divergence in earnings occurs </a:t>
            </a:r>
            <a:r>
              <a:rPr lang="en-US" sz="1200" dirty="0"/>
              <a:t>with parenthood, when the gendered roles that mothers and fathers take on appear to be largely unrelated to their relative earnings potential.   </a:t>
            </a:r>
            <a:r>
              <a:rPr lang="en-US" sz="1200" dirty="0" smtClean="0"/>
              <a:t>IFS suggests that persistent social </a:t>
            </a:r>
            <a:r>
              <a:rPr lang="en-US" sz="1200" dirty="0"/>
              <a:t>norms </a:t>
            </a:r>
            <a:r>
              <a:rPr lang="en-US" sz="1200" dirty="0" smtClean="0"/>
              <a:t>around parenting are </a:t>
            </a:r>
            <a:r>
              <a:rPr lang="en-US" sz="1200" dirty="0"/>
              <a:t>reinforced by a policy environment that sustains and incentivises a traditionally gendered division of labour, even when policies are ostensibly gender-neutral. </a:t>
            </a:r>
            <a:endParaRPr lang="en-US" sz="1200" dirty="0" smtClean="0"/>
          </a:p>
          <a:p>
            <a:pPr marL="285750" indent="-285750">
              <a:lnSpc>
                <a:spcPct val="110000"/>
              </a:lnSpc>
              <a:buFont typeface="Arial" panose="020B0604020202020204" pitchFamily="34" charset="0"/>
              <a:buChar char="•"/>
            </a:pPr>
            <a:r>
              <a:rPr lang="en-US" sz="1200" dirty="0" smtClean="0"/>
              <a:t>Provisional data suggest that in Herefordshire in 2023, the median gender pay gap for all employees was 10.8% up from 4.8% in 2022, but still smaller than in both the West Midlands region (14.4%) and England (15.5%).  For full-time employees only, the gap in Herefordshire was 6.3%, up from 0.1% in 2022, but again better than the West Midlands (9.8</a:t>
            </a:r>
            <a:r>
              <a:rPr lang="en-US" sz="1200" dirty="0"/>
              <a:t>%) </a:t>
            </a:r>
            <a:r>
              <a:rPr lang="en-US" sz="1200" dirty="0" smtClean="0"/>
              <a:t>and England </a:t>
            </a:r>
            <a:r>
              <a:rPr lang="en-US" sz="1200" dirty="0"/>
              <a:t>(</a:t>
            </a:r>
            <a:r>
              <a:rPr lang="en-US" sz="1200" dirty="0" smtClean="0"/>
              <a:t>9%).</a:t>
            </a:r>
            <a:endParaRPr lang="en-GB" sz="1200" dirty="0"/>
          </a:p>
        </p:txBody>
      </p:sp>
      <p:sp>
        <p:nvSpPr>
          <p:cNvPr id="3" name="Content Placeholder 2"/>
          <p:cNvSpPr>
            <a:spLocks noGrp="1"/>
          </p:cNvSpPr>
          <p:nvPr>
            <p:ph idx="1"/>
          </p:nvPr>
        </p:nvSpPr>
        <p:spPr>
          <a:xfrm>
            <a:off x="6825673" y="892830"/>
            <a:ext cx="5194076" cy="3014152"/>
          </a:xfrm>
          <a:ln>
            <a:solidFill>
              <a:schemeClr val="tx1"/>
            </a:solidFill>
          </a:ln>
        </p:spPr>
        <p:txBody>
          <a:bodyPr>
            <a:normAutofit lnSpcReduction="10000"/>
          </a:bodyPr>
          <a:lstStyle/>
          <a:p>
            <a:pPr marL="0" indent="0">
              <a:buNone/>
            </a:pPr>
            <a:r>
              <a:rPr lang="en-US" sz="1800" dirty="0"/>
              <a:t>In </a:t>
            </a:r>
            <a:r>
              <a:rPr lang="en-US" sz="1800" dirty="0" smtClean="0"/>
              <a:t>2023*, the median gender pay gap (all employees) in Herefordshire was 10.8% but for full-time workers it was only 6.3%</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800" dirty="0" smtClean="0"/>
              <a:t>*</a:t>
            </a:r>
            <a:r>
              <a:rPr lang="en-US" sz="1400" dirty="0" smtClean="0"/>
              <a:t>provisional data</a:t>
            </a:r>
          </a:p>
        </p:txBody>
      </p:sp>
      <p:pic>
        <p:nvPicPr>
          <p:cNvPr id="5" name="Picture 4" descr="Image showing Herefordshire's gender pay gap."/>
          <p:cNvPicPr>
            <a:picLocks noChangeAspect="1"/>
          </p:cNvPicPr>
          <p:nvPr/>
        </p:nvPicPr>
        <p:blipFill>
          <a:blip r:embed="rId5"/>
          <a:stretch>
            <a:fillRect/>
          </a:stretch>
        </p:blipFill>
        <p:spPr>
          <a:xfrm>
            <a:off x="9104226" y="1706794"/>
            <a:ext cx="1518036" cy="1981372"/>
          </a:xfrm>
          <a:prstGeom prst="rect">
            <a:avLst/>
          </a:prstGeom>
        </p:spPr>
      </p:pic>
      <p:sp>
        <p:nvSpPr>
          <p:cNvPr id="15" name="TextBox 14"/>
          <p:cNvSpPr txBox="1"/>
          <p:nvPr/>
        </p:nvSpPr>
        <p:spPr>
          <a:xfrm>
            <a:off x="7706740" y="3882833"/>
            <a:ext cx="4313009" cy="769441"/>
          </a:xfrm>
          <a:prstGeom prst="rect">
            <a:avLst/>
          </a:prstGeom>
          <a:solidFill>
            <a:schemeClr val="bg1"/>
          </a:solidFill>
          <a:ln>
            <a:solidFill>
              <a:schemeClr val="tx1"/>
            </a:solidFill>
          </a:ln>
        </p:spPr>
        <p:txBody>
          <a:bodyPr wrap="square" rtlCol="0">
            <a:spAutoFit/>
          </a:bodyPr>
          <a:lstStyle/>
          <a:p>
            <a:r>
              <a:rPr lang="en-GB" sz="1100" dirty="0" smtClean="0"/>
              <a:t>Source: ONS – </a:t>
            </a:r>
            <a:r>
              <a:rPr lang="en-GB" sz="1100" dirty="0" smtClean="0">
                <a:hlinkClick r:id="rId6"/>
              </a:rPr>
              <a:t>Annual Survey of Hours and Earnings</a:t>
            </a:r>
            <a:r>
              <a:rPr lang="en-GB" sz="1100" dirty="0" smtClean="0"/>
              <a:t> (ASHE)</a:t>
            </a:r>
          </a:p>
          <a:p>
            <a:r>
              <a:rPr lang="en-GB" sz="1100" dirty="0" smtClean="0"/>
              <a:t>Frequency:  Annually</a:t>
            </a:r>
          </a:p>
          <a:p>
            <a:r>
              <a:rPr lang="en-GB" sz="1100" dirty="0" smtClean="0"/>
              <a:t>Last updated:  30 November 2023</a:t>
            </a:r>
          </a:p>
          <a:p>
            <a:r>
              <a:rPr lang="en-GB" sz="1100" dirty="0" smtClean="0"/>
              <a:t>Next update: 30 November 2024</a:t>
            </a:r>
            <a:endParaRPr lang="en-GB" sz="1100" dirty="0"/>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a:t>
            </a:r>
            <a:endParaRPr lang="en-US" sz="1100" dirty="0" smtClean="0">
              <a:solidFill>
                <a:schemeClr val="bg1">
                  <a:lumMod val="65000"/>
                </a:schemeClr>
              </a:solidFill>
            </a:endParaRPr>
          </a:p>
          <a:p>
            <a:r>
              <a:rPr lang="en-US" sz="1100" dirty="0" smtClean="0">
                <a:solidFill>
                  <a:schemeClr val="bg1">
                    <a:lumMod val="65000"/>
                  </a:schemeClr>
                </a:solidFill>
              </a:rPr>
              <a:t>Source table = </a:t>
            </a:r>
            <a:r>
              <a:rPr lang="en-GB" sz="1100" dirty="0" smtClean="0">
                <a:solidFill>
                  <a:schemeClr val="bg1">
                    <a:lumMod val="65000"/>
                  </a:schemeClr>
                </a:solidFill>
              </a:rPr>
              <a:t>PROV </a:t>
            </a:r>
            <a:r>
              <a:rPr lang="en-GB" sz="1100" dirty="0">
                <a:solidFill>
                  <a:schemeClr val="bg1">
                    <a:lumMod val="65000"/>
                  </a:schemeClr>
                </a:solidFill>
              </a:rPr>
              <a:t>- Work Geography Table 7.12  Gender pay gap </a:t>
            </a:r>
            <a:r>
              <a:rPr lang="en-GB" sz="1100" dirty="0" smtClean="0">
                <a:solidFill>
                  <a:schemeClr val="bg1">
                    <a:lumMod val="65000"/>
                  </a:schemeClr>
                </a:solidFill>
              </a:rPr>
              <a:t>2023.xls</a:t>
            </a:r>
            <a:endParaRPr lang="en-US" sz="1100" dirty="0" smtClean="0">
              <a:solidFill>
                <a:schemeClr val="bg1">
                  <a:lumMod val="65000"/>
                </a:schemeClr>
              </a:solidFill>
            </a:endParaRPr>
          </a:p>
          <a:p>
            <a:r>
              <a:rPr lang="en-US" sz="1100" dirty="0" smtClean="0">
                <a:solidFill>
                  <a:schemeClr val="bg1">
                    <a:lumMod val="65000"/>
                  </a:schemeClr>
                </a:solidFill>
              </a:rPr>
              <a:t>Herefordshire has a higher proportion of part-time employees than both England and the West Midlands region. </a:t>
            </a:r>
            <a:r>
              <a:rPr lang="en-GB" sz="1100" dirty="0" smtClean="0">
                <a:solidFill>
                  <a:schemeClr val="bg1">
                    <a:lumMod val="65000"/>
                  </a:schemeClr>
                </a:solidFill>
              </a:rPr>
              <a:t>Figures for part-time earnings only are not available for Herefordshire.</a:t>
            </a:r>
          </a:p>
          <a:p>
            <a:r>
              <a:rPr lang="en-GB" sz="1100" dirty="0" smtClean="0">
                <a:solidFill>
                  <a:schemeClr val="bg1">
                    <a:lumMod val="65000"/>
                  </a:schemeClr>
                </a:solidFill>
              </a:rPr>
              <a:t>* ONS advise that over </a:t>
            </a:r>
            <a:r>
              <a:rPr lang="en-GB" sz="1100" dirty="0">
                <a:solidFill>
                  <a:schemeClr val="bg1">
                    <a:lumMod val="65000"/>
                  </a:schemeClr>
                </a:solidFill>
              </a:rPr>
              <a:t>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a:t>
            </a:r>
            <a:r>
              <a:rPr lang="en-GB" sz="1100" dirty="0" smtClean="0">
                <a:solidFill>
                  <a:schemeClr val="bg1">
                    <a:lumMod val="65000"/>
                  </a:schemeClr>
                </a:solidFill>
              </a:rPr>
              <a:t>so users are being encouraged </a:t>
            </a:r>
            <a:r>
              <a:rPr lang="en-GB" sz="1100" dirty="0">
                <a:solidFill>
                  <a:schemeClr val="bg1">
                    <a:lumMod val="65000"/>
                  </a:schemeClr>
                </a:solidFill>
              </a:rPr>
              <a:t>to focus on long-term trends rather than year-on-year changes</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2681685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78" y="352097"/>
            <a:ext cx="3484514" cy="1050966"/>
          </a:xfrm>
        </p:spPr>
        <p:txBody>
          <a:bodyPr/>
          <a:lstStyle/>
          <a:p>
            <a:r>
              <a:rPr lang="en-GB" dirty="0" smtClean="0"/>
              <a:t>Income from self-employment</a:t>
            </a:r>
            <a:endParaRPr lang="en-GB" dirty="0"/>
          </a:p>
        </p:txBody>
      </p:sp>
      <p:sp>
        <p:nvSpPr>
          <p:cNvPr id="5" name="Text Placeholder 4"/>
          <p:cNvSpPr>
            <a:spLocks noGrp="1"/>
          </p:cNvSpPr>
          <p:nvPr>
            <p:ph type="body" sz="half" idx="2"/>
          </p:nvPr>
        </p:nvSpPr>
        <p:spPr>
          <a:xfrm>
            <a:off x="79513" y="1530626"/>
            <a:ext cx="5259943" cy="3563888"/>
          </a:xfrm>
          <a:ln w="38100">
            <a:solidFill>
              <a:srgbClr val="FFC000"/>
            </a:solidFill>
          </a:ln>
        </p:spPr>
        <p:txBody>
          <a:bodyPr>
            <a:normAutofit fontScale="85000" lnSpcReduction="20000"/>
          </a:bodyPr>
          <a:lstStyle/>
          <a:p>
            <a:r>
              <a:rPr lang="en-GB" b="1" dirty="0" smtClean="0"/>
              <a:t>Key points</a:t>
            </a:r>
          </a:p>
          <a:p>
            <a:pPr marL="285750" indent="-285750">
              <a:lnSpc>
                <a:spcPct val="110000"/>
              </a:lnSpc>
              <a:buFont typeface="Arial" panose="020B0604020202020204" pitchFamily="34" charset="0"/>
              <a:buChar char="•"/>
            </a:pPr>
            <a:r>
              <a:rPr lang="en-GB" sz="1400" dirty="0"/>
              <a:t>In the period </a:t>
            </a:r>
            <a:r>
              <a:rPr lang="en-GB" sz="1400" dirty="0" smtClean="0"/>
              <a:t>October 2022 to September 2023</a:t>
            </a:r>
            <a:r>
              <a:rPr lang="en-GB" sz="1400" dirty="0" smtClean="0"/>
              <a:t>, there were estimated to be around </a:t>
            </a:r>
            <a:r>
              <a:rPr lang="en-GB" sz="1400" dirty="0" smtClean="0"/>
              <a:t>18,400 </a:t>
            </a:r>
            <a:r>
              <a:rPr lang="en-GB" sz="1400" dirty="0" smtClean="0"/>
              <a:t>people aged 16+ in Herefordshire who were self-employed (</a:t>
            </a:r>
            <a:r>
              <a:rPr lang="en-GB" sz="1400" dirty="0" smtClean="0">
                <a:hlinkClick r:id="rId3"/>
              </a:rPr>
              <a:t>ONS - NOMIS</a:t>
            </a:r>
            <a:r>
              <a:rPr lang="en-GB" sz="1400" dirty="0" smtClean="0"/>
              <a:t>)</a:t>
            </a:r>
          </a:p>
          <a:p>
            <a:pPr marL="285750" indent="-285750">
              <a:lnSpc>
                <a:spcPct val="110000"/>
              </a:lnSpc>
              <a:buFont typeface="Arial" panose="020B0604020202020204" pitchFamily="34" charset="0"/>
              <a:buChar char="•"/>
            </a:pPr>
            <a:r>
              <a:rPr lang="en-GB" sz="1400" dirty="0" smtClean="0"/>
              <a:t>The proportion of the working-age population (16-64) in Herefordshire who were self-employed </a:t>
            </a:r>
            <a:r>
              <a:rPr lang="en-GB" sz="1400" dirty="0" smtClean="0"/>
              <a:t>(13.1%) </a:t>
            </a:r>
            <a:r>
              <a:rPr lang="en-GB" sz="1400" dirty="0" smtClean="0"/>
              <a:t>was higher than in both Great Britain as a whole (</a:t>
            </a:r>
            <a:r>
              <a:rPr lang="en-GB" sz="1400" dirty="0" smtClean="0"/>
              <a:t>9.2%) </a:t>
            </a:r>
            <a:r>
              <a:rPr lang="en-GB" sz="1400" dirty="0" smtClean="0"/>
              <a:t>and the West Midlands region (8.7%) (</a:t>
            </a:r>
            <a:r>
              <a:rPr lang="en-GB" sz="1400" dirty="0" smtClean="0">
                <a:hlinkClick r:id="rId3"/>
              </a:rPr>
              <a:t>ONS – NOMIS</a:t>
            </a:r>
            <a:r>
              <a:rPr lang="en-GB" sz="1400" dirty="0" smtClean="0"/>
              <a:t>).</a:t>
            </a:r>
          </a:p>
          <a:p>
            <a:pPr marL="285750" indent="-285750">
              <a:lnSpc>
                <a:spcPct val="110000"/>
              </a:lnSpc>
              <a:buFont typeface="Arial" panose="020B0604020202020204" pitchFamily="34" charset="0"/>
              <a:buChar char="•"/>
            </a:pPr>
            <a:r>
              <a:rPr lang="en-GB" sz="1400" dirty="0" smtClean="0"/>
              <a:t>2021 </a:t>
            </a:r>
            <a:r>
              <a:rPr lang="en-GB" sz="1400" dirty="0"/>
              <a:t>Census data </a:t>
            </a:r>
            <a:r>
              <a:rPr lang="en-GB" sz="1400" dirty="0" smtClean="0"/>
              <a:t>showed the rate </a:t>
            </a:r>
            <a:r>
              <a:rPr lang="en-GB" sz="1400" dirty="0"/>
              <a:t>of self-employment in </a:t>
            </a:r>
            <a:r>
              <a:rPr lang="en-GB" sz="1400" dirty="0" smtClean="0"/>
              <a:t>Herefordshire to be 12</a:t>
            </a:r>
            <a:r>
              <a:rPr lang="en-GB" sz="1400" dirty="0"/>
              <a:t>% of </a:t>
            </a:r>
            <a:r>
              <a:rPr lang="en-GB" sz="1400" dirty="0" smtClean="0"/>
              <a:t>adults aged 16+, which meant Herefordshire sat just </a:t>
            </a:r>
            <a:r>
              <a:rPr lang="en-GB" sz="1400" dirty="0"/>
              <a:t>outside the highest 10% of local authorities </a:t>
            </a:r>
            <a:r>
              <a:rPr lang="en-GB" sz="1400" dirty="0" smtClean="0"/>
              <a:t>across England </a:t>
            </a:r>
            <a:r>
              <a:rPr lang="en-GB" sz="1400" dirty="0"/>
              <a:t>and Wales (the national rate was 10%). The rate remained </a:t>
            </a:r>
            <a:r>
              <a:rPr lang="en-GB" sz="1400" dirty="0" smtClean="0"/>
              <a:t>relatively </a:t>
            </a:r>
            <a:r>
              <a:rPr lang="en-GB" sz="1400" dirty="0"/>
              <a:t>stable since 2011, both locally and nationally.</a:t>
            </a:r>
            <a:endParaRPr lang="en-GB" sz="1400" dirty="0" smtClean="0"/>
          </a:p>
          <a:p>
            <a:pPr marL="285750" indent="-285750">
              <a:lnSpc>
                <a:spcPct val="110000"/>
              </a:lnSpc>
              <a:buFont typeface="Arial" panose="020B0604020202020204" pitchFamily="34" charset="0"/>
              <a:buChar char="•"/>
            </a:pPr>
            <a:r>
              <a:rPr lang="en-GB" sz="1400" dirty="0" smtClean="0"/>
              <a:t>In the tax year 2020/21, median income from self-employment in Herefordshire was £16,100; lower than for the West Midlands region as a whole (£16,400) but not significantly so.  Median income was 17</a:t>
            </a:r>
            <a:r>
              <a:rPr lang="en-GB" sz="1400" baseline="30000" dirty="0" smtClean="0"/>
              <a:t>th</a:t>
            </a:r>
            <a:r>
              <a:rPr lang="en-GB" sz="1400" dirty="0" smtClean="0"/>
              <a:t> highest out of all 30 West Midlands local authority areas and 9</a:t>
            </a:r>
            <a:r>
              <a:rPr lang="en-GB" sz="1400" baseline="30000" dirty="0" smtClean="0"/>
              <a:t>th</a:t>
            </a:r>
            <a:r>
              <a:rPr lang="en-GB" sz="1400" dirty="0" smtClean="0"/>
              <a:t> highest out of the 14 Unitary, County and Metropolitan Borough areas.</a:t>
            </a:r>
            <a:endParaRPr lang="en-GB" sz="1400" dirty="0"/>
          </a:p>
        </p:txBody>
      </p:sp>
      <p:pic>
        <p:nvPicPr>
          <p:cNvPr id="14" name="Content Placeholder 13" descr="Table showing median income from self-employment (2020-21) for each West MIdlands local authority area. "/>
          <p:cNvPicPr>
            <a:picLocks noGrp="1" noChangeAspect="1"/>
          </p:cNvPicPr>
          <p:nvPr>
            <p:ph idx="1"/>
          </p:nvPr>
        </p:nvPicPr>
        <p:blipFill>
          <a:blip r:embed="rId4"/>
          <a:stretch>
            <a:fillRect/>
          </a:stretch>
        </p:blipFill>
        <p:spPr>
          <a:xfrm>
            <a:off x="5433848" y="67251"/>
            <a:ext cx="3342610" cy="6724090"/>
          </a:xfrm>
          <a:prstGeom prst="rect">
            <a:avLst/>
          </a:prstGeom>
          <a:solidFill>
            <a:schemeClr val="bg1"/>
          </a:solidFill>
          <a:ln>
            <a:solidFill>
              <a:schemeClr val="tx1"/>
            </a:solidFill>
          </a:ln>
        </p:spPr>
      </p:pic>
      <p:pic>
        <p:nvPicPr>
          <p:cNvPr id="16" name="Picture 15" descr="Table showing median earnings from self-employment (2020-21) for Unitary, County and Metropolitan Borough areas only - Herefordshire is 9th out of 14 areas."/>
          <p:cNvPicPr>
            <a:picLocks noChangeAspect="1"/>
          </p:cNvPicPr>
          <p:nvPr/>
        </p:nvPicPr>
        <p:blipFill>
          <a:blip r:embed="rId5"/>
          <a:stretch>
            <a:fillRect/>
          </a:stretch>
        </p:blipFill>
        <p:spPr>
          <a:xfrm>
            <a:off x="8870850" y="1235242"/>
            <a:ext cx="3155883" cy="2935705"/>
          </a:xfrm>
          <a:prstGeom prst="rect">
            <a:avLst/>
          </a:prstGeom>
        </p:spPr>
      </p:pic>
      <p:sp>
        <p:nvSpPr>
          <p:cNvPr id="7" name="TextBox 6"/>
          <p:cNvSpPr txBox="1"/>
          <p:nvPr/>
        </p:nvSpPr>
        <p:spPr>
          <a:xfrm>
            <a:off x="8870850" y="4283521"/>
            <a:ext cx="3145659" cy="1107996"/>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HM Revenue </a:t>
            </a:r>
            <a:r>
              <a:rPr lang="en-GB" sz="1100" dirty="0">
                <a:hlinkClick r:id="rId6"/>
              </a:rPr>
              <a:t>&amp; Customs - Income and tax by borough and district or unitary authority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8 March 2023</a:t>
            </a:r>
          </a:p>
          <a:p>
            <a:r>
              <a:rPr lang="en-GB" sz="1100" dirty="0" smtClean="0"/>
              <a:t>Next update: </a:t>
            </a:r>
            <a:r>
              <a:rPr lang="en-GB" sz="1100" dirty="0" err="1" smtClean="0"/>
              <a:t>T.b.c</a:t>
            </a:r>
            <a:r>
              <a:rPr lang="en-GB" sz="1100" dirty="0" smtClean="0"/>
              <a:t>.</a:t>
            </a:r>
            <a:endParaRPr lang="en-GB" sz="1100" dirty="0"/>
          </a:p>
        </p:txBody>
      </p:sp>
      <p:sp>
        <p:nvSpPr>
          <p:cNvPr id="8" name="TextBox 7"/>
          <p:cNvSpPr txBox="1"/>
          <p:nvPr/>
        </p:nvSpPr>
        <p:spPr>
          <a:xfrm>
            <a:off x="79513" y="5222077"/>
            <a:ext cx="5259943" cy="144671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NOMIS estimates of the numbers and proportions of self-employed are taken from the Annual Population Survey (APS) and thus differ from the 2021 Census figures.  </a:t>
            </a:r>
            <a:r>
              <a:rPr lang="en-GB" sz="1100" dirty="0" smtClean="0">
                <a:solidFill>
                  <a:schemeClr val="bg1">
                    <a:lumMod val="65000"/>
                  </a:schemeClr>
                </a:solidFill>
                <a:hlinkClick r:id="rId7"/>
              </a:rPr>
              <a:t>Census </a:t>
            </a:r>
            <a:r>
              <a:rPr lang="en-GB" sz="1100" dirty="0">
                <a:solidFill>
                  <a:schemeClr val="bg1">
                    <a:lumMod val="65000"/>
                  </a:schemeClr>
                </a:solidFill>
                <a:hlinkClick r:id="rId7"/>
              </a:rPr>
              <a:t>data</a:t>
            </a:r>
            <a:r>
              <a:rPr lang="en-GB" sz="1100" dirty="0">
                <a:solidFill>
                  <a:schemeClr val="bg1">
                    <a:lumMod val="65000"/>
                  </a:schemeClr>
                </a:solidFill>
              </a:rPr>
              <a:t> </a:t>
            </a:r>
            <a:r>
              <a:rPr lang="en-GB" sz="1100" dirty="0" smtClean="0">
                <a:solidFill>
                  <a:schemeClr val="bg1">
                    <a:lumMod val="65000"/>
                  </a:schemeClr>
                </a:solidFill>
              </a:rPr>
              <a:t>show the </a:t>
            </a:r>
            <a:r>
              <a:rPr lang="en-GB" sz="1100" dirty="0">
                <a:solidFill>
                  <a:schemeClr val="bg1">
                    <a:lumMod val="65000"/>
                  </a:schemeClr>
                </a:solidFill>
              </a:rPr>
              <a:t>rate of self-employment in Herefordshire </a:t>
            </a:r>
            <a:r>
              <a:rPr lang="en-GB" sz="1100" dirty="0" smtClean="0">
                <a:solidFill>
                  <a:schemeClr val="bg1">
                    <a:lumMod val="65000"/>
                  </a:schemeClr>
                </a:solidFill>
              </a:rPr>
              <a:t> to be 12</a:t>
            </a:r>
            <a:r>
              <a:rPr lang="en-GB" sz="1100" dirty="0">
                <a:solidFill>
                  <a:schemeClr val="bg1">
                    <a:lumMod val="65000"/>
                  </a:schemeClr>
                </a:solidFill>
              </a:rPr>
              <a:t>% of all 16+ </a:t>
            </a:r>
            <a:r>
              <a:rPr lang="en-GB" sz="1100" dirty="0" smtClean="0">
                <a:solidFill>
                  <a:schemeClr val="bg1">
                    <a:lumMod val="65000"/>
                  </a:schemeClr>
                </a:solidFill>
              </a:rPr>
              <a:t>year-olds – just outside </a:t>
            </a:r>
            <a:r>
              <a:rPr lang="en-GB" sz="1100" dirty="0">
                <a:solidFill>
                  <a:schemeClr val="bg1">
                    <a:lumMod val="65000"/>
                  </a:schemeClr>
                </a:solidFill>
              </a:rPr>
              <a:t>the highest 10% of local authorities across </a:t>
            </a:r>
            <a:r>
              <a:rPr lang="en-GB" sz="1100" dirty="0" smtClean="0">
                <a:solidFill>
                  <a:schemeClr val="bg1">
                    <a:lumMod val="65000"/>
                  </a:schemeClr>
                </a:solidFill>
              </a:rPr>
              <a:t>England </a:t>
            </a:r>
            <a:r>
              <a:rPr lang="en-GB" sz="1100" dirty="0">
                <a:solidFill>
                  <a:schemeClr val="bg1">
                    <a:lumMod val="65000"/>
                  </a:schemeClr>
                </a:solidFill>
              </a:rPr>
              <a:t>and Wales (the national rate was 10</a:t>
            </a:r>
            <a:r>
              <a:rPr lang="en-GB" sz="1100" dirty="0" smtClean="0">
                <a:solidFill>
                  <a:schemeClr val="bg1">
                    <a:lumMod val="65000"/>
                  </a:schemeClr>
                </a:solidFill>
              </a:rPr>
              <a:t>%).  The number of self-employed (full and part-time including those who are also students) was 19,400 in 2021. </a:t>
            </a:r>
          </a:p>
          <a:p>
            <a:r>
              <a:rPr lang="en-US" sz="1100" dirty="0" smtClean="0">
                <a:solidFill>
                  <a:schemeClr val="bg1">
                    <a:lumMod val="65000"/>
                  </a:schemeClr>
                </a:solidFill>
              </a:rPr>
              <a:t>. </a:t>
            </a:r>
            <a:endParaRPr lang="en-GB" sz="1100" dirty="0">
              <a:solidFill>
                <a:schemeClr val="bg1">
                  <a:lumMod val="65000"/>
                </a:schemeClr>
              </a:solidFill>
            </a:endParaRPr>
          </a:p>
        </p:txBody>
      </p:sp>
    </p:spTree>
    <p:extLst>
      <p:ext uri="{BB962C8B-B14F-4D97-AF65-F5344CB8AC3E}">
        <p14:creationId xmlns:p14="http://schemas.microsoft.com/office/powerpoint/2010/main" val="3360853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5721881" cy="4985578"/>
          </a:xfrm>
          <a:ln w="38100">
            <a:solidFill>
              <a:srgbClr val="FFC000"/>
            </a:solidFill>
          </a:ln>
        </p:spPr>
        <p:txBody>
          <a:bodyPr>
            <a:normAutofit fontScale="92500" lnSpcReduction="10000"/>
          </a:bodyPr>
          <a:lstStyle/>
          <a:p>
            <a:pPr>
              <a:lnSpc>
                <a:spcPct val="160000"/>
              </a:lnSpc>
            </a:pPr>
            <a:r>
              <a:rPr lang="en-GB" b="1" dirty="0" smtClean="0"/>
              <a:t>Key points</a:t>
            </a:r>
          </a:p>
          <a:p>
            <a:pPr marL="285750" indent="-285750">
              <a:lnSpc>
                <a:spcPct val="160000"/>
              </a:lnSpc>
              <a:buFont typeface="Arial" panose="020B0604020202020204" pitchFamily="34" charset="0"/>
              <a:buChar char="•"/>
            </a:pPr>
            <a:r>
              <a:rPr lang="en-GB" sz="1500" dirty="0" smtClean="0"/>
              <a:t>In 2021, </a:t>
            </a:r>
            <a:r>
              <a:rPr lang="en-GB" sz="1500" dirty="0"/>
              <a:t>Herefordshire’s GDHI per head </a:t>
            </a:r>
            <a:r>
              <a:rPr lang="en-GB" sz="1500" dirty="0" smtClean="0"/>
              <a:t>at current prices was £21,602 an increase from £20,249 in 2020 but lower </a:t>
            </a:r>
            <a:r>
              <a:rPr lang="en-GB" sz="1500" dirty="0"/>
              <a:t>than England’s </a:t>
            </a:r>
            <a:r>
              <a:rPr lang="en-GB" sz="1500" dirty="0" smtClean="0"/>
              <a:t>(£22,213).  It was however higher </a:t>
            </a:r>
            <a:r>
              <a:rPr lang="en-GB" sz="1500" dirty="0"/>
              <a:t>than that for the West Midlands </a:t>
            </a:r>
            <a:r>
              <a:rPr lang="en-GB" sz="1500" dirty="0" smtClean="0"/>
              <a:t>(£18,566).</a:t>
            </a:r>
          </a:p>
          <a:p>
            <a:pPr marL="285750" indent="-285750">
              <a:lnSpc>
                <a:spcPct val="160000"/>
              </a:lnSpc>
              <a:buFont typeface="Arial" panose="020B0604020202020204" pitchFamily="34" charset="0"/>
              <a:buChar char="•"/>
            </a:pPr>
            <a:r>
              <a:rPr lang="en-GB" sz="1500" dirty="0" smtClean="0"/>
              <a:t>In 2021, GDHI in Herefordshire increased by 6.2% compared to 2020; better than nationally (3.6%) and regionally (3.4%).</a:t>
            </a:r>
          </a:p>
          <a:p>
            <a:pPr>
              <a:lnSpc>
                <a:spcPct val="160000"/>
              </a:lnSpc>
            </a:pPr>
            <a:r>
              <a:rPr lang="en-GB" sz="1500" dirty="0"/>
              <a:t>The relatively high level of GDHI per head in Herefordshire compared to the West Midlands as a whole is in contrast to the low level of earnings for the county and the low Gross </a:t>
            </a:r>
            <a:r>
              <a:rPr lang="en-GB" sz="1500"/>
              <a:t>Value </a:t>
            </a:r>
            <a:r>
              <a:rPr lang="en-GB" sz="1500" smtClean="0"/>
              <a:t>Added (GVA) </a:t>
            </a:r>
            <a:r>
              <a:rPr lang="en-GB" sz="1500" dirty="0"/>
              <a:t>per head. This difference may be partly explained by a </a:t>
            </a:r>
            <a:r>
              <a:rPr lang="en-GB" sz="1500" dirty="0">
                <a:hlinkClick r:id="rId3"/>
              </a:rPr>
              <a:t>relatively large proportion of people of retirement age in </a:t>
            </a:r>
            <a:r>
              <a:rPr lang="en-GB" sz="1500" dirty="0" smtClean="0">
                <a:hlinkClick r:id="rId3"/>
              </a:rPr>
              <a:t>Herefordshire</a:t>
            </a:r>
            <a:r>
              <a:rPr lang="en-GB" sz="1500" dirty="0" smtClean="0"/>
              <a:t>, </a:t>
            </a:r>
            <a:r>
              <a:rPr lang="en-GB" sz="1500" dirty="0"/>
              <a:t>who may derive a considerable income from pensions and other financial assets and investments. </a:t>
            </a:r>
            <a:endParaRPr lang="en-GB" dirty="0" smtClean="0"/>
          </a:p>
        </p:txBody>
      </p:sp>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429009" y="4194269"/>
            <a:ext cx="2685188" cy="769441"/>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4"/>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14</a:t>
            </a:r>
            <a:r>
              <a:rPr kumimoji="0" lang="en-GB" sz="1100" b="0" i="0" u="none" strike="noStrike" kern="1200" cap="none" spc="0" normalizeH="0" noProof="0" dirty="0" smtClean="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 2023</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smtClean="0">
                <a:solidFill>
                  <a:prstClr val="black"/>
                </a:solidFill>
                <a:latin typeface="Arial" panose="020B0604020202020204"/>
              </a:rPr>
              <a:t>Next update:  Summer 2024</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8" name="TextBox 7"/>
          <p:cNvSpPr txBox="1"/>
          <p:nvPr/>
        </p:nvSpPr>
        <p:spPr>
          <a:xfrm>
            <a:off x="6078259" y="5218696"/>
            <a:ext cx="6085744" cy="1446550"/>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smtClean="0">
                <a:ln>
                  <a:noFill/>
                </a:ln>
                <a:solidFill>
                  <a:schemeClr val="bg1">
                    <a:lumMod val="65000"/>
                  </a:schemeClr>
                </a:solidFill>
                <a:effectLst/>
                <a:uLnTx/>
                <a:uFillTx/>
                <a:latin typeface="Arial" panose="020B0604020202020204"/>
              </a:rPr>
              <a:t>Need to know:</a:t>
            </a:r>
            <a:r>
              <a:rPr lang="en-GB" sz="1100" dirty="0">
                <a:solidFill>
                  <a:schemeClr val="bg1">
                    <a:lumMod val="65000"/>
                  </a:schemeClr>
                </a:solidFill>
              </a:rPr>
              <a:t> </a:t>
            </a:r>
            <a:r>
              <a:rPr lang="en-GB" sz="1100" dirty="0" smtClean="0">
                <a:solidFill>
                  <a:schemeClr val="bg1">
                    <a:lumMod val="65000"/>
                  </a:schemeClr>
                </a:solidFill>
              </a:rPr>
              <a:t>GDHI </a:t>
            </a:r>
            <a:r>
              <a:rPr lang="en-GB" sz="1100" dirty="0">
                <a:solidFill>
                  <a:schemeClr val="bg1">
                    <a:lumMod val="65000"/>
                  </a:schemeClr>
                </a:solidFill>
              </a:rPr>
              <a:t>is the amount of money that individuals have available for spending or saving </a:t>
            </a:r>
            <a:r>
              <a:rPr lang="en-GB" sz="1100" dirty="0" smtClean="0">
                <a:solidFill>
                  <a:schemeClr val="bg1">
                    <a:lumMod val="65000"/>
                  </a:schemeClr>
                </a:solidFill>
              </a:rPr>
              <a:t>and is </a:t>
            </a:r>
            <a:r>
              <a:rPr lang="en-GB" sz="1100" dirty="0">
                <a:solidFill>
                  <a:schemeClr val="bg1">
                    <a:lumMod val="65000"/>
                  </a:schemeClr>
                </a:solidFill>
              </a:rPr>
              <a:t>a concept that is seen to reflect the “material welfare” of the household </a:t>
            </a:r>
            <a:r>
              <a:rPr lang="en-GB" sz="1100" dirty="0" smtClean="0">
                <a:solidFill>
                  <a:schemeClr val="bg1">
                    <a:lumMod val="65000"/>
                  </a:schemeClr>
                </a:solidFill>
              </a:rPr>
              <a:t>sector, as such it is preferred </a:t>
            </a:r>
            <a:r>
              <a:rPr lang="en-GB" sz="1100" dirty="0">
                <a:solidFill>
                  <a:schemeClr val="bg1">
                    <a:lumMod val="65000"/>
                  </a:schemeClr>
                </a:solidFill>
              </a:rPr>
              <a:t>to Gross Value Added (GVA) as the measure of economic </a:t>
            </a:r>
            <a:r>
              <a:rPr lang="en-GB" sz="1100" dirty="0" smtClean="0">
                <a:solidFill>
                  <a:schemeClr val="bg1">
                    <a:lumMod val="65000"/>
                  </a:schemeClr>
                </a:solidFill>
              </a:rPr>
              <a:t>welfare</a:t>
            </a:r>
            <a:r>
              <a:rPr lang="en-GB" sz="1100" dirty="0">
                <a:solidFill>
                  <a:schemeClr val="bg1">
                    <a:lumMod val="65000"/>
                  </a:schemeClr>
                </a:solidFill>
              </a:rPr>
              <a:t>. </a:t>
            </a:r>
            <a:endParaRPr lang="en-GB" sz="1100" dirty="0" smtClean="0">
              <a:solidFill>
                <a:schemeClr val="bg1">
                  <a:lumMod val="65000"/>
                </a:schemeClr>
              </a:solidFill>
            </a:endParaRPr>
          </a:p>
          <a:p>
            <a:pPr lvl="0">
              <a:defRPr/>
            </a:pPr>
            <a:r>
              <a:rPr lang="en-GB" sz="1100" dirty="0" smtClean="0">
                <a:solidFill>
                  <a:schemeClr val="bg1">
                    <a:lumMod val="65000"/>
                  </a:schemeClr>
                </a:solidFill>
              </a:rPr>
              <a:t>The </a:t>
            </a:r>
            <a:r>
              <a:rPr lang="en-GB" sz="1100" dirty="0">
                <a:solidFill>
                  <a:schemeClr val="bg1">
                    <a:lumMod val="65000"/>
                  </a:schemeClr>
                </a:solidFill>
              </a:rPr>
              <a:t>household sector includes residents of traditional households, as well as those living in communal establishments. GDHI also includes the business income of self-employed people.</a:t>
            </a:r>
            <a:endParaRPr lang="en-GB" sz="1100" dirty="0" smtClean="0">
              <a:solidFill>
                <a:schemeClr val="bg1">
                  <a:lumMod val="65000"/>
                </a:schemeClr>
              </a:solidFill>
            </a:endParaRPr>
          </a:p>
          <a:p>
            <a:pPr lvl="0">
              <a:defRPr/>
            </a:pPr>
            <a:r>
              <a:rPr lang="en-GB" sz="1100" dirty="0" smtClean="0">
                <a:solidFill>
                  <a:schemeClr val="bg1">
                    <a:lumMod val="65000"/>
                  </a:schemeClr>
                </a:solidFill>
              </a:rPr>
              <a:t>GDHI </a:t>
            </a:r>
            <a:r>
              <a:rPr lang="en-GB" sz="1100" dirty="0">
                <a:solidFill>
                  <a:schemeClr val="bg1">
                    <a:lumMod val="65000"/>
                  </a:schemeClr>
                </a:solidFill>
              </a:rPr>
              <a:t>includes income from wages, salaries, self-employment, property and pensions and is money left after expenditure associated with this income i.e. taxes and social contributions.   To make the measure comparable between areas, per head indices are used</a:t>
            </a:r>
            <a:r>
              <a:rPr lang="en-GB" sz="1100" dirty="0" smtClean="0">
                <a:solidFill>
                  <a:schemeClr val="bg1">
                    <a:lumMod val="65000"/>
                  </a:schemeClr>
                </a:solidFill>
              </a:rPr>
              <a:t>.</a:t>
            </a:r>
            <a:endParaRPr lang="en-GB" sz="1100" dirty="0">
              <a:solidFill>
                <a:schemeClr val="bg1">
                  <a:lumMod val="65000"/>
                </a:schemeClr>
              </a:solidFill>
            </a:endParaRPr>
          </a:p>
        </p:txBody>
      </p:sp>
      <p:pic>
        <p:nvPicPr>
          <p:cNvPr id="11" name="Content Placeholder 10" descr="Line chart showing trend in Gross Disposable Household Income in Herefordshire, the West Midlands and England since 1997.  In 2021, GDHI at current prices in Herefordshire had increased from 2020 and was higher than in the West Midlands, but remained lower than in England as a whole."/>
          <p:cNvPicPr>
            <a:picLocks noGrp="1" noChangeAspect="1"/>
          </p:cNvPicPr>
          <p:nvPr>
            <p:ph idx="1"/>
          </p:nvPr>
        </p:nvPicPr>
        <p:blipFill>
          <a:blip r:embed="rId5"/>
          <a:stretch>
            <a:fillRect/>
          </a:stretch>
        </p:blipFill>
        <p:spPr>
          <a:xfrm>
            <a:off x="6078259" y="973789"/>
            <a:ext cx="6035938" cy="3122914"/>
          </a:xfrm>
          <a:prstGeom prst="rect">
            <a:avLst/>
          </a:prstGeom>
          <a:ln>
            <a:solidFill>
              <a:schemeClr val="tx1"/>
            </a:solidFill>
          </a:ln>
        </p:spPr>
      </p:pic>
    </p:spTree>
    <p:extLst>
      <p:ext uri="{BB962C8B-B14F-4D97-AF65-F5344CB8AC3E}">
        <p14:creationId xmlns:p14="http://schemas.microsoft.com/office/powerpoint/2010/main" val="1551091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1 &amp; 2)</a:t>
            </a:r>
            <a:endParaRPr lang="en-GB" sz="3200" dirty="0"/>
          </a:p>
        </p:txBody>
      </p:sp>
      <p:sp>
        <p:nvSpPr>
          <p:cNvPr id="3" name="Content Placeholder 2"/>
          <p:cNvSpPr>
            <a:spLocks noGrp="1"/>
          </p:cNvSpPr>
          <p:nvPr>
            <p:ph idx="1"/>
          </p:nvPr>
        </p:nvSpPr>
        <p:spPr>
          <a:xfrm>
            <a:off x="58925" y="1081846"/>
            <a:ext cx="12052147" cy="5776154"/>
          </a:xfrm>
          <a:solidFill>
            <a:schemeClr val="bg1"/>
          </a:solidFill>
        </p:spPr>
        <p:txBody>
          <a:bodyPr>
            <a:noAutofit/>
          </a:bodyPr>
          <a:lstStyle/>
          <a:p>
            <a:pPr>
              <a:lnSpc>
                <a:spcPct val="120000"/>
              </a:lnSpc>
            </a:pPr>
            <a:r>
              <a:rPr lang="en-GB" sz="1400" dirty="0" smtClean="0"/>
              <a:t>Unexpectedly, the rate of </a:t>
            </a:r>
            <a:r>
              <a:rPr lang="en-GB" sz="1400" b="1" dirty="0" smtClean="0"/>
              <a:t>Inflation</a:t>
            </a:r>
            <a:r>
              <a:rPr lang="en-GB" sz="1400" dirty="0" smtClean="0"/>
              <a:t> rose on December 2023 - the </a:t>
            </a:r>
            <a:r>
              <a:rPr lang="en-GB" sz="1400" dirty="0"/>
              <a:t>Consumer Prices Index (CPI) rose by </a:t>
            </a:r>
            <a:r>
              <a:rPr lang="en-GB" sz="1400" dirty="0" smtClean="0"/>
              <a:t>4.0% in </a:t>
            </a:r>
            <a:r>
              <a:rPr lang="en-GB" sz="1400" dirty="0"/>
              <a:t>the 12 months to </a:t>
            </a:r>
            <a:r>
              <a:rPr lang="en-GB" sz="1400" dirty="0" smtClean="0"/>
              <a:t>December 2023, up from 3.9% </a:t>
            </a:r>
            <a:r>
              <a:rPr lang="en-GB" sz="1400" dirty="0"/>
              <a:t>in November; </a:t>
            </a:r>
            <a:r>
              <a:rPr lang="en-GB" sz="1400" dirty="0" smtClean="0"/>
              <a:t>the </a:t>
            </a:r>
            <a:r>
              <a:rPr lang="en-GB" sz="1400" dirty="0"/>
              <a:t>first time the rate has increased since February 2023.  </a:t>
            </a:r>
            <a:endParaRPr lang="en-GB" sz="1400" dirty="0" smtClean="0"/>
          </a:p>
          <a:p>
            <a:pPr>
              <a:lnSpc>
                <a:spcPct val="120000"/>
              </a:lnSpc>
            </a:pPr>
            <a:r>
              <a:rPr lang="en-GB" sz="1400" dirty="0" smtClean="0"/>
              <a:t>The number of </a:t>
            </a:r>
            <a:r>
              <a:rPr lang="en-GB" sz="1400" b="1" dirty="0" smtClean="0"/>
              <a:t>people claiming Universal Credit </a:t>
            </a:r>
            <a:r>
              <a:rPr lang="en-GB" sz="1400" dirty="0" smtClean="0"/>
              <a:t>is gradually increasing and </a:t>
            </a:r>
            <a:r>
              <a:rPr lang="en-GB" sz="1400" dirty="0" smtClean="0"/>
              <a:t>at 13,210 is currently significantly </a:t>
            </a:r>
            <a:r>
              <a:rPr lang="en-GB" sz="1400" dirty="0" smtClean="0"/>
              <a:t>higher than the pandemic peak.  The number of </a:t>
            </a:r>
            <a:r>
              <a:rPr lang="en-GB" sz="1400" b="1" dirty="0" smtClean="0"/>
              <a:t>people claiming out-of-work related benefits </a:t>
            </a:r>
            <a:r>
              <a:rPr lang="en-GB" sz="1400" dirty="0" smtClean="0"/>
              <a:t>increased in December 2023 to 2,605 and numbers remain significantly higher than pre-pandemic.  </a:t>
            </a:r>
          </a:p>
          <a:p>
            <a:pPr>
              <a:lnSpc>
                <a:spcPct val="120000"/>
              </a:lnSpc>
            </a:pPr>
            <a:r>
              <a:rPr lang="en-GB" sz="1400" dirty="0" smtClean="0"/>
              <a:t>The number of unique </a:t>
            </a:r>
            <a:r>
              <a:rPr lang="en-GB" sz="1400" b="1" dirty="0" smtClean="0"/>
              <a:t>job postings</a:t>
            </a:r>
            <a:r>
              <a:rPr lang="en-GB" sz="1400" dirty="0" smtClean="0"/>
              <a:t> rose slightly in November 2023 and was similar to the same month last year but higher than immediately prior to the Covid-19 pandemic. </a:t>
            </a:r>
          </a:p>
          <a:p>
            <a:pPr>
              <a:lnSpc>
                <a:spcPct val="120000"/>
              </a:lnSpc>
            </a:pPr>
            <a:r>
              <a:rPr lang="en-GB" sz="1400" dirty="0" smtClean="0"/>
              <a:t>In </a:t>
            </a:r>
            <a:r>
              <a:rPr lang="en-GB" sz="1400" dirty="0"/>
              <a:t>2020 </a:t>
            </a:r>
            <a:r>
              <a:rPr lang="en-GB" sz="1400" dirty="0" smtClean="0"/>
              <a:t>Herefordshire’s </a:t>
            </a:r>
            <a:r>
              <a:rPr lang="en-GB" sz="1400" b="1" dirty="0" smtClean="0"/>
              <a:t>Gross Domestic Product </a:t>
            </a:r>
            <a:r>
              <a:rPr lang="en-GB" sz="1400" dirty="0" smtClean="0"/>
              <a:t>(GDP) fell sharply to </a:t>
            </a:r>
            <a:r>
              <a:rPr lang="en-GB" sz="1400" dirty="0"/>
              <a:t>it’s </a:t>
            </a:r>
            <a:r>
              <a:rPr lang="en-GB" sz="1400" dirty="0" smtClean="0"/>
              <a:t>lowest level in real terms since 2013 but recovered somewhat in 2021.  Over the past two decades </a:t>
            </a:r>
            <a:r>
              <a:rPr lang="en-GB" sz="1400" b="1" dirty="0" smtClean="0"/>
              <a:t>per </a:t>
            </a:r>
            <a:r>
              <a:rPr lang="en-GB" sz="1400" b="1" dirty="0"/>
              <a:t>capita GDP </a:t>
            </a:r>
            <a:r>
              <a:rPr lang="en-GB" sz="1400" dirty="0" smtClean="0"/>
              <a:t>has </a:t>
            </a:r>
            <a:r>
              <a:rPr lang="en-GB" sz="1400" dirty="0"/>
              <a:t>consistently lagged behind </a:t>
            </a:r>
            <a:r>
              <a:rPr lang="en-GB" sz="1400" dirty="0" smtClean="0"/>
              <a:t>England </a:t>
            </a:r>
            <a:r>
              <a:rPr lang="en-GB" sz="1400" dirty="0"/>
              <a:t>and the West Midlands </a:t>
            </a:r>
            <a:r>
              <a:rPr lang="en-GB" sz="1400" dirty="0" smtClean="0"/>
              <a:t>region.  The </a:t>
            </a:r>
            <a:r>
              <a:rPr lang="en-GB" sz="1400" b="1" dirty="0" smtClean="0"/>
              <a:t>value of goods and services produced </a:t>
            </a:r>
            <a:r>
              <a:rPr lang="en-GB" sz="1400" dirty="0" smtClean="0"/>
              <a:t>(GVA) shrank to pre-2014 levels during the pandemic.  Herefordshire also has one of the lowest levels of </a:t>
            </a:r>
            <a:r>
              <a:rPr lang="en-GB" sz="1400" b="1" dirty="0" smtClean="0"/>
              <a:t>labour productivity </a:t>
            </a:r>
            <a:r>
              <a:rPr lang="en-GB" sz="1400" dirty="0" smtClean="0"/>
              <a:t>amongst ITL3 areas of the UK.</a:t>
            </a:r>
          </a:p>
          <a:p>
            <a:pPr>
              <a:lnSpc>
                <a:spcPct val="120000"/>
              </a:lnSpc>
            </a:pPr>
            <a:r>
              <a:rPr lang="en-GB" sz="1400" dirty="0" smtClean="0"/>
              <a:t>The latest estimate </a:t>
            </a:r>
            <a:r>
              <a:rPr lang="en-GB" sz="1400" dirty="0"/>
              <a:t>of </a:t>
            </a:r>
            <a:r>
              <a:rPr lang="en-GB" sz="1400" b="1" dirty="0"/>
              <a:t>unemployment</a:t>
            </a:r>
            <a:r>
              <a:rPr lang="en-GB" sz="1400" dirty="0"/>
              <a:t> </a:t>
            </a:r>
            <a:r>
              <a:rPr lang="en-GB" sz="1400" dirty="0" smtClean="0"/>
              <a:t>(for the period </a:t>
            </a:r>
            <a:r>
              <a:rPr lang="en-GB" sz="1400" dirty="0"/>
              <a:t>October 2022 to September </a:t>
            </a:r>
            <a:r>
              <a:rPr lang="en-GB" sz="1400" dirty="0" smtClean="0"/>
              <a:t>2023) is 2.7% of adults aged 16+ (c.2,600 people); significantly lower than nationally and regionally.</a:t>
            </a:r>
          </a:p>
          <a:p>
            <a:pPr>
              <a:lnSpc>
                <a:spcPct val="120000"/>
              </a:lnSpc>
            </a:pPr>
            <a:r>
              <a:rPr lang="en-GB" sz="1400" dirty="0"/>
              <a:t>Latest data suggest </a:t>
            </a:r>
            <a:r>
              <a:rPr lang="en-GB" sz="1400" dirty="0" smtClean="0"/>
              <a:t>c.5,800 </a:t>
            </a:r>
            <a:r>
              <a:rPr lang="en-GB" sz="1400" dirty="0"/>
              <a:t>people in Herefordshire aged </a:t>
            </a:r>
            <a:r>
              <a:rPr lang="en-GB" sz="1400" dirty="0" smtClean="0"/>
              <a:t>16-64 are </a:t>
            </a:r>
            <a:r>
              <a:rPr lang="en-GB" sz="1400" b="1" dirty="0" smtClean="0"/>
              <a:t>economically inactive due </a:t>
            </a:r>
            <a:r>
              <a:rPr lang="en-GB" sz="1400" b="1" dirty="0"/>
              <a:t>to long-term sickness</a:t>
            </a:r>
            <a:r>
              <a:rPr lang="en-GB" sz="1400" dirty="0"/>
              <a:t>.</a:t>
            </a:r>
          </a:p>
          <a:p>
            <a:pPr>
              <a:lnSpc>
                <a:spcPct val="120000"/>
              </a:lnSpc>
            </a:pPr>
            <a:r>
              <a:rPr lang="en-GB" sz="1400" dirty="0" smtClean="0"/>
              <a:t>In 2022 </a:t>
            </a:r>
            <a:r>
              <a:rPr lang="en-GB" sz="1400" dirty="0"/>
              <a:t>the </a:t>
            </a:r>
            <a:r>
              <a:rPr lang="en-GB" sz="1400" dirty="0" smtClean="0"/>
              <a:t>estimated proportion </a:t>
            </a:r>
            <a:r>
              <a:rPr lang="en-GB" sz="1400" dirty="0"/>
              <a:t>of </a:t>
            </a:r>
            <a:r>
              <a:rPr lang="en-GB" sz="1400" b="1" dirty="0"/>
              <a:t>workless households </a:t>
            </a:r>
            <a:r>
              <a:rPr lang="en-GB" sz="1400" b="1" dirty="0" smtClean="0"/>
              <a:t>increased slightly but </a:t>
            </a:r>
            <a:r>
              <a:rPr lang="en-GB" sz="1400" dirty="0" smtClean="0"/>
              <a:t>was </a:t>
            </a:r>
            <a:r>
              <a:rPr lang="en-GB" sz="1400" dirty="0"/>
              <a:t>lower than in England and the West Midlands </a:t>
            </a:r>
            <a:r>
              <a:rPr lang="en-GB" sz="1400" dirty="0" smtClean="0"/>
              <a:t>region, although not </a:t>
            </a:r>
            <a:r>
              <a:rPr lang="en-GB" sz="1400" dirty="0"/>
              <a:t>significantly so</a:t>
            </a:r>
            <a:r>
              <a:rPr lang="en-GB" sz="1400" dirty="0" smtClean="0"/>
              <a:t>..</a:t>
            </a:r>
            <a:endParaRPr lang="en-GB" sz="1400" dirty="0"/>
          </a:p>
          <a:p>
            <a:pPr>
              <a:lnSpc>
                <a:spcPct val="120000"/>
              </a:lnSpc>
            </a:pPr>
            <a:r>
              <a:rPr lang="en-GB" sz="1400" dirty="0" smtClean="0"/>
              <a:t>Herefordshire has a smaller proportion of the </a:t>
            </a:r>
            <a:r>
              <a:rPr lang="en-GB" sz="1400" b="1" dirty="0" smtClean="0"/>
              <a:t>working-age population qualified to NVQ4 and above </a:t>
            </a:r>
            <a:r>
              <a:rPr lang="en-GB" sz="1400" dirty="0" smtClean="0"/>
              <a:t>than regionally and nationally and </a:t>
            </a:r>
            <a:r>
              <a:rPr lang="en-GB" sz="1400" dirty="0"/>
              <a:t>higher proportion of </a:t>
            </a:r>
            <a:r>
              <a:rPr lang="en-GB" sz="1400" b="1" dirty="0"/>
              <a:t>young people not in education, employment or training </a:t>
            </a:r>
            <a:r>
              <a:rPr lang="en-GB" sz="1400" dirty="0"/>
              <a:t>(NEET) than nationally, with young people from areas of highest deprivation significantly more likely to be NEET</a:t>
            </a:r>
            <a:r>
              <a:rPr lang="en-GB" sz="1400" dirty="0" smtClean="0"/>
              <a:t>.</a:t>
            </a:r>
            <a:endParaRPr lang="en-GB" sz="1400" dirty="0"/>
          </a:p>
        </p:txBody>
      </p:sp>
    </p:spTree>
    <p:extLst>
      <p:ext uri="{BB962C8B-B14F-4D97-AF65-F5344CB8AC3E}">
        <p14:creationId xmlns:p14="http://schemas.microsoft.com/office/powerpoint/2010/main" val="2738544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smtClean="0"/>
              <a:t>People claiming Pension Credit</a:t>
            </a:r>
            <a:endParaRPr lang="en-GB" sz="3200" dirty="0"/>
          </a:p>
        </p:txBody>
      </p:sp>
      <p:sp>
        <p:nvSpPr>
          <p:cNvPr id="6" name="Text Placeholder 3"/>
          <p:cNvSpPr txBox="1">
            <a:spLocks/>
          </p:cNvSpPr>
          <p:nvPr/>
        </p:nvSpPr>
        <p:spPr>
          <a:xfrm>
            <a:off x="258660" y="961901"/>
            <a:ext cx="4473526" cy="3813299"/>
          </a:xfrm>
          <a:prstGeom prst="rect">
            <a:avLst/>
          </a:prstGeom>
          <a:ln w="38100">
            <a:solidFill>
              <a:srgbClr val="FFC000"/>
            </a:solidFill>
          </a:ln>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hlinkClick r:id="rId3"/>
              </a:rPr>
              <a:t>Pension </a:t>
            </a:r>
            <a:r>
              <a:rPr kumimoji="0" lang="en-GB" sz="1200" b="0" i="0" u="none" strike="noStrike" kern="1200" cap="none" spc="0" normalizeH="0" baseline="0" noProof="0" dirty="0">
                <a:ln>
                  <a:noFill/>
                </a:ln>
                <a:solidFill>
                  <a:prstClr val="black"/>
                </a:solidFill>
                <a:effectLst/>
                <a:uLnTx/>
                <a:uFillTx/>
                <a:latin typeface="Arial" panose="020B0604020202020204"/>
                <a:hlinkClick r:id="rId3"/>
              </a:rPr>
              <a:t>Credit </a:t>
            </a:r>
            <a:r>
              <a:rPr kumimoji="0" lang="en-GB" sz="1200" b="0" i="0" u="none" strike="noStrike" kern="1200" cap="none" spc="0" normalizeH="0" baseline="0" noProof="0" dirty="0" smtClean="0">
                <a:ln>
                  <a:noFill/>
                </a:ln>
                <a:solidFill>
                  <a:prstClr val="black"/>
                </a:solidFill>
                <a:effectLst/>
                <a:uLnTx/>
                <a:uFillTx/>
                <a:latin typeface="Arial" panose="020B0604020202020204"/>
              </a:rPr>
              <a:t>provides help </a:t>
            </a:r>
            <a:r>
              <a:rPr kumimoji="0" lang="en-GB" sz="1200" b="0" i="0" u="none" strike="noStrike" kern="1200" cap="none" spc="0" normalizeH="0" baseline="0" noProof="0" dirty="0">
                <a:ln>
                  <a:noFill/>
                </a:ln>
                <a:solidFill>
                  <a:prstClr val="black"/>
                </a:solidFill>
                <a:effectLst/>
                <a:uLnTx/>
                <a:uFillTx/>
                <a:latin typeface="Arial" panose="020B0604020202020204"/>
              </a:rPr>
              <a:t>with </a:t>
            </a:r>
            <a:r>
              <a:rPr kumimoji="0" lang="en-GB" sz="1200" b="0" i="0" u="none" strike="noStrike" kern="1200" cap="none" spc="0" normalizeH="0" baseline="0" noProof="0" dirty="0" smtClean="0">
                <a:ln>
                  <a:noFill/>
                </a:ln>
                <a:solidFill>
                  <a:prstClr val="black"/>
                </a:solidFill>
                <a:effectLst/>
                <a:uLnTx/>
                <a:uFillTx/>
                <a:latin typeface="Arial" panose="020B0604020202020204"/>
              </a:rPr>
              <a:t>living </a:t>
            </a:r>
            <a:r>
              <a:rPr kumimoji="0" lang="en-GB" sz="1200" b="0" i="0" u="none" strike="noStrike" kern="1200" cap="none" spc="0" normalizeH="0" baseline="0" noProof="0" dirty="0">
                <a:ln>
                  <a:noFill/>
                </a:ln>
                <a:solidFill>
                  <a:prstClr val="black"/>
                </a:solidFill>
                <a:effectLst/>
                <a:uLnTx/>
                <a:uFillTx/>
                <a:latin typeface="Arial" panose="020B0604020202020204"/>
              </a:rPr>
              <a:t>costs </a:t>
            </a:r>
            <a:r>
              <a:rPr kumimoji="0" lang="en-GB" sz="1200" b="0" i="0" u="none" strike="noStrike" kern="1200" cap="none" spc="0" normalizeH="0" baseline="0" noProof="0" dirty="0" smtClean="0">
                <a:ln>
                  <a:noFill/>
                </a:ln>
                <a:solidFill>
                  <a:prstClr val="black"/>
                </a:solidFill>
                <a:effectLst/>
                <a:uLnTx/>
                <a:uFillTx/>
                <a:latin typeface="Arial" panose="020B0604020202020204"/>
              </a:rPr>
              <a:t>for people who are over </a:t>
            </a:r>
            <a:r>
              <a:rPr kumimoji="0" lang="en-GB" sz="1200" b="0" i="0" u="none" strike="noStrike" kern="1200" cap="none" spc="0" normalizeH="0" baseline="0" noProof="0" dirty="0">
                <a:ln>
                  <a:noFill/>
                </a:ln>
                <a:solidFill>
                  <a:prstClr val="black"/>
                </a:solidFill>
                <a:effectLst/>
                <a:uLnTx/>
                <a:uFillTx/>
                <a:latin typeface="Arial" panose="020B0604020202020204"/>
              </a:rPr>
              <a:t>State Pension age and on a low income. Pension Credit can also help with housing costs such as ground rent or service charges</a:t>
            </a:r>
            <a:r>
              <a:rPr kumimoji="0" lang="en-GB" sz="1200" b="0" i="0" u="none" strike="noStrike" kern="1200" cap="none" spc="0" normalizeH="0" baseline="0" noProof="0" dirty="0" smtClean="0">
                <a:ln>
                  <a:noFill/>
                </a:ln>
                <a:solidFill>
                  <a:prstClr val="black"/>
                </a:solidFill>
                <a:effectLst/>
                <a:uLnTx/>
                <a:uFillTx/>
                <a:latin typeface="Arial" panose="020B0604020202020204"/>
              </a:rPr>
              <a:t>.</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a:rPr>
              <a:t>Pension Credit tops up</a:t>
            </a:r>
            <a:r>
              <a:rPr kumimoji="0" lang="en-GB" sz="1200" b="0" i="0" u="none" strike="noStrike" kern="1200" cap="none" spc="0" normalizeH="0" baseline="0" noProof="0" dirty="0" smtClean="0">
                <a:ln>
                  <a:noFill/>
                </a:ln>
                <a:solidFill>
                  <a:prstClr val="black"/>
                </a:solidFill>
                <a:effectLst/>
                <a:uLnTx/>
                <a:uFillTx/>
                <a:latin typeface="Arial" panose="020B0604020202020204"/>
              </a:rPr>
              <a:t>:  </a:t>
            </a:r>
          </a:p>
          <a:p>
            <a:pPr marL="685800" marR="0" lvl="1" indent="-228600" algn="l" defTabSz="914400" rtl="0" eaLnBrk="1" fontAlgn="auto" latinLnBrk="0" hangingPunct="1">
              <a:lnSpc>
                <a:spcPct val="110000"/>
              </a:lnSpc>
              <a:spcBef>
                <a:spcPts val="500"/>
              </a:spcBef>
              <a:spcAft>
                <a:spcPts val="0"/>
              </a:spcAft>
              <a:buClrTx/>
              <a:buSzTx/>
              <a:buFont typeface="Arial"/>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rPr>
              <a:t>weekly </a:t>
            </a:r>
            <a:r>
              <a:rPr kumimoji="0" lang="en-GB" sz="1200" b="0" i="0" u="none" strike="noStrike" kern="1200" cap="none" spc="0" normalizeH="0" baseline="0" noProof="0" dirty="0">
                <a:ln>
                  <a:noFill/>
                </a:ln>
                <a:solidFill>
                  <a:prstClr val="black"/>
                </a:solidFill>
                <a:effectLst/>
                <a:uLnTx/>
                <a:uFillTx/>
                <a:latin typeface="Arial" panose="020B0604020202020204"/>
              </a:rPr>
              <a:t>income to </a:t>
            </a:r>
            <a:r>
              <a:rPr kumimoji="0" lang="en-GB" sz="1200" b="0" i="0" u="none" strike="noStrike" kern="1200" cap="none" spc="0" normalizeH="0" baseline="0" noProof="0" dirty="0" smtClean="0">
                <a:ln>
                  <a:noFill/>
                </a:ln>
                <a:solidFill>
                  <a:prstClr val="black"/>
                </a:solidFill>
                <a:effectLst/>
                <a:uLnTx/>
                <a:uFillTx/>
                <a:latin typeface="Arial" panose="020B0604020202020204"/>
              </a:rPr>
              <a:t>£</a:t>
            </a:r>
            <a:r>
              <a:rPr lang="en-GB" sz="1200" dirty="0" smtClean="0">
                <a:solidFill>
                  <a:prstClr val="black"/>
                </a:solidFill>
                <a:latin typeface="Arial" panose="020B0604020202020204"/>
              </a:rPr>
              <a:t>201.05</a:t>
            </a:r>
            <a:r>
              <a:rPr kumimoji="0" lang="en-GB" sz="1200" b="0" i="0" u="none" strike="noStrike" kern="1200" cap="none" spc="0" normalizeH="0" baseline="0" noProof="0" dirty="0" smtClean="0">
                <a:ln>
                  <a:noFill/>
                </a:ln>
                <a:solidFill>
                  <a:prstClr val="black"/>
                </a:solidFill>
                <a:effectLst/>
                <a:uLnTx/>
                <a:uFillTx/>
                <a:latin typeface="Arial" panose="020B0604020202020204"/>
              </a:rPr>
              <a:t> </a:t>
            </a:r>
            <a:r>
              <a:rPr kumimoji="0" lang="en-GB" sz="1200" b="0" i="0" u="none" strike="noStrike" kern="1200" cap="none" spc="0" normalizeH="0" baseline="0" noProof="0" dirty="0">
                <a:ln>
                  <a:noFill/>
                </a:ln>
                <a:solidFill>
                  <a:prstClr val="black"/>
                </a:solidFill>
                <a:effectLst/>
                <a:uLnTx/>
                <a:uFillTx/>
                <a:latin typeface="Arial" panose="020B0604020202020204"/>
              </a:rPr>
              <a:t>if you’re single</a:t>
            </a:r>
          </a:p>
          <a:p>
            <a:pPr marL="685800" marR="0" lvl="1" indent="-228600" algn="l" defTabSz="914400" rtl="0" eaLnBrk="1" fontAlgn="auto" latinLnBrk="0" hangingPunct="1">
              <a:lnSpc>
                <a:spcPct val="110000"/>
              </a:lnSpc>
              <a:spcBef>
                <a:spcPts val="500"/>
              </a:spcBef>
              <a:spcAft>
                <a:spcPts val="0"/>
              </a:spcAft>
              <a:buClrTx/>
              <a:buSzTx/>
              <a:buFont typeface="Arial"/>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rPr>
              <a:t>joint </a:t>
            </a:r>
            <a:r>
              <a:rPr kumimoji="0" lang="en-GB" sz="1200" b="0" i="0" u="none" strike="noStrike" kern="1200" cap="none" spc="0" normalizeH="0" baseline="0" noProof="0" dirty="0">
                <a:ln>
                  <a:noFill/>
                </a:ln>
                <a:solidFill>
                  <a:prstClr val="black"/>
                </a:solidFill>
                <a:effectLst/>
                <a:uLnTx/>
                <a:uFillTx/>
                <a:latin typeface="Arial" panose="020B0604020202020204"/>
              </a:rPr>
              <a:t>weekly income to </a:t>
            </a:r>
            <a:r>
              <a:rPr kumimoji="0" lang="en-GB" sz="1200" b="0" i="0" u="none" strike="noStrike" kern="1200" cap="none" spc="0" normalizeH="0" baseline="0" noProof="0" dirty="0" smtClean="0">
                <a:ln>
                  <a:noFill/>
                </a:ln>
                <a:solidFill>
                  <a:prstClr val="black"/>
                </a:solidFill>
                <a:effectLst/>
                <a:uLnTx/>
                <a:uFillTx/>
                <a:latin typeface="Arial" panose="020B0604020202020204"/>
              </a:rPr>
              <a:t>£306.85 </a:t>
            </a:r>
            <a:r>
              <a:rPr kumimoji="0" lang="en-GB" sz="1200" b="0" i="0" u="none" strike="noStrike" kern="1200" cap="none" spc="0" normalizeH="0" baseline="0" noProof="0" dirty="0">
                <a:ln>
                  <a:noFill/>
                </a:ln>
                <a:solidFill>
                  <a:prstClr val="black"/>
                </a:solidFill>
                <a:effectLst/>
                <a:uLnTx/>
                <a:uFillTx/>
                <a:latin typeface="Arial" panose="020B0604020202020204"/>
              </a:rPr>
              <a:t>if you have a </a:t>
            </a:r>
            <a:r>
              <a:rPr kumimoji="0" lang="en-GB" sz="1200" b="0" i="0" u="none" strike="noStrike" kern="1200" cap="none" spc="0" normalizeH="0" baseline="0" noProof="0" dirty="0" smtClean="0">
                <a:ln>
                  <a:noFill/>
                </a:ln>
                <a:solidFill>
                  <a:prstClr val="black"/>
                </a:solidFill>
                <a:effectLst/>
                <a:uLnTx/>
                <a:uFillTx/>
                <a:latin typeface="Arial" panose="020B0604020202020204"/>
              </a:rPr>
              <a:t>partner.</a:t>
            </a:r>
          </a:p>
          <a:p>
            <a:pPr>
              <a:lnSpc>
                <a:spcPct val="110000"/>
              </a:lnSpc>
              <a:spcBef>
                <a:spcPts val="500"/>
              </a:spcBef>
              <a:defRPr/>
            </a:pPr>
            <a:r>
              <a:rPr lang="en-GB" sz="1200" noProof="0" dirty="0" smtClean="0">
                <a:solidFill>
                  <a:prstClr val="black"/>
                </a:solidFill>
                <a:latin typeface="Arial" panose="020B0604020202020204"/>
              </a:rPr>
              <a:t>Many of those eligible to claim Pension Credit </a:t>
            </a:r>
            <a:r>
              <a:rPr lang="en-GB" sz="1200" noProof="0" dirty="0" smtClean="0">
                <a:solidFill>
                  <a:prstClr val="black"/>
                </a:solidFill>
                <a:latin typeface="Arial" panose="020B0604020202020204"/>
                <a:hlinkClick r:id="rId4"/>
              </a:rPr>
              <a:t>do not do so </a:t>
            </a:r>
            <a:r>
              <a:rPr lang="en-GB" sz="1200" noProof="0" dirty="0" smtClean="0">
                <a:solidFill>
                  <a:prstClr val="black"/>
                </a:solidFill>
                <a:latin typeface="Arial" panose="020B0604020202020204"/>
              </a:rPr>
              <a:t>– this may be partly due to lack of awareness and partly due to the perception older generations have of benefits and associated stigma.</a:t>
            </a:r>
            <a:endParaRPr kumimoji="0" lang="en-GB" sz="1200" b="0" i="0" u="none" strike="noStrike" kern="1200" cap="none" spc="0" normalizeH="0" baseline="0" noProof="0" dirty="0">
              <a:ln>
                <a:noFill/>
              </a:ln>
              <a:solidFill>
                <a:prstClr val="black"/>
              </a:solidFill>
              <a:effectLst/>
              <a:uLnTx/>
              <a:uFillTx/>
              <a:latin typeface="Arial" panose="020B0604020202020204"/>
            </a:endParaRP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rPr>
              <a:t>The number of people claiming Pension Credit (UC) in Herefordshire has fallen fairly consistently since May 2018 from 5,025 to 4.001 in May 2023. </a:t>
            </a:r>
            <a:endParaRPr kumimoji="0" lang="en-GB" sz="1200" b="0" i="0" u="none" strike="noStrike" kern="1200" cap="none" spc="0" normalizeH="0" baseline="0" noProof="0" dirty="0">
              <a:ln>
                <a:noFill/>
              </a:ln>
              <a:solidFill>
                <a:prstClr val="black"/>
              </a:solidFill>
              <a:effectLst/>
              <a:uLnTx/>
              <a:uFillTx/>
              <a:latin typeface="Arial" panose="020B0604020202020204"/>
            </a:endParaRPr>
          </a:p>
        </p:txBody>
      </p:sp>
      <p:pic>
        <p:nvPicPr>
          <p:cNvPr id="4" name="Picture 3" descr="Bar chart showing the numbers of Pension Credit claimants in Herefordshire each quarter since May 2018."/>
          <p:cNvPicPr>
            <a:picLocks noChangeAspect="1"/>
          </p:cNvPicPr>
          <p:nvPr/>
        </p:nvPicPr>
        <p:blipFill>
          <a:blip r:embed="rId5"/>
          <a:stretch>
            <a:fillRect/>
          </a:stretch>
        </p:blipFill>
        <p:spPr>
          <a:xfrm>
            <a:off x="4919666" y="961901"/>
            <a:ext cx="7115389" cy="3906151"/>
          </a:xfrm>
          <a:prstGeom prst="rect">
            <a:avLst/>
          </a:prstGeom>
          <a:ln>
            <a:solidFill>
              <a:schemeClr val="tx1"/>
            </a:solidFill>
          </a:ln>
        </p:spPr>
      </p:pic>
      <p:sp>
        <p:nvSpPr>
          <p:cNvPr id="7" name="TextBox 6"/>
          <p:cNvSpPr txBox="1"/>
          <p:nvPr/>
        </p:nvSpPr>
        <p:spPr>
          <a:xfrm>
            <a:off x="8057391" y="4991164"/>
            <a:ext cx="3957441"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6"/>
              </a:rPr>
              <a:t>Department for Work &amp; Pensions (Stat-Xplore)</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Quarterly in arrears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28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February 2024</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p:cNvSpPr txBox="1"/>
          <p:nvPr/>
        </p:nvSpPr>
        <p:spPr>
          <a:xfrm>
            <a:off x="258660" y="4868053"/>
            <a:ext cx="4473526" cy="1785104"/>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The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 in which you qualify for pension credit has gradually increased from 60 to State Pension Age between April 2010 and November 2018 in line with the female State Pension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age.</a:t>
            </a:r>
            <a:endPar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To be entitled to Pension Credit,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you must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be of qualifying age and living in Great Britain. In the case of a couple, either may claim if both are of qualifying age but only one partner can get Pension Credit at any one time</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The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second element is the savings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credit whereby pensioners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401798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10228012" cy="195943"/>
          </a:xfrm>
        </p:spPr>
        <p:txBody>
          <a:bodyPr>
            <a:noAutofit/>
          </a:bodyPr>
          <a:lstStyle/>
          <a:p>
            <a:r>
              <a:rPr lang="en-GB" dirty="0" smtClean="0"/>
              <a:t>House prices</a:t>
            </a:r>
            <a:endParaRPr lang="en-GB" dirty="0"/>
          </a:p>
        </p:txBody>
      </p:sp>
      <p:sp>
        <p:nvSpPr>
          <p:cNvPr id="4" name="Text Placeholder 3"/>
          <p:cNvSpPr>
            <a:spLocks noGrp="1"/>
          </p:cNvSpPr>
          <p:nvPr>
            <p:ph type="body" sz="half" idx="2"/>
          </p:nvPr>
        </p:nvSpPr>
        <p:spPr>
          <a:xfrm>
            <a:off x="11875" y="653144"/>
            <a:ext cx="3866322" cy="5327399"/>
          </a:xfrm>
          <a:solidFill>
            <a:schemeClr val="bg1"/>
          </a:solidFill>
          <a:ln w="38100">
            <a:solidFill>
              <a:srgbClr val="FFC000"/>
            </a:solidFill>
          </a:ln>
        </p:spPr>
        <p:txBody>
          <a:bodyPr>
            <a:noAutofit/>
          </a:bodyPr>
          <a:lstStyle/>
          <a:p>
            <a:pPr>
              <a:lnSpc>
                <a:spcPct val="120000"/>
              </a:lnSpc>
            </a:pPr>
            <a:r>
              <a:rPr lang="en-GB" sz="1400" b="1" dirty="0" smtClean="0"/>
              <a:t>Key points</a:t>
            </a:r>
          </a:p>
          <a:p>
            <a:pPr marL="285750" indent="-285750">
              <a:lnSpc>
                <a:spcPct val="120000"/>
              </a:lnSpc>
              <a:buFont typeface="Arial" panose="020B0604020202020204" pitchFamily="34" charset="0"/>
              <a:buChar char="•"/>
            </a:pPr>
            <a:r>
              <a:rPr lang="en-GB" sz="1200" dirty="0" smtClean="0">
                <a:hlinkClick r:id="rId2"/>
              </a:rPr>
              <a:t>ONS reports </a:t>
            </a:r>
            <a:r>
              <a:rPr lang="en-GB" sz="1200" dirty="0" smtClean="0"/>
              <a:t>that over the 12 months to November 2023 the </a:t>
            </a:r>
            <a:r>
              <a:rPr lang="en-GB" sz="1200" dirty="0"/>
              <a:t>average house price in England </a:t>
            </a:r>
            <a:r>
              <a:rPr lang="en-GB" sz="1200" dirty="0" smtClean="0"/>
              <a:t>decreased to </a:t>
            </a:r>
            <a:r>
              <a:rPr lang="en-GB" sz="1200" dirty="0"/>
              <a:t>£302,000 (negative 2.9%), This is down from a decrease of 1.7% (revised estimate) in the 12 months to October 2023 and is the largest annual fall since 2009. The average house price in England was </a:t>
            </a:r>
            <a:r>
              <a:rPr lang="en-GB" sz="1200" dirty="0" smtClean="0"/>
              <a:t>£</a:t>
            </a:r>
            <a:r>
              <a:rPr lang="en-GB" sz="1200" dirty="0"/>
              <a:t>9,000 lower than 12 months ago.</a:t>
            </a:r>
            <a:endParaRPr lang="en-GB" sz="1200" dirty="0" smtClean="0"/>
          </a:p>
          <a:p>
            <a:pPr marL="285750" indent="-285750">
              <a:lnSpc>
                <a:spcPct val="120000"/>
              </a:lnSpc>
              <a:buFont typeface="Arial" panose="020B0604020202020204" pitchFamily="34" charset="0"/>
              <a:buChar char="•"/>
            </a:pPr>
            <a:r>
              <a:rPr lang="en-GB" sz="1200" dirty="0" smtClean="0"/>
              <a:t>In the year ending March 2023, the </a:t>
            </a:r>
            <a:r>
              <a:rPr lang="en-GB" sz="1200" b="1" dirty="0" smtClean="0"/>
              <a:t>median price paid in Herefordshire (all housing types)</a:t>
            </a:r>
            <a:r>
              <a:rPr lang="en-GB" sz="1200" dirty="0" smtClean="0"/>
              <a:t> was £291,000 up from £285,000 for y/e December 2022.  Nationally, the median price paid remained at £290,000 in y/e March 2023.  In the West Midlands region prices increased from £235,000 to £237,500 in the same period.  </a:t>
            </a:r>
          </a:p>
          <a:p>
            <a:pPr marL="285750" indent="-285750">
              <a:lnSpc>
                <a:spcPct val="120000"/>
              </a:lnSpc>
              <a:buFont typeface="Arial" panose="020B0604020202020204" pitchFamily="34" charset="0"/>
              <a:buChar char="•"/>
            </a:pPr>
            <a:r>
              <a:rPr lang="en-GB" sz="1200" dirty="0" smtClean="0">
                <a:hlinkClick r:id="rId3"/>
              </a:rPr>
              <a:t>ONS data </a:t>
            </a:r>
            <a:r>
              <a:rPr lang="en-GB" sz="1200" dirty="0" smtClean="0"/>
              <a:t>show typical </a:t>
            </a:r>
            <a:r>
              <a:rPr lang="en-GB" sz="1200" dirty="0"/>
              <a:t>payments on a </a:t>
            </a:r>
            <a:r>
              <a:rPr lang="en-GB" sz="1200" dirty="0" smtClean="0"/>
              <a:t>5-year </a:t>
            </a:r>
            <a:r>
              <a:rPr lang="en-GB" sz="1200" dirty="0"/>
              <a:t>fixed mortgage for an average terraced property in Herefordshire is </a:t>
            </a:r>
            <a:r>
              <a:rPr lang="en-GB" sz="1200" dirty="0" smtClean="0"/>
              <a:t>£1,050 with </a:t>
            </a:r>
            <a:r>
              <a:rPr lang="en-GB" sz="1200" dirty="0"/>
              <a:t>a deposit of £30,000 and a </a:t>
            </a:r>
            <a:r>
              <a:rPr lang="en-GB" sz="1200" dirty="0" smtClean="0"/>
              <a:t>25-year </a:t>
            </a:r>
            <a:r>
              <a:rPr lang="en-GB" sz="1200" dirty="0"/>
              <a:t>mortgage</a:t>
            </a:r>
            <a:r>
              <a:rPr lang="en-GB" sz="1200" dirty="0" smtClean="0"/>
              <a:t>.  The </a:t>
            </a:r>
            <a:r>
              <a:rPr lang="en-GB" sz="1200" dirty="0"/>
              <a:t>average price for a terraced property in Herefordshire </a:t>
            </a:r>
            <a:r>
              <a:rPr lang="en-GB" sz="1200" dirty="0" smtClean="0"/>
              <a:t>was </a:t>
            </a:r>
            <a:r>
              <a:rPr lang="en-GB" sz="1200" dirty="0"/>
              <a:t>£</a:t>
            </a:r>
            <a:r>
              <a:rPr lang="en-GB" sz="1200" dirty="0" smtClean="0"/>
              <a:t>206k </a:t>
            </a:r>
            <a:r>
              <a:rPr lang="en-GB" sz="1200" dirty="0"/>
              <a:t>in </a:t>
            </a:r>
            <a:r>
              <a:rPr lang="en-GB" sz="1200" dirty="0" smtClean="0"/>
              <a:t>November 2023, up 2</a:t>
            </a:r>
            <a:r>
              <a:rPr lang="en-GB" sz="1200" dirty="0"/>
              <a:t>4</a:t>
            </a:r>
            <a:r>
              <a:rPr lang="en-GB" sz="1200" dirty="0" smtClean="0"/>
              <a:t>% </a:t>
            </a:r>
            <a:r>
              <a:rPr lang="en-GB" sz="1200" dirty="0"/>
              <a:t>since </a:t>
            </a:r>
            <a:r>
              <a:rPr lang="en-GB" sz="1200" dirty="0" smtClean="0"/>
              <a:t>November 2018</a:t>
            </a:r>
            <a:r>
              <a:rPr lang="en-GB" sz="1200" dirty="0"/>
              <a:t>.</a:t>
            </a:r>
            <a:endParaRPr lang="en-GB" sz="1200" dirty="0" smtClean="0"/>
          </a:p>
        </p:txBody>
      </p:sp>
      <p:pic>
        <p:nvPicPr>
          <p:cNvPr id="11" name="Content Placeholder 10" descr="Line chart showing the trend in median house price paid in Herefordshire, the West Midlands and England year ending December 1995 to year ending March 2023."/>
          <p:cNvPicPr>
            <a:picLocks noGrp="1" noChangeAspect="1"/>
          </p:cNvPicPr>
          <p:nvPr>
            <p:ph idx="1"/>
          </p:nvPr>
        </p:nvPicPr>
        <p:blipFill>
          <a:blip r:embed="rId4"/>
          <a:stretch>
            <a:fillRect/>
          </a:stretch>
        </p:blipFill>
        <p:spPr>
          <a:xfrm>
            <a:off x="3979094" y="885332"/>
            <a:ext cx="7977680" cy="3873755"/>
          </a:xfrm>
          <a:prstGeom prst="rect">
            <a:avLst/>
          </a:prstGeom>
          <a:ln>
            <a:solidFill>
              <a:schemeClr val="tx1"/>
            </a:solidFill>
          </a:ln>
        </p:spPr>
      </p:pic>
      <p:sp>
        <p:nvSpPr>
          <p:cNvPr id="6" name="TextBox 5"/>
          <p:cNvSpPr txBox="1"/>
          <p:nvPr/>
        </p:nvSpPr>
        <p:spPr>
          <a:xfrm>
            <a:off x="9595007" y="4803476"/>
            <a:ext cx="2361767" cy="769441"/>
          </a:xfrm>
          <a:prstGeom prst="rect">
            <a:avLst/>
          </a:prstGeom>
          <a:noFill/>
          <a:ln>
            <a:solidFill>
              <a:schemeClr val="tx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Frequency:  6-monthly</a:t>
            </a:r>
          </a:p>
          <a:p>
            <a:r>
              <a:rPr lang="en-GB" sz="1100" dirty="0" smtClean="0"/>
              <a:t>Last update:  20 September </a:t>
            </a:r>
            <a:r>
              <a:rPr lang="en-GB" sz="1100" dirty="0"/>
              <a:t>2023</a:t>
            </a:r>
          </a:p>
          <a:p>
            <a:r>
              <a:rPr lang="en-GB" sz="1100" dirty="0"/>
              <a:t>Next update</a:t>
            </a:r>
            <a:r>
              <a:rPr lang="en-GB" sz="1100" dirty="0" smtClean="0"/>
              <a:t>: </a:t>
            </a:r>
            <a:r>
              <a:rPr lang="en-GB" sz="1100" dirty="0" err="1" smtClean="0"/>
              <a:t>T.b.c</a:t>
            </a:r>
            <a:r>
              <a:rPr lang="en-GB" sz="1100" dirty="0" smtClean="0"/>
              <a:t>.</a:t>
            </a:r>
            <a:endParaRPr lang="en-GB" sz="1100" dirty="0"/>
          </a:p>
        </p:txBody>
      </p:sp>
      <p:pic>
        <p:nvPicPr>
          <p:cNvPr id="7" name="Picture 6" descr="Table showing average house prices by property type for England in November 20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9094" y="4797565"/>
            <a:ext cx="3029393" cy="2011613"/>
          </a:xfrm>
          <a:prstGeom prst="rect">
            <a:avLst/>
          </a:prstGeom>
          <a:ln>
            <a:solidFill>
              <a:schemeClr val="tx1"/>
            </a:solidFill>
          </a:ln>
        </p:spPr>
      </p:pic>
      <p:sp>
        <p:nvSpPr>
          <p:cNvPr id="5" name="TextBox 4">
            <a:hlinkClick r:id="rId7"/>
          </p:cNvPr>
          <p:cNvSpPr txBox="1"/>
          <p:nvPr/>
        </p:nvSpPr>
        <p:spPr>
          <a:xfrm>
            <a:off x="7098290" y="5537960"/>
            <a:ext cx="2381291" cy="769441"/>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smtClean="0">
                <a:hlinkClick r:id="rId8"/>
              </a:rPr>
              <a:t>HM Land Registry </a:t>
            </a:r>
            <a:endParaRPr lang="en-GB" sz="1100" dirty="0" smtClean="0"/>
          </a:p>
          <a:p>
            <a:r>
              <a:rPr lang="en-GB" sz="1100" dirty="0" smtClean="0"/>
              <a:t>Frequency:  Monthly</a:t>
            </a:r>
          </a:p>
          <a:p>
            <a:r>
              <a:rPr lang="en-GB" sz="1100" dirty="0" smtClean="0"/>
              <a:t>Last updated:  17 January 2024</a:t>
            </a:r>
          </a:p>
          <a:p>
            <a:r>
              <a:rPr lang="en-GB" sz="1100" dirty="0" smtClean="0"/>
              <a:t>Next update:  14 February 2024</a:t>
            </a:r>
            <a:endParaRPr lang="en-GB" dirty="0"/>
          </a:p>
        </p:txBody>
      </p:sp>
    </p:spTree>
    <p:extLst>
      <p:ext uri="{BB962C8B-B14F-4D97-AF65-F5344CB8AC3E}">
        <p14:creationId xmlns:p14="http://schemas.microsoft.com/office/powerpoint/2010/main" val="2481875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smtClean="0"/>
              <a:t>Housing affordability</a:t>
            </a:r>
            <a:endParaRPr lang="en-GB" dirty="0"/>
          </a:p>
        </p:txBody>
      </p:sp>
      <p:sp>
        <p:nvSpPr>
          <p:cNvPr id="4" name="Text Placeholder 3"/>
          <p:cNvSpPr>
            <a:spLocks noGrp="1"/>
          </p:cNvSpPr>
          <p:nvPr>
            <p:ph type="body" sz="half" idx="2"/>
          </p:nvPr>
        </p:nvSpPr>
        <p:spPr>
          <a:xfrm>
            <a:off x="148927" y="975579"/>
            <a:ext cx="4875018" cy="3974793"/>
          </a:xfrm>
          <a:solidFill>
            <a:schemeClr val="bg1"/>
          </a:solidFill>
          <a:ln w="38100">
            <a:solidFill>
              <a:srgbClr val="FFC000"/>
            </a:solidFill>
          </a:ln>
        </p:spPr>
        <p:txBody>
          <a:bodyPr>
            <a:normAutofit fontScale="70000" lnSpcReduction="20000"/>
          </a:bodyPr>
          <a:lstStyle/>
          <a:p>
            <a:pPr>
              <a:lnSpc>
                <a:spcPct val="120000"/>
              </a:lnSpc>
            </a:pPr>
            <a:r>
              <a:rPr lang="en-GB" sz="1500" dirty="0" smtClean="0"/>
              <a:t>Housing affordability is linked to house prices and to wages.  </a:t>
            </a:r>
            <a:r>
              <a:rPr lang="en-GB" sz="1500" dirty="0" smtClean="0">
                <a:hlinkClick r:id="rId2"/>
              </a:rPr>
              <a:t>ONS </a:t>
            </a:r>
            <a:r>
              <a:rPr lang="en-GB" sz="1500" dirty="0">
                <a:hlinkClick r:id="rId2"/>
              </a:rPr>
              <a:t>reports </a:t>
            </a:r>
            <a:r>
              <a:rPr lang="en-GB" sz="1500" dirty="0" smtClean="0"/>
              <a:t>that over </a:t>
            </a:r>
            <a:r>
              <a:rPr lang="en-GB" sz="1500" dirty="0"/>
              <a:t>the last 25 years, housing affordability has worsened in every </a:t>
            </a:r>
            <a:r>
              <a:rPr lang="en-GB" sz="1500" dirty="0" smtClean="0"/>
              <a:t>local authority area but especially </a:t>
            </a:r>
            <a:r>
              <a:rPr lang="en-GB" sz="1500" dirty="0"/>
              <a:t>in London or surrounding areas. </a:t>
            </a:r>
            <a:r>
              <a:rPr lang="en-GB" sz="1500" dirty="0" smtClean="0"/>
              <a:t>In England in 2022, </a:t>
            </a:r>
            <a:r>
              <a:rPr lang="en-GB" sz="1500" dirty="0"/>
              <a:t>full-time employees could expect to spend 8.3 times their earnings on purchasing a home in the local authority </a:t>
            </a:r>
            <a:r>
              <a:rPr lang="en-GB" sz="1500" dirty="0" smtClean="0"/>
              <a:t>area </a:t>
            </a:r>
            <a:r>
              <a:rPr lang="en-GB" sz="1500" dirty="0"/>
              <a:t>they work in. This </a:t>
            </a:r>
            <a:r>
              <a:rPr lang="en-GB" sz="1500" dirty="0" smtClean="0"/>
              <a:t>was </a:t>
            </a:r>
            <a:r>
              <a:rPr lang="en-GB" sz="1500" dirty="0"/>
              <a:t>a statistically significant decrease compared with </a:t>
            </a:r>
            <a:r>
              <a:rPr lang="en-GB" sz="1500" dirty="0" smtClean="0"/>
              <a:t>2021*, </a:t>
            </a:r>
            <a:r>
              <a:rPr lang="en-GB" sz="1500" dirty="0"/>
              <a:t>when it was 9.1 times their workplace-based annual earnings.</a:t>
            </a:r>
            <a:endParaRPr lang="en-GB" sz="1500" dirty="0" smtClean="0"/>
          </a:p>
          <a:p>
            <a:pPr>
              <a:lnSpc>
                <a:spcPct val="120000"/>
              </a:lnSpc>
            </a:pPr>
            <a:r>
              <a:rPr lang="en-GB" sz="1500" dirty="0" smtClean="0"/>
              <a:t>It’s rurality means that Herefordshire has an over-representation of desirable, larger detached houses combined with a relatively low wage economy, which creates barriers to home ownership for young and single people and for those with low to average earnings.</a:t>
            </a:r>
          </a:p>
          <a:p>
            <a:pPr>
              <a:lnSpc>
                <a:spcPct val="120000"/>
              </a:lnSpc>
            </a:pPr>
            <a:r>
              <a:rPr lang="en-GB" sz="2000" b="1" dirty="0" smtClean="0"/>
              <a:t>Key points</a:t>
            </a:r>
            <a:endParaRPr lang="en-GB" sz="2000" b="1" dirty="0"/>
          </a:p>
          <a:p>
            <a:pPr marL="285750" indent="-285750">
              <a:lnSpc>
                <a:spcPct val="120000"/>
              </a:lnSpc>
              <a:buFont typeface="Arial" panose="020B0604020202020204" pitchFamily="34" charset="0"/>
              <a:buChar char="•"/>
            </a:pPr>
            <a:r>
              <a:rPr lang="en-GB" sz="1500" dirty="0" smtClean="0"/>
              <a:t>In 2022, the ratio </a:t>
            </a:r>
            <a:r>
              <a:rPr lang="en-GB" sz="1500" dirty="0"/>
              <a:t>of lower quartile house price to lower quartile annual workplace-based earnings </a:t>
            </a:r>
            <a:r>
              <a:rPr lang="en-GB" sz="1500" dirty="0" smtClean="0"/>
              <a:t>in Herefordshire was 9.17: significantly higher than in England (7.29) and the West Midlands region as a whole (7.01).  Herefordshire had the 6</a:t>
            </a:r>
            <a:r>
              <a:rPr lang="en-GB" sz="1500" baseline="30000" dirty="0" smtClean="0"/>
              <a:t>th</a:t>
            </a:r>
            <a:r>
              <a:rPr lang="en-GB" sz="1500" dirty="0" smtClean="0"/>
              <a:t> worst housing affordability out of the West Midlands region’s 30 local authority areas (all tiers).</a:t>
            </a:r>
          </a:p>
          <a:p>
            <a:pPr marL="285750" indent="-285750">
              <a:lnSpc>
                <a:spcPct val="120000"/>
              </a:lnSpc>
              <a:buFont typeface="Arial" panose="020B0604020202020204" pitchFamily="34" charset="0"/>
              <a:buChar char="•"/>
            </a:pPr>
            <a:r>
              <a:rPr lang="en-GB" sz="1500" dirty="0" smtClean="0"/>
              <a:t>In line with a fall observed nationally and regionally, the Herefordshire ratio fell slightly from 9.76 in 2021.</a:t>
            </a:r>
            <a:endParaRPr lang="en-US" sz="1500" dirty="0"/>
          </a:p>
          <a:p>
            <a:endParaRPr lang="en-GB" sz="1200" b="1" dirty="0">
              <a:solidFill>
                <a:srgbClr val="FF0000"/>
              </a:solidFill>
            </a:endParaRPr>
          </a:p>
        </p:txBody>
      </p:sp>
      <p:pic>
        <p:nvPicPr>
          <p:cNvPr id="8" name="Picture 7" descr="Line graph showing temporal change in housing affordability in Herefordshire, England and the West Midlands since 1998.  The ratio of lower quartile house price to lower quartile annual workplace-based earnings has remained higher in Herefordshire than in England or the West Midlands as a whole throughout the period."/>
          <p:cNvPicPr>
            <a:picLocks noChangeAspect="1"/>
          </p:cNvPicPr>
          <p:nvPr/>
        </p:nvPicPr>
        <p:blipFill>
          <a:blip r:embed="rId3"/>
          <a:stretch>
            <a:fillRect/>
          </a:stretch>
        </p:blipFill>
        <p:spPr>
          <a:xfrm>
            <a:off x="5118538" y="968391"/>
            <a:ext cx="6984214" cy="4508645"/>
          </a:xfrm>
          <a:prstGeom prst="rect">
            <a:avLst/>
          </a:prstGeom>
          <a:ln>
            <a:solidFill>
              <a:schemeClr val="tx1"/>
            </a:solidFill>
          </a:ln>
        </p:spPr>
      </p:pic>
      <p:sp>
        <p:nvSpPr>
          <p:cNvPr id="3" name="TextBox 2"/>
          <p:cNvSpPr txBox="1"/>
          <p:nvPr/>
        </p:nvSpPr>
        <p:spPr>
          <a:xfrm>
            <a:off x="9537682" y="5935256"/>
            <a:ext cx="256507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Last updated: 22 March 2023</a:t>
            </a:r>
          </a:p>
          <a:p>
            <a:r>
              <a:rPr lang="en-GB" sz="1100" dirty="0" smtClean="0"/>
              <a:t>Frequency:  Annually</a:t>
            </a:r>
          </a:p>
          <a:p>
            <a:r>
              <a:rPr lang="en-GB" sz="1100" dirty="0" smtClean="0"/>
              <a:t>Next update:  March 2024</a:t>
            </a:r>
            <a:endParaRPr lang="en-GB" sz="1100" dirty="0"/>
          </a:p>
        </p:txBody>
      </p:sp>
      <p:sp>
        <p:nvSpPr>
          <p:cNvPr id="7" name="TextBox 6"/>
          <p:cNvSpPr txBox="1"/>
          <p:nvPr/>
        </p:nvSpPr>
        <p:spPr>
          <a:xfrm>
            <a:off x="110638" y="5504368"/>
            <a:ext cx="9427043" cy="1200329"/>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a:t>
            </a:r>
            <a:r>
              <a:rPr lang="en-GB" sz="1200" b="1" dirty="0">
                <a:solidFill>
                  <a:schemeClr val="bg1">
                    <a:lumMod val="65000"/>
                  </a:schemeClr>
                </a:solidFill>
              </a:rPr>
              <a:t>know: </a:t>
            </a:r>
            <a:r>
              <a:rPr lang="en-GB" sz="1200" dirty="0">
                <a:solidFill>
                  <a:schemeClr val="bg1">
                    <a:lumMod val="65000"/>
                  </a:schemeClr>
                </a:solidFill>
              </a:rPr>
              <a:t>Housing affordability can be measured based on either residence-based earnings or workplace-based earnings.  The latter is, on balance, a more accurate reflection of the county’s economic status and as such is more influential in </a:t>
            </a:r>
            <a:r>
              <a:rPr lang="en-GB" sz="1200" dirty="0" smtClean="0">
                <a:solidFill>
                  <a:schemeClr val="bg1">
                    <a:lumMod val="65000"/>
                  </a:schemeClr>
                </a:solidFill>
              </a:rPr>
              <a:t>planning.  The data above are for the lower quartile (rather than median ratio) as this gives a better representation of conditions at the lower end of the market where most first-time buyers are concentrated.</a:t>
            </a:r>
          </a:p>
          <a:p>
            <a:r>
              <a:rPr lang="en-GB" sz="1200" dirty="0">
                <a:solidFill>
                  <a:schemeClr val="bg1">
                    <a:lumMod val="65000"/>
                  </a:schemeClr>
                </a:solidFill>
              </a:rPr>
              <a:t>*The sharp price increases in 2021 corresponded with increases in the volume of sales and changes in Stamp Duty Land Tax and Land Transaction Tax. The ratios in 2022 are therefore a return to the long-term trend, following a sharp increase in 2021.</a:t>
            </a:r>
          </a:p>
        </p:txBody>
      </p:sp>
    </p:spTree>
    <p:extLst>
      <p:ext uri="{BB962C8B-B14F-4D97-AF65-F5344CB8AC3E}">
        <p14:creationId xmlns:p14="http://schemas.microsoft.com/office/powerpoint/2010/main" val="4290183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0"/>
            <a:ext cx="3932237" cy="677119"/>
          </a:xfrm>
        </p:spPr>
        <p:txBody>
          <a:bodyPr>
            <a:normAutofit/>
          </a:bodyPr>
          <a:lstStyle/>
          <a:p>
            <a:r>
              <a:rPr lang="en-GB" dirty="0" smtClean="0"/>
              <a:t>Private rental costs</a:t>
            </a:r>
            <a:endParaRPr lang="en-GB" dirty="0"/>
          </a:p>
        </p:txBody>
      </p:sp>
      <p:sp>
        <p:nvSpPr>
          <p:cNvPr id="5" name="Text Placeholder 4"/>
          <p:cNvSpPr>
            <a:spLocks noGrp="1"/>
          </p:cNvSpPr>
          <p:nvPr>
            <p:ph type="body" sz="half" idx="2"/>
          </p:nvPr>
        </p:nvSpPr>
        <p:spPr>
          <a:xfrm>
            <a:off x="53494" y="589935"/>
            <a:ext cx="7430148" cy="6131499"/>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smtClean="0"/>
              <a:t>Nationally, a chronic undersupply of private rental accommodation is being exacerbated by rising mortgage costs on buy-to-let properties, tax and regulatory changes that are causing many small landlords to quit the market.  In addition, while the </a:t>
            </a:r>
            <a:r>
              <a:rPr lang="en-GB" sz="4800" dirty="0"/>
              <a:t>cost of rental homes </a:t>
            </a:r>
            <a:r>
              <a:rPr lang="en-GB" sz="4800" dirty="0" smtClean="0"/>
              <a:t>has </a:t>
            </a:r>
            <a:r>
              <a:rPr lang="en-GB" sz="4800" dirty="0"/>
              <a:t>increased, </a:t>
            </a:r>
            <a:r>
              <a:rPr lang="en-GB" sz="4800" dirty="0" smtClean="0"/>
              <a:t>the </a:t>
            </a:r>
            <a:r>
              <a:rPr lang="en-GB" sz="4800" dirty="0"/>
              <a:t>amount a household can receive in housing benefit has remained the </a:t>
            </a:r>
            <a:r>
              <a:rPr lang="en-GB" sz="4800" dirty="0" smtClean="0"/>
              <a:t>same and </a:t>
            </a:r>
            <a:r>
              <a:rPr lang="en-GB" sz="4800" dirty="0" smtClean="0">
                <a:hlinkClick r:id="rId2"/>
              </a:rPr>
              <a:t>according to NIESR</a:t>
            </a:r>
            <a:r>
              <a:rPr lang="en-GB" sz="4800" dirty="0" smtClean="0"/>
              <a:t>, the growing </a:t>
            </a:r>
            <a:r>
              <a:rPr lang="en-GB" sz="4800" dirty="0"/>
              <a:t>disparity between the two has resulted in a strong fall in the number of </a:t>
            </a:r>
            <a:r>
              <a:rPr lang="en-GB" sz="4800" dirty="0" smtClean="0"/>
              <a:t>affordable </a:t>
            </a:r>
            <a:r>
              <a:rPr lang="en-GB" sz="4800" dirty="0"/>
              <a:t>rental </a:t>
            </a:r>
            <a:r>
              <a:rPr lang="en-GB" sz="4800" dirty="0" smtClean="0"/>
              <a:t>properties.</a:t>
            </a:r>
          </a:p>
          <a:p>
            <a:pPr marL="285750" indent="-285750">
              <a:lnSpc>
                <a:spcPct val="120000"/>
              </a:lnSpc>
              <a:buFont typeface="Arial" panose="020B0604020202020204" pitchFamily="34" charset="0"/>
              <a:buChar char="•"/>
            </a:pPr>
            <a:r>
              <a:rPr lang="en-GB" sz="4800" dirty="0" smtClean="0">
                <a:hlinkClick r:id="rId3"/>
              </a:rPr>
              <a:t>ONS reports </a:t>
            </a:r>
            <a:r>
              <a:rPr lang="en-GB" sz="4800" dirty="0" smtClean="0"/>
              <a:t>that in </a:t>
            </a:r>
            <a:r>
              <a:rPr lang="en-GB" sz="4800" dirty="0"/>
              <a:t>England, private rental prices increased by 6.1% in the 12 months to November 2023, up from 6.0% in the 12 months to October 2023. When London is excluded from England, private rental prices increased by 5.7% in the 12 months to November 2023. The figures are the highest annual percentage changes since these data series began in January 2006</a:t>
            </a:r>
            <a:r>
              <a:rPr lang="en-GB" sz="4800" dirty="0" smtClean="0"/>
              <a:t>.</a:t>
            </a:r>
          </a:p>
          <a:p>
            <a:pPr marL="285750" indent="-285750">
              <a:lnSpc>
                <a:spcPct val="120000"/>
              </a:lnSpc>
              <a:buFont typeface="Arial" panose="020B0604020202020204" pitchFamily="34" charset="0"/>
              <a:buChar char="•"/>
            </a:pPr>
            <a:r>
              <a:rPr lang="en-GB" sz="4800" dirty="0" smtClean="0">
                <a:hlinkClick r:id="rId4"/>
              </a:rPr>
              <a:t>According </a:t>
            </a:r>
            <a:r>
              <a:rPr lang="en-GB" sz="4800" dirty="0">
                <a:hlinkClick r:id="rId4"/>
              </a:rPr>
              <a:t>to ONS</a:t>
            </a:r>
            <a:r>
              <a:rPr lang="en-GB" sz="4800" dirty="0"/>
              <a:t>, </a:t>
            </a:r>
            <a:r>
              <a:rPr lang="en-GB" sz="4800" dirty="0" smtClean="0"/>
              <a:t>between </a:t>
            </a:r>
            <a:r>
              <a:rPr lang="en-GB" sz="4800" dirty="0"/>
              <a:t>12 July to 1 October 2023, </a:t>
            </a:r>
            <a:r>
              <a:rPr lang="en-GB" sz="4800" dirty="0" smtClean="0"/>
              <a:t>those </a:t>
            </a:r>
            <a:r>
              <a:rPr lang="en-GB" sz="4800" dirty="0"/>
              <a:t>renting were more likely to report an increase in their rental payments than mortgage holders in their mortgage payments (55% and 34%, respectively). This proportion appears to have increased among renters compared with earlier this year, but not among mortgage holders (42% and 32%, </a:t>
            </a:r>
            <a:r>
              <a:rPr lang="en-GB" sz="4800" dirty="0" smtClean="0"/>
              <a:t>respectively). </a:t>
            </a:r>
            <a:r>
              <a:rPr lang="en-GB" sz="4800" dirty="0" smtClean="0">
                <a:hlinkClick r:id="rId5"/>
              </a:rPr>
              <a:t>Latest ONS data </a:t>
            </a:r>
            <a:r>
              <a:rPr lang="en-GB" sz="4800" dirty="0" smtClean="0"/>
              <a:t>reveal that </a:t>
            </a:r>
            <a:r>
              <a:rPr lang="en-GB" sz="4800" dirty="0" smtClean="0"/>
              <a:t>a</a:t>
            </a:r>
            <a:r>
              <a:rPr lang="en-GB" sz="4800" dirty="0" smtClean="0"/>
              <a:t> </a:t>
            </a:r>
            <a:r>
              <a:rPr lang="en-GB" sz="4800" dirty="0"/>
              <a:t>third (33%) of adults in Great Britain who were paying rent, or a mortgage, said they were finding payments very or somewhat difficult to afford. This is a slight rise from 28% in a similar period last </a:t>
            </a:r>
            <a:r>
              <a:rPr lang="en-GB" sz="4800" dirty="0" smtClean="0"/>
              <a:t>year.</a:t>
            </a:r>
            <a:endParaRPr lang="en-GB" sz="4800" dirty="0"/>
          </a:p>
          <a:p>
            <a:pPr marL="285750" indent="-285750">
              <a:lnSpc>
                <a:spcPct val="120000"/>
              </a:lnSpc>
              <a:buFont typeface="Arial" panose="020B0604020202020204" pitchFamily="34" charset="0"/>
              <a:buChar char="•"/>
            </a:pPr>
            <a:r>
              <a:rPr lang="en-GB" sz="4800" dirty="0" smtClean="0">
                <a:hlinkClick r:id="rId6"/>
              </a:rPr>
              <a:t>ONS reports  </a:t>
            </a:r>
            <a:r>
              <a:rPr lang="en-GB" sz="4800" dirty="0" smtClean="0"/>
              <a:t>that in </a:t>
            </a:r>
            <a:r>
              <a:rPr lang="en-GB" sz="4800" dirty="0"/>
              <a:t>September </a:t>
            </a:r>
            <a:r>
              <a:rPr lang="en-GB" sz="4800" dirty="0" smtClean="0"/>
              <a:t>2023 that prices had risen by 10% or more since last visited for 21% </a:t>
            </a:r>
            <a:r>
              <a:rPr lang="en-GB" sz="4800" dirty="0"/>
              <a:t>of privately rented properties in </a:t>
            </a:r>
            <a:r>
              <a:rPr lang="en-GB" sz="4800" dirty="0" smtClean="0"/>
              <a:t>England, up </a:t>
            </a:r>
            <a:r>
              <a:rPr lang="en-GB" sz="4800" dirty="0"/>
              <a:t>from the proportion of properties revisited in September 2022 (14</a:t>
            </a:r>
            <a:r>
              <a:rPr lang="en-GB" sz="4800" dirty="0" smtClean="0"/>
              <a:t>%).</a:t>
            </a:r>
            <a:endParaRPr lang="en-GB" sz="4800" dirty="0"/>
          </a:p>
          <a:p>
            <a:pPr marL="285750" indent="-285750">
              <a:lnSpc>
                <a:spcPct val="120000"/>
              </a:lnSpc>
              <a:buFont typeface="Arial" panose="020B0604020202020204" pitchFamily="34" charset="0"/>
              <a:buChar char="•"/>
            </a:pPr>
            <a:r>
              <a:rPr lang="en-GB" sz="4800" dirty="0" smtClean="0">
                <a:hlinkClick r:id="rId7"/>
              </a:rPr>
              <a:t>Census </a:t>
            </a:r>
            <a:r>
              <a:rPr lang="en-GB" sz="4800" dirty="0">
                <a:hlinkClick r:id="rId7"/>
              </a:rPr>
              <a:t>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smtClean="0"/>
              <a:t>Median monthly rents (all property types) are lower in Herefordshire than regionally or nationally but are rising in line with the national and regional trend.  Also, </a:t>
            </a:r>
            <a:r>
              <a:rPr lang="en-GB" sz="4800" dirty="0" smtClean="0">
                <a:hlinkClick r:id="rId8" action="ppaction://hlinksldjump"/>
              </a:rPr>
              <a:t>earnings</a:t>
            </a:r>
            <a:r>
              <a:rPr lang="en-GB" sz="4800" dirty="0" smtClean="0"/>
              <a:t> are significantly lower here than regionally and nationally.</a:t>
            </a:r>
          </a:p>
          <a:p>
            <a:pPr marL="285750" indent="-285750">
              <a:lnSpc>
                <a:spcPct val="120000"/>
              </a:lnSpc>
              <a:buFont typeface="Arial" panose="020B0604020202020204" pitchFamily="34" charset="0"/>
              <a:buChar char="•"/>
            </a:pPr>
            <a:r>
              <a:rPr lang="en-GB" sz="4800" dirty="0" smtClean="0">
                <a:hlinkClick r:id="rId9"/>
              </a:rPr>
              <a:t>ONS data* indicate</a:t>
            </a:r>
            <a:r>
              <a:rPr lang="en-GB" sz="4800" dirty="0" smtClean="0">
                <a:hlinkClick r:id="rId10"/>
              </a:rPr>
              <a:t> </a:t>
            </a:r>
            <a:r>
              <a:rPr lang="en-GB" sz="4800" dirty="0" smtClean="0"/>
              <a:t>that in </a:t>
            </a:r>
            <a:r>
              <a:rPr lang="en-GB" sz="4800" dirty="0"/>
              <a:t>the period 1 October 2022 to 30 September </a:t>
            </a:r>
            <a:r>
              <a:rPr lang="en-GB" sz="4800" dirty="0" smtClean="0"/>
              <a:t>2023 </a:t>
            </a:r>
            <a:r>
              <a:rPr lang="en-GB" sz="4800" dirty="0"/>
              <a:t>the median monthly rent (all property types) </a:t>
            </a:r>
            <a:r>
              <a:rPr lang="en-GB" sz="4800" dirty="0" smtClean="0"/>
              <a:t>in Herefordshire was </a:t>
            </a:r>
            <a:r>
              <a:rPr lang="en-GB" sz="4800" dirty="0"/>
              <a:t>£</a:t>
            </a:r>
            <a:r>
              <a:rPr lang="en-GB" sz="4800" dirty="0" smtClean="0"/>
              <a:t>678; this compares </a:t>
            </a:r>
            <a:r>
              <a:rPr lang="en-GB" sz="4800" dirty="0"/>
              <a:t>to £</a:t>
            </a:r>
            <a:r>
              <a:rPr lang="en-GB" sz="4800" dirty="0" smtClean="0"/>
              <a:t>850 </a:t>
            </a:r>
            <a:r>
              <a:rPr lang="en-GB" sz="4800" dirty="0"/>
              <a:t>for England and £</a:t>
            </a:r>
            <a:r>
              <a:rPr lang="en-GB" sz="4800" dirty="0" smtClean="0"/>
              <a:t>750 </a:t>
            </a:r>
            <a:r>
              <a:rPr lang="en-GB" sz="4800" dirty="0"/>
              <a:t>for the West </a:t>
            </a:r>
            <a:r>
              <a:rPr lang="en-GB" sz="4800" dirty="0" smtClean="0"/>
              <a:t>Midlands.  As the second chart shows, rents are generally lower or similar in Herefordshire across the different rental types. </a:t>
            </a:r>
            <a:endParaRPr lang="en-GB" sz="4800" dirty="0"/>
          </a:p>
        </p:txBody>
      </p:sp>
      <p:pic>
        <p:nvPicPr>
          <p:cNvPr id="13" name="Picture 12" descr="Chart showing that with the exception of rooms, median monthly rents are generally lower or similar to regionally and nationally across rental property types."/>
          <p:cNvPicPr>
            <a:picLocks noChangeAspect="1"/>
          </p:cNvPicPr>
          <p:nvPr/>
        </p:nvPicPr>
        <p:blipFill>
          <a:blip r:embed="rId11"/>
          <a:stretch>
            <a:fillRect/>
          </a:stretch>
        </p:blipFill>
        <p:spPr>
          <a:xfrm>
            <a:off x="7567892" y="1083727"/>
            <a:ext cx="4504839" cy="2873208"/>
          </a:xfrm>
          <a:prstGeom prst="rect">
            <a:avLst/>
          </a:prstGeom>
          <a:ln>
            <a:solidFill>
              <a:schemeClr val="tx1"/>
            </a:solidFill>
          </a:ln>
        </p:spPr>
      </p:pic>
      <p:sp>
        <p:nvSpPr>
          <p:cNvPr id="6" name="TextBox 5"/>
          <p:cNvSpPr txBox="1"/>
          <p:nvPr/>
        </p:nvSpPr>
        <p:spPr>
          <a:xfrm>
            <a:off x="9748355" y="4029536"/>
            <a:ext cx="2324376"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12"/>
              </a:rPr>
              <a:t>ONS</a:t>
            </a:r>
            <a:endParaRPr lang="en-GB" sz="1100" dirty="0" smtClean="0"/>
          </a:p>
          <a:p>
            <a:r>
              <a:rPr lang="en-GB" sz="1100" dirty="0" smtClean="0"/>
              <a:t>Last updated: 20 December 2023</a:t>
            </a:r>
          </a:p>
          <a:p>
            <a:r>
              <a:rPr lang="en-GB" sz="1100" dirty="0" smtClean="0"/>
              <a:t>Frequency:  6-monthly</a:t>
            </a:r>
          </a:p>
          <a:p>
            <a:r>
              <a:rPr lang="en-GB" sz="1100" dirty="0" smtClean="0"/>
              <a:t>Next update:  </a:t>
            </a:r>
            <a:r>
              <a:rPr lang="en-GB" sz="1100" dirty="0" err="1" smtClean="0"/>
              <a:t>T.b.c</a:t>
            </a:r>
            <a:r>
              <a:rPr lang="en-GB" sz="1100" dirty="0" smtClean="0"/>
              <a:t>.</a:t>
            </a:r>
            <a:endParaRPr lang="en-GB" sz="1100" dirty="0"/>
          </a:p>
        </p:txBody>
      </p:sp>
      <p:sp>
        <p:nvSpPr>
          <p:cNvPr id="9" name="TextBox 8"/>
          <p:cNvSpPr txBox="1"/>
          <p:nvPr/>
        </p:nvSpPr>
        <p:spPr>
          <a:xfrm>
            <a:off x="7531935" y="4871578"/>
            <a:ext cx="4540796" cy="954107"/>
          </a:xfrm>
          <a:prstGeom prst="rect">
            <a:avLst/>
          </a:prstGeom>
          <a:solidFill>
            <a:schemeClr val="bg1"/>
          </a:solidFill>
          <a:ln>
            <a:solidFill>
              <a:schemeClr val="tx1"/>
            </a:solidFill>
          </a:ln>
        </p:spPr>
        <p:txBody>
          <a:bodyPr wrap="square" rtlCol="0">
            <a:spAutoFit/>
          </a:bodyPr>
          <a:lstStyle/>
          <a:p>
            <a:r>
              <a:rPr lang="en-GB" sz="1200" b="1" dirty="0">
                <a:solidFill>
                  <a:schemeClr val="bg1">
                    <a:lumMod val="65000"/>
                  </a:schemeClr>
                </a:solidFill>
              </a:rPr>
              <a:t>Need to know:  </a:t>
            </a:r>
            <a:r>
              <a:rPr lang="en-GB" sz="1100" dirty="0" smtClean="0">
                <a:solidFill>
                  <a:schemeClr val="bg1">
                    <a:lumMod val="65000"/>
                  </a:schemeClr>
                </a:solidFill>
              </a:rPr>
              <a:t>*ONS </a:t>
            </a:r>
            <a:r>
              <a:rPr lang="en-GB" sz="1100" dirty="0">
                <a:solidFill>
                  <a:schemeClr val="bg1">
                    <a:lumMod val="65000"/>
                  </a:schemeClr>
                </a:solidFill>
              </a:rPr>
              <a:t>advise that </a:t>
            </a:r>
            <a:r>
              <a:rPr lang="en-GB" sz="1100" dirty="0" smtClean="0">
                <a:solidFill>
                  <a:schemeClr val="bg1">
                    <a:lumMod val="65000"/>
                  </a:schemeClr>
                </a:solidFill>
              </a:rPr>
              <a:t>the </a:t>
            </a:r>
            <a:r>
              <a:rPr lang="en-GB" sz="1100" dirty="0">
                <a:solidFill>
                  <a:schemeClr val="bg1">
                    <a:lumMod val="65000"/>
                  </a:schemeClr>
                </a:solidFill>
              </a:rPr>
              <a:t>sample used to produce these statistics is not statistical and may not be consistent over time; as such, these data should not be compared across time periods or between areas</a:t>
            </a:r>
            <a:r>
              <a:rPr lang="en-GB" sz="1100" dirty="0" smtClean="0">
                <a:solidFill>
                  <a:schemeClr val="bg1">
                    <a:lumMod val="65000"/>
                  </a:schemeClr>
                </a:solidFill>
              </a:rPr>
              <a:t>.</a:t>
            </a:r>
            <a:r>
              <a:rPr lang="en-GB" sz="1100" dirty="0">
                <a:solidFill>
                  <a:schemeClr val="bg1">
                    <a:lumMod val="65000"/>
                  </a:schemeClr>
                </a:solidFill>
              </a:rPr>
              <a:t> Housing Benefit claimants are not included in the sample.</a:t>
            </a:r>
          </a:p>
        </p:txBody>
      </p:sp>
    </p:spTree>
    <p:extLst>
      <p:ext uri="{BB962C8B-B14F-4D97-AF65-F5344CB8AC3E}">
        <p14:creationId xmlns:p14="http://schemas.microsoft.com/office/powerpoint/2010/main" val="3506645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smtClean="0"/>
              <a:t>Mortgage </a:t>
            </a:r>
            <a:r>
              <a:rPr lang="en-US" dirty="0"/>
              <a:t>and l</a:t>
            </a:r>
            <a:r>
              <a:rPr lang="en-US" dirty="0" smtClean="0"/>
              <a:t>andlord possessions</a:t>
            </a:r>
            <a:endParaRPr lang="en-GB" dirty="0"/>
          </a:p>
        </p:txBody>
      </p:sp>
      <p:sp>
        <p:nvSpPr>
          <p:cNvPr id="5" name="Text Placeholder 4"/>
          <p:cNvSpPr>
            <a:spLocks noGrp="1"/>
          </p:cNvSpPr>
          <p:nvPr>
            <p:ph type="body" sz="half" idx="2"/>
          </p:nvPr>
        </p:nvSpPr>
        <p:spPr>
          <a:xfrm>
            <a:off x="127488" y="795254"/>
            <a:ext cx="7864606" cy="6062746"/>
          </a:xfrm>
          <a:solidFill>
            <a:schemeClr val="bg1"/>
          </a:solidFill>
          <a:ln w="38100">
            <a:solidFill>
              <a:srgbClr val="FFC000"/>
            </a:solidFill>
          </a:ln>
        </p:spPr>
        <p:txBody>
          <a:bodyPr numCol="2">
            <a:noAutofit/>
          </a:bodyPr>
          <a:lstStyle/>
          <a:p>
            <a:pPr>
              <a:lnSpc>
                <a:spcPct val="100000"/>
              </a:lnSpc>
            </a:pPr>
            <a:r>
              <a:rPr lang="en-GB" sz="1400" b="1" dirty="0" smtClean="0"/>
              <a:t>Key points</a:t>
            </a:r>
          </a:p>
          <a:p>
            <a:pPr marL="285750" indent="-285750">
              <a:lnSpc>
                <a:spcPct val="100000"/>
              </a:lnSpc>
              <a:buFont typeface="Arial" panose="020B0604020202020204" pitchFamily="34" charset="0"/>
              <a:buChar char="•"/>
            </a:pPr>
            <a:r>
              <a:rPr lang="en-GB" sz="1200" dirty="0" smtClean="0"/>
              <a:t>Interest rates have risen substantially in the past 12 months as the Bank of England tried to control inflation.  Consequently, mortgages became much more expensive at the same time as other cost were also increasing significantly. Borrowers coming off of fixed-term deals faced really significant payment increases and first-time buyers found it harder to get on the property ladder. </a:t>
            </a:r>
            <a:r>
              <a:rPr lang="en-GB" sz="1200" dirty="0"/>
              <a:t>Higher costs for landlords translated into higher rental prices. </a:t>
            </a:r>
            <a:endParaRPr lang="en-GB" sz="1200" dirty="0" smtClean="0"/>
          </a:p>
          <a:p>
            <a:pPr marL="285750" indent="-285750">
              <a:lnSpc>
                <a:spcPct val="100000"/>
              </a:lnSpc>
              <a:buFont typeface="Arial" panose="020B0604020202020204" pitchFamily="34" charset="0"/>
              <a:buChar char="•"/>
            </a:pPr>
            <a:r>
              <a:rPr lang="en-GB" sz="1200" dirty="0" smtClean="0">
                <a:hlinkClick r:id="rId3"/>
              </a:rPr>
              <a:t>ONS </a:t>
            </a:r>
            <a:r>
              <a:rPr lang="en-GB" sz="1200" dirty="0">
                <a:hlinkClick r:id="rId3"/>
              </a:rPr>
              <a:t>reports </a:t>
            </a:r>
            <a:r>
              <a:rPr lang="en-GB" sz="1200" dirty="0" smtClean="0"/>
              <a:t>that in December </a:t>
            </a:r>
            <a:r>
              <a:rPr lang="en-GB" sz="1200" dirty="0"/>
              <a:t>2023</a:t>
            </a:r>
            <a:r>
              <a:rPr lang="en-GB" sz="1200" dirty="0" smtClean="0"/>
              <a:t>, more </a:t>
            </a:r>
            <a:r>
              <a:rPr lang="en-GB" sz="1200" dirty="0"/>
              <a:t>than a third (37%) of adults in Great Britain who were paying rent, or a mortgage, said they were finding payments very or somewhat difficult to afford.. This is a slight rise from 31% in a similar period last </a:t>
            </a:r>
            <a:r>
              <a:rPr lang="en-GB" sz="1200" dirty="0" smtClean="0"/>
              <a:t>year.  ONS also found that some </a:t>
            </a:r>
            <a:r>
              <a:rPr lang="en-GB" sz="1200" dirty="0"/>
              <a:t>groups were more likely to report difficulty with rent and mortgage payments, including lone parents, Asian and Asian British adults and Black, African, Caribbean or Black British adults</a:t>
            </a:r>
            <a:r>
              <a:rPr lang="en-GB" sz="1200" dirty="0" smtClean="0"/>
              <a:t>.</a:t>
            </a:r>
          </a:p>
          <a:p>
            <a:pPr marL="285750" indent="-285750">
              <a:lnSpc>
                <a:spcPct val="100000"/>
              </a:lnSpc>
              <a:buFont typeface="Arial" panose="020B0604020202020204" pitchFamily="34" charset="0"/>
              <a:buChar char="•"/>
            </a:pPr>
            <a:r>
              <a:rPr lang="en-GB" sz="1200" dirty="0" smtClean="0"/>
              <a:t>In summer 2023, </a:t>
            </a:r>
            <a:r>
              <a:rPr lang="en-GB" sz="1200" dirty="0" smtClean="0">
                <a:hlinkClick r:id="rId4"/>
              </a:rPr>
              <a:t>IFS research </a:t>
            </a:r>
            <a:r>
              <a:rPr lang="en-GB" sz="1200" dirty="0" smtClean="0"/>
              <a:t>suggested that 60</a:t>
            </a:r>
            <a:r>
              <a:rPr lang="en-GB" sz="1200" dirty="0"/>
              <a:t>% of </a:t>
            </a:r>
            <a:r>
              <a:rPr lang="en-GB" sz="1200" dirty="0" smtClean="0"/>
              <a:t>mortgage holders </a:t>
            </a:r>
            <a:r>
              <a:rPr lang="en-GB" sz="1200" dirty="0"/>
              <a:t>(8.5 million; 19% of adults) </a:t>
            </a:r>
            <a:r>
              <a:rPr lang="en-GB" sz="1200" dirty="0" smtClean="0"/>
              <a:t>were likely to spend </a:t>
            </a:r>
            <a:r>
              <a:rPr lang="en-GB" sz="1200" dirty="0"/>
              <a:t>more than a fifth of their incomes on mortgage </a:t>
            </a:r>
            <a:r>
              <a:rPr lang="en-GB" sz="1200" dirty="0" smtClean="0"/>
              <a:t>payments - a </a:t>
            </a:r>
            <a:r>
              <a:rPr lang="en-GB" sz="1200" dirty="0"/>
              <a:t>substantial increase</a:t>
            </a:r>
            <a:r>
              <a:rPr lang="en-GB" sz="1200" dirty="0" smtClean="0"/>
              <a:t>.  </a:t>
            </a:r>
          </a:p>
          <a:p>
            <a:pPr marL="285750" indent="-285750">
              <a:lnSpc>
                <a:spcPct val="100000"/>
              </a:lnSpc>
              <a:buFont typeface="Arial" panose="020B0604020202020204" pitchFamily="34" charset="0"/>
              <a:buChar char="•"/>
            </a:pPr>
            <a:r>
              <a:rPr lang="en-GB" sz="1200" dirty="0" smtClean="0"/>
              <a:t>Chronic undersupply has kept prices from tumbling, preventing negative equity becoming an issue, and tighter regulation of mortgage lending introduced after the Financial Crisis seems to have prevented repossessions on the sort of scale seen in past market upheavals.</a:t>
            </a:r>
          </a:p>
          <a:p>
            <a:pPr marL="285750" indent="-285750">
              <a:lnSpc>
                <a:spcPct val="100000"/>
              </a:lnSpc>
              <a:buFont typeface="Arial" panose="020B0604020202020204" pitchFamily="34" charset="0"/>
              <a:buChar char="•"/>
            </a:pPr>
            <a:r>
              <a:rPr lang="en-US" sz="1200" dirty="0" smtClean="0">
                <a:hlinkClick r:id="rId5"/>
              </a:rPr>
              <a:t>Q3 2023 </a:t>
            </a:r>
            <a:r>
              <a:rPr lang="en-US" sz="1200" dirty="0">
                <a:hlinkClick r:id="rId5"/>
              </a:rPr>
              <a:t>data from UK </a:t>
            </a:r>
            <a:r>
              <a:rPr lang="en-US" sz="1200" dirty="0" smtClean="0">
                <a:hlinkClick r:id="rId5"/>
              </a:rPr>
              <a:t>Finance</a:t>
            </a:r>
            <a:r>
              <a:rPr lang="en-US" sz="1200" dirty="0"/>
              <a:t> </a:t>
            </a:r>
            <a:r>
              <a:rPr lang="en-US" sz="1200" dirty="0" smtClean="0"/>
              <a:t>show that nationally </a:t>
            </a:r>
            <a:r>
              <a:rPr lang="en-GB" sz="1200" dirty="0" smtClean="0"/>
              <a:t>87,930 </a:t>
            </a:r>
            <a:r>
              <a:rPr lang="en-GB" sz="1200" dirty="0"/>
              <a:t>homeowner mortgages </a:t>
            </a:r>
            <a:r>
              <a:rPr lang="en-GB" sz="1200" dirty="0" smtClean="0"/>
              <a:t>were in </a:t>
            </a:r>
            <a:r>
              <a:rPr lang="en-GB" sz="1200" dirty="0"/>
              <a:t>arrears of </a:t>
            </a:r>
            <a:r>
              <a:rPr lang="en-GB" sz="1200" dirty="0" smtClean="0"/>
              <a:t>2.5% </a:t>
            </a:r>
            <a:r>
              <a:rPr lang="en-GB" sz="1200" dirty="0"/>
              <a:t>or more of the outstanding balance in the third quarter of 2023, </a:t>
            </a:r>
            <a:r>
              <a:rPr lang="en-GB" sz="1200" dirty="0" smtClean="0"/>
              <a:t>7% </a:t>
            </a:r>
            <a:r>
              <a:rPr lang="en-GB" sz="1200" dirty="0"/>
              <a:t>greater than in the previous quarter</a:t>
            </a:r>
            <a:r>
              <a:rPr lang="en-GB" sz="1200" dirty="0" smtClean="0"/>
              <a:t>.</a:t>
            </a:r>
          </a:p>
          <a:p>
            <a:pPr marL="285750" indent="-285750">
              <a:lnSpc>
                <a:spcPct val="100000"/>
              </a:lnSpc>
              <a:buFont typeface="Arial" panose="020B0604020202020204" pitchFamily="34" charset="0"/>
              <a:buChar char="•"/>
            </a:pPr>
            <a:r>
              <a:rPr lang="en-GB" sz="1200" dirty="0" smtClean="0"/>
              <a:t>Nationally, there </a:t>
            </a:r>
            <a:r>
              <a:rPr lang="en-GB" sz="1200" dirty="0"/>
              <a:t>were 11,540 buy-to-let mortgages in arrears of </a:t>
            </a:r>
            <a:r>
              <a:rPr lang="en-GB" sz="1200" dirty="0" smtClean="0"/>
              <a:t>2.5% or </a:t>
            </a:r>
            <a:r>
              <a:rPr lang="en-GB" sz="1200" dirty="0"/>
              <a:t>more of the outstanding balance in the third quarter of 2023, </a:t>
            </a:r>
            <a:r>
              <a:rPr lang="en-GB" sz="1200" dirty="0" smtClean="0"/>
              <a:t>29% greater </a:t>
            </a:r>
            <a:r>
              <a:rPr lang="en-GB" sz="1200" dirty="0"/>
              <a:t>than in the previous quarter</a:t>
            </a:r>
            <a:r>
              <a:rPr lang="en-GB" sz="1200" dirty="0" smtClean="0"/>
              <a:t>.</a:t>
            </a:r>
          </a:p>
          <a:p>
            <a:pPr marL="285750" indent="-285750">
              <a:lnSpc>
                <a:spcPct val="100000"/>
              </a:lnSpc>
              <a:buFont typeface="Arial" panose="020B0604020202020204" pitchFamily="34" charset="0"/>
              <a:buChar char="•"/>
            </a:pPr>
            <a:r>
              <a:rPr lang="en-GB" sz="1200" dirty="0"/>
              <a:t>630 homeowner mortgaged properties were taken into possession in the third quarter of 2023, </a:t>
            </a:r>
            <a:r>
              <a:rPr lang="en-GB" sz="1200" dirty="0" smtClean="0"/>
              <a:t>9% fewer </a:t>
            </a:r>
            <a:r>
              <a:rPr lang="en-GB" sz="1200" dirty="0"/>
              <a:t>than in the previous quarter</a:t>
            </a:r>
            <a:r>
              <a:rPr lang="en-GB" sz="1200" dirty="0" smtClean="0"/>
              <a:t>.  450 </a:t>
            </a:r>
            <a:r>
              <a:rPr lang="en-GB" sz="1200" dirty="0"/>
              <a:t>buy-to-let mortgaged properties were taken into possession in the third quarter of 2023, unchanged from the previous quarter.</a:t>
            </a:r>
            <a:endParaRPr lang="en-GB" sz="1200" dirty="0" smtClean="0"/>
          </a:p>
          <a:p>
            <a:pPr marL="285750" indent="-285750">
              <a:lnSpc>
                <a:spcPct val="100000"/>
              </a:lnSpc>
              <a:buFont typeface="Arial" panose="020B0604020202020204" pitchFamily="34" charset="0"/>
              <a:buChar char="•"/>
            </a:pPr>
            <a:r>
              <a:rPr lang="en-GB" sz="1200" dirty="0" smtClean="0">
                <a:hlinkClick r:id="rId6"/>
              </a:rPr>
              <a:t>Latest </a:t>
            </a:r>
            <a:r>
              <a:rPr lang="en-GB" sz="1200" dirty="0">
                <a:hlinkClick r:id="rId6"/>
              </a:rPr>
              <a:t>Ministry of Justice data </a:t>
            </a:r>
            <a:r>
              <a:rPr lang="en-GB" sz="1200" dirty="0" smtClean="0"/>
              <a:t>(July – September 2023) showed mortgage </a:t>
            </a:r>
            <a:r>
              <a:rPr lang="en-GB" sz="1200" dirty="0"/>
              <a:t>claims, orders and warrants increased and repossessions </a:t>
            </a:r>
            <a:r>
              <a:rPr lang="en-GB" sz="1200" dirty="0" smtClean="0"/>
              <a:t>decreased</a:t>
            </a:r>
            <a:r>
              <a:rPr lang="en-GB" sz="1200" dirty="0"/>
              <a:t>, while </a:t>
            </a:r>
            <a:r>
              <a:rPr lang="en-GB" sz="1200" dirty="0" smtClean="0"/>
              <a:t>landlord </a:t>
            </a:r>
            <a:r>
              <a:rPr lang="en-GB" sz="1200" dirty="0"/>
              <a:t>possession actions </a:t>
            </a:r>
            <a:r>
              <a:rPr lang="en-GB" sz="1200" dirty="0" smtClean="0"/>
              <a:t>had </a:t>
            </a:r>
            <a:r>
              <a:rPr lang="en-GB" sz="1200" dirty="0"/>
              <a:t>all </a:t>
            </a:r>
            <a:r>
              <a:rPr lang="en-GB" sz="1200" dirty="0" smtClean="0"/>
              <a:t>increased, with possession </a:t>
            </a:r>
            <a:r>
              <a:rPr lang="en-GB" sz="1200" dirty="0"/>
              <a:t>claims rates </a:t>
            </a:r>
            <a:r>
              <a:rPr lang="en-GB" sz="1200" dirty="0" smtClean="0"/>
              <a:t>rising across </a:t>
            </a:r>
            <a:r>
              <a:rPr lang="en-GB" sz="1200" dirty="0"/>
              <a:t>all regions. </a:t>
            </a:r>
            <a:endParaRPr lang="en-GB" sz="1200" dirty="0" smtClean="0"/>
          </a:p>
          <a:p>
            <a:pPr marL="285750" indent="-285750">
              <a:lnSpc>
                <a:spcPct val="100000"/>
              </a:lnSpc>
              <a:buFont typeface="Arial" panose="020B0604020202020204" pitchFamily="34" charset="0"/>
              <a:buChar char="•"/>
            </a:pPr>
            <a:r>
              <a:rPr lang="en-GB" sz="1200" dirty="0" smtClean="0"/>
              <a:t>As </a:t>
            </a:r>
            <a:r>
              <a:rPr lang="en-GB" sz="1200" dirty="0"/>
              <a:t>at </a:t>
            </a:r>
            <a:r>
              <a:rPr lang="en-GB" sz="1200" dirty="0" smtClean="0"/>
              <a:t>Q3 2023/24, </a:t>
            </a:r>
            <a:r>
              <a:rPr lang="en-GB" sz="1200" dirty="0"/>
              <a:t>mortgage possessions in Herefordshire </a:t>
            </a:r>
            <a:r>
              <a:rPr lang="en-GB" sz="1200" dirty="0" smtClean="0"/>
              <a:t>were lower than the </a:t>
            </a:r>
            <a:r>
              <a:rPr lang="en-GB" sz="1200" dirty="0"/>
              <a:t>previous quarter </a:t>
            </a:r>
            <a:r>
              <a:rPr lang="en-GB" sz="1200" dirty="0" smtClean="0"/>
              <a:t>(</a:t>
            </a:r>
            <a:r>
              <a:rPr lang="en-GB" sz="1200" dirty="0"/>
              <a:t>4</a:t>
            </a:r>
            <a:r>
              <a:rPr lang="en-GB" sz="1200" dirty="0" smtClean="0"/>
              <a:t> </a:t>
            </a:r>
            <a:r>
              <a:rPr lang="en-GB" sz="1200" dirty="0"/>
              <a:t>compared to </a:t>
            </a:r>
            <a:r>
              <a:rPr lang="en-GB" sz="1200" dirty="0" smtClean="0"/>
              <a:t>11).  However, landlord </a:t>
            </a:r>
            <a:r>
              <a:rPr lang="en-GB" sz="1200" dirty="0"/>
              <a:t>possessions </a:t>
            </a:r>
            <a:r>
              <a:rPr lang="en-GB" sz="1200" dirty="0" smtClean="0"/>
              <a:t>more than doubled from 21 to 45. Historically </a:t>
            </a:r>
            <a:r>
              <a:rPr lang="en-GB" sz="1200" dirty="0"/>
              <a:t>these levels </a:t>
            </a:r>
            <a:r>
              <a:rPr lang="en-GB" sz="1200" dirty="0" smtClean="0"/>
              <a:t>still remain </a:t>
            </a:r>
            <a:r>
              <a:rPr lang="en-GB" sz="1200" dirty="0"/>
              <a:t>low.  </a:t>
            </a:r>
          </a:p>
          <a:p>
            <a:pPr marL="285750" indent="-285750">
              <a:lnSpc>
                <a:spcPct val="100000"/>
              </a:lnSpc>
              <a:buFont typeface="Arial" panose="020B0604020202020204" pitchFamily="34" charset="0"/>
              <a:buChar char="•"/>
            </a:pPr>
            <a:endParaRPr lang="en-GB" sz="1200" dirty="0" smtClean="0"/>
          </a:p>
        </p:txBody>
      </p:sp>
      <p:pic>
        <p:nvPicPr>
          <p:cNvPr id="4" name="Content Placeholder 3" descr="Line chart showing numbers of landlord and mortgage lender possession claims in Herefordshire each quarter since Q4 2014/15."/>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8088707" y="1013263"/>
            <a:ext cx="4103293" cy="3456121"/>
          </a:xfrm>
          <a:ln>
            <a:solidFill>
              <a:schemeClr val="tx1"/>
            </a:solidFill>
          </a:ln>
        </p:spPr>
      </p:pic>
      <p:sp>
        <p:nvSpPr>
          <p:cNvPr id="7" name="TextBox 6"/>
          <p:cNvSpPr txBox="1"/>
          <p:nvPr/>
        </p:nvSpPr>
        <p:spPr>
          <a:xfrm>
            <a:off x="9548190" y="4510639"/>
            <a:ext cx="2643810"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a:hlinkClick r:id="rId8"/>
              </a:rPr>
              <a:t>LG </a:t>
            </a:r>
            <a:r>
              <a:rPr lang="en-GB" sz="1100" dirty="0" smtClean="0">
                <a:hlinkClick r:id="rId8"/>
              </a:rPr>
              <a:t>Inform</a:t>
            </a:r>
            <a:endParaRPr lang="en-GB" sz="1100" dirty="0" smtClean="0"/>
          </a:p>
          <a:p>
            <a:r>
              <a:rPr lang="en-GB" sz="1100" dirty="0" smtClean="0"/>
              <a:t>Date last updated: 13 November 2023</a:t>
            </a:r>
          </a:p>
          <a:p>
            <a:r>
              <a:rPr lang="en-GB" sz="1100" dirty="0" smtClean="0"/>
              <a:t>Frequency: Quarterly</a:t>
            </a:r>
          </a:p>
          <a:p>
            <a:r>
              <a:rPr lang="en-GB" sz="1100" dirty="0" smtClean="0"/>
              <a:t>Next update:  </a:t>
            </a:r>
            <a:r>
              <a:rPr lang="en-GB" sz="1100" dirty="0" smtClean="0"/>
              <a:t>February </a:t>
            </a:r>
            <a:r>
              <a:rPr lang="en-GB" sz="1100" dirty="0" smtClean="0"/>
              <a:t>2024</a:t>
            </a:r>
          </a:p>
        </p:txBody>
      </p:sp>
    </p:spTree>
    <p:extLst>
      <p:ext uri="{BB962C8B-B14F-4D97-AF65-F5344CB8AC3E}">
        <p14:creationId xmlns:p14="http://schemas.microsoft.com/office/powerpoint/2010/main" val="2740996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smtClean="0"/>
              <a:t>Household heating</a:t>
            </a:r>
            <a:endParaRPr lang="en-GB" dirty="0"/>
          </a:p>
        </p:txBody>
      </p:sp>
      <p:sp>
        <p:nvSpPr>
          <p:cNvPr id="8" name="Text Placeholder 7"/>
          <p:cNvSpPr>
            <a:spLocks noGrp="1"/>
          </p:cNvSpPr>
          <p:nvPr>
            <p:ph type="body" sz="half" idx="2"/>
          </p:nvPr>
        </p:nvSpPr>
        <p:spPr>
          <a:xfrm>
            <a:off x="142504" y="968110"/>
            <a:ext cx="6874522" cy="5088306"/>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smtClean="0">
                <a:hlinkClick r:id="rId2"/>
              </a:rPr>
              <a:t>ONS reports </a:t>
            </a:r>
            <a:r>
              <a:rPr lang="en-GB" sz="4800" dirty="0" smtClean="0"/>
              <a:t>that in the year </a:t>
            </a:r>
            <a:r>
              <a:rPr lang="en-GB" sz="4800" dirty="0" smtClean="0"/>
              <a:t>to December </a:t>
            </a:r>
            <a:r>
              <a:rPr lang="en-GB" sz="4800" dirty="0"/>
              <a:t>2023 gas prices fell by 31.0% and electricity prices fell by 15.4%, according to the latest Consumer Prices Index including owner occupiers’ housing costs (CPIH) data.. Inflation rates for gas and electricity have remained similar since October 2023, when the annual rate fell its lowest level since records began in January 1989</a:t>
            </a:r>
            <a:r>
              <a:rPr lang="en-GB" sz="4800" dirty="0" smtClean="0"/>
              <a:t>.</a:t>
            </a:r>
            <a:r>
              <a:rPr lang="en-GB" sz="4800" dirty="0" smtClean="0"/>
              <a:t> </a:t>
            </a:r>
          </a:p>
          <a:p>
            <a:pPr marL="285750" indent="-285750">
              <a:lnSpc>
                <a:spcPct val="120000"/>
              </a:lnSpc>
              <a:buFont typeface="Arial" panose="020B0604020202020204" pitchFamily="34" charset="0"/>
              <a:buChar char="•"/>
            </a:pPr>
            <a:r>
              <a:rPr lang="en-GB" sz="4800" dirty="0" smtClean="0"/>
              <a:t>According </a:t>
            </a:r>
            <a:r>
              <a:rPr lang="en-GB" sz="4800" dirty="0" smtClean="0"/>
              <a:t>to </a:t>
            </a:r>
            <a:r>
              <a:rPr lang="en-GB" sz="4800" dirty="0" smtClean="0">
                <a:hlinkClick r:id="rId2"/>
              </a:rPr>
              <a:t>latest ONS survey data </a:t>
            </a:r>
            <a:r>
              <a:rPr lang="en-GB" sz="4800" dirty="0"/>
              <a:t>(13 December 2023 and 1 January </a:t>
            </a:r>
            <a:r>
              <a:rPr lang="en-GB" sz="4800" dirty="0" smtClean="0"/>
              <a:t>2024), 38% of adults </a:t>
            </a:r>
            <a:r>
              <a:rPr lang="en-GB" sz="4800" dirty="0"/>
              <a:t>who pay energy bills said it was very or somewhat difficult to afford them.  This was compared with 46% during a similar period one year ago. </a:t>
            </a:r>
            <a:r>
              <a:rPr lang="en-GB" sz="4800" dirty="0" smtClean="0"/>
              <a:t>49% </a:t>
            </a:r>
            <a:r>
              <a:rPr lang="en-GB" sz="4800" dirty="0"/>
              <a:t>of adults in Great Britain are using less fuel, such as gas or electricity, in their homes because of the rising cost of living.  </a:t>
            </a:r>
            <a:endParaRPr lang="en-GB" sz="4800" dirty="0" smtClean="0"/>
          </a:p>
          <a:p>
            <a:pPr marL="285750" indent="-285750">
              <a:lnSpc>
                <a:spcPct val="120000"/>
              </a:lnSpc>
              <a:buFont typeface="Arial" panose="020B0604020202020204" pitchFamily="34" charset="0"/>
              <a:buChar char="•"/>
            </a:pPr>
            <a:r>
              <a:rPr lang="en-GB" sz="4800" dirty="0" smtClean="0">
                <a:hlinkClick r:id="rId3" action="ppaction://hlinksldjump"/>
              </a:rPr>
              <a:t>Cold </a:t>
            </a:r>
            <a:r>
              <a:rPr lang="en-GB" sz="4800" dirty="0" smtClean="0">
                <a:hlinkClick r:id="rId3" action="ppaction://hlinksldjump"/>
              </a:rPr>
              <a:t>homes </a:t>
            </a:r>
            <a:r>
              <a:rPr lang="en-GB" sz="4800" dirty="0" smtClean="0"/>
              <a:t>are a risk factor across a range of serious health conditions and ultimately contribute to excess winter deaths.</a:t>
            </a:r>
            <a:r>
              <a:rPr lang="en-GB" sz="4800" dirty="0"/>
              <a:t> </a:t>
            </a:r>
            <a:endParaRPr lang="en-GB" sz="4800" dirty="0" smtClean="0"/>
          </a:p>
          <a:p>
            <a:pPr marL="285750" indent="-285750">
              <a:lnSpc>
                <a:spcPct val="120000"/>
              </a:lnSpc>
              <a:buFont typeface="Arial" panose="020B0604020202020204" pitchFamily="34" charset="0"/>
              <a:buChar char="•"/>
            </a:pPr>
            <a:r>
              <a:rPr lang="en-GB" sz="4800" dirty="0" smtClean="0"/>
              <a:t>Households with expensive oil-fired or bottled gas central heating are particularly vulnerable to cost-of-living increases. </a:t>
            </a:r>
            <a:r>
              <a:rPr lang="en-GB" sz="4800" dirty="0">
                <a:hlinkClick r:id="rId4"/>
              </a:rPr>
              <a:t>Department for Business, Energy &amp; Industrial </a:t>
            </a:r>
            <a:r>
              <a:rPr lang="en-GB" sz="4800" dirty="0" smtClean="0">
                <a:hlinkClick r:id="rId4"/>
              </a:rPr>
              <a:t>Strategy data</a:t>
            </a:r>
            <a:r>
              <a:rPr lang="en-GB" sz="4800" dirty="0" smtClean="0"/>
              <a:t> show that in 2021, an estimated 37% of Herefordshire properties were not </a:t>
            </a:r>
            <a:r>
              <a:rPr lang="en-GB" sz="4800" b="1" dirty="0" smtClean="0"/>
              <a:t>connected to the gas grid</a:t>
            </a:r>
            <a:r>
              <a:rPr lang="en-GB" sz="4800" dirty="0" smtClean="0"/>
              <a:t>, compared to 13% in the West Midlands region and 14% in England as a whole. </a:t>
            </a:r>
          </a:p>
          <a:p>
            <a:pPr marL="285750" indent="-285750">
              <a:lnSpc>
                <a:spcPct val="120000"/>
              </a:lnSpc>
              <a:buFont typeface="Arial" panose="020B0604020202020204" pitchFamily="34" charset="0"/>
              <a:buChar char="•"/>
            </a:pPr>
            <a:r>
              <a:rPr lang="en-GB" sz="4800" dirty="0" smtClean="0">
                <a:hlinkClick r:id="rId5"/>
              </a:rPr>
              <a:t>2021 Census data </a:t>
            </a:r>
            <a:r>
              <a:rPr lang="en-GB" sz="4800" dirty="0" smtClean="0"/>
              <a:t>show the proportion of households in Herefordshire with oil only central heating is significantly higher than regionally </a:t>
            </a:r>
            <a:r>
              <a:rPr lang="en-GB" sz="4800" dirty="0"/>
              <a:t>and </a:t>
            </a:r>
            <a:r>
              <a:rPr lang="en-GB" sz="4800" dirty="0" smtClean="0"/>
              <a:t>nationally: 16.2% compared to 3.0% and 3.2% respectively.  The proportion with tank or bottled gas only, although relatively small, is also significantly higher than regionally and nationally (3.5% compared to 1.2% and 1.0% respectively).  Conversely, the proportion of households with mains gas central heating is significantly lower: 53.7% compared to 75.2% in the West Midlands and 74.0% in England.</a:t>
            </a:r>
          </a:p>
          <a:p>
            <a:pPr marL="285750" indent="-285750">
              <a:lnSpc>
                <a:spcPct val="120000"/>
              </a:lnSpc>
              <a:buFont typeface="Arial" panose="020B0604020202020204" pitchFamily="34" charset="0"/>
              <a:buChar char="•"/>
            </a:pPr>
            <a:r>
              <a:rPr lang="en-GB" sz="4800" dirty="0" smtClean="0"/>
              <a:t>1.9% of households in Herefordshire (over 1,500 homes) have </a:t>
            </a:r>
            <a:r>
              <a:rPr lang="en-GB" sz="4800" b="1" dirty="0" smtClean="0"/>
              <a:t>no central heating </a:t>
            </a:r>
            <a:r>
              <a:rPr lang="en-GB" sz="4800" dirty="0" smtClean="0"/>
              <a:t>compared to 1.5% regionally and nationally.  </a:t>
            </a:r>
          </a:p>
          <a:p>
            <a:endParaRPr lang="en-GB" sz="2800" dirty="0" smtClean="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6"/>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Frequency:  </a:t>
            </a:r>
            <a:r>
              <a:rPr lang="en-GB" sz="1100" dirty="0"/>
              <a:t>D</a:t>
            </a:r>
            <a:r>
              <a:rPr lang="en-GB" sz="1100" dirty="0" smtClean="0"/>
              <a:t>ecennially</a:t>
            </a:r>
          </a:p>
          <a:p>
            <a:r>
              <a:rPr lang="en-GB" sz="1100" dirty="0" smtClean="0"/>
              <a:t>Last updated:  5 January 2023</a:t>
            </a:r>
          </a:p>
          <a:p>
            <a:r>
              <a:rPr lang="en-GB" sz="1100" dirty="0" smtClean="0"/>
              <a:t>Next update:  2031</a:t>
            </a:r>
            <a:endParaRPr lang="en-GB" sz="1100" dirty="0"/>
          </a:p>
        </p:txBody>
      </p:sp>
    </p:spTree>
    <p:extLst>
      <p:ext uri="{BB962C8B-B14F-4D97-AF65-F5344CB8AC3E}">
        <p14:creationId xmlns:p14="http://schemas.microsoft.com/office/powerpoint/2010/main" val="2174696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smtClean="0"/>
              <a:t>Energy efficiency of homes</a:t>
            </a:r>
            <a:endParaRPr lang="en-GB" dirty="0"/>
          </a:p>
        </p:txBody>
      </p:sp>
      <p:sp>
        <p:nvSpPr>
          <p:cNvPr id="4" name="Text Placeholder 3"/>
          <p:cNvSpPr>
            <a:spLocks noGrp="1"/>
          </p:cNvSpPr>
          <p:nvPr>
            <p:ph type="body" sz="half" idx="2"/>
          </p:nvPr>
        </p:nvSpPr>
        <p:spPr>
          <a:xfrm>
            <a:off x="145981" y="938149"/>
            <a:ext cx="4589454" cy="4685902"/>
          </a:xfrm>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smtClean="0"/>
              <a:t>Less energy efficient homes are more difficult and expensive to heat.  </a:t>
            </a:r>
            <a:r>
              <a:rPr lang="en-GB" sz="2800" dirty="0" smtClean="0">
                <a:hlinkClick r:id="rId2"/>
              </a:rPr>
              <a:t>National research by ONS </a:t>
            </a:r>
            <a:r>
              <a:rPr lang="en-GB" sz="2800" dirty="0" smtClean="0"/>
              <a:t>has found </a:t>
            </a:r>
            <a:r>
              <a:rPr lang="en-GB" sz="2800" dirty="0"/>
              <a:t>that older adults </a:t>
            </a:r>
            <a:r>
              <a:rPr lang="en-GB" sz="2800" dirty="0" smtClean="0"/>
              <a:t>65+ and </a:t>
            </a:r>
            <a:r>
              <a:rPr lang="en-GB" sz="2800" dirty="0"/>
              <a:t>those with multiple generations living in them </a:t>
            </a:r>
            <a:r>
              <a:rPr lang="en-GB" sz="2800" dirty="0" smtClean="0"/>
              <a:t>are </a:t>
            </a:r>
            <a:r>
              <a:rPr lang="en-GB" sz="2800" dirty="0"/>
              <a:t>disproportionately likely to be living in </a:t>
            </a:r>
            <a:r>
              <a:rPr lang="en-GB" sz="2800" dirty="0" smtClean="0"/>
              <a:t>such homes.</a:t>
            </a:r>
          </a:p>
          <a:p>
            <a:pPr marL="285750" indent="-285750">
              <a:lnSpc>
                <a:spcPct val="120000"/>
              </a:lnSpc>
              <a:buFont typeface="Arial" panose="020B0604020202020204" pitchFamily="34" charset="0"/>
              <a:buChar char="•"/>
            </a:pPr>
            <a:r>
              <a:rPr lang="en-GB" sz="2800" dirty="0" smtClean="0"/>
              <a:t>Herefordshire has a median energy efficiency rating in band D, with an overall score of 65 across all property types, similar to the West Midlands region (66) and England as a whole (67),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2800" dirty="0" smtClean="0"/>
              <a:t>Several </a:t>
            </a:r>
            <a:r>
              <a:rPr lang="en-GB" sz="2800" dirty="0"/>
              <a:t>factors affect the energy efficiency of housing, including property type, tenure and when it was constructed. </a:t>
            </a:r>
            <a:endParaRPr lang="en-GB" sz="2800" dirty="0" smtClean="0"/>
          </a:p>
          <a:p>
            <a:pPr marL="285750" indent="-285750">
              <a:lnSpc>
                <a:spcPct val="120000"/>
              </a:lnSpc>
              <a:buFont typeface="Arial" panose="020B0604020202020204" pitchFamily="34" charset="0"/>
              <a:buChar char="•"/>
            </a:pPr>
            <a:r>
              <a:rPr lang="en-GB" sz="2800" dirty="0" smtClean="0"/>
              <a:t>Less energy efficient properties are more expensive to keep warm.</a:t>
            </a:r>
          </a:p>
          <a:p>
            <a:pPr marL="285750" indent="-285750">
              <a:lnSpc>
                <a:spcPct val="120000"/>
              </a:lnSpc>
              <a:buFont typeface="Arial" panose="020B0604020202020204" pitchFamily="34" charset="0"/>
              <a:buChar char="•"/>
            </a:pPr>
            <a:r>
              <a:rPr lang="en-GB" sz="2800" dirty="0" smtClean="0"/>
              <a:t>Herefordshire has a disproportionately high number of relatively energy inefficient older detached houses compared to regionally and nationally (see fuel poverty slide).</a:t>
            </a:r>
          </a:p>
          <a:p>
            <a:pPr marL="285750" indent="-285750">
              <a:lnSpc>
                <a:spcPct val="120000"/>
              </a:lnSpc>
              <a:buFont typeface="Arial" panose="020B0604020202020204" pitchFamily="34" charset="0"/>
              <a:buChar char="•"/>
            </a:pPr>
            <a:r>
              <a:rPr lang="en-GB" sz="2800" dirty="0"/>
              <a:t>The </a:t>
            </a:r>
            <a:r>
              <a:rPr lang="en-GB" sz="2800" dirty="0" smtClean="0"/>
              <a:t>median </a:t>
            </a:r>
            <a:r>
              <a:rPr lang="en-GB" sz="2800" dirty="0"/>
              <a:t>energy efficiency </a:t>
            </a:r>
            <a:r>
              <a:rPr lang="en-GB" sz="2800" dirty="0" smtClean="0"/>
              <a:t>score of detached houses in Herefordshire (60) is significantly lower than regionally and nationally (both 65) although still within Band D.</a:t>
            </a:r>
          </a:p>
          <a:p>
            <a:pPr marL="285750" indent="-285750">
              <a:lnSpc>
                <a:spcPct val="120000"/>
              </a:lnSpc>
              <a:buFont typeface="Arial" panose="020B0604020202020204" pitchFamily="34" charset="0"/>
              <a:buChar char="•"/>
            </a:pPr>
            <a:r>
              <a:rPr lang="en-GB" sz="2800" dirty="0" smtClean="0"/>
              <a:t>Conversely, the median energy efficiency score of terraced properties in higher than regionally and nationally (67 compared to 64 and 65 respectively).</a:t>
            </a:r>
            <a:endParaRPr lang="en-GB" sz="2800" dirty="0"/>
          </a:p>
        </p:txBody>
      </p:sp>
      <p:pic>
        <p:nvPicPr>
          <p:cNvPr id="13" name="Content Placeholder 12" descr="Column chart showing the median energy efficiency score of houses in Herefordshire, the West Midlands and England by property type.  While the overall score is similar, the score for detached houses although still within the parameters of Band D is noticeably lower than regionally and nationally."/>
          <p:cNvPicPr>
            <a:picLocks noGrp="1" noChangeAspect="1"/>
          </p:cNvPicPr>
          <p:nvPr>
            <p:ph idx="1"/>
          </p:nvPr>
        </p:nvPicPr>
        <p:blipFill>
          <a:blip r:embed="rId3"/>
          <a:stretch>
            <a:fillRect/>
          </a:stretch>
        </p:blipFill>
        <p:spPr>
          <a:xfrm>
            <a:off x="4773880" y="938149"/>
            <a:ext cx="7369427" cy="4429497"/>
          </a:xfrm>
          <a:prstGeom prst="rect">
            <a:avLst/>
          </a:prstGeom>
          <a:ln>
            <a:solidFill>
              <a:schemeClr val="tx1"/>
            </a:solidFill>
          </a:ln>
        </p:spPr>
      </p:pic>
      <p:sp>
        <p:nvSpPr>
          <p:cNvPr id="7" name="TextBox 6"/>
          <p:cNvSpPr txBox="1"/>
          <p:nvPr/>
        </p:nvSpPr>
        <p:spPr>
          <a:xfrm>
            <a:off x="9334005" y="5902037"/>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4"/>
              </a:rPr>
              <a:t>ONS</a:t>
            </a:r>
            <a:endParaRPr lang="en-GB" sz="1200" dirty="0" smtClean="0"/>
          </a:p>
          <a:p>
            <a:r>
              <a:rPr lang="en-GB" sz="1200" dirty="0" smtClean="0"/>
              <a:t>Frequency:  Annually</a:t>
            </a:r>
          </a:p>
          <a:p>
            <a:r>
              <a:rPr lang="en-GB" sz="1200" dirty="0" smtClean="0"/>
              <a:t>Last updated:  22 October 2022</a:t>
            </a:r>
          </a:p>
          <a:p>
            <a:r>
              <a:rPr lang="en-GB" sz="1200" dirty="0" smtClean="0"/>
              <a:t>Next update:  </a:t>
            </a:r>
            <a:r>
              <a:rPr lang="en-GB" sz="1200" dirty="0" err="1"/>
              <a:t>T</a:t>
            </a:r>
            <a:r>
              <a:rPr lang="en-GB" sz="1200" dirty="0" err="1" smtClean="0"/>
              <a:t>.b.c</a:t>
            </a:r>
            <a:r>
              <a:rPr lang="en-GB" sz="1200" dirty="0" smtClean="0"/>
              <a:t>.</a:t>
            </a:r>
            <a:endParaRPr lang="en-GB" sz="1200" dirty="0"/>
          </a:p>
        </p:txBody>
      </p:sp>
      <p:sp>
        <p:nvSpPr>
          <p:cNvPr id="6" name="TextBox 5"/>
          <p:cNvSpPr txBox="1"/>
          <p:nvPr/>
        </p:nvSpPr>
        <p:spPr>
          <a:xfrm>
            <a:off x="145981" y="5754678"/>
            <a:ext cx="9147359" cy="1015663"/>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a:solidFill>
                  <a:schemeClr val="bg1">
                    <a:lumMod val="65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a:t>
            </a:r>
            <a:r>
              <a:rPr lang="en-GB" sz="1200" dirty="0" smtClean="0">
                <a:solidFill>
                  <a:schemeClr val="bg1">
                    <a:lumMod val="65000"/>
                  </a:schemeClr>
                </a:solidFill>
              </a:rPr>
              <a:t>.</a:t>
            </a:r>
          </a:p>
          <a:p>
            <a:r>
              <a:rPr lang="en-GB" sz="1200" dirty="0" smtClean="0">
                <a:solidFill>
                  <a:schemeClr val="bg1">
                    <a:lumMod val="65000"/>
                  </a:schemeClr>
                </a:solidFill>
              </a:rPr>
              <a:t>Around </a:t>
            </a:r>
            <a:r>
              <a:rPr lang="en-GB" sz="1200" dirty="0">
                <a:solidFill>
                  <a:schemeClr val="bg1">
                    <a:lumMod val="65000"/>
                  </a:schemeClr>
                </a:solidFill>
              </a:rPr>
              <a:t>40% of all properties across England and Wales </a:t>
            </a:r>
            <a:r>
              <a:rPr lang="en-GB" sz="1200" dirty="0" smtClean="0">
                <a:solidFill>
                  <a:schemeClr val="bg1">
                    <a:lumMod val="65000"/>
                  </a:schemeClr>
                </a:solidFill>
              </a:rPr>
              <a:t>still did </a:t>
            </a:r>
            <a:r>
              <a:rPr lang="en-GB" sz="1200" dirty="0">
                <a:solidFill>
                  <a:schemeClr val="bg1">
                    <a:lumMod val="65000"/>
                  </a:schemeClr>
                </a:solidFill>
              </a:rPr>
              <a:t>not have an EPC by 2021,</a:t>
            </a:r>
          </a:p>
        </p:txBody>
      </p:sp>
    </p:spTree>
    <p:extLst>
      <p:ext uri="{BB962C8B-B14F-4D97-AF65-F5344CB8AC3E}">
        <p14:creationId xmlns:p14="http://schemas.microsoft.com/office/powerpoint/2010/main" val="3066206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75" y="196385"/>
            <a:ext cx="6042793" cy="551759"/>
          </a:xfrm>
        </p:spPr>
        <p:txBody>
          <a:bodyPr>
            <a:noAutofit/>
          </a:bodyPr>
          <a:lstStyle/>
          <a:p>
            <a:r>
              <a:rPr lang="en-GB" dirty="0" smtClean="0"/>
              <a:t>Debt issues and crisis support</a:t>
            </a:r>
            <a:endParaRPr lang="en-GB" dirty="0"/>
          </a:p>
        </p:txBody>
      </p:sp>
      <p:sp>
        <p:nvSpPr>
          <p:cNvPr id="4" name="Text Placeholder 3"/>
          <p:cNvSpPr>
            <a:spLocks noGrp="1"/>
          </p:cNvSpPr>
          <p:nvPr>
            <p:ph type="body" sz="half" idx="2"/>
          </p:nvPr>
        </p:nvSpPr>
        <p:spPr>
          <a:xfrm>
            <a:off x="183239" y="918309"/>
            <a:ext cx="3913748" cy="5133998"/>
          </a:xfrm>
          <a:solidFill>
            <a:schemeClr val="bg1"/>
          </a:solidFill>
          <a:ln w="38100">
            <a:solidFill>
              <a:srgbClr val="FFC000"/>
            </a:solidFill>
          </a:ln>
        </p:spPr>
        <p:txBody>
          <a:bodyPr>
            <a:normAutofit fontScale="70000" lnSpcReduction="20000"/>
          </a:bodyPr>
          <a:lstStyle/>
          <a:p>
            <a:pPr>
              <a:lnSpc>
                <a:spcPct val="120000"/>
              </a:lnSpc>
            </a:pPr>
            <a:r>
              <a:rPr lang="en-GB" sz="2100" b="1" dirty="0" smtClean="0"/>
              <a:t>Key points</a:t>
            </a:r>
          </a:p>
          <a:p>
            <a:pPr marL="285750" indent="-285750">
              <a:lnSpc>
                <a:spcPct val="120000"/>
              </a:lnSpc>
              <a:buFont typeface="Arial" panose="020B0604020202020204" pitchFamily="34" charset="0"/>
              <a:buChar char="•"/>
            </a:pPr>
            <a:r>
              <a:rPr lang="en-GB" dirty="0" smtClean="0"/>
              <a:t>Citizens Advice (CA) has </a:t>
            </a:r>
            <a:r>
              <a:rPr lang="en-GB" dirty="0"/>
              <a:t>developed </a:t>
            </a:r>
            <a:r>
              <a:rPr lang="en-GB" dirty="0" smtClean="0"/>
              <a:t>an </a:t>
            </a:r>
            <a:r>
              <a:rPr lang="en-GB" dirty="0" smtClean="0">
                <a:hlinkClick r:id="rId3"/>
              </a:rPr>
              <a:t>interactive </a:t>
            </a:r>
            <a:r>
              <a:rPr lang="en-GB" dirty="0">
                <a:hlinkClick r:id="rId3"/>
              </a:rPr>
              <a:t>dashboard </a:t>
            </a:r>
            <a:r>
              <a:rPr lang="en-GB" dirty="0"/>
              <a:t>that provides indicators around financial insecurity at local authority level. This shows that in Herefordshire, as in much of the rest of the country, the top debt </a:t>
            </a:r>
            <a:r>
              <a:rPr lang="en-GB" dirty="0" smtClean="0"/>
              <a:t>issue </a:t>
            </a:r>
            <a:r>
              <a:rPr lang="en-GB" dirty="0"/>
              <a:t>faced by people before the pandemic was </a:t>
            </a:r>
            <a:r>
              <a:rPr lang="en-GB" dirty="0" smtClean="0"/>
              <a:t>Council </a:t>
            </a:r>
            <a:r>
              <a:rPr lang="en-GB" dirty="0"/>
              <a:t>T</a:t>
            </a:r>
            <a:r>
              <a:rPr lang="en-GB" dirty="0" smtClean="0"/>
              <a:t>ax </a:t>
            </a:r>
            <a:r>
              <a:rPr lang="en-GB" dirty="0"/>
              <a:t>arrears, followed by credit, store and charge card debts – </a:t>
            </a:r>
            <a:r>
              <a:rPr lang="en-GB" dirty="0" smtClean="0"/>
              <a:t>but in Herefordshire this became energy debts between Q2 2021-22 and Q1 2023-24.  However, in Q2 2023-24 it had again become Council Tax arrears.</a:t>
            </a:r>
            <a:endParaRPr lang="en-GB" dirty="0"/>
          </a:p>
          <a:p>
            <a:pPr marL="285750" indent="-285750">
              <a:lnSpc>
                <a:spcPct val="120000"/>
              </a:lnSpc>
              <a:buFont typeface="Arial" panose="020B0604020202020204" pitchFamily="34" charset="0"/>
              <a:buChar char="•"/>
            </a:pPr>
            <a:r>
              <a:rPr lang="en-GB" dirty="0" smtClean="0"/>
              <a:t>In Q2 2023-24 </a:t>
            </a:r>
            <a:r>
              <a:rPr lang="en-GB" dirty="0"/>
              <a:t>in Herefordshire </a:t>
            </a:r>
            <a:r>
              <a:rPr lang="en-GB" dirty="0" smtClean="0"/>
              <a:t>5.58 </a:t>
            </a:r>
            <a:r>
              <a:rPr lang="en-GB" dirty="0"/>
              <a:t>people per 10,000 were being helped with crisis support: up from </a:t>
            </a:r>
            <a:r>
              <a:rPr lang="en-GB" dirty="0" smtClean="0"/>
              <a:t>1.34 </a:t>
            </a:r>
            <a:r>
              <a:rPr lang="en-GB" dirty="0"/>
              <a:t>in </a:t>
            </a:r>
            <a:r>
              <a:rPr lang="en-GB" dirty="0" smtClean="0"/>
              <a:t>Q1 </a:t>
            </a:r>
            <a:r>
              <a:rPr lang="en-GB" dirty="0"/>
              <a:t>2019-2020 but </a:t>
            </a:r>
            <a:r>
              <a:rPr lang="en-GB" dirty="0" smtClean="0"/>
              <a:t>down from 6.66 in Q4 2022-23 and relatively </a:t>
            </a:r>
            <a:r>
              <a:rPr lang="en-GB" dirty="0"/>
              <a:t>low compared to some other areas of the country.</a:t>
            </a:r>
          </a:p>
          <a:p>
            <a:pPr marL="285750" indent="-285750">
              <a:lnSpc>
                <a:spcPct val="120000"/>
              </a:lnSpc>
              <a:buFont typeface="Arial" panose="020B0604020202020204" pitchFamily="34" charset="0"/>
              <a:buChar char="•"/>
            </a:pPr>
            <a:r>
              <a:rPr lang="en-GB" dirty="0"/>
              <a:t>Nationally, </a:t>
            </a:r>
            <a:r>
              <a:rPr lang="en-GB" dirty="0" smtClean="0"/>
              <a:t>CA </a:t>
            </a:r>
            <a:r>
              <a:rPr lang="en-GB" dirty="0"/>
              <a:t>report that they have never seen a higher proportion of people in a negative budget and that </a:t>
            </a:r>
            <a:r>
              <a:rPr lang="en-GB" dirty="0" smtClean="0"/>
              <a:t>more </a:t>
            </a:r>
            <a:r>
              <a:rPr lang="en-GB" dirty="0"/>
              <a:t>than 60% of the people </a:t>
            </a:r>
            <a:r>
              <a:rPr lang="en-GB" dirty="0" smtClean="0"/>
              <a:t>helped with crisis support are disabled or have a long-term health condition.</a:t>
            </a:r>
            <a:endParaRPr lang="en-GB" dirty="0"/>
          </a:p>
          <a:p>
            <a:pPr marL="285750" indent="-285750">
              <a:lnSpc>
                <a:spcPct val="120000"/>
              </a:lnSpc>
              <a:buFont typeface="Arial" panose="020B0604020202020204" pitchFamily="34" charset="0"/>
              <a:buChar char="•"/>
            </a:pPr>
            <a:r>
              <a:rPr lang="en-GB" dirty="0"/>
              <a:t>Single people and single people with children, social housing tenants, people with disabilities, people whose ethnicity is mixed or black, and women are all more likely to be referred to food banks. </a:t>
            </a:r>
          </a:p>
        </p:txBody>
      </p:sp>
      <p:sp>
        <p:nvSpPr>
          <p:cNvPr id="6" name="TextBox 5"/>
          <p:cNvSpPr txBox="1"/>
          <p:nvPr/>
        </p:nvSpPr>
        <p:spPr>
          <a:xfrm>
            <a:off x="6524118" y="5193726"/>
            <a:ext cx="3202720"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3"/>
              </a:rPr>
              <a:t>CA cost-of-living dashboard</a:t>
            </a:r>
            <a:endParaRPr lang="en-GB" sz="1200" dirty="0" smtClean="0"/>
          </a:p>
          <a:p>
            <a:r>
              <a:rPr lang="en-GB" sz="1200" dirty="0" smtClean="0"/>
              <a:t>Frequency:  Quarterly</a:t>
            </a:r>
          </a:p>
          <a:p>
            <a:r>
              <a:rPr lang="en-GB" sz="1200" dirty="0" smtClean="0"/>
              <a:t>Last updated:  11 October 2023</a:t>
            </a:r>
          </a:p>
          <a:p>
            <a:r>
              <a:rPr lang="en-GB" sz="1200" dirty="0" smtClean="0"/>
              <a:t>Next update:  </a:t>
            </a:r>
            <a:r>
              <a:rPr lang="en-GB" sz="1200" dirty="0" err="1" smtClean="0"/>
              <a:t>t.b.c</a:t>
            </a:r>
            <a:r>
              <a:rPr lang="en-GB" sz="1200" dirty="0" smtClean="0"/>
              <a:t>.</a:t>
            </a:r>
            <a:endParaRPr lang="en-GB" sz="1200" dirty="0"/>
          </a:p>
        </p:txBody>
      </p:sp>
      <p:pic>
        <p:nvPicPr>
          <p:cNvPr id="8" name="Content Placeholder 7" descr="England and Wales heat map showing the most common types of debt issues Citizens Advice have helped people with by local authority as at Quarter 2 2023-24.  Council Tax arrears is now the most common issue in Herefordshir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20853" y="918309"/>
            <a:ext cx="3904625" cy="4140578"/>
          </a:xfrm>
          <a:ln>
            <a:solidFill>
              <a:schemeClr val="tx1"/>
            </a:solidFill>
          </a:ln>
        </p:spPr>
      </p:pic>
      <p:pic>
        <p:nvPicPr>
          <p:cNvPr id="9" name="Picture 8" descr="England and Wales heat map showing the number of people Citizens Advice have helped with crisis support per 10,000 of the population of each local authority as at quarter 2 2023-24, the figure for Herefordshire was 5.58 people per 10,0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9915" y="918308"/>
            <a:ext cx="3884150" cy="4140579"/>
          </a:xfrm>
          <a:prstGeom prst="rect">
            <a:avLst/>
          </a:prstGeom>
          <a:ln>
            <a:solidFill>
              <a:schemeClr val="tx1"/>
            </a:solidFill>
          </a:ln>
        </p:spPr>
      </p:pic>
      <p:sp>
        <p:nvSpPr>
          <p:cNvPr id="3" name="Left-Right Arrow 2" descr="Decorative"/>
          <p:cNvSpPr/>
          <p:nvPr/>
        </p:nvSpPr>
        <p:spPr>
          <a:xfrm>
            <a:off x="6096000" y="3603522"/>
            <a:ext cx="3650259" cy="20647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063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smtClean="0"/>
              <a:t>What people have told us</a:t>
            </a:r>
            <a:endParaRPr lang="en-GB" sz="3200" dirty="0"/>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smtClean="0"/>
              <a:t>The second Herefordshire Community Wellbeing Survey ran between January and March 2023 (the first was in early 2021) and asked a representative sample of Herefordshire adults about a range of topics to do with community and wellbeing.</a:t>
            </a:r>
            <a:endParaRPr lang="en-GB" sz="1600" dirty="0"/>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to think about their household’s total monthly or weekly income, 38% of those who expressed a view said it </a:t>
            </a:r>
            <a:r>
              <a:rPr lang="en-GB" sz="1400" b="1" dirty="0" smtClean="0">
                <a:solidFill>
                  <a:schemeClr val="tx1"/>
                </a:solidFill>
              </a:rPr>
              <a:t>wasn’t easy to pay usual expenses </a:t>
            </a:r>
            <a:r>
              <a:rPr lang="en-GB" sz="1400" dirty="0" smtClean="0">
                <a:solidFill>
                  <a:schemeClr val="tx1"/>
                </a:solidFill>
              </a:rPr>
              <a:t>(e.g. rent/mortgage, food, bills): up from 14% in 2021.  </a:t>
            </a:r>
            <a:r>
              <a:rPr lang="en-GB" sz="1400" dirty="0">
                <a:solidFill>
                  <a:schemeClr val="tx1"/>
                </a:solidFill>
              </a:rPr>
              <a:t>For those living in the most deprived areas it was 65%, </a:t>
            </a:r>
            <a:r>
              <a:rPr lang="en-GB" sz="1400" dirty="0" smtClean="0">
                <a:solidFill>
                  <a:schemeClr val="tx1"/>
                </a:solidFill>
              </a:rPr>
              <a:t>for social </a:t>
            </a:r>
            <a:r>
              <a:rPr lang="en-GB" sz="1400" dirty="0">
                <a:solidFill>
                  <a:schemeClr val="tx1"/>
                </a:solidFill>
              </a:rPr>
              <a:t>renters </a:t>
            </a:r>
            <a:r>
              <a:rPr lang="en-GB" sz="1400" dirty="0" smtClean="0">
                <a:solidFill>
                  <a:schemeClr val="tx1"/>
                </a:solidFill>
              </a:rPr>
              <a:t>69%, </a:t>
            </a:r>
            <a:r>
              <a:rPr lang="en-GB" sz="1400" dirty="0">
                <a:solidFill>
                  <a:schemeClr val="tx1"/>
                </a:solidFill>
              </a:rPr>
              <a:t>and private renters </a:t>
            </a:r>
            <a:r>
              <a:rPr lang="en-GB" sz="1400" dirty="0" smtClean="0">
                <a:solidFill>
                  <a:schemeClr val="tx1"/>
                </a:solidFill>
              </a:rPr>
              <a:t>62%.</a:t>
            </a:r>
            <a:endParaRPr lang="en-GB" sz="1400" dirty="0">
              <a:solidFill>
                <a:schemeClr val="tx1"/>
              </a:solidFill>
            </a:endParaRP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in </a:t>
            </a:r>
            <a:r>
              <a:rPr lang="en-GB" sz="1400" dirty="0">
                <a:solidFill>
                  <a:schemeClr val="tx1"/>
                </a:solidFill>
              </a:rPr>
              <a:t>the last 12 months, how often, if at all, </a:t>
            </a:r>
            <a:r>
              <a:rPr lang="en-GB" sz="1400" dirty="0" smtClean="0">
                <a:solidFill>
                  <a:schemeClr val="tx1"/>
                </a:solidFill>
              </a:rPr>
              <a:t>they or their household </a:t>
            </a:r>
            <a:r>
              <a:rPr lang="en-GB" sz="1400" dirty="0">
                <a:solidFill>
                  <a:schemeClr val="tx1"/>
                </a:solidFill>
              </a:rPr>
              <a:t>had </a:t>
            </a:r>
            <a:r>
              <a:rPr lang="en-GB" sz="1400" b="1" dirty="0" smtClean="0">
                <a:solidFill>
                  <a:schemeClr val="tx1"/>
                </a:solidFill>
              </a:rPr>
              <a:t>cut back on the use of heating </a:t>
            </a:r>
            <a:r>
              <a:rPr lang="en-GB" sz="1400" dirty="0" smtClean="0">
                <a:solidFill>
                  <a:schemeClr val="tx1"/>
                </a:solidFill>
              </a:rPr>
              <a:t>21% always or often had, rising </a:t>
            </a:r>
            <a:r>
              <a:rPr lang="en-GB" sz="1400" dirty="0">
                <a:solidFill>
                  <a:schemeClr val="tx1"/>
                </a:solidFill>
              </a:rPr>
              <a:t>to </a:t>
            </a:r>
            <a:r>
              <a:rPr lang="en-GB" sz="1400" dirty="0" smtClean="0">
                <a:solidFill>
                  <a:schemeClr val="tx1"/>
                </a:solidFill>
              </a:rPr>
              <a:t>36% amongst those </a:t>
            </a:r>
            <a:r>
              <a:rPr lang="en-GB" sz="1400" dirty="0">
                <a:solidFill>
                  <a:schemeClr val="tx1"/>
                </a:solidFill>
              </a:rPr>
              <a:t>of an ethnic minority </a:t>
            </a:r>
            <a:r>
              <a:rPr lang="en-GB" sz="1400" dirty="0" smtClean="0">
                <a:solidFill>
                  <a:schemeClr val="tx1"/>
                </a:solidFill>
              </a:rPr>
              <a:t>background, 29% amongst those from the most deprived areas, and 29% amongst private renters.  3% of all adults said they always or often </a:t>
            </a:r>
            <a:r>
              <a:rPr lang="en-GB" sz="1400" b="1" dirty="0" smtClean="0">
                <a:solidFill>
                  <a:schemeClr val="tx1"/>
                </a:solidFill>
              </a:rPr>
              <a:t>skipped meals or ate less</a:t>
            </a:r>
            <a:r>
              <a:rPr lang="en-GB" sz="1400" dirty="0" smtClean="0">
                <a:solidFill>
                  <a:schemeClr val="tx1"/>
                </a:solidFill>
              </a:rPr>
              <a:t>.</a:t>
            </a:r>
            <a:r>
              <a:rPr lang="en-GB" sz="1400" b="1" dirty="0" smtClean="0">
                <a:solidFill>
                  <a:schemeClr val="tx1"/>
                </a:solidFill>
              </a:rPr>
              <a:t> </a:t>
            </a:r>
            <a:endParaRPr lang="en-GB" sz="1400" b="1" dirty="0">
              <a:solidFill>
                <a:schemeClr val="tx1"/>
              </a:solidFill>
            </a:endParaRP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Asked about measures they might take to reduce outgoings, 75% said they had  started, were already, or were thinking about </a:t>
            </a:r>
            <a:r>
              <a:rPr lang="en-GB" sz="1400" b="1" dirty="0" smtClean="0"/>
              <a:t>not turning </a:t>
            </a:r>
            <a:r>
              <a:rPr lang="en-GB" sz="1400" b="1" dirty="0"/>
              <a:t>their heating on when they usually would have </a:t>
            </a:r>
            <a:r>
              <a:rPr lang="en-GB" sz="1400" dirty="0" smtClean="0"/>
              <a:t>and 51% said they have </a:t>
            </a:r>
            <a:r>
              <a:rPr lang="en-GB" sz="1400" dirty="0"/>
              <a:t>either </a:t>
            </a:r>
            <a:r>
              <a:rPr lang="en-GB" sz="1400" dirty="0" smtClean="0"/>
              <a:t>started, are already, or are thinking about </a:t>
            </a:r>
            <a:r>
              <a:rPr lang="en-GB" sz="1400" b="1" dirty="0" smtClean="0"/>
              <a:t>socialising less</a:t>
            </a:r>
            <a:r>
              <a:rPr lang="en-GB" sz="1400" dirty="0" smtClean="0"/>
              <a:t>.  16% said they had started, were already, or were thinking about </a:t>
            </a:r>
            <a:r>
              <a:rPr lang="en-GB" sz="1400" b="1" dirty="0" smtClean="0"/>
              <a:t>skipping meals.</a:t>
            </a:r>
            <a:endParaRPr lang="en-GB" sz="1400" b="1" dirty="0"/>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smtClean="0"/>
              <a:t>Source: Herefordshire Council,  Community Wellbeing Survey, 2023.</a:t>
            </a:r>
          </a:p>
          <a:p>
            <a:r>
              <a:rPr lang="en-GB" sz="1200" dirty="0" smtClean="0"/>
              <a:t>Frequency: Biennially</a:t>
            </a:r>
          </a:p>
          <a:p>
            <a:r>
              <a:rPr lang="en-GB" sz="1200" dirty="0" smtClean="0"/>
              <a:t>Last update: April 2023</a:t>
            </a:r>
          </a:p>
          <a:p>
            <a:r>
              <a:rPr lang="en-GB" sz="1200" dirty="0" smtClean="0"/>
              <a:t>Net update: None scheduled</a:t>
            </a:r>
            <a:endParaRPr lang="en-GB" sz="1200" dirty="0"/>
          </a:p>
        </p:txBody>
      </p:sp>
      <p:pic>
        <p:nvPicPr>
          <p:cNvPr id="8" name="Picture 7" descr="decorative"/>
          <p:cNvPicPr>
            <a:picLocks noChangeAspect="1"/>
          </p:cNvPicPr>
          <p:nvPr/>
        </p:nvPicPr>
        <p:blipFill>
          <a:blip r:embed="rId2"/>
          <a:stretch>
            <a:fillRect/>
          </a:stretch>
        </p:blipFill>
        <p:spPr>
          <a:xfrm>
            <a:off x="1180718" y="1668790"/>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11" name="Picture 10" descr="decorative"/>
          <p:cNvPicPr>
            <a:picLocks noChangeAspect="1"/>
          </p:cNvPicPr>
          <p:nvPr/>
        </p:nvPicPr>
        <p:blipFill>
          <a:blip r:embed="rId4"/>
          <a:stretch>
            <a:fillRect/>
          </a:stretch>
        </p:blipFill>
        <p:spPr>
          <a:xfrm>
            <a:off x="8977864" y="1799149"/>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smtClean="0"/>
              <a:t>Impact on wellbeing</a:t>
            </a:r>
            <a:endParaRPr lang="en-GB" dirty="0"/>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smtClean="0"/>
              <a:t>Unsurprisingly, the cost-of-living crisis is having a </a:t>
            </a:r>
            <a:r>
              <a:rPr lang="en-US" sz="1200" dirty="0" smtClean="0">
                <a:hlinkClick r:id="rId3"/>
              </a:rPr>
              <a:t>detrimental impact on both mental and physical wellbeing</a:t>
            </a:r>
            <a:r>
              <a:rPr lang="en-US" sz="1200" dirty="0" smtClean="0"/>
              <a:t> and is </a:t>
            </a:r>
            <a:r>
              <a:rPr lang="en-US" sz="1200" dirty="0" smtClean="0">
                <a:hlinkClick r:id="rId4"/>
              </a:rPr>
              <a:t>widening existing health inequalities</a:t>
            </a:r>
            <a:r>
              <a:rPr lang="en-US" sz="1200" dirty="0" smtClean="0"/>
              <a:t>.  According to </a:t>
            </a:r>
            <a:r>
              <a:rPr lang="en-US" sz="1200" dirty="0" smtClean="0">
                <a:hlinkClick r:id="rId5"/>
              </a:rPr>
              <a:t>research by mental health charity MIND, </a:t>
            </a:r>
            <a:r>
              <a:rPr lang="en-US" sz="1200" dirty="0" smtClean="0"/>
              <a:t>t</a:t>
            </a:r>
            <a:r>
              <a:rPr lang="en-GB" sz="1200" dirty="0" err="1" smtClean="0"/>
              <a:t>hree</a:t>
            </a:r>
            <a:r>
              <a:rPr lang="en-GB" sz="1200" dirty="0" smtClean="0"/>
              <a:t> </a:t>
            </a:r>
            <a:r>
              <a:rPr lang="en-GB" sz="1200" dirty="0"/>
              <a:t>in every 50 </a:t>
            </a:r>
            <a:r>
              <a:rPr lang="en-GB" sz="1200" dirty="0" smtClean="0"/>
              <a:t>people </a:t>
            </a:r>
            <a:r>
              <a:rPr lang="en-GB" sz="1200" dirty="0"/>
              <a:t>in England and Wales </a:t>
            </a:r>
            <a:r>
              <a:rPr lang="en-GB" sz="1200" dirty="0" smtClean="0"/>
              <a:t>say </a:t>
            </a:r>
            <a:r>
              <a:rPr lang="en-GB" sz="1200" dirty="0"/>
              <a:t>they have considered ending their lives because of </a:t>
            </a:r>
            <a:r>
              <a:rPr lang="en-GB" sz="1200" dirty="0" smtClean="0"/>
              <a:t>cost-of-living pressures, one in five report </a:t>
            </a:r>
            <a:r>
              <a:rPr lang="en-GB" sz="1200" dirty="0"/>
              <a:t>worsening </a:t>
            </a:r>
            <a:r>
              <a:rPr lang="en-GB" sz="1200" dirty="0" smtClean="0"/>
              <a:t>depression, and </a:t>
            </a:r>
            <a:r>
              <a:rPr lang="en-GB" sz="1200" dirty="0"/>
              <a:t>one in </a:t>
            </a:r>
            <a:r>
              <a:rPr lang="en-GB" sz="1200" dirty="0" smtClean="0"/>
              <a:t>ten say they’ve developed </a:t>
            </a:r>
            <a:r>
              <a:rPr lang="en-GB" sz="1200" dirty="0"/>
              <a:t>disordered eating as a result</a:t>
            </a:r>
            <a:r>
              <a:rPr lang="en-GB" sz="1200" dirty="0" smtClean="0"/>
              <a:t>.</a:t>
            </a:r>
          </a:p>
          <a:p>
            <a:pPr>
              <a:lnSpc>
                <a:spcPct val="120000"/>
              </a:lnSpc>
            </a:pPr>
            <a:r>
              <a:rPr lang="en-US" sz="1200" dirty="0" smtClean="0"/>
              <a:t>ONS has devised a </a:t>
            </a:r>
            <a:r>
              <a:rPr lang="en-US" sz="1200" dirty="0" smtClean="0">
                <a:hlinkClick r:id="rId6"/>
              </a:rPr>
              <a:t>Health Index for England </a:t>
            </a:r>
            <a:r>
              <a:rPr lang="en-US" sz="1200" dirty="0" smtClean="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a:t>
            </a:r>
            <a:r>
              <a:rPr lang="en-GB" sz="1200" dirty="0" smtClean="0"/>
              <a:t>overall Health </a:t>
            </a:r>
            <a:r>
              <a:rPr lang="en-GB" sz="1200" dirty="0"/>
              <a:t>Index for England was improved in 2021 </a:t>
            </a:r>
            <a:r>
              <a:rPr lang="en-GB" sz="1200" dirty="0" smtClean="0"/>
              <a:t>(the latest year available) compared </a:t>
            </a:r>
            <a:r>
              <a:rPr lang="en-GB" sz="1200" dirty="0"/>
              <a:t>with 2020, though it remained below 2019 levels. </a:t>
            </a:r>
            <a:endParaRPr lang="en-US" sz="1200" dirty="0" smtClean="0"/>
          </a:p>
          <a:p>
            <a:pPr>
              <a:lnSpc>
                <a:spcPct val="120000"/>
              </a:lnSpc>
            </a:pPr>
            <a:r>
              <a:rPr lang="en-US" sz="1400" b="1" dirty="0" smtClean="0"/>
              <a:t>Key points</a:t>
            </a:r>
          </a:p>
          <a:p>
            <a:pPr marL="285750" indent="-285750">
              <a:lnSpc>
                <a:spcPct val="120000"/>
              </a:lnSpc>
              <a:buFont typeface="Arial" panose="020B0604020202020204" pitchFamily="34" charset="0"/>
              <a:buChar char="•"/>
            </a:pPr>
            <a:r>
              <a:rPr lang="en-GB" sz="1200" dirty="0" smtClean="0"/>
              <a:t>In 2021, before the current cost-of-living crisis took hold, Herefordshire had </a:t>
            </a:r>
            <a:r>
              <a:rPr lang="en-GB" sz="1200" dirty="0"/>
              <a:t>an overall Health Index score of </a:t>
            </a:r>
            <a:r>
              <a:rPr lang="en-GB" sz="1200" dirty="0" smtClean="0"/>
              <a:t>99.9 in 2021: down </a:t>
            </a:r>
            <a:r>
              <a:rPr lang="en-GB" sz="1200" dirty="0"/>
              <a:t>1.6 points compared with the previous year</a:t>
            </a:r>
            <a:r>
              <a:rPr lang="en-GB" sz="1200" dirty="0" smtClean="0"/>
              <a:t>. Herefordshire </a:t>
            </a:r>
            <a:r>
              <a:rPr lang="en-GB" sz="1200" dirty="0"/>
              <a:t>ranked around average among local authority areas in England for health in 2021</a:t>
            </a:r>
            <a:r>
              <a:rPr lang="en-GB" sz="1200" dirty="0" smtClean="0"/>
              <a:t>.</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a:t>
            </a:r>
            <a:r>
              <a:rPr lang="en-GB" sz="1200" dirty="0" smtClean="0"/>
              <a:t>2021, falling from 107.1 </a:t>
            </a:r>
            <a:r>
              <a:rPr lang="en-GB" sz="1200" dirty="0"/>
              <a:t>in 2020 to 106.3 in 2021. </a:t>
            </a:r>
            <a:r>
              <a:rPr lang="en-GB" sz="1200" dirty="0" smtClean="0"/>
              <a:t>Consequently, Herefordshire </a:t>
            </a:r>
            <a:r>
              <a:rPr lang="en-GB" sz="1200" dirty="0"/>
              <a:t>went from being in the top 40% of local authority areas to being close to average across England for this subdomain</a:t>
            </a:r>
            <a:r>
              <a:rPr lang="en-GB" sz="1200" dirty="0" smtClean="0"/>
              <a:t>.  ONS reports that the </a:t>
            </a:r>
            <a:r>
              <a:rPr lang="en-GB" sz="1200" dirty="0"/>
              <a:t>change was largely because of an increase in unemployment (the index worsened by 1.7 points) and a worsening in job-related training (a decrease of 1.5</a:t>
            </a:r>
            <a:r>
              <a:rPr lang="en-GB" sz="1200" dirty="0" smtClean="0"/>
              <a:t>).</a:t>
            </a:r>
          </a:p>
          <a:p>
            <a:pPr marL="285750" indent="-285750">
              <a:lnSpc>
                <a:spcPct val="120000"/>
              </a:lnSpc>
              <a:buFont typeface="Arial" panose="020B0604020202020204" pitchFamily="34" charset="0"/>
              <a:buChar char="•"/>
            </a:pPr>
            <a:r>
              <a:rPr lang="en-GB" sz="1200" dirty="0" smtClean="0"/>
              <a:t>The </a:t>
            </a:r>
            <a:r>
              <a:rPr lang="en-GB" sz="1200" b="1" dirty="0" smtClean="0"/>
              <a:t>2023 Community Wellbeing Survey </a:t>
            </a:r>
            <a:r>
              <a:rPr lang="en-GB" sz="1200" dirty="0" smtClean="0"/>
              <a:t>of Herefordshire </a:t>
            </a:r>
            <a:r>
              <a:rPr lang="en-GB" sz="1200" dirty="0"/>
              <a:t>adults </a:t>
            </a:r>
            <a:r>
              <a:rPr lang="en-GB" sz="1200" dirty="0" smtClean="0"/>
              <a:t>found that </a:t>
            </a:r>
            <a:r>
              <a:rPr lang="en-GB" sz="1200" dirty="0"/>
              <a:t>using the </a:t>
            </a:r>
            <a:r>
              <a:rPr lang="en-GB" sz="1200" dirty="0">
                <a:hlinkClick r:id="rId7"/>
              </a:rPr>
              <a:t>Warwick &amp; Edinburgh Mental Wellbeing Score </a:t>
            </a:r>
            <a:r>
              <a:rPr lang="en-GB" sz="1200" dirty="0" smtClean="0"/>
              <a:t>scale, 8% had poor wellbeing, The average (mean) score (25.9) was roughly </a:t>
            </a:r>
            <a:r>
              <a:rPr lang="en-GB" sz="1200" dirty="0"/>
              <a:t>in line with the 2021 </a:t>
            </a:r>
            <a:r>
              <a:rPr lang="en-GB" sz="1200" dirty="0" smtClean="0"/>
              <a:t>survey (25.7) and the </a:t>
            </a:r>
            <a:r>
              <a:rPr lang="en-GB" sz="1200" dirty="0" smtClean="0">
                <a:hlinkClick r:id="rId8"/>
              </a:rPr>
              <a:t>2021 score for England as a whole</a:t>
            </a:r>
            <a:r>
              <a:rPr lang="en-GB" sz="1200" dirty="0" smtClean="0"/>
              <a:t> (26.0), but was significantly lower among </a:t>
            </a:r>
            <a:r>
              <a:rPr lang="en-GB" sz="1200" dirty="0"/>
              <a:t>those living in the most deprived communities (24.3), </a:t>
            </a:r>
            <a:r>
              <a:rPr lang="en-GB" sz="1200" dirty="0" smtClean="0"/>
              <a:t>those </a:t>
            </a:r>
            <a:r>
              <a:rPr lang="en-GB" sz="1200" dirty="0"/>
              <a:t>renting from a Housing Association/Trust (23.9) and p</a:t>
            </a:r>
            <a:r>
              <a:rPr lang="en-GB" sz="1200" dirty="0" smtClean="0"/>
              <a:t>eople </a:t>
            </a:r>
            <a:r>
              <a:rPr lang="en-GB" sz="1200" dirty="0"/>
              <a:t>living with a disability (24.5). </a:t>
            </a:r>
            <a:endParaRPr lang="en-US" sz="1200" dirty="0" smtClean="0"/>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Last updated:  16 June 2023</a:t>
            </a:r>
          </a:p>
          <a:p>
            <a:r>
              <a:rPr lang="en-GB" sz="1100" dirty="0" smtClean="0"/>
              <a:t>Frequency:  Annually</a:t>
            </a:r>
          </a:p>
          <a:p>
            <a:r>
              <a:rPr lang="en-GB" sz="1100" dirty="0" smtClean="0"/>
              <a:t>Next update:  </a:t>
            </a:r>
            <a:r>
              <a:rPr lang="en-GB" sz="1100" dirty="0" err="1" smtClean="0"/>
              <a:t>t.b.c</a:t>
            </a:r>
            <a:r>
              <a:rPr lang="en-GB" sz="1100" dirty="0" smtClean="0"/>
              <a:t>.</a:t>
            </a:r>
            <a:endParaRPr lang="en-GB" sz="1100" dirty="0"/>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a:t>
            </a:r>
            <a:r>
              <a:rPr lang="en-GB" sz="1200" dirty="0">
                <a:solidFill>
                  <a:schemeClr val="bg1">
                    <a:lumMod val="65000"/>
                  </a:schemeClr>
                </a:solidFill>
              </a:rPr>
              <a:t>"Economic and working conditions" addresses child poverty, job-related training, unemployment, and workplace safety</a:t>
            </a:r>
            <a:r>
              <a:rPr lang="en-GB" sz="1200" dirty="0" smtClean="0">
                <a:solidFill>
                  <a:schemeClr val="bg1">
                    <a:lumMod val="65000"/>
                  </a:schemeClr>
                </a:solidFill>
              </a:rPr>
              <a:t>.</a:t>
            </a:r>
            <a:endParaRPr lang="en-GB" sz="1200" dirty="0">
              <a:solidFill>
                <a:schemeClr val="bg1">
                  <a:lumMod val="65000"/>
                </a:schemeClr>
              </a:solidFill>
            </a:endParaRPr>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smtClean="0"/>
              <a:t>ONS also publishes </a:t>
            </a:r>
            <a:r>
              <a:rPr lang="en-GB" sz="1200" dirty="0" smtClean="0">
                <a:hlinkClick r:id="rId10"/>
              </a:rPr>
              <a:t>a personal wellbeing interactive map</a:t>
            </a:r>
            <a:r>
              <a:rPr lang="en-GB" sz="1200" dirty="0" smtClean="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endParaRPr lang="en-GB" sz="1200" dirty="0"/>
          </a:p>
        </p:txBody>
      </p:sp>
    </p:spTree>
    <p:extLst>
      <p:ext uri="{BB962C8B-B14F-4D97-AF65-F5344CB8AC3E}">
        <p14:creationId xmlns:p14="http://schemas.microsoft.com/office/powerpoint/2010/main" val="196618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3 &amp; 4)</a:t>
            </a:r>
            <a:endParaRPr lang="en-GB" sz="3200" dirty="0"/>
          </a:p>
        </p:txBody>
      </p:sp>
      <p:sp>
        <p:nvSpPr>
          <p:cNvPr id="3" name="Content Placeholder 2"/>
          <p:cNvSpPr>
            <a:spLocks noGrp="1"/>
          </p:cNvSpPr>
          <p:nvPr>
            <p:ph idx="1"/>
          </p:nvPr>
        </p:nvSpPr>
        <p:spPr>
          <a:xfrm>
            <a:off x="53195" y="1035664"/>
            <a:ext cx="12052147" cy="4986445"/>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a:t>
            </a:r>
            <a:r>
              <a:rPr lang="en-GB" sz="1400" dirty="0" smtClean="0"/>
              <a:t>grew faster than nationally or regionally in 2023 but remain significantly </a:t>
            </a:r>
            <a:r>
              <a:rPr lang="en-GB" sz="1400" dirty="0"/>
              <a:t>lower than the average for </a:t>
            </a:r>
            <a:r>
              <a:rPr lang="en-GB" sz="1400" dirty="0" smtClean="0"/>
              <a:t>both the West Midlands and England </a:t>
            </a:r>
            <a:r>
              <a:rPr lang="en-GB" sz="1400" dirty="0"/>
              <a:t>as a </a:t>
            </a:r>
            <a:r>
              <a:rPr lang="en-GB" sz="1400" dirty="0" smtClean="0"/>
              <a:t>whole.  </a:t>
            </a:r>
            <a:r>
              <a:rPr lang="en-GB" sz="1400" dirty="0"/>
              <a:t>The gap is largest amongst </a:t>
            </a:r>
            <a:r>
              <a:rPr lang="en-GB" sz="1400" dirty="0" smtClean="0"/>
              <a:t>full-time male workers. Higher </a:t>
            </a:r>
            <a:r>
              <a:rPr lang="en-GB" sz="1400" dirty="0"/>
              <a:t>than average proportion of </a:t>
            </a:r>
            <a:r>
              <a:rPr lang="en-GB" sz="1400" b="1" dirty="0"/>
              <a:t>self-employed</a:t>
            </a:r>
            <a:r>
              <a:rPr lang="en-GB" sz="1400" dirty="0"/>
              <a:t>, whose median earnings are below the West Midlands average. In </a:t>
            </a:r>
            <a:r>
              <a:rPr lang="en-GB" sz="1400" dirty="0" smtClean="0"/>
              <a:t>2021 </a:t>
            </a:r>
            <a:r>
              <a:rPr lang="en-GB" sz="1400" b="1" dirty="0"/>
              <a:t>Gross Disposable Household Income </a:t>
            </a:r>
            <a:r>
              <a:rPr lang="en-GB" sz="1400" dirty="0" smtClean="0"/>
              <a:t>increased more than nationally but remained lower than </a:t>
            </a:r>
            <a:r>
              <a:rPr lang="en-GB" sz="1400" dirty="0"/>
              <a:t>the average for England. </a:t>
            </a:r>
          </a:p>
          <a:p>
            <a:pPr>
              <a:lnSpc>
                <a:spcPct val="120000"/>
              </a:lnSpc>
            </a:pPr>
            <a:r>
              <a:rPr lang="en-GB" sz="1400" b="1" dirty="0"/>
              <a:t>Median house prices </a:t>
            </a:r>
            <a:r>
              <a:rPr lang="en-GB" sz="1400" dirty="0"/>
              <a:t>significantly higher than the West Midlands region average and </a:t>
            </a:r>
            <a:r>
              <a:rPr lang="en-GB" sz="1400" b="1" dirty="0"/>
              <a:t>housing affordability </a:t>
            </a:r>
            <a:r>
              <a:rPr lang="en-GB" sz="1400" dirty="0"/>
              <a:t>significantly worse than regionally and nationally. </a:t>
            </a:r>
            <a:r>
              <a:rPr lang="en-GB" sz="1400" b="1" dirty="0"/>
              <a:t>Median monthly rents</a:t>
            </a:r>
            <a:r>
              <a:rPr lang="en-GB" sz="1400" dirty="0"/>
              <a:t> (all property types) lower than regionally or nationally but rising in line with the national and regional trend. </a:t>
            </a:r>
            <a:r>
              <a:rPr lang="en-GB" sz="1400" dirty="0" smtClean="0"/>
              <a:t>In Q3 </a:t>
            </a:r>
            <a:r>
              <a:rPr lang="en-GB" sz="1400" dirty="0"/>
              <a:t>2023/24, </a:t>
            </a:r>
            <a:r>
              <a:rPr lang="en-GB" sz="1400" b="1" dirty="0"/>
              <a:t>mortgage possessions </a:t>
            </a:r>
            <a:r>
              <a:rPr lang="en-GB" sz="1400" dirty="0"/>
              <a:t>in Herefordshire were </a:t>
            </a:r>
            <a:r>
              <a:rPr lang="en-GB" sz="1400" dirty="0" smtClean="0"/>
              <a:t>lower than in the </a:t>
            </a:r>
            <a:r>
              <a:rPr lang="en-GB" sz="1400" dirty="0"/>
              <a:t>previous quarter </a:t>
            </a:r>
            <a:r>
              <a:rPr lang="en-GB" sz="1400" dirty="0" smtClean="0"/>
              <a:t>but </a:t>
            </a:r>
            <a:r>
              <a:rPr lang="en-GB" sz="1400" b="1" dirty="0" smtClean="0"/>
              <a:t>landlord </a:t>
            </a:r>
            <a:r>
              <a:rPr lang="en-GB" sz="1400" b="1" dirty="0"/>
              <a:t>possessions </a:t>
            </a:r>
            <a:r>
              <a:rPr lang="en-GB" sz="1400" dirty="0" smtClean="0"/>
              <a:t>more than doubled, although the levels of both are still historically low</a:t>
            </a:r>
            <a:r>
              <a:rPr lang="en-GB" sz="1400" dirty="0"/>
              <a:t>. </a:t>
            </a:r>
            <a:endParaRPr lang="en-GB" sz="1400" dirty="0" smtClean="0"/>
          </a:p>
          <a:p>
            <a:pPr>
              <a:lnSpc>
                <a:spcPct val="120000"/>
              </a:lnSpc>
            </a:pPr>
            <a:r>
              <a:rPr lang="en-GB" sz="1400" dirty="0" smtClean="0"/>
              <a:t>Among </a:t>
            </a:r>
            <a:r>
              <a:rPr lang="en-GB" sz="1400" b="1" dirty="0"/>
              <a:t>people supported by Citizens Advice</a:t>
            </a:r>
            <a:r>
              <a:rPr lang="en-GB" sz="1400" dirty="0"/>
              <a:t>, the top debt issue faced by people in Herefordshire is currently Council Tax arrears, replacing energy debt.  The proportion of people being helped with crisis support in Herefordshire has fallen and is relatively low compared to some areas of the country but remains much higher than pre-pandemic..</a:t>
            </a:r>
          </a:p>
          <a:p>
            <a:pPr>
              <a:lnSpc>
                <a:spcPct val="120000"/>
              </a:lnSpc>
            </a:pPr>
            <a:r>
              <a:rPr lang="en-GB" sz="1400" dirty="0"/>
              <a:t>Before the current crisis,  in </a:t>
            </a:r>
            <a:r>
              <a:rPr lang="en-GB" sz="1400" dirty="0" smtClean="0"/>
              <a:t>2021/22 </a:t>
            </a:r>
            <a:r>
              <a:rPr lang="en-GB" sz="1400" dirty="0"/>
              <a:t>18.6% of </a:t>
            </a:r>
            <a:r>
              <a:rPr lang="en-GB" sz="1400" b="1" dirty="0"/>
              <a:t>children were living in relative poverty</a:t>
            </a:r>
            <a:r>
              <a:rPr lang="en-GB" sz="1400" dirty="0"/>
              <a:t>: a significantly lower proportion than  nationally and regionally, however analysis by JRF using 2020/21 data suggests that after </a:t>
            </a:r>
            <a:r>
              <a:rPr lang="en-GB" sz="1400" b="1" dirty="0"/>
              <a:t>housing costs </a:t>
            </a:r>
            <a:r>
              <a:rPr lang="en-GB" sz="1400" dirty="0"/>
              <a:t>the proportion is much higher (27%) and above the average for England (22%).</a:t>
            </a:r>
          </a:p>
          <a:p>
            <a:pPr>
              <a:lnSpc>
                <a:spcPct val="120000"/>
              </a:lnSpc>
            </a:pPr>
            <a:r>
              <a:rPr lang="en-GB" sz="1400" b="1" dirty="0"/>
              <a:t>Fuel poverty </a:t>
            </a:r>
            <a:r>
              <a:rPr lang="en-GB" sz="1400" dirty="0"/>
              <a:t>increased in 2021 and Herefordshire already had a higher proportion of homes deemed to have an excess cold hazard than nationally.</a:t>
            </a:r>
          </a:p>
          <a:p>
            <a:pPr>
              <a:lnSpc>
                <a:spcPct val="120000"/>
              </a:lnSpc>
            </a:pPr>
            <a:r>
              <a:rPr lang="en-GB" sz="1400" dirty="0"/>
              <a:t>Between 2020-21 and 2022-23 the number of households that were either </a:t>
            </a:r>
            <a:r>
              <a:rPr lang="en-GB" sz="1400" b="1" dirty="0"/>
              <a:t>homeless</a:t>
            </a:r>
            <a:r>
              <a:rPr lang="en-GB" sz="1400" dirty="0"/>
              <a:t> (with a relief duty owed) or threatened with homeless (preventing duty owed) increased.</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4:  Income deprivation, poverty and homelessness</a:t>
            </a:r>
            <a:endParaRPr lang="en-GB" sz="3600"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3722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555179" cy="89065"/>
          </a:xfrm>
        </p:spPr>
        <p:txBody>
          <a:bodyPr>
            <a:noAutofit/>
          </a:bodyPr>
          <a:lstStyle/>
          <a:p>
            <a:r>
              <a:rPr lang="en-GB" dirty="0" smtClean="0"/>
              <a:t>Income </a:t>
            </a:r>
            <a:r>
              <a:rPr lang="en-GB" dirty="0"/>
              <a:t>d</a:t>
            </a:r>
            <a:r>
              <a:rPr lang="en-GB" dirty="0" smtClean="0"/>
              <a:t>eprivation</a:t>
            </a:r>
            <a:endParaRPr lang="en-GB" dirty="0"/>
          </a:p>
        </p:txBody>
      </p:sp>
      <p:sp>
        <p:nvSpPr>
          <p:cNvPr id="4" name="Text Placeholder 3"/>
          <p:cNvSpPr>
            <a:spLocks noGrp="1"/>
          </p:cNvSpPr>
          <p:nvPr>
            <p:ph type="body" sz="half" idx="2"/>
          </p:nvPr>
        </p:nvSpPr>
        <p:spPr>
          <a:xfrm>
            <a:off x="118753" y="546266"/>
            <a:ext cx="7301550" cy="5161807"/>
          </a:xfrm>
          <a:solidFill>
            <a:schemeClr val="bg1"/>
          </a:solidFill>
          <a:ln w="38100">
            <a:solidFill>
              <a:srgbClr val="FFC000"/>
            </a:solidFill>
          </a:ln>
        </p:spPr>
        <p:txBody>
          <a:bodyPr>
            <a:noAutofit/>
          </a:bodyPr>
          <a:lstStyle/>
          <a:p>
            <a:pPr>
              <a:lnSpc>
                <a:spcPct val="110000"/>
              </a:lnSpc>
            </a:pPr>
            <a:r>
              <a:rPr lang="en-GB" sz="1200" dirty="0" smtClean="0"/>
              <a:t>The </a:t>
            </a:r>
            <a:r>
              <a:rPr lang="en-GB" sz="1200" dirty="0"/>
              <a:t>income domain </a:t>
            </a:r>
            <a:r>
              <a:rPr lang="en-GB" sz="1200" dirty="0" smtClean="0"/>
              <a:t>of the </a:t>
            </a:r>
            <a:r>
              <a:rPr lang="en-GB" sz="1200" dirty="0" smtClean="0">
                <a:hlinkClick r:id="rId2"/>
              </a:rPr>
              <a:t>Indices of Multiple Deprivation (IMD) 2019 </a:t>
            </a:r>
            <a:r>
              <a:rPr lang="en-GB" sz="1200" dirty="0" smtClean="0"/>
              <a:t>measures </a:t>
            </a:r>
            <a:r>
              <a:rPr lang="en-GB" sz="1200" dirty="0"/>
              <a:t>the proportion of the population in </a:t>
            </a:r>
            <a:r>
              <a:rPr lang="en-GB" sz="1200" dirty="0" smtClean="0"/>
              <a:t>a Lower Super Output Area (LSOA)*  </a:t>
            </a:r>
            <a:r>
              <a:rPr lang="en-GB" sz="1200" dirty="0"/>
              <a:t>that live in income deprivation. The definition of low income used includes both people who are out-of-work and those who are in work but have low earnings (and who satisfy the respective means tests</a:t>
            </a:r>
            <a:r>
              <a:rPr lang="en-GB" sz="1200" dirty="0" smtClean="0"/>
              <a:t>).</a:t>
            </a:r>
          </a:p>
          <a:p>
            <a:pPr>
              <a:lnSpc>
                <a:spcPct val="110000"/>
              </a:lnSpc>
            </a:pPr>
            <a:r>
              <a:rPr lang="en-GB" sz="1400" b="1" dirty="0" smtClean="0"/>
              <a:t>Key points</a:t>
            </a:r>
            <a:endParaRPr lang="en-GB" sz="1400" b="1" dirty="0"/>
          </a:p>
          <a:p>
            <a:pPr marL="285750" indent="-285750">
              <a:lnSpc>
                <a:spcPct val="110000"/>
              </a:lnSpc>
              <a:buFont typeface="Arial" panose="020B0604020202020204" pitchFamily="34" charset="0"/>
              <a:buChar char="•"/>
            </a:pPr>
            <a:r>
              <a:rPr lang="en-GB" sz="1200" dirty="0" smtClean="0"/>
              <a:t>There </a:t>
            </a:r>
            <a:r>
              <a:rPr lang="en-GB" sz="1200" dirty="0"/>
              <a:t>are 10 LSOAs in Herefordshire that are amongst the 25% most deprived nationally in this domain, all having at least one in five people who live in income deprived households. Half of these areas are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smtClean="0"/>
              <a:t>In </a:t>
            </a:r>
            <a:r>
              <a:rPr lang="en-GB" sz="1200" dirty="0"/>
              <a:t>nine out of ten of these areas the proportion of the population estimated as living in income deprived households has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are within the 10% most deprived LSOAs in England.</a:t>
            </a:r>
          </a:p>
          <a:p>
            <a:pPr marL="285750" indent="-285750">
              <a:lnSpc>
                <a:spcPct val="110000"/>
              </a:lnSpc>
              <a:buFont typeface="Arial" panose="020B0604020202020204" pitchFamily="34" charset="0"/>
              <a:buChar char="•"/>
            </a:pPr>
            <a:r>
              <a:rPr lang="en-GB" sz="1200" dirty="0"/>
              <a:t>There are 22 LSOAs across Herefordshire that are amongst the 25% least deprived nationally, with between 4% and 6% of their population living in income deprived households. These LSOAs are spread across the county with some in Hereford city and the market towns of Ledbury and Ross-on-Wye as well as a number in rural areas, although two thirds are within urban areas.</a:t>
            </a:r>
          </a:p>
          <a:p>
            <a:pPr marL="285750" indent="-285750">
              <a:lnSpc>
                <a:spcPct val="110000"/>
              </a:lnSpc>
              <a:buFont typeface="Arial" panose="020B0604020202020204" pitchFamily="34" charset="0"/>
              <a:buChar char="•"/>
            </a:pPr>
            <a:r>
              <a:rPr lang="en-GB" sz="1200" dirty="0"/>
              <a:t>The income domain is divided into two supplementary indices - one for income deprivation affecting children and one for income deprivation affecting older people. </a:t>
            </a:r>
            <a:endParaRPr lang="en-GB" sz="1200" dirty="0" smtClean="0"/>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868" y="102713"/>
            <a:ext cx="4365108" cy="5857435"/>
          </a:xfrm>
          <a:ln>
            <a:solidFill>
              <a:schemeClr val="tx1"/>
            </a:solidFill>
          </a:ln>
        </p:spPr>
      </p:pic>
      <p:sp>
        <p:nvSpPr>
          <p:cNvPr id="6" name="TextBox 5"/>
          <p:cNvSpPr txBox="1"/>
          <p:nvPr/>
        </p:nvSpPr>
        <p:spPr>
          <a:xfrm>
            <a:off x="7028341" y="6176916"/>
            <a:ext cx="4892635" cy="600164"/>
          </a:xfrm>
          <a:prstGeom prst="rect">
            <a:avLst/>
          </a:prstGeom>
          <a:solidFill>
            <a:schemeClr val="bg1"/>
          </a:solidFill>
          <a:ln>
            <a:solidFill>
              <a:schemeClr val="tx1"/>
            </a:solidFill>
          </a:ln>
        </p:spPr>
        <p:txBody>
          <a:bodyPr wrap="square" rtlCol="0">
            <a:spAutoFit/>
          </a:bodyPr>
          <a:lstStyle/>
          <a:p>
            <a:r>
              <a:rPr lang="en-GB" sz="1100" dirty="0" smtClean="0"/>
              <a:t>Data source</a:t>
            </a:r>
            <a:r>
              <a:rPr lang="en-GB" sz="1100" dirty="0"/>
              <a:t>: Department for Levelling Up, Housing and Communities and </a:t>
            </a:r>
            <a:r>
              <a:rPr lang="en-GB" sz="1100" dirty="0">
                <a:hlinkClick r:id="rId2"/>
              </a:rPr>
              <a:t>Ministry of Housing, Communities &amp; Local Government</a:t>
            </a:r>
            <a:endParaRPr lang="en-GB" sz="1100" dirty="0" smtClean="0"/>
          </a:p>
          <a:p>
            <a:r>
              <a:rPr lang="en-GB" sz="1100" dirty="0" smtClean="0"/>
              <a:t>Frequency:  5-yearly.  Last updated: 2019.  Next update: </a:t>
            </a:r>
            <a:r>
              <a:rPr lang="en-GB" sz="1100" dirty="0" err="1" smtClean="0"/>
              <a:t>T.b.c</a:t>
            </a:r>
            <a:r>
              <a:rPr lang="en-GB" sz="1100" dirty="0" smtClean="0"/>
              <a:t>.</a:t>
            </a:r>
            <a:endParaRPr lang="en-GB" sz="1100" dirty="0"/>
          </a:p>
        </p:txBody>
      </p:sp>
      <p:sp>
        <p:nvSpPr>
          <p:cNvPr id="7" name="TextBox 6"/>
          <p:cNvSpPr txBox="1"/>
          <p:nvPr/>
        </p:nvSpPr>
        <p:spPr>
          <a:xfrm>
            <a:off x="118752" y="5761417"/>
            <a:ext cx="6836229" cy="1015663"/>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LSOAs are fixed </a:t>
            </a:r>
            <a:r>
              <a:rPr lang="en-GB" sz="1200" dirty="0">
                <a:solidFill>
                  <a:schemeClr val="bg1">
                    <a:lumMod val="65000"/>
                  </a:schemeClr>
                </a:solidFill>
              </a:rPr>
              <a:t>statistical geographies of about 1,500 people designed by the Office for National Statistics (ONS</a:t>
            </a:r>
            <a:r>
              <a:rPr lang="en-GB" sz="1200" dirty="0" smtClean="0">
                <a:solidFill>
                  <a:schemeClr val="bg1">
                    <a:lumMod val="65000"/>
                  </a:schemeClr>
                </a:solidFill>
              </a:rPr>
              <a:t>).  </a:t>
            </a:r>
          </a:p>
          <a:p>
            <a:pPr marL="171450" indent="-171450">
              <a:buFont typeface="Arial" panose="020B0604020202020204" pitchFamily="34" charset="0"/>
              <a:buChar char="•"/>
            </a:pPr>
            <a:r>
              <a:rPr lang="en-GB" sz="1200" dirty="0" smtClean="0">
                <a:solidFill>
                  <a:schemeClr val="bg1">
                    <a:lumMod val="65000"/>
                  </a:schemeClr>
                </a:solidFill>
              </a:rPr>
              <a:t>Further information, including about Herefordshire’s overall IMD score and the other domains of the IMD can be found on the </a:t>
            </a:r>
            <a:r>
              <a:rPr lang="en-GB" sz="1200" dirty="0" smtClean="0">
                <a:solidFill>
                  <a:schemeClr val="bg1">
                    <a:lumMod val="65000"/>
                  </a:schemeClr>
                </a:solidFill>
                <a:hlinkClick r:id="rId4"/>
              </a:rPr>
              <a:t>Understanding Herefordshire </a:t>
            </a:r>
            <a:r>
              <a:rPr lang="en-GB" sz="1200" dirty="0" smtClean="0">
                <a:solidFill>
                  <a:schemeClr val="bg1">
                    <a:lumMod val="65000"/>
                  </a:schemeClr>
                </a:solidFill>
              </a:rPr>
              <a:t>website.</a:t>
            </a:r>
            <a:endParaRPr lang="en-GB" sz="1200" dirty="0">
              <a:solidFill>
                <a:schemeClr val="bg1">
                  <a:lumMod val="65000"/>
                </a:schemeClr>
              </a:solidFill>
            </a:endParaRPr>
          </a:p>
        </p:txBody>
      </p:sp>
    </p:spTree>
    <p:extLst>
      <p:ext uri="{BB962C8B-B14F-4D97-AF65-F5344CB8AC3E}">
        <p14:creationId xmlns:p14="http://schemas.microsoft.com/office/powerpoint/2010/main" val="3386599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Income deprivation by ward</a:t>
            </a:r>
            <a:endParaRPr lang="en-GB" sz="3200" dirty="0"/>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77" y="1299153"/>
            <a:ext cx="9313350" cy="4972438"/>
          </a:xfrm>
          <a:ln>
            <a:solidFill>
              <a:schemeClr val="tx1"/>
            </a:solidFill>
          </a:ln>
        </p:spPr>
      </p:pic>
      <p:sp>
        <p:nvSpPr>
          <p:cNvPr id="5" name="TextBox 4"/>
          <p:cNvSpPr txBox="1"/>
          <p:nvPr/>
        </p:nvSpPr>
        <p:spPr>
          <a:xfrm>
            <a:off x="9474056" y="4317210"/>
            <a:ext cx="2593080" cy="1954381"/>
          </a:xfrm>
          <a:prstGeom prst="rect">
            <a:avLst/>
          </a:prstGeom>
          <a:solidFill>
            <a:schemeClr val="bg1"/>
          </a:solidFill>
          <a:ln>
            <a:solidFill>
              <a:schemeClr val="tx1"/>
            </a:solidFill>
          </a:ln>
        </p:spPr>
        <p:txBody>
          <a:bodyPr wrap="square" rtlCol="0">
            <a:spAutoFit/>
          </a:bodyPr>
          <a:lstStyle/>
          <a:p>
            <a:r>
              <a:rPr lang="en-GB" sz="1100" dirty="0" smtClean="0"/>
              <a:t>Source:  Office for Health Improvement &amp; Disparities – </a:t>
            </a:r>
            <a:r>
              <a:rPr lang="en-GB" sz="1100" dirty="0" smtClean="0">
                <a:hlinkClick r:id="rId3"/>
              </a:rPr>
              <a:t>Local Inequalities Explorer Tool </a:t>
            </a:r>
            <a:r>
              <a:rPr lang="en-GB" sz="1100" dirty="0" smtClean="0"/>
              <a:t>  Crown Copyright [date accessed 4 October 2023]</a:t>
            </a:r>
          </a:p>
          <a:p>
            <a:r>
              <a:rPr lang="en-GB" sz="1100" dirty="0" smtClean="0"/>
              <a:t>Data source</a:t>
            </a:r>
            <a:r>
              <a:rPr lang="en-GB" sz="1100" dirty="0"/>
              <a:t>: Department for Levelling Up, Housing and Communities and </a:t>
            </a:r>
            <a:r>
              <a:rPr lang="en-GB" sz="1100" dirty="0">
                <a:hlinkClick r:id="rId4"/>
              </a:rPr>
              <a:t>Ministry of Housing, Communities &amp; Local Government</a:t>
            </a:r>
            <a:endParaRPr lang="en-GB" sz="1100" dirty="0" smtClean="0"/>
          </a:p>
          <a:p>
            <a:r>
              <a:rPr lang="en-GB" sz="1100" dirty="0" smtClean="0"/>
              <a:t>Frequency:  5-yearly.  Last updated: 2019.  Next update: </a:t>
            </a:r>
            <a:r>
              <a:rPr lang="en-GB" sz="1100" dirty="0" err="1" smtClean="0"/>
              <a:t>T.b.c</a:t>
            </a:r>
            <a:r>
              <a:rPr lang="en-GB" sz="1100" dirty="0" smtClean="0"/>
              <a:t>.</a:t>
            </a:r>
            <a:endParaRPr lang="en-GB" sz="1100" dirty="0"/>
          </a:p>
        </p:txBody>
      </p:sp>
    </p:spTree>
    <p:extLst>
      <p:ext uri="{BB962C8B-B14F-4D97-AF65-F5344CB8AC3E}">
        <p14:creationId xmlns:p14="http://schemas.microsoft.com/office/powerpoint/2010/main" val="2112755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smtClean="0"/>
              <a:t>Children living in low-income families</a:t>
            </a:r>
            <a:endParaRPr lang="en-GB" sz="3200" dirty="0"/>
          </a:p>
        </p:txBody>
      </p:sp>
      <p:sp>
        <p:nvSpPr>
          <p:cNvPr id="4" name="Content Placeholder 3"/>
          <p:cNvSpPr>
            <a:spLocks noGrp="1"/>
          </p:cNvSpPr>
          <p:nvPr>
            <p:ph sz="half" idx="2"/>
          </p:nvPr>
        </p:nvSpPr>
        <p:spPr>
          <a:xfrm>
            <a:off x="83753" y="565870"/>
            <a:ext cx="5964507" cy="4358670"/>
          </a:xfrm>
          <a:noFill/>
          <a:ln w="38100">
            <a:solidFill>
              <a:srgbClr val="FFC000"/>
            </a:solidFill>
          </a:ln>
        </p:spPr>
        <p:txBody>
          <a:bodyPr>
            <a:normAutofit fontScale="92500"/>
          </a:bodyPr>
          <a:lstStyle/>
          <a:p>
            <a:pPr marL="0" indent="0">
              <a:lnSpc>
                <a:spcPct val="120000"/>
              </a:lnSpc>
              <a:buNone/>
            </a:pPr>
            <a:r>
              <a:rPr lang="en-GB" sz="1500" b="1" dirty="0" smtClean="0"/>
              <a:t>Key points</a:t>
            </a:r>
          </a:p>
          <a:p>
            <a:pPr>
              <a:lnSpc>
                <a:spcPct val="120000"/>
              </a:lnSpc>
            </a:pPr>
            <a:r>
              <a:rPr lang="en-GB" sz="1400" dirty="0" smtClean="0"/>
              <a:t>Low income is often used as a proxy for poverty but they are not quite the same thing.  Whether someone is in poverty or not is also determined by their fixed costs (see Full Fact - </a:t>
            </a:r>
            <a:r>
              <a:rPr lang="en-GB" sz="1400" dirty="0" smtClean="0">
                <a:hlinkClick r:id="rId2"/>
              </a:rPr>
              <a:t>Poverty in the UK: a guide to the facts and figures.)</a:t>
            </a:r>
            <a:r>
              <a:rPr lang="en-GB" sz="1400" dirty="0" smtClean="0"/>
              <a:t> Department </a:t>
            </a:r>
            <a:r>
              <a:rPr lang="en-GB" sz="1400" dirty="0"/>
              <a:t>for Work and Pensions (DWP) data </a:t>
            </a:r>
            <a:r>
              <a:rPr lang="en-GB" sz="1400" dirty="0" smtClean="0"/>
              <a:t>show </a:t>
            </a:r>
            <a:r>
              <a:rPr lang="en-GB" sz="1400" dirty="0"/>
              <a:t>that around one in six </a:t>
            </a:r>
            <a:r>
              <a:rPr lang="en-GB" sz="1400" i="1" dirty="0"/>
              <a:t>people</a:t>
            </a:r>
            <a:r>
              <a:rPr lang="en-GB" sz="1400" dirty="0"/>
              <a:t> in the UK were in relative low income (relative poverty) before housing costs in 2021/22. This rises to just over one in five people once housing costs are accounted for</a:t>
            </a:r>
            <a:r>
              <a:rPr lang="en-GB" sz="1400" dirty="0" smtClean="0"/>
              <a:t>.</a:t>
            </a:r>
          </a:p>
          <a:p>
            <a:pPr>
              <a:lnSpc>
                <a:spcPct val="120000"/>
              </a:lnSpc>
            </a:pPr>
            <a:r>
              <a:rPr lang="en-GB" sz="1400" dirty="0" smtClean="0"/>
              <a:t>In 2021/22, 18.6% of children under 16 in </a:t>
            </a:r>
            <a:r>
              <a:rPr lang="en-GB" sz="1400" dirty="0"/>
              <a:t>Herefordshire (5,554 </a:t>
            </a:r>
            <a:r>
              <a:rPr lang="en-GB" sz="1400" dirty="0" smtClean="0"/>
              <a:t>children) were living in relative low-income families and 14.2% of children (4,230 children) in absolute low-income families: an increase from 16.4% and 13.0% respectively in 2020/21.  </a:t>
            </a:r>
          </a:p>
          <a:p>
            <a:pPr>
              <a:lnSpc>
                <a:spcPct val="120000"/>
              </a:lnSpc>
            </a:pPr>
            <a:r>
              <a:rPr lang="en-GB" sz="1400" dirty="0" smtClean="0"/>
              <a:t>The proportion of children living in both relative and absolute low-income families was significantly lower than </a:t>
            </a:r>
            <a:r>
              <a:rPr lang="en-GB" sz="1400" dirty="0"/>
              <a:t>in England (19.9</a:t>
            </a:r>
            <a:r>
              <a:rPr lang="en-GB" sz="1400" dirty="0" smtClean="0"/>
              <a:t>% and 15.3% respectively) and the West </a:t>
            </a:r>
            <a:r>
              <a:rPr lang="en-GB" sz="1400" dirty="0"/>
              <a:t>Midlands region (</a:t>
            </a:r>
            <a:r>
              <a:rPr lang="en-GB" sz="1400" dirty="0" smtClean="0"/>
              <a:t>27.0% and 21.4% respectively).  </a:t>
            </a:r>
          </a:p>
          <a:p>
            <a:pPr>
              <a:lnSpc>
                <a:spcPct val="120000"/>
              </a:lnSpc>
            </a:pPr>
            <a:endParaRPr lang="en-GB" sz="1400" dirty="0"/>
          </a:p>
          <a:p>
            <a:pPr>
              <a:lnSpc>
                <a:spcPct val="120000"/>
              </a:lnSpc>
            </a:pPr>
            <a:endParaRPr lang="en-GB" sz="1400" dirty="0"/>
          </a:p>
          <a:p>
            <a:pPr>
              <a:lnSpc>
                <a:spcPct val="120000"/>
              </a:lnSpc>
            </a:pPr>
            <a:endParaRPr lang="en-GB" sz="1400" dirty="0" smtClean="0"/>
          </a:p>
          <a:p>
            <a:pPr>
              <a:lnSpc>
                <a:spcPct val="120000"/>
              </a:lnSpc>
            </a:pPr>
            <a:endParaRPr lang="en-GB" sz="1400" dirty="0" smtClean="0"/>
          </a:p>
        </p:txBody>
      </p:sp>
      <p:pic>
        <p:nvPicPr>
          <p:cNvPr id="5" name="Picture 4" descr="Column chart showing the proportion of children (under 16) living in relative and absolute low-income families in Herefordshire, England and the West Midlands in 2021/22.  The proportions for both were significantly lower in Herefordshire than in both England and the West Midlands."/>
          <p:cNvPicPr>
            <a:picLocks noChangeAspect="1"/>
          </p:cNvPicPr>
          <p:nvPr/>
        </p:nvPicPr>
        <p:blipFill>
          <a:blip r:embed="rId3"/>
          <a:stretch>
            <a:fillRect/>
          </a:stretch>
        </p:blipFill>
        <p:spPr>
          <a:xfrm>
            <a:off x="6132013" y="1329721"/>
            <a:ext cx="5980760" cy="3594819"/>
          </a:xfrm>
          <a:prstGeom prst="rect">
            <a:avLst/>
          </a:prstGeom>
          <a:ln>
            <a:solidFill>
              <a:schemeClr val="tx1"/>
            </a:solidFill>
          </a:ln>
        </p:spPr>
      </p:pic>
      <p:sp>
        <p:nvSpPr>
          <p:cNvPr id="3" name="TextBox 2"/>
          <p:cNvSpPr txBox="1"/>
          <p:nvPr/>
        </p:nvSpPr>
        <p:spPr>
          <a:xfrm>
            <a:off x="9169527" y="4955317"/>
            <a:ext cx="2943246" cy="938719"/>
          </a:xfrm>
          <a:prstGeom prst="rect">
            <a:avLst/>
          </a:prstGeom>
          <a:solidFill>
            <a:schemeClr val="bg1"/>
          </a:solidFill>
          <a:ln>
            <a:solidFill>
              <a:schemeClr val="tx1"/>
            </a:solidFill>
          </a:ln>
        </p:spPr>
        <p:txBody>
          <a:bodyPr wrap="square" rtlCol="0">
            <a:spAutoFit/>
          </a:bodyPr>
          <a:lstStyle/>
          <a:p>
            <a:r>
              <a:rPr lang="en-GB" sz="1100" dirty="0" smtClean="0"/>
              <a:t>Data source:  Office for Health Improvements &amp; Disparities </a:t>
            </a:r>
            <a:r>
              <a:rPr lang="en-GB" sz="1100" dirty="0" smtClean="0">
                <a:hlinkClick r:id="rId4"/>
              </a:rPr>
              <a:t>Fingertips</a:t>
            </a:r>
            <a:endParaRPr lang="en-GB" sz="1100" dirty="0" smtClean="0"/>
          </a:p>
          <a:p>
            <a:r>
              <a:rPr lang="en-GB" sz="1100" dirty="0" smtClean="0"/>
              <a:t>Frequency: Annually</a:t>
            </a:r>
          </a:p>
          <a:p>
            <a:r>
              <a:rPr lang="en-GB" sz="1100" dirty="0" smtClean="0"/>
              <a:t>Last updated: 3 May 2023</a:t>
            </a:r>
          </a:p>
          <a:p>
            <a:r>
              <a:rPr lang="en-GB" sz="1100" dirty="0" smtClean="0"/>
              <a:t>Next update: May 2024</a:t>
            </a:r>
            <a:endParaRPr lang="en-GB" sz="1100" dirty="0"/>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i="1" dirty="0" smtClean="0">
                <a:solidFill>
                  <a:schemeClr val="bg1">
                    <a:lumMod val="65000"/>
                  </a:schemeClr>
                </a:solidFill>
              </a:rPr>
              <a:t>Relative </a:t>
            </a:r>
            <a:r>
              <a:rPr lang="en-GB" sz="1200" i="1" dirty="0">
                <a:solidFill>
                  <a:schemeClr val="bg1">
                    <a:lumMod val="65000"/>
                  </a:schemeClr>
                </a:solidFill>
              </a:rPr>
              <a:t>low </a:t>
            </a:r>
            <a:r>
              <a:rPr lang="en-GB" sz="1200" i="1" dirty="0" smtClean="0">
                <a:solidFill>
                  <a:schemeClr val="bg1">
                    <a:lumMod val="65000"/>
                  </a:schemeClr>
                </a:solidFill>
              </a:rPr>
              <a:t>income </a:t>
            </a:r>
            <a:r>
              <a:rPr lang="en-GB" sz="1200" dirty="0" smtClean="0">
                <a:solidFill>
                  <a:schemeClr val="bg1">
                    <a:lumMod val="65000"/>
                  </a:schemeClr>
                </a:solidFill>
              </a:rPr>
              <a:t>refers </a:t>
            </a:r>
            <a:r>
              <a:rPr lang="en-GB" sz="1200" dirty="0">
                <a:solidFill>
                  <a:schemeClr val="bg1">
                    <a:lumMod val="65000"/>
                  </a:schemeClr>
                </a:solidFill>
              </a:rPr>
              <a:t>to </a:t>
            </a:r>
            <a:r>
              <a:rPr lang="en-GB" sz="1200" dirty="0" smtClean="0">
                <a:solidFill>
                  <a:schemeClr val="bg1">
                    <a:lumMod val="65000"/>
                  </a:schemeClr>
                </a:solidFill>
              </a:rPr>
              <a:t>children living </a:t>
            </a:r>
            <a:r>
              <a:rPr lang="en-GB" sz="1200" dirty="0">
                <a:solidFill>
                  <a:schemeClr val="bg1">
                    <a:lumMod val="65000"/>
                  </a:schemeClr>
                </a:solidFill>
              </a:rPr>
              <a:t>in households with income below 60% of the median in that year.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a:t>
            </a:r>
          </a:p>
          <a:p>
            <a:pPr marL="171450" indent="-171450">
              <a:buFont typeface="Arial" panose="020B0604020202020204" pitchFamily="34" charset="0"/>
              <a:buChar char="•"/>
            </a:pPr>
            <a:r>
              <a:rPr lang="en-GB" sz="1200" i="1" dirty="0">
                <a:solidFill>
                  <a:schemeClr val="bg1">
                    <a:lumMod val="65000"/>
                  </a:schemeClr>
                </a:solidFill>
              </a:rPr>
              <a:t>Absolute low income </a:t>
            </a:r>
            <a:r>
              <a:rPr lang="en-GB" sz="1200" dirty="0">
                <a:solidFill>
                  <a:schemeClr val="bg1">
                    <a:lumMod val="65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  Absolute </a:t>
            </a:r>
            <a:r>
              <a:rPr lang="en-GB" sz="1200" dirty="0">
                <a:solidFill>
                  <a:schemeClr val="bg1">
                    <a:lumMod val="65000"/>
                  </a:schemeClr>
                </a:solidFill>
              </a:rPr>
              <a:t>low income takes the </a:t>
            </a:r>
            <a:r>
              <a:rPr lang="en-GB" sz="1200" dirty="0" smtClean="0">
                <a:solidFill>
                  <a:schemeClr val="bg1">
                    <a:lumMod val="65000"/>
                  </a:schemeClr>
                </a:solidFill>
              </a:rPr>
              <a:t>60% </a:t>
            </a:r>
            <a:r>
              <a:rPr lang="en-GB" sz="1200" dirty="0">
                <a:solidFill>
                  <a:schemeClr val="bg1">
                    <a:lumMod val="65000"/>
                  </a:schemeClr>
                </a:solidFill>
              </a:rPr>
              <a:t>of median income threshold from 2010 to 2011 and then fixes this in real terms (i.e. the line moves with inflation). This is designed to assess how low incomes are faring with reference to inflation. </a:t>
            </a:r>
            <a:r>
              <a:rPr lang="en-GB" sz="1200" dirty="0" smtClean="0">
                <a:solidFill>
                  <a:schemeClr val="bg1">
                    <a:lumMod val="65000"/>
                  </a:schemeClr>
                </a:solidFill>
              </a:rPr>
              <a:t>Source:  OHID.  </a:t>
            </a:r>
          </a:p>
          <a:p>
            <a:pPr marL="171450" indent="-171450">
              <a:buFont typeface="Arial" panose="020B0604020202020204" pitchFamily="34" charset="0"/>
              <a:buChar char="•"/>
            </a:pPr>
            <a:r>
              <a:rPr lang="en-GB" sz="1200" dirty="0" smtClean="0">
                <a:solidFill>
                  <a:schemeClr val="bg1">
                    <a:lumMod val="65000"/>
                  </a:schemeClr>
                </a:solidFill>
              </a:rPr>
              <a:t>More information about measures of poverty in the UK can be found in </a:t>
            </a:r>
            <a:r>
              <a:rPr lang="en-GB" sz="1200" dirty="0" smtClean="0">
                <a:solidFill>
                  <a:schemeClr val="bg1">
                    <a:lumMod val="65000"/>
                  </a:schemeClr>
                </a:solidFill>
                <a:hlinkClick r:id="rId5"/>
              </a:rPr>
              <a:t>Poverty </a:t>
            </a:r>
            <a:r>
              <a:rPr lang="en-GB" sz="1200" dirty="0">
                <a:solidFill>
                  <a:schemeClr val="bg1">
                    <a:lumMod val="65000"/>
                  </a:schemeClr>
                </a:solidFill>
                <a:hlinkClick r:id="rId5"/>
              </a:rPr>
              <a:t>in the UK: Statistics</a:t>
            </a:r>
            <a:endParaRPr lang="en-GB" sz="1200" dirty="0">
              <a:solidFill>
                <a:schemeClr val="bg1">
                  <a:lumMod val="65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9744046" cy="961901"/>
          </a:xfrm>
        </p:spPr>
        <p:txBody>
          <a:bodyPr>
            <a:noAutofit/>
          </a:bodyPr>
          <a:lstStyle/>
          <a:p>
            <a:r>
              <a:rPr lang="en-GB" dirty="0" smtClean="0"/>
              <a:t>Children living in relative low-income families by ward</a:t>
            </a:r>
            <a:endParaRPr lang="en-GB" dirty="0"/>
          </a:p>
        </p:txBody>
      </p:sp>
      <p:sp>
        <p:nvSpPr>
          <p:cNvPr id="4" name="Text Placeholder 3"/>
          <p:cNvSpPr>
            <a:spLocks noGrp="1"/>
          </p:cNvSpPr>
          <p:nvPr>
            <p:ph type="body" sz="half" idx="2"/>
          </p:nvPr>
        </p:nvSpPr>
        <p:spPr>
          <a:xfrm>
            <a:off x="83126" y="935840"/>
            <a:ext cx="6149509" cy="3877898"/>
          </a:xfrm>
          <a:solidFill>
            <a:schemeClr val="bg1"/>
          </a:solidFill>
          <a:ln w="38100">
            <a:solidFill>
              <a:srgbClr val="FFC000"/>
            </a:solidFill>
          </a:ln>
        </p:spPr>
        <p:txBody>
          <a:bodyPr>
            <a:normAutofit/>
          </a:bodyPr>
          <a:lstStyle/>
          <a:p>
            <a:pPr>
              <a:lnSpc>
                <a:spcPct val="120000"/>
              </a:lnSpc>
            </a:pPr>
            <a:r>
              <a:rPr lang="en-GB" sz="1500" b="1" dirty="0" smtClean="0"/>
              <a:t>Key points</a:t>
            </a:r>
          </a:p>
          <a:p>
            <a:pPr marL="285750" indent="-285750">
              <a:lnSpc>
                <a:spcPct val="120000"/>
              </a:lnSpc>
              <a:buFont typeface="Arial" panose="020B0604020202020204" pitchFamily="34" charset="0"/>
              <a:buChar char="•"/>
            </a:pPr>
            <a:r>
              <a:rPr lang="en-GB" sz="1400" dirty="0" smtClean="0"/>
              <a:t>The number of children in each ward living in relative low-income families is obviously influenced by the number of children living in that ward</a:t>
            </a:r>
            <a:r>
              <a:rPr lang="en-GB" sz="1400" dirty="0"/>
              <a:t>. </a:t>
            </a:r>
            <a:r>
              <a:rPr lang="en-GB" sz="1400" dirty="0" smtClean="0"/>
              <a:t>However, these </a:t>
            </a:r>
            <a:r>
              <a:rPr lang="en-GB" sz="1400" dirty="0"/>
              <a:t>data are not available as a rate at ward level.</a:t>
            </a:r>
          </a:p>
          <a:p>
            <a:pPr marL="285750" indent="-285750">
              <a:lnSpc>
                <a:spcPct val="120000"/>
              </a:lnSpc>
              <a:buFont typeface="Arial" panose="020B0604020202020204" pitchFamily="34" charset="0"/>
              <a:buChar char="•"/>
            </a:pPr>
            <a:r>
              <a:rPr lang="en-GB" sz="1400" dirty="0" smtClean="0"/>
              <a:t>Provisional </a:t>
            </a:r>
            <a:r>
              <a:rPr lang="en-GB" sz="1400" dirty="0"/>
              <a:t>Department for Work and Pensions </a:t>
            </a:r>
            <a:r>
              <a:rPr lang="en-GB" sz="1400" dirty="0" smtClean="0"/>
              <a:t>(DWP) data for 2021/22 show that the wards with the highest numbers of children living in relative low-income households were Newton Farm (412), Hinton &amp; </a:t>
            </a:r>
            <a:r>
              <a:rPr lang="en-GB" sz="1400" dirty="0" err="1" smtClean="0"/>
              <a:t>Hunderton</a:t>
            </a:r>
            <a:r>
              <a:rPr lang="en-GB" sz="1400" dirty="0" smtClean="0"/>
              <a:t> (330), Red Hill (258) and Leominster North &amp; Rural (219).</a:t>
            </a:r>
          </a:p>
          <a:p>
            <a:pPr marL="285750" indent="-285750">
              <a:lnSpc>
                <a:spcPct val="120000"/>
              </a:lnSpc>
              <a:buFont typeface="Arial" panose="020B0604020202020204" pitchFamily="34" charset="0"/>
              <a:buChar char="•"/>
            </a:pPr>
            <a:r>
              <a:rPr lang="en-GB" sz="1400" dirty="0" smtClean="0"/>
              <a:t>The wards with the lowest numbers were </a:t>
            </a:r>
            <a:r>
              <a:rPr lang="en-GB" sz="1400" dirty="0" err="1" smtClean="0"/>
              <a:t>Tupsley</a:t>
            </a:r>
            <a:r>
              <a:rPr lang="en-GB" sz="1400" dirty="0" smtClean="0"/>
              <a:t> (54), Ledbury North (55), </a:t>
            </a:r>
            <a:r>
              <a:rPr lang="en-GB" sz="1400" dirty="0" err="1" smtClean="0"/>
              <a:t>Eign</a:t>
            </a:r>
            <a:r>
              <a:rPr lang="en-GB" sz="1400" dirty="0" smtClean="0"/>
              <a:t> Hill (59) and Old Gore (62).</a:t>
            </a:r>
          </a:p>
          <a:p>
            <a:pPr marL="285750" indent="-285750">
              <a:lnSpc>
                <a:spcPct val="120000"/>
              </a:lnSpc>
              <a:buFont typeface="Arial" panose="020B0604020202020204" pitchFamily="34" charset="0"/>
              <a:buChar char="•"/>
            </a:pPr>
            <a:r>
              <a:rPr lang="en-GB" sz="1400" dirty="0" smtClean="0"/>
              <a:t>The median number of children per ward living in relative low-income families for the county as a whole in 2021/22 was 115.  </a:t>
            </a:r>
          </a:p>
        </p:txBody>
      </p:sp>
      <p:pic>
        <p:nvPicPr>
          <p:cNvPr id="5" name="Content Placeholder 4" descr="Bar chart showing number of children living in low-income familes by Ward for 2021/22."/>
          <p:cNvPicPr>
            <a:picLocks noGrp="1" noChangeAspect="1"/>
          </p:cNvPicPr>
          <p:nvPr>
            <p:ph idx="1"/>
          </p:nvPr>
        </p:nvPicPr>
        <p:blipFill>
          <a:blip r:embed="rId3"/>
          <a:stretch>
            <a:fillRect/>
          </a:stretch>
        </p:blipFill>
        <p:spPr>
          <a:xfrm>
            <a:off x="6325377" y="935839"/>
            <a:ext cx="5743593" cy="5917935"/>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Department for Work &amp; Pensions – Stat-</a:t>
            </a:r>
            <a:r>
              <a:rPr lang="en-GB" sz="1100" dirty="0" err="1" smtClean="0">
                <a:hlinkClick r:id="rId4"/>
              </a:rPr>
              <a:t>Xplore</a:t>
            </a:r>
            <a:endParaRPr lang="en-GB" sz="1100" dirty="0" smtClean="0"/>
          </a:p>
          <a:p>
            <a:r>
              <a:rPr lang="en-GB" sz="1100" dirty="0" smtClean="0"/>
              <a:t>Frequency:  Annually</a:t>
            </a:r>
          </a:p>
          <a:p>
            <a:r>
              <a:rPr lang="en-GB" sz="1100" dirty="0" smtClean="0"/>
              <a:t>Last updated:  23 March 2023</a:t>
            </a:r>
          </a:p>
          <a:p>
            <a:r>
              <a:rPr lang="en-GB" sz="1100" dirty="0" smtClean="0"/>
              <a:t>Next update:  March 2024</a:t>
            </a:r>
            <a:endParaRPr lang="en-GB" sz="1100" dirty="0"/>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r>
              <a:rPr lang="en-GB" sz="1200" dirty="0">
                <a:solidFill>
                  <a:schemeClr val="bg1">
                    <a:lumMod val="65000"/>
                  </a:schemeClr>
                </a:solidFill>
              </a:rPr>
              <a:t>Relative low-income is defined as a family whose </a:t>
            </a:r>
            <a:r>
              <a:rPr lang="en-GB" sz="1200" dirty="0" err="1">
                <a:solidFill>
                  <a:schemeClr val="bg1">
                    <a:lumMod val="65000"/>
                  </a:schemeClr>
                </a:solidFill>
              </a:rPr>
              <a:t>equivalised</a:t>
            </a:r>
            <a:r>
              <a:rPr lang="en-GB" sz="1200" dirty="0">
                <a:solidFill>
                  <a:schemeClr val="bg1">
                    <a:lumMod val="65000"/>
                  </a:schemeClr>
                </a:solidFill>
              </a:rPr>
              <a:t> income is below 60 per cent of contemporary median </a:t>
            </a:r>
            <a:r>
              <a:rPr lang="en-GB" sz="1200" dirty="0" smtClean="0">
                <a:solidFill>
                  <a:schemeClr val="bg1">
                    <a:lumMod val="65000"/>
                  </a:schemeClr>
                </a:solidFill>
              </a:rPr>
              <a:t>income</a:t>
            </a:r>
            <a:r>
              <a:rPr lang="en-GB" sz="1200" dirty="0">
                <a:solidFill>
                  <a:schemeClr val="bg1">
                    <a:lumMod val="65000"/>
                  </a:schemeClr>
                </a:solidFill>
              </a:rPr>
              <a:t>, however </a:t>
            </a:r>
            <a:r>
              <a:rPr lang="en-GB" sz="1200" dirty="0" smtClean="0">
                <a:solidFill>
                  <a:schemeClr val="bg1">
                    <a:lumMod val="65000"/>
                  </a:schemeClr>
                </a:solidFill>
              </a:rPr>
              <a:t>only </a:t>
            </a:r>
            <a:r>
              <a:rPr lang="en-GB" sz="1200" dirty="0">
                <a:solidFill>
                  <a:schemeClr val="bg1">
                    <a:lumMod val="65000"/>
                  </a:schemeClr>
                </a:solidFill>
              </a:rPr>
              <a:t>families </a:t>
            </a:r>
            <a:r>
              <a:rPr lang="en-GB" sz="1200" dirty="0" smtClean="0">
                <a:solidFill>
                  <a:schemeClr val="bg1">
                    <a:lumMod val="65000"/>
                  </a:schemeClr>
                </a:solidFill>
              </a:rPr>
              <a:t>that have </a:t>
            </a:r>
            <a:r>
              <a:rPr lang="en-GB" sz="1200" dirty="0">
                <a:solidFill>
                  <a:schemeClr val="bg1">
                    <a:lumMod val="65000"/>
                  </a:schemeClr>
                </a:solidFill>
              </a:rPr>
              <a:t>claimed Child Benefit and at least one other household benefit (Universal Credit, Tax Credit or Housing Benefit) </a:t>
            </a:r>
            <a:r>
              <a:rPr lang="en-GB" sz="1200" dirty="0" smtClean="0">
                <a:solidFill>
                  <a:schemeClr val="bg1">
                    <a:lumMod val="65000"/>
                  </a:schemeClr>
                </a:solidFill>
              </a:rPr>
              <a:t>are be </a:t>
            </a:r>
            <a:r>
              <a:rPr lang="en-GB" sz="1200" dirty="0">
                <a:solidFill>
                  <a:schemeClr val="bg1">
                    <a:lumMod val="65000"/>
                  </a:schemeClr>
                </a:solidFill>
              </a:rPr>
              <a:t>included in the </a:t>
            </a:r>
            <a:r>
              <a:rPr lang="en-GB" sz="1200" dirty="0" smtClean="0">
                <a:solidFill>
                  <a:schemeClr val="bg1">
                    <a:lumMod val="65000"/>
                  </a:schemeClr>
                </a:solidFill>
              </a:rPr>
              <a:t>statistics.</a:t>
            </a:r>
          </a:p>
        </p:txBody>
      </p:sp>
    </p:spTree>
    <p:extLst>
      <p:ext uri="{BB962C8B-B14F-4D97-AF65-F5344CB8AC3E}">
        <p14:creationId xmlns:p14="http://schemas.microsoft.com/office/powerpoint/2010/main" val="369186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t>
            </a:r>
            <a:r>
              <a:rPr lang="en-GB" dirty="0" smtClean="0"/>
              <a:t>after </a:t>
            </a:r>
            <a:r>
              <a:rPr lang="en-GB" dirty="0"/>
              <a:t>housing </a:t>
            </a:r>
            <a:r>
              <a:rPr lang="en-GB" dirty="0" smtClean="0"/>
              <a:t>costs</a:t>
            </a:r>
            <a:endParaRPr lang="en-GB" dirty="0"/>
          </a:p>
        </p:txBody>
      </p:sp>
      <p:sp>
        <p:nvSpPr>
          <p:cNvPr id="4" name="Text Placeholder 3"/>
          <p:cNvSpPr>
            <a:spLocks noGrp="1"/>
          </p:cNvSpPr>
          <p:nvPr>
            <p:ph type="body" sz="half" idx="2"/>
          </p:nvPr>
        </p:nvSpPr>
        <p:spPr>
          <a:xfrm>
            <a:off x="83126" y="1098545"/>
            <a:ext cx="6865360" cy="5078121"/>
          </a:xfrm>
          <a:solidFill>
            <a:schemeClr val="bg1"/>
          </a:solidFill>
          <a:ln w="38100">
            <a:solidFill>
              <a:srgbClr val="FFC000"/>
            </a:solidFill>
          </a:ln>
        </p:spPr>
        <p:txBody>
          <a:bodyPr>
            <a:normAutofit fontScale="47500" lnSpcReduction="20000"/>
          </a:bodyPr>
          <a:lstStyle/>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3000" dirty="0" smtClean="0"/>
              <a:t>When housing costs are factored in, poverty rates in the UK are actually much higher than suggested by income measures alone:  the charity </a:t>
            </a:r>
            <a:r>
              <a:rPr lang="en-GB" sz="3000" dirty="0" smtClean="0">
                <a:hlinkClick r:id="rId3"/>
              </a:rPr>
              <a:t>Child Poverty </a:t>
            </a:r>
            <a:r>
              <a:rPr lang="en-GB" sz="3000" dirty="0">
                <a:hlinkClick r:id="rId3"/>
              </a:rPr>
              <a:t>Action </a:t>
            </a:r>
            <a:r>
              <a:rPr lang="en-GB" sz="3000" dirty="0" smtClean="0">
                <a:hlinkClick r:id="rId3"/>
              </a:rPr>
              <a:t>Group </a:t>
            </a:r>
            <a:r>
              <a:rPr lang="en-GB" sz="3000" dirty="0" smtClean="0"/>
              <a:t>cites 4.2 </a:t>
            </a:r>
            <a:r>
              <a:rPr lang="en-GB" sz="3000" dirty="0"/>
              <a:t>million children living in poverty in the UK in </a:t>
            </a:r>
            <a:r>
              <a:rPr lang="en-GB" sz="3000" dirty="0" smtClean="0"/>
              <a:t>2021-22.</a:t>
            </a:r>
          </a:p>
          <a:p>
            <a:pPr marL="285750" indent="-285750">
              <a:lnSpc>
                <a:spcPct val="120000"/>
              </a:lnSpc>
              <a:buFont typeface="Arial" panose="020B0604020202020204" pitchFamily="34" charset="0"/>
              <a:buChar char="•"/>
            </a:pPr>
            <a:r>
              <a:rPr lang="en-GB" sz="3000" dirty="0" smtClean="0">
                <a:hlinkClick r:id="rId4"/>
              </a:rPr>
              <a:t>Analysis by the Joseph Rowntree Foundation </a:t>
            </a:r>
            <a:r>
              <a:rPr lang="en-GB" sz="3000" dirty="0" smtClean="0"/>
              <a:t>(JRF) suggests that child poverty rates fell during the pandemic as a result of government support measures such as the £20 Universal Credit uplift but are likely to have increased dramatically since as a result of the cost-of-living crisis – a situation JRF describes as “deeply worrying”.</a:t>
            </a:r>
          </a:p>
          <a:p>
            <a:pPr marL="285750" indent="-285750">
              <a:lnSpc>
                <a:spcPct val="120000"/>
              </a:lnSpc>
              <a:buFont typeface="Arial" panose="020B0604020202020204" pitchFamily="34" charset="0"/>
              <a:buChar char="•"/>
            </a:pPr>
            <a:r>
              <a:rPr lang="en-GB" sz="3000" dirty="0" smtClean="0"/>
              <a:t>JRF report that those families disproportionately likely to experience child poverty.  Poverty </a:t>
            </a:r>
            <a:r>
              <a:rPr lang="en-GB" sz="3000" dirty="0"/>
              <a:t>rates </a:t>
            </a:r>
            <a:r>
              <a:rPr lang="en-GB" sz="3000" dirty="0" smtClean="0"/>
              <a:t>are highest </a:t>
            </a:r>
            <a:r>
              <a:rPr lang="en-GB" sz="3000" dirty="0"/>
              <a:t>for people in the social rented and private rented sectors, and much higher </a:t>
            </a:r>
            <a:r>
              <a:rPr lang="en-GB" sz="3000" dirty="0" smtClean="0"/>
              <a:t>for </a:t>
            </a:r>
            <a:r>
              <a:rPr lang="en-GB" sz="3000" dirty="0"/>
              <a:t>households including a disabled person or an informal </a:t>
            </a:r>
            <a:r>
              <a:rPr lang="en-GB" sz="3000" dirty="0" smtClean="0"/>
              <a:t>carer.  In addition, larger families (3 or more children) and certain minority </a:t>
            </a:r>
            <a:r>
              <a:rPr lang="en-GB" sz="3000" dirty="0"/>
              <a:t>e</a:t>
            </a:r>
            <a:r>
              <a:rPr lang="en-GB" sz="3000" dirty="0" smtClean="0"/>
              <a:t>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3000" dirty="0" smtClean="0">
                <a:hlinkClick r:id="rId5"/>
              </a:rPr>
              <a:t>Data published by the charity End Child Poverty </a:t>
            </a:r>
            <a:r>
              <a:rPr lang="en-GB" sz="3000" dirty="0" smtClean="0"/>
              <a:t>suggest that after taking account of housing costs, in 2021-22 30.7% of children in Herefordshire were living in poverty; a higher proportion than nationally (29.2%) but less than the West Midlands region (38%).  This equates to around 10,900 children in Herefordshire living in poverty.</a:t>
            </a:r>
          </a:p>
        </p:txBody>
      </p:sp>
      <p:pic>
        <p:nvPicPr>
          <p:cNvPr id="5" name="Content Placeholder 4" descr="Map of Herefordshire showing the county's child poverty rate was 30.7% in 2021-22 - equal to around 10,900 children."/>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033034" y="1098546"/>
            <a:ext cx="5051587" cy="5596722"/>
          </a:xfrm>
          <a:ln>
            <a:solidFill>
              <a:schemeClr val="tx1"/>
            </a:solidFill>
          </a:ln>
        </p:spPr>
      </p:pic>
      <p:sp>
        <p:nvSpPr>
          <p:cNvPr id="8" name="TextBox 7"/>
          <p:cNvSpPr txBox="1"/>
          <p:nvPr/>
        </p:nvSpPr>
        <p:spPr>
          <a:xfrm>
            <a:off x="4917367" y="5756549"/>
            <a:ext cx="2031119" cy="938719"/>
          </a:xfrm>
          <a:prstGeom prst="rect">
            <a:avLst/>
          </a:prstGeom>
          <a:solidFill>
            <a:schemeClr val="bg1"/>
          </a:solidFill>
          <a:ln>
            <a:solidFill>
              <a:schemeClr val="tx1"/>
            </a:solidFill>
          </a:ln>
        </p:spPr>
        <p:txBody>
          <a:bodyPr wrap="square" rtlCol="0">
            <a:spAutoFit/>
          </a:bodyPr>
          <a:lstStyle/>
          <a:p>
            <a:r>
              <a:rPr lang="en-GB" sz="1100" dirty="0" smtClean="0"/>
              <a:t>Source:  End Child Poverty – </a:t>
            </a:r>
            <a:r>
              <a:rPr lang="en-GB" sz="1100" dirty="0" smtClean="0">
                <a:hlinkClick r:id="rId5"/>
              </a:rPr>
              <a:t>Child poverty in your area</a:t>
            </a:r>
            <a:endParaRPr lang="en-GB" sz="1100" dirty="0" smtClean="0"/>
          </a:p>
          <a:p>
            <a:r>
              <a:rPr lang="en-GB" sz="1100" dirty="0" smtClean="0"/>
              <a:t>Frequency:  Annually</a:t>
            </a:r>
          </a:p>
          <a:p>
            <a:r>
              <a:rPr lang="en-GB" sz="1100" dirty="0" smtClean="0"/>
              <a:t>Last updated:  June 2023</a:t>
            </a:r>
          </a:p>
          <a:p>
            <a:r>
              <a:rPr lang="en-GB" sz="1100" dirty="0" smtClean="0"/>
              <a:t>Next update:  June 2024</a:t>
            </a:r>
            <a:endParaRPr lang="en-GB" sz="1100" dirty="0"/>
          </a:p>
        </p:txBody>
      </p:sp>
    </p:spTree>
    <p:extLst>
      <p:ext uri="{BB962C8B-B14F-4D97-AF65-F5344CB8AC3E}">
        <p14:creationId xmlns:p14="http://schemas.microsoft.com/office/powerpoint/2010/main" val="2780785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smtClean="0"/>
              <a:t>Fuel poverty and excess cold</a:t>
            </a:r>
            <a:endParaRPr lang="en-GB" dirty="0"/>
          </a:p>
        </p:txBody>
      </p:sp>
      <p:sp>
        <p:nvSpPr>
          <p:cNvPr id="4" name="Text Placeholder 3"/>
          <p:cNvSpPr>
            <a:spLocks noGrp="1"/>
          </p:cNvSpPr>
          <p:nvPr>
            <p:ph type="body" sz="half" idx="2"/>
          </p:nvPr>
        </p:nvSpPr>
        <p:spPr>
          <a:xfrm>
            <a:off x="112033" y="741985"/>
            <a:ext cx="6871256" cy="6116015"/>
          </a:xfrm>
          <a:solidFill>
            <a:schemeClr val="bg1"/>
          </a:solidFill>
          <a:ln w="38100">
            <a:solidFill>
              <a:srgbClr val="FFC000"/>
            </a:solidFill>
          </a:ln>
        </p:spPr>
        <p:txBody>
          <a:bodyPr>
            <a:noAutofit/>
          </a:bodyPr>
          <a:lstStyle/>
          <a:p>
            <a:pPr>
              <a:lnSpc>
                <a:spcPct val="120000"/>
              </a:lnSpc>
            </a:pPr>
            <a:r>
              <a:rPr lang="en-GB" sz="1400" b="1" dirty="0" smtClean="0"/>
              <a:t>Key points</a:t>
            </a:r>
          </a:p>
          <a:p>
            <a:pPr>
              <a:lnSpc>
                <a:spcPct val="120000"/>
              </a:lnSpc>
            </a:pPr>
            <a:r>
              <a:rPr lang="en-GB" sz="1200" dirty="0" smtClean="0">
                <a:hlinkClick r:id="rId3"/>
              </a:rPr>
              <a:t>Recent research </a:t>
            </a:r>
            <a:r>
              <a:rPr lang="en-GB" sz="1200" dirty="0" smtClean="0"/>
              <a:t>by the University of York’s Cost of Living Research Group has found </a:t>
            </a:r>
            <a:r>
              <a:rPr lang="en-GB" sz="1200" dirty="0"/>
              <a:t>that nationally </a:t>
            </a:r>
            <a:r>
              <a:rPr lang="en-GB" sz="1200" dirty="0" smtClean="0"/>
              <a:t>‘fuel </a:t>
            </a:r>
            <a:r>
              <a:rPr lang="en-GB" sz="1200" dirty="0"/>
              <a:t>poverty has risen alarmingly since 2021. Households with a </a:t>
            </a:r>
            <a:r>
              <a:rPr lang="en-GB" sz="1200" dirty="0" smtClean="0"/>
              <a:t>low-income </a:t>
            </a:r>
            <a:r>
              <a:rPr lang="en-GB" sz="1200" dirty="0"/>
              <a:t>are being hit hard, and the Westminster government’s </a:t>
            </a:r>
            <a:r>
              <a:rPr lang="en-GB" sz="1200" dirty="0" smtClean="0"/>
              <a:t>Energy </a:t>
            </a:r>
            <a:r>
              <a:rPr lang="en-GB" sz="1200" dirty="0"/>
              <a:t>Price Guarantee has done little to alleviate hardship</a:t>
            </a:r>
            <a:r>
              <a:rPr lang="en-GB" sz="1200" dirty="0" smtClean="0"/>
              <a:t>.’ </a:t>
            </a:r>
          </a:p>
          <a:p>
            <a:pPr>
              <a:lnSpc>
                <a:spcPct val="120000"/>
              </a:lnSpc>
            </a:pPr>
            <a:r>
              <a:rPr lang="en-GB" sz="1200" dirty="0" smtClean="0"/>
              <a:t>Herefordshire is exposed to a number of risk factors for fuel poverty and excess cold, which are linked to its </a:t>
            </a:r>
            <a:r>
              <a:rPr lang="en-GB" sz="1200" b="1" dirty="0" smtClean="0"/>
              <a:t>rurality</a:t>
            </a:r>
            <a:r>
              <a:rPr lang="en-US" sz="1200" dirty="0" smtClean="0"/>
              <a:t>, including below average </a:t>
            </a:r>
            <a:r>
              <a:rPr lang="en-US" sz="1200" b="1" dirty="0" smtClean="0">
                <a:hlinkClick r:id="rId4" action="ppaction://hlinksldjump"/>
              </a:rPr>
              <a:t>earnings</a:t>
            </a:r>
            <a:r>
              <a:rPr lang="en-US" sz="1200" dirty="0" smtClean="0"/>
              <a:t>; a h</a:t>
            </a:r>
            <a:r>
              <a:rPr lang="en-GB" sz="1200" dirty="0" err="1" smtClean="0"/>
              <a:t>igher</a:t>
            </a:r>
            <a:r>
              <a:rPr lang="en-GB" sz="1200" dirty="0" smtClean="0"/>
              <a:t> proportion of </a:t>
            </a:r>
            <a:r>
              <a:rPr lang="en-GB" sz="1200" b="1" dirty="0" smtClean="0"/>
              <a:t>detached houses </a:t>
            </a:r>
            <a:r>
              <a:rPr lang="en-GB" sz="1200" dirty="0" smtClean="0"/>
              <a:t>(40%) compared to England (23%); a higher proportion (37%) of households </a:t>
            </a:r>
            <a:r>
              <a:rPr lang="en-GB" sz="1200" b="1" dirty="0" smtClean="0"/>
              <a:t>not on mains gas grid </a:t>
            </a:r>
            <a:r>
              <a:rPr lang="en-GB" sz="1200" dirty="0" smtClean="0"/>
              <a:t>compared to nationally (15%); and a higher proportion (39%) of </a:t>
            </a:r>
            <a:r>
              <a:rPr lang="en-GB" sz="1200" b="1" dirty="0" smtClean="0"/>
              <a:t>houses built pre-1900</a:t>
            </a:r>
            <a:r>
              <a:rPr lang="en-GB" sz="1200" dirty="0" smtClean="0"/>
              <a:t> than nationally (8%) (such homes can be more expensive and inefficient to heat).  </a:t>
            </a:r>
          </a:p>
          <a:p>
            <a:pPr marL="171450" indent="-171450">
              <a:lnSpc>
                <a:spcPct val="120000"/>
              </a:lnSpc>
              <a:buFont typeface="Arial" panose="020B0604020202020204" pitchFamily="34" charset="0"/>
              <a:buChar char="•"/>
            </a:pPr>
            <a:r>
              <a:rPr lang="en-GB" sz="1200" dirty="0" smtClean="0"/>
              <a:t>In 2019, a </a:t>
            </a:r>
            <a:r>
              <a:rPr lang="en-GB" sz="1200" dirty="0" smtClean="0">
                <a:hlinkClick r:id="rId5"/>
              </a:rPr>
              <a:t>BRE report </a:t>
            </a:r>
            <a:r>
              <a:rPr lang="en-GB" sz="1200" dirty="0" smtClean="0"/>
              <a:t>found that 14,300 Herefordshire homes (17%) were deemed to have an </a:t>
            </a:r>
            <a:r>
              <a:rPr lang="en-GB" sz="1200" b="1" dirty="0" smtClean="0"/>
              <a:t>excess cold hazard </a:t>
            </a:r>
            <a:r>
              <a:rPr lang="en-GB" sz="1200" dirty="0" smtClean="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r>
              <a:rPr lang="en-US" sz="1200" dirty="0" smtClean="0"/>
              <a:t>In 2021, t</a:t>
            </a:r>
            <a:r>
              <a:rPr lang="en-GB" sz="1200" dirty="0" smtClean="0"/>
              <a:t>he West Midlands had the highest rate of </a:t>
            </a:r>
            <a:r>
              <a:rPr lang="en-GB" sz="1200" b="1" dirty="0" smtClean="0"/>
              <a:t>fuel poverty </a:t>
            </a:r>
            <a:r>
              <a:rPr lang="en-GB" sz="1200" dirty="0" smtClean="0"/>
              <a:t>of any English region.  There were 23 local authorities in England with an estimated fuel poverty rate above 18% in 2021, of these, 11 were in the West Midlands (including Herefordshire).  T</a:t>
            </a:r>
            <a:r>
              <a:rPr lang="en-US" sz="1200" dirty="0" smtClean="0"/>
              <a:t>his was before the surge in energy prices following the Russian invasion of Ukraine.</a:t>
            </a:r>
          </a:p>
          <a:p>
            <a:pPr marL="171450" indent="-171450">
              <a:lnSpc>
                <a:spcPct val="120000"/>
              </a:lnSpc>
              <a:buFont typeface="Arial" panose="020B0604020202020204" pitchFamily="34" charset="0"/>
              <a:buChar char="•"/>
            </a:pPr>
            <a:r>
              <a:rPr lang="en-US" sz="1200" dirty="0" smtClean="0"/>
              <a:t>Applying the Government’s ‘low income, low energy efficiency' measure, around 19.2% (c.16,300) of households in Herefordshire were in </a:t>
            </a:r>
            <a:r>
              <a:rPr lang="en-US" sz="1200" b="1" dirty="0" smtClean="0"/>
              <a:t>fuel poverty </a:t>
            </a:r>
            <a:r>
              <a:rPr lang="en-US" sz="1200" dirty="0" smtClean="0"/>
              <a:t>in 2021: a higher proportion than in England (13.1%) and the West Midlands (18.5%) and an increase from 17% (c.14,000 households) in 2020.</a:t>
            </a:r>
          </a:p>
          <a:p>
            <a:pPr marL="171450" indent="-171450">
              <a:lnSpc>
                <a:spcPct val="120000"/>
              </a:lnSpc>
              <a:buFont typeface="Arial" panose="020B0604020202020204" pitchFamily="34" charset="0"/>
              <a:buChar char="•"/>
            </a:pPr>
            <a:r>
              <a:rPr lang="en-US" sz="1200" dirty="0" smtClean="0"/>
              <a:t>Within Herefordshire, there is a wide variation in the proportions of households in fuel poverty, ranging from 5.6% of households in Belmont-</a:t>
            </a:r>
            <a:r>
              <a:rPr lang="en-US" sz="1200" dirty="0" err="1" smtClean="0"/>
              <a:t>Abbotsmead</a:t>
            </a:r>
            <a:r>
              <a:rPr lang="en-US" sz="1200" dirty="0" smtClean="0"/>
              <a:t> and Ledbury – New Mills LSOAs to 35.7% </a:t>
            </a:r>
            <a:r>
              <a:rPr lang="en-US" sz="1200" dirty="0"/>
              <a:t>in </a:t>
            </a:r>
            <a:r>
              <a:rPr lang="en-US" sz="1200" dirty="0" err="1"/>
              <a:t>Aymestrey</a:t>
            </a:r>
            <a:r>
              <a:rPr lang="en-US" sz="1200" dirty="0"/>
              <a:t> </a:t>
            </a:r>
            <a:r>
              <a:rPr lang="en-US" sz="1200" dirty="0" smtClean="0"/>
              <a:t>Horseshoe LSOA.</a:t>
            </a:r>
          </a:p>
        </p:txBody>
      </p:sp>
      <p:pic>
        <p:nvPicPr>
          <p:cNvPr id="12" name="Content Placeholder 11" descr="Column chart showing the proportion of households in fuel poverty in Herefordshire, the West Midlands and England, 2021."/>
          <p:cNvPicPr>
            <a:picLocks noGrp="1" noChangeAspect="1"/>
          </p:cNvPicPr>
          <p:nvPr>
            <p:ph idx="1"/>
          </p:nvPr>
        </p:nvPicPr>
        <p:blipFill>
          <a:blip r:embed="rId6"/>
          <a:stretch>
            <a:fillRect/>
          </a:stretch>
        </p:blipFill>
        <p:spPr>
          <a:xfrm>
            <a:off x="7108314" y="989836"/>
            <a:ext cx="4960869" cy="2981799"/>
          </a:xfrm>
          <a:prstGeom prst="rect">
            <a:avLst/>
          </a:prstGeom>
          <a:ln>
            <a:solidFill>
              <a:schemeClr val="tx1"/>
            </a:solidFill>
          </a:ln>
        </p:spPr>
      </p:pic>
      <p:sp>
        <p:nvSpPr>
          <p:cNvPr id="3" name="TextBox 2"/>
          <p:cNvSpPr txBox="1"/>
          <p:nvPr/>
        </p:nvSpPr>
        <p:spPr>
          <a:xfrm>
            <a:off x="7108313" y="4040562"/>
            <a:ext cx="496086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Department </a:t>
            </a:r>
            <a:r>
              <a:rPr lang="en-GB" sz="1100" dirty="0">
                <a:hlinkClick r:id="rId7"/>
              </a:rPr>
              <a:t>for Business, Energy &amp; Industrial </a:t>
            </a:r>
            <a:r>
              <a:rPr lang="en-GB" sz="1100" dirty="0" smtClean="0">
                <a:hlinkClick r:id="rId7"/>
              </a:rPr>
              <a:t>Strategy</a:t>
            </a:r>
            <a:endParaRPr lang="en-GB" sz="1100" dirty="0" smtClean="0"/>
          </a:p>
          <a:p>
            <a:r>
              <a:rPr lang="en-GB" sz="1100" dirty="0" smtClean="0"/>
              <a:t>Frequency:  Annually</a:t>
            </a:r>
          </a:p>
          <a:p>
            <a:r>
              <a:rPr lang="en-GB" sz="1100" dirty="0" smtClean="0"/>
              <a:t>Last updated:  27 April 2023</a:t>
            </a:r>
          </a:p>
          <a:p>
            <a:r>
              <a:rPr lang="en-GB" sz="1100" dirty="0" smtClean="0"/>
              <a:t>Next update:  April 2024.</a:t>
            </a:r>
            <a:endParaRPr lang="en-GB" sz="1100" dirty="0"/>
          </a:p>
        </p:txBody>
      </p:sp>
      <p:sp>
        <p:nvSpPr>
          <p:cNvPr id="7" name="TextBox 6"/>
          <p:cNvSpPr txBox="1"/>
          <p:nvPr/>
        </p:nvSpPr>
        <p:spPr>
          <a:xfrm>
            <a:off x="7127641" y="5339078"/>
            <a:ext cx="4842686" cy="1384995"/>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smtClean="0">
                <a:solidFill>
                  <a:schemeClr val="bg1">
                    <a:lumMod val="65000"/>
                  </a:schemeClr>
                </a:solidFill>
              </a:rPr>
              <a:t>:  The </a:t>
            </a:r>
            <a:r>
              <a:rPr lang="en-GB" sz="1200" dirty="0">
                <a:solidFill>
                  <a:schemeClr val="bg1">
                    <a:lumMod val="65000"/>
                  </a:schemeClr>
                </a:solidFill>
              </a:rPr>
              <a:t>‘Low Income Low </a:t>
            </a:r>
            <a:r>
              <a:rPr lang="en-GB" sz="1200" dirty="0" smtClean="0">
                <a:solidFill>
                  <a:schemeClr val="bg1">
                    <a:lumMod val="65000"/>
                  </a:schemeClr>
                </a:solidFill>
              </a:rPr>
              <a:t>Energy Efficiency</a:t>
            </a:r>
            <a:r>
              <a:rPr lang="en-GB" sz="1200" dirty="0">
                <a:solidFill>
                  <a:schemeClr val="bg1">
                    <a:lumMod val="65000"/>
                  </a:schemeClr>
                </a:solidFill>
              </a:rPr>
              <a:t>’ (LILEE) indicator counts a household </a:t>
            </a:r>
            <a:r>
              <a:rPr lang="en-GB" sz="1200" dirty="0" smtClean="0">
                <a:solidFill>
                  <a:schemeClr val="bg1">
                    <a:lumMod val="65000"/>
                  </a:schemeClr>
                </a:solidFill>
              </a:rPr>
              <a:t>as fuel-poor </a:t>
            </a:r>
            <a:r>
              <a:rPr lang="en-GB" sz="1200" dirty="0">
                <a:solidFill>
                  <a:schemeClr val="bg1">
                    <a:lumMod val="65000"/>
                  </a:schemeClr>
                </a:solidFill>
              </a:rPr>
              <a:t>if they are living in a property with an energy </a:t>
            </a:r>
            <a:r>
              <a:rPr lang="en-GB" sz="1200" dirty="0" smtClean="0">
                <a:solidFill>
                  <a:schemeClr val="bg1">
                    <a:lumMod val="65000"/>
                  </a:schemeClr>
                </a:solidFill>
              </a:rPr>
              <a:t>efficiency rating </a:t>
            </a:r>
            <a:r>
              <a:rPr lang="en-GB" sz="1200" dirty="0">
                <a:solidFill>
                  <a:schemeClr val="bg1">
                    <a:lumMod val="65000"/>
                  </a:schemeClr>
                </a:solidFill>
              </a:rPr>
              <a:t>in band D, E, F or G and their disposable income (income </a:t>
            </a:r>
            <a:r>
              <a:rPr lang="en-GB" sz="1200" dirty="0" smtClean="0">
                <a:solidFill>
                  <a:schemeClr val="bg1">
                    <a:lumMod val="65000"/>
                  </a:schemeClr>
                </a:solidFill>
              </a:rPr>
              <a:t>after housing </a:t>
            </a:r>
            <a:r>
              <a:rPr lang="en-GB" sz="1200" dirty="0">
                <a:solidFill>
                  <a:schemeClr val="bg1">
                    <a:lumMod val="65000"/>
                  </a:schemeClr>
                </a:solidFill>
              </a:rPr>
              <a:t>costs and energy needs) is below </a:t>
            </a:r>
            <a:r>
              <a:rPr lang="en-GB" sz="1200" dirty="0" smtClean="0">
                <a:solidFill>
                  <a:schemeClr val="bg1">
                    <a:lumMod val="65000"/>
                  </a:schemeClr>
                </a:solidFill>
              </a:rPr>
              <a:t>the relative </a:t>
            </a:r>
            <a:r>
              <a:rPr lang="en-GB" sz="1200" dirty="0">
                <a:solidFill>
                  <a:schemeClr val="bg1">
                    <a:lumMod val="65000"/>
                  </a:schemeClr>
                </a:solidFill>
              </a:rPr>
              <a:t>poverty line (relative poverty being defined as having an income 60 per cent below the median </a:t>
            </a:r>
            <a:r>
              <a:rPr lang="en-GB" sz="1200" dirty="0" smtClean="0">
                <a:solidFill>
                  <a:schemeClr val="bg1">
                    <a:lumMod val="65000"/>
                  </a:schemeClr>
                </a:solidFill>
              </a:rPr>
              <a:t>national household </a:t>
            </a:r>
            <a:r>
              <a:rPr lang="en-GB" sz="1200" dirty="0">
                <a:solidFill>
                  <a:schemeClr val="bg1">
                    <a:lumMod val="65000"/>
                  </a:schemeClr>
                </a:solidFill>
              </a:rPr>
              <a:t>income). </a:t>
            </a:r>
          </a:p>
        </p:txBody>
      </p:sp>
    </p:spTree>
    <p:extLst>
      <p:ext uri="{BB962C8B-B14F-4D97-AF65-F5344CB8AC3E}">
        <p14:creationId xmlns:p14="http://schemas.microsoft.com/office/powerpoint/2010/main" val="7163207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18204" y="1439186"/>
            <a:ext cx="5602613" cy="3896139"/>
          </a:xfrm>
        </p:spPr>
        <p:txBody>
          <a:bodyPr/>
          <a:lstStyle/>
          <a:p>
            <a:endParaRPr lang="en-GB" dirty="0"/>
          </a:p>
        </p:txBody>
      </p:sp>
      <p:pic>
        <p:nvPicPr>
          <p:cNvPr id="3" name="Picture 2" descr="Stacked column chart showing that between 2020-21 and 2021-23 the number of households in Herefordshire who were either homeless or threatened with homelessness increased. &#10;"/>
          <p:cNvPicPr>
            <a:picLocks noChangeAspect="1"/>
          </p:cNvPicPr>
          <p:nvPr/>
        </p:nvPicPr>
        <p:blipFill>
          <a:blip r:embed="rId3"/>
          <a:stretch>
            <a:fillRect/>
          </a:stretch>
        </p:blipFill>
        <p:spPr>
          <a:xfrm>
            <a:off x="4948618" y="1090405"/>
            <a:ext cx="7135200" cy="4681004"/>
          </a:xfrm>
          <a:prstGeom prst="rect">
            <a:avLst/>
          </a:prstGeom>
        </p:spPr>
      </p:pic>
      <p:sp>
        <p:nvSpPr>
          <p:cNvPr id="2" name="Title 1"/>
          <p:cNvSpPr>
            <a:spLocks noGrp="1"/>
          </p:cNvSpPr>
          <p:nvPr>
            <p:ph type="title"/>
          </p:nvPr>
        </p:nvSpPr>
        <p:spPr>
          <a:xfrm>
            <a:off x="839788" y="457200"/>
            <a:ext cx="3932237" cy="599704"/>
          </a:xfrm>
        </p:spPr>
        <p:txBody>
          <a:bodyPr/>
          <a:lstStyle/>
          <a:p>
            <a:r>
              <a:rPr lang="en-GB" dirty="0" smtClean="0"/>
              <a:t>Homelessness</a:t>
            </a:r>
            <a:endParaRPr lang="en-GB" dirty="0"/>
          </a:p>
        </p:txBody>
      </p:sp>
      <p:sp>
        <p:nvSpPr>
          <p:cNvPr id="5" name="Text Placeholder 4"/>
          <p:cNvSpPr>
            <a:spLocks noGrp="1"/>
          </p:cNvSpPr>
          <p:nvPr>
            <p:ph type="body" sz="half" idx="2"/>
          </p:nvPr>
        </p:nvSpPr>
        <p:spPr>
          <a:xfrm>
            <a:off x="178130" y="1090264"/>
            <a:ext cx="4714504" cy="4681145"/>
          </a:xfrm>
          <a:solidFill>
            <a:schemeClr val="bg1"/>
          </a:solidFill>
          <a:ln w="38100">
            <a:solidFill>
              <a:srgbClr val="FFC000"/>
            </a:solidFill>
          </a:ln>
        </p:spPr>
        <p:txBody>
          <a:bodyPr>
            <a:normAutofit fontScale="70000" lnSpcReduction="20000"/>
          </a:bodyPr>
          <a:lstStyle/>
          <a:p>
            <a:pPr>
              <a:lnSpc>
                <a:spcPct val="110000"/>
              </a:lnSpc>
            </a:pPr>
            <a:r>
              <a:rPr lang="en-GB" sz="2000" b="1" dirty="0" smtClean="0"/>
              <a:t>Key points</a:t>
            </a:r>
          </a:p>
          <a:p>
            <a:pPr marL="285750" indent="-285750">
              <a:lnSpc>
                <a:spcPct val="120000"/>
              </a:lnSpc>
              <a:buFont typeface="Arial" panose="020B0604020202020204" pitchFamily="34" charset="0"/>
              <a:buChar char="•"/>
            </a:pPr>
            <a:r>
              <a:rPr lang="en-GB" sz="1700" dirty="0" smtClean="0"/>
              <a:t>Significant rent and mortgage increases have driven up costs for many tenants and home-owners across the country and are a contributory factor in some landlords nationally quitting the rental sector. Changes in legislation that have placed an increased regulatory burden on landlords, as well as fiscal changes, have also made the rental sector less attractive, especially to smaller landlords.  These developments are aggravating the long-standing national issue of under-supply of social and affordable housing and coupled with other cost-of-living pressures are likely to result in increased incidence of homelessness</a:t>
            </a:r>
          </a:p>
          <a:p>
            <a:pPr marL="285750" indent="-285750">
              <a:lnSpc>
                <a:spcPct val="120000"/>
              </a:lnSpc>
              <a:buFont typeface="Arial" panose="020B0604020202020204" pitchFamily="34" charset="0"/>
              <a:buChar char="•"/>
            </a:pPr>
            <a:r>
              <a:rPr lang="en-GB" sz="1700" dirty="0"/>
              <a:t>According to a </a:t>
            </a:r>
            <a:r>
              <a:rPr lang="en-GB" sz="1700" dirty="0">
                <a:hlinkClick r:id="rId4"/>
              </a:rPr>
              <a:t>report</a:t>
            </a:r>
            <a:r>
              <a:rPr lang="en-GB" sz="1700" dirty="0"/>
              <a:t> </a:t>
            </a:r>
            <a:r>
              <a:rPr lang="en-US" sz="1700" dirty="0"/>
              <a:t>commissioned by </a:t>
            </a:r>
            <a:r>
              <a:rPr lang="en-US" sz="1700" dirty="0" smtClean="0"/>
              <a:t>Crisis, </a:t>
            </a:r>
            <a:r>
              <a:rPr lang="en-US" sz="1700" dirty="0"/>
              <a:t>forecasts show core homelessness rising </a:t>
            </a:r>
            <a:r>
              <a:rPr lang="en-US" sz="1700" dirty="0" smtClean="0"/>
              <a:t>significantly across the country </a:t>
            </a:r>
            <a:r>
              <a:rPr lang="en-US" sz="1700" dirty="0"/>
              <a:t>in the immediate </a:t>
            </a:r>
            <a:r>
              <a:rPr lang="en-US" sz="1700" dirty="0" smtClean="0"/>
              <a:t>future</a:t>
            </a:r>
          </a:p>
          <a:p>
            <a:pPr marL="285750" indent="-285750">
              <a:lnSpc>
                <a:spcPct val="120000"/>
              </a:lnSpc>
              <a:buFont typeface="Arial" panose="020B0604020202020204" pitchFamily="34" charset="0"/>
              <a:buChar char="•"/>
            </a:pPr>
            <a:r>
              <a:rPr lang="en-GB" sz="1700" dirty="0" smtClean="0"/>
              <a:t>In Herefordshire between 2021-22 and 2022-23 the number of households that were either homeless (with a relief duty owed) or threatened with homeless (preventing duty owed) increased from 1,158 to 1,328</a:t>
            </a:r>
          </a:p>
          <a:p>
            <a:pPr marL="285750" indent="-285750">
              <a:lnSpc>
                <a:spcPct val="120000"/>
              </a:lnSpc>
              <a:buFont typeface="Arial" panose="020B0604020202020204" pitchFamily="34" charset="0"/>
              <a:buChar char="•"/>
            </a:pPr>
            <a:r>
              <a:rPr lang="en-GB" sz="1700" dirty="0" smtClean="0"/>
              <a:t>Within the total of those threatened with homelessness, the number of households threatened with homelessness due to a valid Section 21 Notice dropped from 115 to 88.</a:t>
            </a:r>
            <a:endParaRPr lang="en-GB" sz="1700" dirty="0"/>
          </a:p>
        </p:txBody>
      </p:sp>
      <p:sp>
        <p:nvSpPr>
          <p:cNvPr id="7" name="TextBox 6"/>
          <p:cNvSpPr txBox="1"/>
          <p:nvPr/>
        </p:nvSpPr>
        <p:spPr>
          <a:xfrm>
            <a:off x="4073419" y="6023905"/>
            <a:ext cx="511289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5"/>
              </a:rPr>
              <a:t>Department for Levelling Up, Housing and Communities</a:t>
            </a:r>
            <a:endParaRPr lang="en-GB" sz="1100" dirty="0" smtClean="0"/>
          </a:p>
          <a:p>
            <a:r>
              <a:rPr lang="en-GB" sz="1100" dirty="0" smtClean="0"/>
              <a:t>Data last updated:  </a:t>
            </a:r>
            <a:r>
              <a:rPr lang="en-GB" sz="1100" dirty="0"/>
              <a:t>13 October </a:t>
            </a:r>
            <a:r>
              <a:rPr lang="en-GB" sz="1100" dirty="0" smtClean="0"/>
              <a:t>2023</a:t>
            </a:r>
          </a:p>
          <a:p>
            <a:r>
              <a:rPr lang="en-GB" sz="1100" dirty="0" smtClean="0"/>
              <a:t>Frequency:  Annually</a:t>
            </a:r>
          </a:p>
          <a:p>
            <a:r>
              <a:rPr lang="en-GB" sz="1100" dirty="0" smtClean="0"/>
              <a:t>Next update:  October 2024</a:t>
            </a:r>
            <a:endParaRPr lang="en-GB" sz="1100" dirty="0"/>
          </a:p>
        </p:txBody>
      </p:sp>
    </p:spTree>
    <p:extLst>
      <p:ext uri="{BB962C8B-B14F-4D97-AF65-F5344CB8AC3E}">
        <p14:creationId xmlns:p14="http://schemas.microsoft.com/office/powerpoint/2010/main" val="658154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Appendix 1:  Useful resources</a:t>
            </a:r>
            <a:endParaRPr lang="en-GB" sz="3600"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32011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1"/>
            <a:ext cx="11904664" cy="5038977"/>
          </a:xfrm>
          <a:solidFill>
            <a:schemeClr val="bg1"/>
          </a:solidFill>
        </p:spPr>
        <p:txBody>
          <a:bodyPr numCol="1">
            <a:noAutofit/>
          </a:bodyPr>
          <a:lstStyle/>
          <a:p>
            <a:pPr marL="0" indent="0">
              <a:lnSpc>
                <a:spcPct val="120000"/>
              </a:lnSpc>
              <a:buNone/>
            </a:pPr>
            <a:r>
              <a:rPr lang="en-GB" sz="1400" dirty="0" err="1" smtClean="0"/>
              <a:t>Barnardo’s</a:t>
            </a:r>
            <a:r>
              <a:rPr lang="en-GB" sz="1400" dirty="0" smtClean="0"/>
              <a:t> – </a:t>
            </a:r>
            <a:r>
              <a:rPr lang="en-GB" sz="1400" dirty="0" smtClean="0">
                <a:hlinkClick r:id="rId3"/>
              </a:rPr>
              <a:t>‘</a:t>
            </a:r>
            <a:r>
              <a:rPr lang="en-GB" sz="1400" dirty="0">
                <a:hlinkClick r:id="rId3"/>
              </a:rPr>
              <a:t>At What Cost?’ The impact of the cost-of-living crisis </a:t>
            </a:r>
            <a:r>
              <a:rPr lang="en-GB" sz="1400" dirty="0" smtClean="0">
                <a:hlinkClick r:id="rId3"/>
              </a:rPr>
              <a:t>on </a:t>
            </a:r>
            <a:r>
              <a:rPr lang="en-GB" sz="1400" dirty="0">
                <a:hlinkClick r:id="rId3"/>
              </a:rPr>
              <a:t>children and young </a:t>
            </a:r>
            <a:r>
              <a:rPr lang="en-GB" sz="1400" dirty="0" smtClean="0">
                <a:hlinkClick r:id="rId3"/>
              </a:rPr>
              <a:t>people</a:t>
            </a:r>
            <a:r>
              <a:rPr lang="en-GB" sz="1400" dirty="0" smtClean="0"/>
              <a:t> (report)</a:t>
            </a:r>
          </a:p>
          <a:p>
            <a:pPr marL="0" indent="0">
              <a:lnSpc>
                <a:spcPct val="120000"/>
              </a:lnSpc>
              <a:buNone/>
            </a:pPr>
            <a:r>
              <a:rPr lang="en-GB" sz="1400" dirty="0" smtClean="0"/>
              <a:t>CACI </a:t>
            </a:r>
            <a:r>
              <a:rPr lang="en-GB" sz="1400" dirty="0" smtClean="0">
                <a:hlinkClick r:id="rId4"/>
              </a:rPr>
              <a:t>– Understanding the impact of the cost of living crisis</a:t>
            </a:r>
            <a:r>
              <a:rPr lang="en-GB" sz="1400" dirty="0" smtClean="0"/>
              <a:t> (YouTube podcast series)</a:t>
            </a:r>
          </a:p>
          <a:p>
            <a:pPr marL="0" indent="0">
              <a:lnSpc>
                <a:spcPct val="120000"/>
              </a:lnSpc>
              <a:buNone/>
            </a:pPr>
            <a:r>
              <a:rPr lang="en-GB" sz="1400" dirty="0" smtClean="0"/>
              <a:t>Cambridge Centre for Housing and </a:t>
            </a:r>
            <a:r>
              <a:rPr lang="en-GB" sz="1400" dirty="0"/>
              <a:t>Planning Research – </a:t>
            </a:r>
            <a:r>
              <a:rPr lang="en-GB" sz="1400" dirty="0">
                <a:hlinkClick r:id="rId5"/>
              </a:rPr>
              <a:t>Digital exclusion and the </a:t>
            </a:r>
            <a:r>
              <a:rPr lang="en-GB" sz="1400" dirty="0" smtClean="0">
                <a:hlinkClick r:id="rId5"/>
              </a:rPr>
              <a:t>cost </a:t>
            </a:r>
            <a:r>
              <a:rPr lang="en-GB" sz="1400" dirty="0">
                <a:hlinkClick r:id="rId5"/>
              </a:rPr>
              <a:t>of living </a:t>
            </a:r>
            <a:r>
              <a:rPr lang="en-GB" sz="1400" dirty="0" smtClean="0">
                <a:hlinkClick r:id="rId5"/>
              </a:rPr>
              <a:t>crisis </a:t>
            </a:r>
            <a:r>
              <a:rPr lang="en-GB" sz="1400" dirty="0" smtClean="0"/>
              <a:t>(report)</a:t>
            </a:r>
          </a:p>
          <a:p>
            <a:pPr marL="0" indent="0">
              <a:lnSpc>
                <a:spcPct val="120000"/>
              </a:lnSpc>
              <a:buNone/>
            </a:pPr>
            <a:r>
              <a:rPr lang="en-GB" sz="1400" dirty="0"/>
              <a:t>Carers UK - </a:t>
            </a:r>
            <a:r>
              <a:rPr lang="en-GB" sz="1400" dirty="0">
                <a:hlinkClick r:id="rId6"/>
              </a:rPr>
              <a:t>State of Caring Survey 2023 - The impact of caring on: </a:t>
            </a:r>
            <a:r>
              <a:rPr lang="en-GB" sz="1400" dirty="0" smtClean="0">
                <a:hlinkClick r:id="rId6"/>
              </a:rPr>
              <a:t>finances</a:t>
            </a:r>
            <a:r>
              <a:rPr lang="en-GB" sz="1400" dirty="0" smtClean="0"/>
              <a:t> (report)</a:t>
            </a:r>
            <a:endParaRPr lang="en-GB" sz="1400" dirty="0"/>
          </a:p>
          <a:p>
            <a:pPr marL="0" indent="0">
              <a:lnSpc>
                <a:spcPct val="120000"/>
              </a:lnSpc>
              <a:buNone/>
            </a:pPr>
            <a:r>
              <a:rPr lang="en-GB" sz="1400" dirty="0" smtClean="0"/>
              <a:t>Centre for Cities – </a:t>
            </a:r>
            <a:r>
              <a:rPr lang="en-GB" sz="1400" dirty="0" smtClean="0">
                <a:hlinkClick r:id="rId7"/>
              </a:rPr>
              <a:t>Cost-of-Living tracker</a:t>
            </a:r>
            <a:endParaRPr lang="en-GB" sz="1400" dirty="0" smtClean="0"/>
          </a:p>
          <a:p>
            <a:pPr marL="0" indent="0">
              <a:lnSpc>
                <a:spcPct val="120000"/>
              </a:lnSpc>
              <a:buNone/>
            </a:pPr>
            <a:r>
              <a:rPr lang="en-GB" sz="1400" dirty="0" smtClean="0"/>
              <a:t>Centre for </a:t>
            </a:r>
            <a:r>
              <a:rPr lang="en-GB" sz="1400" dirty="0"/>
              <a:t>Economic Performance - </a:t>
            </a:r>
            <a:r>
              <a:rPr lang="en-GB" sz="1400" dirty="0">
                <a:hlinkClick r:id="rId8"/>
              </a:rPr>
              <a:t>From Covid-19 to collapse? The </a:t>
            </a:r>
            <a:r>
              <a:rPr lang="en-GB" sz="1400" dirty="0" smtClean="0">
                <a:hlinkClick r:id="rId8"/>
              </a:rPr>
              <a:t>self-employed </a:t>
            </a:r>
            <a:r>
              <a:rPr lang="en-GB" sz="1400" dirty="0">
                <a:hlinkClick r:id="rId8"/>
              </a:rPr>
              <a:t>and the cost of </a:t>
            </a:r>
            <a:r>
              <a:rPr lang="en-GB" sz="1400" dirty="0" smtClean="0">
                <a:hlinkClick r:id="rId8"/>
              </a:rPr>
              <a:t>living crisis </a:t>
            </a:r>
            <a:r>
              <a:rPr lang="en-GB" sz="1400" dirty="0" smtClean="0"/>
              <a:t>(report)</a:t>
            </a:r>
          </a:p>
          <a:p>
            <a:pPr marL="0" indent="0">
              <a:lnSpc>
                <a:spcPct val="120000"/>
              </a:lnSpc>
              <a:buNone/>
            </a:pPr>
            <a:r>
              <a:rPr lang="en-GB" sz="1400" dirty="0" smtClean="0"/>
              <a:t>Centre for Thriving Places – </a:t>
            </a:r>
            <a:r>
              <a:rPr lang="en-GB" sz="1400" dirty="0" smtClean="0">
                <a:hlinkClick r:id="rId9"/>
              </a:rPr>
              <a:t>Thriving Places Index:  Herefordshire</a:t>
            </a:r>
            <a:endParaRPr lang="en-GB" sz="1400" dirty="0" smtClean="0"/>
          </a:p>
          <a:p>
            <a:pPr marL="0" indent="0">
              <a:lnSpc>
                <a:spcPct val="120000"/>
              </a:lnSpc>
              <a:buNone/>
            </a:pPr>
            <a:r>
              <a:rPr lang="en-GB" sz="1400" dirty="0"/>
              <a:t>The Chartered Institute of Personnel and </a:t>
            </a:r>
            <a:r>
              <a:rPr lang="en-GB" sz="1400" dirty="0" smtClean="0"/>
              <a:t>Development (CIPD) – </a:t>
            </a:r>
            <a:r>
              <a:rPr lang="en-GB" sz="1400" dirty="0" smtClean="0">
                <a:hlinkClick r:id="rId10"/>
              </a:rPr>
              <a:t>Labour Market Outlook Autumn 2023 </a:t>
            </a:r>
            <a:r>
              <a:rPr lang="en-GB" sz="1400" dirty="0" smtClean="0"/>
              <a:t>(report)</a:t>
            </a:r>
          </a:p>
          <a:p>
            <a:pPr marL="0" indent="0">
              <a:lnSpc>
                <a:spcPct val="120000"/>
              </a:lnSpc>
              <a:buNone/>
            </a:pPr>
            <a:r>
              <a:rPr lang="en-GB" sz="1400" dirty="0" smtClean="0"/>
              <a:t>Citizens Advice – </a:t>
            </a:r>
            <a:r>
              <a:rPr lang="en-GB" sz="1400" dirty="0" smtClean="0">
                <a:hlinkClick r:id="rId11"/>
              </a:rPr>
              <a:t>Cost-of-Living data dashboard</a:t>
            </a:r>
            <a:endParaRPr lang="en-GB" sz="1400" dirty="0" smtClean="0"/>
          </a:p>
          <a:p>
            <a:pPr marL="0" indent="0">
              <a:lnSpc>
                <a:spcPct val="120000"/>
              </a:lnSpc>
              <a:buNone/>
            </a:pPr>
            <a:r>
              <a:rPr lang="en-GB" sz="1400" dirty="0"/>
              <a:t>Citizens Advice - </a:t>
            </a:r>
            <a:r>
              <a:rPr lang="en-GB" sz="1400" dirty="0">
                <a:hlinkClick r:id="rId12"/>
              </a:rPr>
              <a:t>Living on Empty: a policy report from Citizens </a:t>
            </a:r>
            <a:r>
              <a:rPr lang="en-GB" sz="1400" dirty="0" smtClean="0">
                <a:hlinkClick r:id="rId12"/>
              </a:rPr>
              <a:t>Advice</a:t>
            </a:r>
            <a:r>
              <a:rPr lang="en-GB" sz="1400" dirty="0" smtClean="0"/>
              <a:t> (report)</a:t>
            </a:r>
          </a:p>
          <a:p>
            <a:pPr marL="0" indent="0">
              <a:lnSpc>
                <a:spcPct val="120000"/>
              </a:lnSpc>
              <a:buNone/>
            </a:pPr>
            <a:r>
              <a:rPr lang="en-GB" sz="1400" dirty="0" smtClean="0"/>
              <a:t>Consumer Data </a:t>
            </a:r>
            <a:r>
              <a:rPr lang="en-GB" sz="1400" dirty="0"/>
              <a:t>Research Centre (CDRC) - </a:t>
            </a:r>
            <a:r>
              <a:rPr lang="en-GB" sz="1400" dirty="0">
                <a:hlinkClick r:id="rId13"/>
              </a:rPr>
              <a:t>Priority Places for Food </a:t>
            </a:r>
            <a:r>
              <a:rPr lang="en-GB" sz="1400" dirty="0" smtClean="0">
                <a:hlinkClick r:id="rId13"/>
              </a:rPr>
              <a:t>Index</a:t>
            </a:r>
            <a:endParaRPr lang="en-GB" sz="1400" dirty="0" smtClean="0"/>
          </a:p>
          <a:p>
            <a:pPr marL="0" indent="0">
              <a:lnSpc>
                <a:spcPct val="120000"/>
              </a:lnSpc>
              <a:buNone/>
            </a:pPr>
            <a:r>
              <a:rPr lang="en-GB" sz="1400" dirty="0" smtClean="0"/>
              <a:t>End Child Poverty – </a:t>
            </a:r>
            <a:r>
              <a:rPr lang="en-GB" sz="1400" dirty="0" smtClean="0">
                <a:hlinkClick r:id="rId14"/>
              </a:rPr>
              <a:t>Child Poverty in your area </a:t>
            </a:r>
            <a:r>
              <a:rPr lang="en-GB" sz="1400" dirty="0" smtClean="0"/>
              <a:t>(interactive map and report)</a:t>
            </a:r>
          </a:p>
          <a:p>
            <a:pPr marL="0" indent="0">
              <a:lnSpc>
                <a:spcPct val="120000"/>
              </a:lnSpc>
              <a:buNone/>
            </a:pPr>
            <a:endParaRPr lang="en-GB" sz="1400" dirty="0" smtClean="0"/>
          </a:p>
          <a:p>
            <a:pPr marL="0" indent="0">
              <a:lnSpc>
                <a:spcPct val="120000"/>
              </a:lnSpc>
              <a:buNone/>
            </a:pPr>
            <a:endParaRPr lang="en-GB" sz="1400" dirty="0" smtClean="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(1)</a:t>
            </a:r>
            <a:endParaRPr lang="en-GB" sz="3200" dirty="0"/>
          </a:p>
        </p:txBody>
      </p:sp>
    </p:spTree>
    <p:extLst>
      <p:ext uri="{BB962C8B-B14F-4D97-AF65-F5344CB8AC3E}">
        <p14:creationId xmlns:p14="http://schemas.microsoft.com/office/powerpoint/2010/main" val="385702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1: Monthly monitor – Universal Credit and out-of-work benefit claimants, and job postings</a:t>
            </a:r>
            <a:endParaRPr lang="en-GB" sz="3600" dirty="0"/>
          </a:p>
        </p:txBody>
      </p:sp>
      <p:sp>
        <p:nvSpPr>
          <p:cNvPr id="3" name="Text Placeholder 2"/>
          <p:cNvSpPr>
            <a:spLocks noGrp="1"/>
          </p:cNvSpPr>
          <p:nvPr>
            <p:ph type="body" idx="1"/>
          </p:nvPr>
        </p:nvSpPr>
        <p:spPr/>
        <p:txBody>
          <a:bodyPr/>
          <a:lstStyle/>
          <a:p>
            <a:r>
              <a:rPr lang="en-GB" dirty="0" smtClean="0"/>
              <a:t>The data in this section are those that are updated monthly (in arrears)</a:t>
            </a:r>
            <a:endParaRPr lang="en-GB" dirty="0"/>
          </a:p>
        </p:txBody>
      </p:sp>
    </p:spTree>
    <p:extLst>
      <p:ext uri="{BB962C8B-B14F-4D97-AF65-F5344CB8AC3E}">
        <p14:creationId xmlns:p14="http://schemas.microsoft.com/office/powerpoint/2010/main" val="217409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1: Useful resources (2)</a:t>
            </a:r>
            <a:endParaRPr lang="en-GB" sz="3200" dirty="0"/>
          </a:p>
        </p:txBody>
      </p:sp>
      <p:sp>
        <p:nvSpPr>
          <p:cNvPr id="3" name="Content Placeholder 2"/>
          <p:cNvSpPr>
            <a:spLocks noGrp="1"/>
          </p:cNvSpPr>
          <p:nvPr>
            <p:ph idx="1"/>
          </p:nvPr>
        </p:nvSpPr>
        <p:spPr>
          <a:xfrm>
            <a:off x="224493" y="993961"/>
            <a:ext cx="11702733" cy="5270205"/>
          </a:xfrm>
          <a:solidFill>
            <a:schemeClr val="bg1"/>
          </a:solidFill>
        </p:spPr>
        <p:txBody>
          <a:bodyPr numCol="1">
            <a:noAutofit/>
          </a:bodyPr>
          <a:lstStyle/>
          <a:p>
            <a:pPr marL="0" indent="0">
              <a:lnSpc>
                <a:spcPct val="120000"/>
              </a:lnSpc>
              <a:buNone/>
            </a:pPr>
            <a:r>
              <a:rPr lang="en-GB" sz="1400" dirty="0"/>
              <a:t>End Furniture Poverty - </a:t>
            </a:r>
            <a:r>
              <a:rPr lang="en-GB" sz="1400" dirty="0">
                <a:hlinkClick r:id="rId2"/>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3"/>
              </a:rPr>
              <a:t>On the cliff edge: the state of crisis support 2022/23 </a:t>
            </a:r>
            <a:r>
              <a:rPr lang="en-GB" sz="1400" dirty="0"/>
              <a:t>(report)</a:t>
            </a:r>
          </a:p>
          <a:p>
            <a:pPr marL="0" indent="0">
              <a:lnSpc>
                <a:spcPct val="120000"/>
              </a:lnSpc>
              <a:buNone/>
            </a:pPr>
            <a:r>
              <a:rPr lang="en-GB" sz="1400" dirty="0" smtClean="0"/>
              <a:t>Financial </a:t>
            </a:r>
            <a:r>
              <a:rPr lang="en-GB" sz="1400" dirty="0"/>
              <a:t>Conduct Authority – </a:t>
            </a:r>
            <a:r>
              <a:rPr lang="en-GB" sz="1400" dirty="0">
                <a:hlinkClick r:id="rId4"/>
              </a:rPr>
              <a:t>Financial Lives Survey 2022 </a:t>
            </a:r>
            <a:r>
              <a:rPr lang="en-GB" sz="1400" dirty="0"/>
              <a:t>(report)</a:t>
            </a:r>
          </a:p>
          <a:p>
            <a:pPr marL="0" indent="0">
              <a:lnSpc>
                <a:spcPct val="120000"/>
              </a:lnSpc>
              <a:buNone/>
            </a:pPr>
            <a:r>
              <a:rPr lang="en-GB" sz="1400" dirty="0" smtClean="0"/>
              <a:t>The </a:t>
            </a:r>
            <a:r>
              <a:rPr lang="en-GB" sz="1400" dirty="0"/>
              <a:t>Food Foundation - </a:t>
            </a:r>
            <a:r>
              <a:rPr lang="en-GB" sz="1400" dirty="0">
                <a:hlinkClick r:id="rId5"/>
              </a:rPr>
              <a:t>Children's Right2Food </a:t>
            </a:r>
            <a:r>
              <a:rPr lang="en-GB" sz="1400" dirty="0" smtClean="0">
                <a:hlinkClick r:id="rId5"/>
              </a:rPr>
              <a:t>Dashboard</a:t>
            </a:r>
            <a:endParaRPr lang="en-GB" sz="1400" dirty="0" smtClean="0"/>
          </a:p>
          <a:p>
            <a:pPr marL="0" indent="0">
              <a:lnSpc>
                <a:spcPct val="120000"/>
              </a:lnSpc>
              <a:buNone/>
            </a:pPr>
            <a:r>
              <a:rPr lang="en-GB" sz="1400" dirty="0" smtClean="0"/>
              <a:t>The Food Foundation - </a:t>
            </a:r>
            <a:r>
              <a:rPr lang="en-GB" sz="1400" dirty="0">
                <a:hlinkClick r:id="rId6"/>
              </a:rPr>
              <a:t>Food insecurity </a:t>
            </a:r>
            <a:r>
              <a:rPr lang="en-GB" sz="1400" dirty="0" smtClean="0">
                <a:hlinkClick r:id="rId6"/>
              </a:rPr>
              <a:t>and inequalities experienced by </a:t>
            </a:r>
            <a:r>
              <a:rPr lang="en-GB" sz="1400" dirty="0">
                <a:hlinkClick r:id="rId6"/>
              </a:rPr>
              <a:t>disabled </a:t>
            </a:r>
            <a:r>
              <a:rPr lang="en-GB" sz="1400" dirty="0" smtClean="0">
                <a:hlinkClick r:id="rId6"/>
              </a:rPr>
              <a:t>people</a:t>
            </a:r>
            <a:r>
              <a:rPr lang="en-GB" sz="1400" dirty="0" smtClean="0"/>
              <a:t> (report)</a:t>
            </a:r>
          </a:p>
          <a:p>
            <a:pPr marL="0" indent="0">
              <a:lnSpc>
                <a:spcPct val="120000"/>
              </a:lnSpc>
              <a:buNone/>
            </a:pPr>
            <a:r>
              <a:rPr lang="en-GB" sz="1400" dirty="0" smtClean="0"/>
              <a:t>The Health </a:t>
            </a:r>
            <a:r>
              <a:rPr lang="en-GB" sz="1400" dirty="0"/>
              <a:t>Foundation – </a:t>
            </a:r>
            <a:r>
              <a:rPr lang="en-GB" sz="1400" dirty="0">
                <a:hlinkClick r:id="rId7"/>
              </a:rPr>
              <a:t>Map of child </a:t>
            </a:r>
            <a:r>
              <a:rPr lang="en-GB" sz="1400" dirty="0" smtClean="0">
                <a:hlinkClick r:id="rId7"/>
              </a:rPr>
              <a:t>poverty</a:t>
            </a:r>
            <a:r>
              <a:rPr lang="en-GB" sz="1400" dirty="0" smtClean="0"/>
              <a:t> </a:t>
            </a:r>
          </a:p>
          <a:p>
            <a:pPr marL="0" indent="0">
              <a:lnSpc>
                <a:spcPct val="120000"/>
              </a:lnSpc>
              <a:buNone/>
            </a:pPr>
            <a:r>
              <a:rPr lang="en-GB" sz="1400" dirty="0" smtClean="0"/>
              <a:t>The </a:t>
            </a:r>
            <a:r>
              <a:rPr lang="en-GB" sz="1400" dirty="0"/>
              <a:t>Health Foundation - </a:t>
            </a:r>
            <a:r>
              <a:rPr lang="en-GB" sz="1400" dirty="0">
                <a:hlinkClick r:id="rId8"/>
              </a:rPr>
              <a:t>What we know about the UK’s working-age health challenge</a:t>
            </a:r>
            <a:endParaRPr lang="en-GB" sz="1400" dirty="0"/>
          </a:p>
          <a:p>
            <a:pPr marL="0" indent="0">
              <a:lnSpc>
                <a:spcPct val="120000"/>
              </a:lnSpc>
              <a:buNone/>
            </a:pPr>
            <a:r>
              <a:rPr lang="en-GB" sz="1400" dirty="0" smtClean="0"/>
              <a:t>House </a:t>
            </a:r>
            <a:r>
              <a:rPr lang="en-GB" sz="1400" dirty="0"/>
              <a:t>of Commons Library – </a:t>
            </a:r>
            <a:r>
              <a:rPr lang="en-GB" sz="1400" dirty="0">
                <a:hlinkClick r:id="rId9"/>
              </a:rPr>
              <a:t>Rising cost of living in the UK </a:t>
            </a:r>
            <a:r>
              <a:rPr lang="en-GB" sz="1400" dirty="0"/>
              <a:t>(research briefing</a:t>
            </a:r>
            <a:r>
              <a:rPr lang="en-GB" sz="1400" dirty="0" smtClean="0"/>
              <a:t>)</a:t>
            </a:r>
          </a:p>
          <a:p>
            <a:pPr marL="0" indent="0">
              <a:lnSpc>
                <a:spcPct val="120000"/>
              </a:lnSpc>
              <a:buNone/>
            </a:pPr>
            <a:r>
              <a:rPr lang="en-GB" sz="1400" dirty="0" smtClean="0"/>
              <a:t>House of </a:t>
            </a:r>
            <a:r>
              <a:rPr lang="en-GB" sz="1400" dirty="0"/>
              <a:t>Commons Library - </a:t>
            </a:r>
            <a:r>
              <a:rPr lang="en-GB" sz="1400" dirty="0">
                <a:hlinkClick r:id="rId10"/>
              </a:rPr>
              <a:t>Poverty in the UK: </a:t>
            </a:r>
            <a:r>
              <a:rPr lang="en-GB" sz="1400" dirty="0" smtClean="0">
                <a:hlinkClick r:id="rId10"/>
              </a:rPr>
              <a:t>Statistics</a:t>
            </a:r>
            <a:r>
              <a:rPr lang="en-GB" sz="1400" dirty="0" smtClean="0"/>
              <a:t> (research briefing)</a:t>
            </a:r>
            <a:endParaRPr lang="en-GB" sz="1400" dirty="0"/>
          </a:p>
          <a:p>
            <a:pPr marL="0" indent="0">
              <a:lnSpc>
                <a:spcPct val="120000"/>
              </a:lnSpc>
              <a:buNone/>
            </a:pPr>
            <a:r>
              <a:rPr lang="en-GB" sz="1400" dirty="0" smtClean="0"/>
              <a:t>Institute </a:t>
            </a:r>
            <a:r>
              <a:rPr lang="en-GB" sz="1400" dirty="0"/>
              <a:t>for Fiscal Studies (IFS) - </a:t>
            </a:r>
            <a:r>
              <a:rPr lang="en-GB" sz="1400" dirty="0">
                <a:hlinkClick r:id="rId11"/>
              </a:rPr>
              <a:t>Housing quality and affordability for lower-income households</a:t>
            </a:r>
            <a:r>
              <a:rPr lang="en-GB" sz="1400" dirty="0"/>
              <a:t> (report)</a:t>
            </a:r>
          </a:p>
          <a:p>
            <a:pPr marL="0" indent="0">
              <a:lnSpc>
                <a:spcPct val="120000"/>
              </a:lnSpc>
              <a:buNone/>
            </a:pPr>
            <a:r>
              <a:rPr lang="en-GB" sz="1400" dirty="0" smtClean="0"/>
              <a:t>IFS – </a:t>
            </a:r>
            <a:r>
              <a:rPr lang="en-GB" sz="1400" dirty="0" smtClean="0">
                <a:hlinkClick r:id="rId12"/>
              </a:rPr>
              <a:t>Green Budget (October 2023) </a:t>
            </a:r>
            <a:r>
              <a:rPr lang="en-GB" sz="1400" dirty="0" smtClean="0"/>
              <a:t>(report)</a:t>
            </a:r>
          </a:p>
          <a:p>
            <a:pPr marL="0" indent="0">
              <a:lnSpc>
                <a:spcPct val="120000"/>
              </a:lnSpc>
              <a:buNone/>
            </a:pPr>
            <a:r>
              <a:rPr lang="en-GB" sz="1400" dirty="0" smtClean="0"/>
              <a:t>IFS </a:t>
            </a:r>
            <a:r>
              <a:rPr lang="en-GB" sz="1400" dirty="0"/>
              <a:t>- </a:t>
            </a:r>
            <a:r>
              <a:rPr lang="en-GB" sz="1400" dirty="0">
                <a:hlinkClick r:id="rId13"/>
              </a:rPr>
              <a:t>Living standards and inequality</a:t>
            </a:r>
            <a:r>
              <a:rPr lang="en-GB" sz="1400" dirty="0"/>
              <a:t> (report)</a:t>
            </a:r>
          </a:p>
          <a:p>
            <a:pPr marL="0" indent="0">
              <a:lnSpc>
                <a:spcPct val="120000"/>
              </a:lnSpc>
              <a:buNone/>
            </a:pPr>
            <a:r>
              <a:rPr lang="en-GB" sz="1400" dirty="0" smtClean="0"/>
              <a:t>IFS </a:t>
            </a:r>
            <a:r>
              <a:rPr lang="en-GB" sz="1400" dirty="0"/>
              <a:t>- </a:t>
            </a:r>
            <a:r>
              <a:rPr lang="en-GB" sz="1400" dirty="0">
                <a:hlinkClick r:id="rId14"/>
              </a:rPr>
              <a:t>Living standards, poverty and inequality in the UK: 2023 </a:t>
            </a:r>
            <a:r>
              <a:rPr lang="en-GB" sz="1400" dirty="0"/>
              <a:t>(webinar</a:t>
            </a:r>
            <a:r>
              <a:rPr lang="en-GB" sz="1400" dirty="0" smtClean="0"/>
              <a:t>)</a:t>
            </a:r>
          </a:p>
          <a:p>
            <a:pPr marL="0" indent="0">
              <a:lnSpc>
                <a:spcPct val="120000"/>
              </a:lnSpc>
              <a:buNone/>
            </a:pPr>
            <a:r>
              <a:rPr lang="en-GB" sz="1400" dirty="0" smtClean="0"/>
              <a:t>Institute of Health Equity – </a:t>
            </a:r>
            <a:r>
              <a:rPr lang="en-GB" sz="1400" dirty="0" smtClean="0">
                <a:hlinkClick r:id="rId15"/>
              </a:rPr>
              <a:t>Fuel poverty, cold homes and health inequalities in the UK</a:t>
            </a:r>
            <a:r>
              <a:rPr lang="en-GB" sz="1400" dirty="0" smtClean="0"/>
              <a:t> (report)</a:t>
            </a:r>
          </a:p>
        </p:txBody>
      </p:sp>
    </p:spTree>
    <p:extLst>
      <p:ext uri="{BB962C8B-B14F-4D97-AF65-F5344CB8AC3E}">
        <p14:creationId xmlns:p14="http://schemas.microsoft.com/office/powerpoint/2010/main" val="1092284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1: Useful resources (3)</a:t>
            </a:r>
            <a:endParaRPr lang="en-GB" sz="3200" dirty="0"/>
          </a:p>
        </p:txBody>
      </p:sp>
      <p:sp>
        <p:nvSpPr>
          <p:cNvPr id="3" name="Content Placeholder 2"/>
          <p:cNvSpPr>
            <a:spLocks noGrp="1"/>
          </p:cNvSpPr>
          <p:nvPr>
            <p:ph idx="1"/>
          </p:nvPr>
        </p:nvSpPr>
        <p:spPr>
          <a:xfrm>
            <a:off x="294290" y="1051033"/>
            <a:ext cx="11695779" cy="5041009"/>
          </a:xfrm>
          <a:solidFill>
            <a:schemeClr val="bg1"/>
          </a:solidFill>
        </p:spPr>
        <p:txBody>
          <a:bodyPr numCol="1">
            <a:noAutofit/>
          </a:bodyPr>
          <a:lstStyle/>
          <a:p>
            <a:pPr marL="0" indent="0">
              <a:lnSpc>
                <a:spcPct val="120000"/>
              </a:lnSpc>
              <a:buNone/>
            </a:pPr>
            <a:r>
              <a:rPr lang="en-GB" sz="1400" dirty="0"/>
              <a:t>Hargreaves Lansdown – </a:t>
            </a:r>
            <a:r>
              <a:rPr lang="en-GB" sz="1400" dirty="0">
                <a:hlinkClick r:id="rId2"/>
              </a:rPr>
              <a:t>Savings and resilience comparison tool</a:t>
            </a:r>
            <a:endParaRPr lang="en-GB" sz="1400" dirty="0"/>
          </a:p>
          <a:p>
            <a:pPr marL="0" indent="0">
              <a:lnSpc>
                <a:spcPct val="120000"/>
              </a:lnSpc>
              <a:buNone/>
            </a:pPr>
            <a:r>
              <a:rPr lang="en-GB" sz="1400" dirty="0" smtClean="0"/>
              <a:t>Joseph </a:t>
            </a:r>
            <a:r>
              <a:rPr lang="en-GB" sz="1400" dirty="0"/>
              <a:t>Rowntree Foundation (JRF) -  </a:t>
            </a:r>
            <a:r>
              <a:rPr lang="en-GB" sz="1400" dirty="0">
                <a:hlinkClick r:id="rId3"/>
              </a:rPr>
              <a:t>UK Poverty 2023</a:t>
            </a:r>
            <a:r>
              <a:rPr lang="en-GB" sz="1400" dirty="0"/>
              <a:t> (report)</a:t>
            </a:r>
          </a:p>
          <a:p>
            <a:pPr marL="0" indent="0">
              <a:lnSpc>
                <a:spcPct val="120000"/>
              </a:lnSpc>
              <a:buNone/>
            </a:pPr>
            <a:r>
              <a:rPr lang="en-GB" sz="1400" dirty="0" smtClean="0"/>
              <a:t>JRF </a:t>
            </a:r>
            <a:r>
              <a:rPr lang="en-GB" sz="1400" dirty="0"/>
              <a:t>-  </a:t>
            </a:r>
            <a:r>
              <a:rPr lang="en-GB" sz="1400" dirty="0">
                <a:hlinkClick r:id="rId4"/>
              </a:rPr>
              <a:t>Cost of living tracker, summer 2023 </a:t>
            </a:r>
            <a:r>
              <a:rPr lang="en-GB" sz="1400" dirty="0"/>
              <a:t>(research briefing)</a:t>
            </a:r>
          </a:p>
          <a:p>
            <a:pPr marL="0" indent="0">
              <a:lnSpc>
                <a:spcPct val="120000"/>
              </a:lnSpc>
              <a:buNone/>
            </a:pPr>
            <a:r>
              <a:rPr lang="en-GB" sz="1400" dirty="0" smtClean="0"/>
              <a:t>JRF </a:t>
            </a:r>
            <a:r>
              <a:rPr lang="en-GB" sz="1400" dirty="0"/>
              <a:t>– </a:t>
            </a:r>
            <a:r>
              <a:rPr lang="en-GB" sz="1400" dirty="0">
                <a:hlinkClick r:id="rId5"/>
              </a:rPr>
              <a:t>Destitution in the UK 2023 </a:t>
            </a:r>
            <a:r>
              <a:rPr lang="en-GB" sz="1400" dirty="0"/>
              <a:t>(report)</a:t>
            </a:r>
          </a:p>
          <a:p>
            <a:pPr marL="0" indent="0">
              <a:lnSpc>
                <a:spcPct val="120000"/>
              </a:lnSpc>
              <a:buNone/>
            </a:pPr>
            <a:r>
              <a:rPr lang="en-GB" sz="1400" dirty="0" smtClean="0"/>
              <a:t>Living </a:t>
            </a:r>
            <a:r>
              <a:rPr lang="en-GB" sz="1400" dirty="0"/>
              <a:t>Wage Foundation - </a:t>
            </a:r>
            <a:r>
              <a:rPr lang="en-GB" sz="1400" dirty="0">
                <a:hlinkClick r:id="rId6"/>
              </a:rPr>
              <a:t>Precarious pay and uncertain hours: insecure work in the UK Labour Market</a:t>
            </a:r>
            <a:r>
              <a:rPr lang="en-GB" sz="1400" dirty="0"/>
              <a:t> (report)</a:t>
            </a:r>
          </a:p>
          <a:p>
            <a:pPr marL="0" indent="0">
              <a:lnSpc>
                <a:spcPct val="120000"/>
              </a:lnSpc>
              <a:buNone/>
            </a:pPr>
            <a:r>
              <a:rPr lang="en-GB" sz="1400" dirty="0" smtClean="0"/>
              <a:t>Local </a:t>
            </a:r>
            <a:r>
              <a:rPr lang="en-GB" sz="1400" dirty="0"/>
              <a:t>Government Association - </a:t>
            </a:r>
            <a:r>
              <a:rPr lang="en-GB" sz="1400" dirty="0">
                <a:hlinkClick r:id="rId7"/>
              </a:rPr>
              <a:t>LG Inform</a:t>
            </a:r>
            <a:endParaRPr lang="en-GB" sz="1400" dirty="0"/>
          </a:p>
          <a:p>
            <a:pPr marL="0" indent="0">
              <a:lnSpc>
                <a:spcPct val="120000"/>
              </a:lnSpc>
              <a:buNone/>
            </a:pPr>
            <a:r>
              <a:rPr lang="en-GB" sz="1400" dirty="0" smtClean="0"/>
              <a:t>Mental </a:t>
            </a:r>
            <a:r>
              <a:rPr lang="en-GB" sz="1400" dirty="0"/>
              <a:t>Health Foundation -  </a:t>
            </a:r>
            <a:r>
              <a:rPr lang="en-GB" sz="1400" dirty="0">
                <a:hlinkClick r:id="rId8"/>
              </a:rPr>
              <a:t>Mental Health and the Cost-of-Living Crisis:  Another pandemic in the making?</a:t>
            </a:r>
            <a:r>
              <a:rPr lang="en-GB" sz="1400" dirty="0"/>
              <a:t> (briefing paper)</a:t>
            </a:r>
          </a:p>
          <a:p>
            <a:pPr marL="0" indent="0">
              <a:lnSpc>
                <a:spcPct val="120000"/>
              </a:lnSpc>
              <a:buNone/>
            </a:pPr>
            <a:r>
              <a:rPr lang="en-GB" sz="1400" dirty="0" smtClean="0"/>
              <a:t>Midlands </a:t>
            </a:r>
            <a:r>
              <a:rPr lang="en-GB" sz="1400" dirty="0"/>
              <a:t>Engine – </a:t>
            </a:r>
            <a:r>
              <a:rPr lang="en-GB" sz="1400" dirty="0">
                <a:hlinkClick r:id="rId9"/>
              </a:rPr>
              <a:t>Midlands Engine Observatory Intelligence Hub</a:t>
            </a:r>
            <a:endParaRPr lang="en-GB" sz="1400" dirty="0"/>
          </a:p>
          <a:p>
            <a:pPr marL="0" indent="0">
              <a:lnSpc>
                <a:spcPct val="120000"/>
              </a:lnSpc>
              <a:buNone/>
            </a:pPr>
            <a:r>
              <a:rPr lang="en-GB" sz="1400" dirty="0" smtClean="0"/>
              <a:t>National </a:t>
            </a:r>
            <a:r>
              <a:rPr lang="en-GB" sz="1400" dirty="0"/>
              <a:t>Centre for Social Research (</a:t>
            </a:r>
            <a:r>
              <a:rPr lang="en-GB" sz="1400" dirty="0" err="1"/>
              <a:t>NatCen</a:t>
            </a:r>
            <a:r>
              <a:rPr lang="en-GB" sz="1400" dirty="0"/>
              <a:t>) - </a:t>
            </a:r>
            <a:r>
              <a:rPr lang="en-GB" sz="1400" dirty="0">
                <a:hlinkClick r:id="rId10"/>
              </a:rPr>
              <a:t>Society Watch 2023: The Price We Pay - the social impact of the cost of living crisis </a:t>
            </a:r>
            <a:r>
              <a:rPr lang="en-GB" sz="1400" dirty="0"/>
              <a:t>(report)</a:t>
            </a:r>
          </a:p>
          <a:p>
            <a:pPr marL="0" indent="0">
              <a:lnSpc>
                <a:spcPct val="120000"/>
              </a:lnSpc>
              <a:buNone/>
            </a:pPr>
            <a:r>
              <a:rPr lang="en-GB" sz="1400" dirty="0" smtClean="0"/>
              <a:t>National </a:t>
            </a:r>
            <a:r>
              <a:rPr lang="en-GB" sz="1400" dirty="0"/>
              <a:t>Institute for Economic and Social Research (NIESR) – </a:t>
            </a:r>
            <a:r>
              <a:rPr lang="en-GB" sz="1400" dirty="0">
                <a:hlinkClick r:id="rId11"/>
              </a:rPr>
              <a:t>UK Economic Outlook </a:t>
            </a:r>
            <a:r>
              <a:rPr lang="en-GB" sz="1400" dirty="0" smtClean="0">
                <a:hlinkClick r:id="rId11"/>
              </a:rPr>
              <a:t>Autumn </a:t>
            </a:r>
            <a:r>
              <a:rPr lang="en-GB" sz="1400" dirty="0">
                <a:hlinkClick r:id="rId11"/>
              </a:rPr>
              <a:t>2023 </a:t>
            </a:r>
            <a:r>
              <a:rPr lang="en-GB" sz="1400" dirty="0"/>
              <a:t>(report)</a:t>
            </a:r>
          </a:p>
          <a:p>
            <a:pPr marL="0" indent="0">
              <a:lnSpc>
                <a:spcPct val="120000"/>
              </a:lnSpc>
              <a:buNone/>
            </a:pPr>
            <a:r>
              <a:rPr lang="en-GB" sz="1400" dirty="0" smtClean="0"/>
              <a:t>Office </a:t>
            </a:r>
            <a:r>
              <a:rPr lang="en-GB" sz="1400" dirty="0"/>
              <a:t>for Health Improvement and Disparities (OHID) – </a:t>
            </a:r>
            <a:r>
              <a:rPr lang="en-GB" sz="1400" dirty="0">
                <a:hlinkClick r:id="rId12"/>
              </a:rPr>
              <a:t>Health inequalities dashboard</a:t>
            </a:r>
            <a:endParaRPr lang="en-GB" sz="1400" dirty="0"/>
          </a:p>
          <a:p>
            <a:pPr marL="0" indent="0">
              <a:lnSpc>
                <a:spcPct val="120000"/>
              </a:lnSpc>
              <a:buNone/>
            </a:pPr>
            <a:r>
              <a:rPr lang="en-GB" sz="1400" dirty="0" smtClean="0"/>
              <a:t>OHID </a:t>
            </a:r>
            <a:r>
              <a:rPr lang="en-GB" sz="1400" dirty="0"/>
              <a:t>– </a:t>
            </a:r>
            <a:r>
              <a:rPr lang="en-GB" sz="1400" dirty="0">
                <a:hlinkClick r:id="rId13"/>
              </a:rPr>
              <a:t>Local Inequalities Explorer Tool</a:t>
            </a:r>
            <a:endParaRPr lang="en-GB" sz="1400" dirty="0"/>
          </a:p>
          <a:p>
            <a:pPr marL="0" indent="0">
              <a:lnSpc>
                <a:spcPct val="120000"/>
              </a:lnSpc>
              <a:buNone/>
            </a:pPr>
            <a:r>
              <a:rPr lang="en-GB" sz="1400" dirty="0" smtClean="0"/>
              <a:t>Office </a:t>
            </a:r>
            <a:r>
              <a:rPr lang="en-GB" sz="1400" dirty="0"/>
              <a:t>for National Statistics (ONS) - </a:t>
            </a:r>
            <a:r>
              <a:rPr lang="en-GB" sz="1400" dirty="0">
                <a:hlinkClick r:id="rId14"/>
              </a:rPr>
              <a:t>Build a custom area profile</a:t>
            </a:r>
            <a:r>
              <a:rPr lang="en-GB" sz="1400" dirty="0"/>
              <a:t> tool (Census 2021 data)</a:t>
            </a:r>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1: Useful resources (4)</a:t>
            </a:r>
            <a:endParaRPr lang="en-GB" sz="3200" dirty="0"/>
          </a:p>
        </p:txBody>
      </p:sp>
      <p:sp>
        <p:nvSpPr>
          <p:cNvPr id="3" name="Content Placeholder 2"/>
          <p:cNvSpPr>
            <a:spLocks noGrp="1"/>
          </p:cNvSpPr>
          <p:nvPr>
            <p:ph idx="1"/>
          </p:nvPr>
        </p:nvSpPr>
        <p:spPr>
          <a:xfrm>
            <a:off x="344384" y="967908"/>
            <a:ext cx="11695779" cy="5234109"/>
          </a:xfrm>
          <a:solidFill>
            <a:schemeClr val="bg1"/>
          </a:solidFill>
        </p:spPr>
        <p:txBody>
          <a:bodyPr numCol="1">
            <a:noAutofit/>
          </a:bodyPr>
          <a:lstStyle/>
          <a:p>
            <a:pPr marL="0" indent="0">
              <a:lnSpc>
                <a:spcPct val="120000"/>
              </a:lnSpc>
              <a:buNone/>
            </a:pPr>
            <a:r>
              <a:rPr lang="en-GB" sz="1400" dirty="0"/>
              <a:t>ONS - </a:t>
            </a:r>
            <a:r>
              <a:rPr lang="en-GB" sz="1400" dirty="0">
                <a:hlinkClick r:id="rId2"/>
              </a:rPr>
              <a:t>Business insights and impact on the UK economy</a:t>
            </a:r>
            <a:endParaRPr lang="en-GB" sz="1400" dirty="0"/>
          </a:p>
          <a:p>
            <a:pPr marL="0" indent="0">
              <a:lnSpc>
                <a:spcPct val="120000"/>
              </a:lnSpc>
              <a:buNone/>
            </a:pPr>
            <a:r>
              <a:rPr lang="en-GB" sz="1400" dirty="0" smtClean="0"/>
              <a:t>ONS </a:t>
            </a:r>
            <a:r>
              <a:rPr lang="en-GB" sz="1400" dirty="0"/>
              <a:t>- </a:t>
            </a:r>
            <a:r>
              <a:rPr lang="en-GB" sz="1400" dirty="0">
                <a:hlinkClick r:id="rId3"/>
              </a:rPr>
              <a:t>Census</a:t>
            </a:r>
            <a:endParaRPr lang="en-GB" sz="1400" dirty="0"/>
          </a:p>
          <a:p>
            <a:pPr marL="0" indent="0">
              <a:lnSpc>
                <a:spcPct val="120000"/>
              </a:lnSpc>
              <a:buNone/>
            </a:pPr>
            <a:r>
              <a:rPr lang="en-GB" sz="1400" dirty="0" smtClean="0"/>
              <a:t>ONS </a:t>
            </a:r>
            <a:r>
              <a:rPr lang="en-GB" sz="1400" dirty="0"/>
              <a:t>– </a:t>
            </a:r>
            <a:r>
              <a:rPr lang="en-GB" sz="1400" dirty="0">
                <a:hlinkClick r:id="rId4"/>
              </a:rPr>
              <a:t>Census 2021:  How homes are heated in your area</a:t>
            </a:r>
            <a:endParaRPr lang="en-GB" sz="1400" dirty="0"/>
          </a:p>
          <a:p>
            <a:pPr marL="0" indent="0">
              <a:lnSpc>
                <a:spcPct val="120000"/>
              </a:lnSpc>
              <a:buNone/>
            </a:pPr>
            <a:r>
              <a:rPr lang="en-GB" sz="1400" dirty="0" smtClean="0"/>
              <a:t>ONS </a:t>
            </a:r>
            <a:r>
              <a:rPr lang="en-GB" sz="1400" dirty="0"/>
              <a:t>– </a:t>
            </a:r>
            <a:r>
              <a:rPr lang="en-GB" sz="1400" dirty="0">
                <a:hlinkClick r:id="rId5"/>
              </a:rPr>
              <a:t>Census 2021: How workforce qualification levels differ across England and Wales</a:t>
            </a:r>
            <a:endParaRPr lang="en-GB" sz="1400" dirty="0"/>
          </a:p>
          <a:p>
            <a:pPr marL="0" indent="0">
              <a:lnSpc>
                <a:spcPct val="120000"/>
              </a:lnSpc>
              <a:buNone/>
            </a:pPr>
            <a:r>
              <a:rPr lang="en-GB" sz="1400" dirty="0"/>
              <a:t>ONS – </a:t>
            </a:r>
            <a:r>
              <a:rPr lang="en-GB" sz="1400" dirty="0">
                <a:hlinkClick r:id="rId6"/>
              </a:rPr>
              <a:t>Cost-of-Living: Latest insights</a:t>
            </a:r>
            <a:endParaRPr lang="en-GB" sz="1400" dirty="0"/>
          </a:p>
          <a:p>
            <a:pPr marL="0" indent="0">
              <a:lnSpc>
                <a:spcPct val="120000"/>
              </a:lnSpc>
              <a:buNone/>
            </a:pPr>
            <a:r>
              <a:rPr lang="en-GB" sz="1400" dirty="0" smtClean="0"/>
              <a:t>ONS </a:t>
            </a:r>
            <a:r>
              <a:rPr lang="en-GB" sz="1400" dirty="0"/>
              <a:t>- </a:t>
            </a:r>
            <a:r>
              <a:rPr lang="en-GB" sz="1400" dirty="0">
                <a:hlinkClick r:id="rId7"/>
              </a:rPr>
              <a:t>The cost of living, current and upcoming </a:t>
            </a:r>
            <a:r>
              <a:rPr lang="en-GB" sz="1400" dirty="0" smtClean="0">
                <a:hlinkClick r:id="rId7"/>
              </a:rPr>
              <a:t>work</a:t>
            </a:r>
            <a:endParaRPr lang="en-GB" sz="1400" dirty="0" smtClean="0"/>
          </a:p>
          <a:p>
            <a:pPr marL="0" indent="0">
              <a:lnSpc>
                <a:spcPct val="120000"/>
              </a:lnSpc>
              <a:buNone/>
            </a:pPr>
            <a:r>
              <a:rPr lang="en-GB" sz="1400" dirty="0"/>
              <a:t>ONS -  </a:t>
            </a:r>
            <a:r>
              <a:rPr lang="en-GB" sz="1400" dirty="0">
                <a:hlinkClick r:id="rId8"/>
              </a:rPr>
              <a:t>Digital Exclusion Risk Factors Mapped Across </a:t>
            </a:r>
            <a:r>
              <a:rPr lang="en-GB" sz="1400" dirty="0" smtClean="0">
                <a:hlinkClick r:id="rId8"/>
              </a:rPr>
              <a:t>Herefordshire</a:t>
            </a:r>
            <a:r>
              <a:rPr lang="en-GB" sz="1400" dirty="0" smtClean="0"/>
              <a:t> (interactive map)</a:t>
            </a:r>
            <a:endParaRPr lang="en-GB" sz="1400" dirty="0"/>
          </a:p>
          <a:p>
            <a:pPr marL="0" indent="0">
              <a:lnSpc>
                <a:spcPct val="120000"/>
              </a:lnSpc>
              <a:buNone/>
            </a:pPr>
            <a:r>
              <a:rPr lang="en-GB" sz="1400" dirty="0" smtClean="0"/>
              <a:t>ONS </a:t>
            </a:r>
            <a:r>
              <a:rPr lang="en-GB" sz="1400" dirty="0"/>
              <a:t>- </a:t>
            </a:r>
            <a:r>
              <a:rPr lang="en-GB" sz="1400" dirty="0">
                <a:hlinkClick r:id="rId9"/>
              </a:rPr>
              <a:t>Economic activity and social change in the UK, real-time indicators</a:t>
            </a:r>
            <a:endParaRPr lang="en-GB" sz="1400" dirty="0"/>
          </a:p>
          <a:p>
            <a:pPr marL="0" indent="0">
              <a:lnSpc>
                <a:spcPct val="120000"/>
              </a:lnSpc>
              <a:buNone/>
            </a:pPr>
            <a:r>
              <a:rPr lang="en-GB" sz="1400" dirty="0" smtClean="0"/>
              <a:t>ONS </a:t>
            </a:r>
            <a:r>
              <a:rPr lang="en-GB" sz="1400" dirty="0"/>
              <a:t>– </a:t>
            </a:r>
            <a:r>
              <a:rPr lang="en-GB" sz="1400" dirty="0">
                <a:hlinkClick r:id="rId10"/>
              </a:rPr>
              <a:t>Facts and figures about people living in Herefordshire</a:t>
            </a:r>
            <a:endParaRPr lang="en-GB" sz="1400" dirty="0"/>
          </a:p>
          <a:p>
            <a:pPr marL="0" indent="0">
              <a:lnSpc>
                <a:spcPct val="120000"/>
              </a:lnSpc>
              <a:buNone/>
            </a:pPr>
            <a:r>
              <a:rPr lang="en-GB" sz="1400" dirty="0" smtClean="0"/>
              <a:t>ONS </a:t>
            </a:r>
            <a:r>
              <a:rPr lang="en-GB" sz="1400" dirty="0"/>
              <a:t>– </a:t>
            </a:r>
            <a:r>
              <a:rPr lang="en-GB" sz="1400" dirty="0">
                <a:hlinkClick r:id="rId11"/>
              </a:rPr>
              <a:t>Health Index - Health in England: 2015 to </a:t>
            </a:r>
            <a:r>
              <a:rPr lang="en-GB" sz="1400" dirty="0" smtClean="0">
                <a:hlinkClick r:id="rId11"/>
              </a:rPr>
              <a:t>2021</a:t>
            </a:r>
            <a:endParaRPr lang="en-GB" sz="1400" dirty="0" smtClean="0"/>
          </a:p>
          <a:p>
            <a:pPr marL="0" indent="0">
              <a:lnSpc>
                <a:spcPct val="120000"/>
              </a:lnSpc>
              <a:buNone/>
            </a:pPr>
            <a:r>
              <a:rPr lang="en-GB" sz="1400" dirty="0" smtClean="0"/>
              <a:t>ONS </a:t>
            </a:r>
            <a:r>
              <a:rPr lang="en-GB" sz="1400" dirty="0"/>
              <a:t>– </a:t>
            </a:r>
            <a:r>
              <a:rPr lang="en-GB" sz="1400" dirty="0">
                <a:hlinkClick r:id="rId12"/>
              </a:rPr>
              <a:t>Household Costs Indices for UK household groups</a:t>
            </a:r>
            <a:endParaRPr lang="en-GB" sz="1400" dirty="0"/>
          </a:p>
          <a:p>
            <a:pPr marL="0" indent="0">
              <a:lnSpc>
                <a:spcPct val="120000"/>
              </a:lnSpc>
              <a:buNone/>
            </a:pPr>
            <a:r>
              <a:rPr lang="en-GB" sz="1400" dirty="0" smtClean="0"/>
              <a:t>ONS </a:t>
            </a:r>
            <a:r>
              <a:rPr lang="en-GB" sz="1400" dirty="0"/>
              <a:t>- </a:t>
            </a:r>
            <a:r>
              <a:rPr lang="en-GB" sz="1400" dirty="0">
                <a:hlinkClick r:id="rId13"/>
              </a:rPr>
              <a:t>How are monthly mortgage repayments changing in Great Britain?</a:t>
            </a:r>
            <a:endParaRPr lang="en-GB" sz="1400" dirty="0"/>
          </a:p>
          <a:p>
            <a:pPr marL="0" indent="0">
              <a:lnSpc>
                <a:spcPct val="120000"/>
              </a:lnSpc>
              <a:buNone/>
            </a:pPr>
            <a:r>
              <a:rPr lang="en-GB" sz="1400" dirty="0" smtClean="0"/>
              <a:t>ONS </a:t>
            </a:r>
            <a:r>
              <a:rPr lang="en-GB" sz="1400" dirty="0"/>
              <a:t>– </a:t>
            </a:r>
            <a:r>
              <a:rPr lang="en-GB" sz="1400" dirty="0">
                <a:hlinkClick r:id="rId14"/>
              </a:rPr>
              <a:t>Impact of increased cost of living on adults across Great Britain: </a:t>
            </a:r>
            <a:r>
              <a:rPr lang="en-GB" sz="1400" dirty="0" smtClean="0">
                <a:hlinkClick r:id="rId14"/>
              </a:rPr>
              <a:t>July to October 2023</a:t>
            </a:r>
            <a:endParaRPr lang="en-GB" sz="1400" dirty="0"/>
          </a:p>
          <a:p>
            <a:pPr marL="0" indent="0">
              <a:lnSpc>
                <a:spcPct val="120000"/>
              </a:lnSpc>
              <a:buNone/>
            </a:pPr>
            <a:r>
              <a:rPr lang="en-GB" sz="1400" dirty="0" smtClean="0"/>
              <a:t>ONS </a:t>
            </a:r>
            <a:r>
              <a:rPr lang="en-GB" sz="1400" dirty="0"/>
              <a:t>- </a:t>
            </a:r>
            <a:r>
              <a:rPr lang="en-GB" sz="1400" dirty="0">
                <a:hlinkClick r:id="rId15"/>
              </a:rPr>
              <a:t>Income estimates for small areas, England and Wales: financial year ending </a:t>
            </a:r>
            <a:r>
              <a:rPr lang="en-GB" sz="1400" dirty="0" smtClean="0">
                <a:hlinkClick r:id="rId15"/>
              </a:rPr>
              <a:t>2020</a:t>
            </a:r>
            <a:endParaRPr lang="en-GB" sz="1400" dirty="0" smtClean="0"/>
          </a:p>
          <a:p>
            <a:pPr marL="0" indent="0">
              <a:lnSpc>
                <a:spcPct val="120000"/>
              </a:lnSpc>
              <a:buNone/>
            </a:pPr>
            <a:endParaRPr lang="en-GB" sz="1400" dirty="0" smtClean="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1518091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1: Useful resources (5)</a:t>
            </a:r>
            <a:endParaRPr lang="en-GB" sz="3200" dirty="0"/>
          </a:p>
        </p:txBody>
      </p:sp>
      <p:sp>
        <p:nvSpPr>
          <p:cNvPr id="3" name="Content Placeholder 2"/>
          <p:cNvSpPr>
            <a:spLocks noGrp="1"/>
          </p:cNvSpPr>
          <p:nvPr>
            <p:ph idx="1"/>
          </p:nvPr>
        </p:nvSpPr>
        <p:spPr>
          <a:xfrm>
            <a:off x="294290" y="967908"/>
            <a:ext cx="11695779" cy="5364066"/>
          </a:xfrm>
          <a:solidFill>
            <a:schemeClr val="bg1"/>
          </a:solidFill>
        </p:spPr>
        <p:txBody>
          <a:bodyPr numCol="1">
            <a:noAutofit/>
          </a:bodyPr>
          <a:lstStyle/>
          <a:p>
            <a:pPr marL="0" indent="0">
              <a:lnSpc>
                <a:spcPct val="120000"/>
              </a:lnSpc>
              <a:buNone/>
            </a:pPr>
            <a:r>
              <a:rPr lang="en-GB" sz="1400" dirty="0"/>
              <a:t>ONS – </a:t>
            </a:r>
            <a:r>
              <a:rPr lang="en-GB" sz="1400" dirty="0">
                <a:hlinkClick r:id="rId2"/>
              </a:rPr>
              <a:t>Inflation and price indices</a:t>
            </a:r>
            <a:endParaRPr lang="en-GB" sz="1400" dirty="0"/>
          </a:p>
          <a:p>
            <a:pPr marL="0" indent="0">
              <a:lnSpc>
                <a:spcPct val="120000"/>
              </a:lnSpc>
              <a:buNone/>
            </a:pPr>
            <a:r>
              <a:rPr lang="en-GB" sz="1400" dirty="0" smtClean="0"/>
              <a:t>ONS </a:t>
            </a:r>
            <a:r>
              <a:rPr lang="en-GB" sz="1400" dirty="0"/>
              <a:t>– </a:t>
            </a:r>
            <a:r>
              <a:rPr lang="en-GB" sz="1400" dirty="0">
                <a:hlinkClick r:id="rId3"/>
              </a:rPr>
              <a:t>NOMIS Herefordshire Labour Market Profile</a:t>
            </a:r>
            <a:endParaRPr lang="en-GB" sz="1400" dirty="0"/>
          </a:p>
          <a:p>
            <a:pPr marL="0" indent="0">
              <a:lnSpc>
                <a:spcPct val="120000"/>
              </a:lnSpc>
              <a:buNone/>
            </a:pPr>
            <a:r>
              <a:rPr lang="en-GB" sz="1400" dirty="0" smtClean="0"/>
              <a:t>ONS </a:t>
            </a:r>
            <a:r>
              <a:rPr lang="en-GB" sz="1400" dirty="0"/>
              <a:t>- </a:t>
            </a:r>
            <a:r>
              <a:rPr lang="en-GB" sz="1400" dirty="0">
                <a:hlinkClick r:id="rId4"/>
              </a:rPr>
              <a:t>Personal well-being in the UK: April 2022 to March 2023 </a:t>
            </a:r>
            <a:r>
              <a:rPr lang="en-GB" sz="1400" dirty="0"/>
              <a:t>(includes personal well-being explorer tools showing change in key indicators of wellbeing at local authority area level)</a:t>
            </a:r>
          </a:p>
          <a:p>
            <a:pPr marL="0" indent="0">
              <a:lnSpc>
                <a:spcPct val="120000"/>
              </a:lnSpc>
              <a:buNone/>
            </a:pPr>
            <a:r>
              <a:rPr lang="en-GB" sz="1400" dirty="0" smtClean="0"/>
              <a:t>ONS </a:t>
            </a:r>
            <a:r>
              <a:rPr lang="en-GB" sz="1400" dirty="0"/>
              <a:t>- </a:t>
            </a:r>
            <a:r>
              <a:rPr lang="en-GB" sz="1400" dirty="0">
                <a:hlinkClick r:id="rId5"/>
              </a:rPr>
              <a:t>Regional consumer card spending, UK: 2019 to 2023</a:t>
            </a:r>
            <a:endParaRPr lang="en-GB" sz="1400" dirty="0"/>
          </a:p>
          <a:p>
            <a:pPr marL="0" indent="0">
              <a:lnSpc>
                <a:spcPct val="120000"/>
              </a:lnSpc>
              <a:buNone/>
            </a:pPr>
            <a:r>
              <a:rPr lang="en-GB" sz="1400" dirty="0"/>
              <a:t>ONS - </a:t>
            </a:r>
            <a:r>
              <a:rPr lang="en-GB" sz="1400" dirty="0">
                <a:hlinkClick r:id="rId6"/>
              </a:rPr>
              <a:t>Subnational indicators explorer</a:t>
            </a:r>
            <a:endParaRPr lang="en-GB" sz="1400" dirty="0"/>
          </a:p>
          <a:p>
            <a:pPr marL="0" indent="0">
              <a:lnSpc>
                <a:spcPct val="120000"/>
              </a:lnSpc>
              <a:buNone/>
            </a:pPr>
            <a:r>
              <a:rPr lang="en-GB" sz="1400" dirty="0" smtClean="0"/>
              <a:t>ONS </a:t>
            </a:r>
            <a:r>
              <a:rPr lang="en-GB" sz="1400" dirty="0"/>
              <a:t>– </a:t>
            </a:r>
            <a:r>
              <a:rPr lang="en-GB" sz="1400" dirty="0">
                <a:hlinkClick r:id="rId7"/>
              </a:rPr>
              <a:t>UK Economy latest</a:t>
            </a:r>
            <a:endParaRPr lang="en-GB" sz="1400" dirty="0"/>
          </a:p>
          <a:p>
            <a:pPr marL="0" indent="0">
              <a:lnSpc>
                <a:spcPct val="120000"/>
              </a:lnSpc>
              <a:buNone/>
            </a:pPr>
            <a:r>
              <a:rPr lang="en-GB" sz="1400" dirty="0" smtClean="0"/>
              <a:t>ONS </a:t>
            </a:r>
            <a:r>
              <a:rPr lang="en-GB" sz="1400" dirty="0"/>
              <a:t>– </a:t>
            </a:r>
            <a:r>
              <a:rPr lang="en-GB" sz="1400" dirty="0">
                <a:hlinkClick r:id="rId8"/>
              </a:rPr>
              <a:t>UK Labour market overview</a:t>
            </a:r>
            <a:endParaRPr lang="en-GB" sz="1400" dirty="0"/>
          </a:p>
          <a:p>
            <a:pPr marL="0" indent="0">
              <a:lnSpc>
                <a:spcPct val="120000"/>
              </a:lnSpc>
              <a:buNone/>
            </a:pPr>
            <a:r>
              <a:rPr lang="en-GB" sz="1400" dirty="0" smtClean="0"/>
              <a:t>ONS </a:t>
            </a:r>
            <a:r>
              <a:rPr lang="en-GB" sz="1400" dirty="0"/>
              <a:t>- </a:t>
            </a:r>
            <a:r>
              <a:rPr lang="en-GB" sz="1400" dirty="0">
                <a:hlinkClick r:id="rId9"/>
              </a:rPr>
              <a:t>UK Measures of National Well-being </a:t>
            </a:r>
            <a:r>
              <a:rPr lang="en-GB" sz="1400" dirty="0" smtClean="0">
                <a:hlinkClick r:id="rId9"/>
              </a:rPr>
              <a:t>Dashboard</a:t>
            </a:r>
            <a:endParaRPr lang="en-GB" sz="1400" dirty="0" smtClean="0"/>
          </a:p>
          <a:p>
            <a:pPr marL="0" indent="0">
              <a:lnSpc>
                <a:spcPct val="120000"/>
              </a:lnSpc>
              <a:buNone/>
            </a:pPr>
            <a:r>
              <a:rPr lang="en-GB" sz="1400" dirty="0"/>
              <a:t>ONS - </a:t>
            </a:r>
            <a:r>
              <a:rPr lang="en-GB" sz="1400" dirty="0">
                <a:hlinkClick r:id="rId10"/>
              </a:rPr>
              <a:t>Understanding towns: industry </a:t>
            </a:r>
            <a:r>
              <a:rPr lang="en-GB" sz="1400" dirty="0" smtClean="0">
                <a:hlinkClick r:id="rId10"/>
              </a:rPr>
              <a:t>analysis</a:t>
            </a:r>
            <a:endParaRPr lang="en-GB" sz="1400" dirty="0" smtClean="0"/>
          </a:p>
          <a:p>
            <a:pPr marL="0" indent="0">
              <a:lnSpc>
                <a:spcPct val="120000"/>
              </a:lnSpc>
              <a:buNone/>
            </a:pPr>
            <a:r>
              <a:rPr lang="en-GB" sz="1400" dirty="0"/>
              <a:t>ONS - </a:t>
            </a:r>
            <a:r>
              <a:rPr lang="en-GB" sz="1400" dirty="0">
                <a:hlinkClick r:id="rId11"/>
              </a:rPr>
              <a:t>Understanding unemployment: what role does ethnicity and disability play?</a:t>
            </a:r>
            <a:endParaRPr lang="en-GB" sz="1400" dirty="0"/>
          </a:p>
          <a:p>
            <a:pPr marL="0" indent="0">
              <a:lnSpc>
                <a:spcPct val="120000"/>
              </a:lnSpc>
              <a:buNone/>
            </a:pPr>
            <a:r>
              <a:rPr lang="en-GB" sz="1400" dirty="0" smtClean="0"/>
              <a:t>ONS </a:t>
            </a:r>
            <a:r>
              <a:rPr lang="en-GB" sz="1400" dirty="0"/>
              <a:t>– </a:t>
            </a:r>
            <a:r>
              <a:rPr lang="en-GB" sz="1400" dirty="0">
                <a:hlinkClick r:id="rId12"/>
              </a:rPr>
              <a:t>Visualising people flows</a:t>
            </a:r>
            <a:endParaRPr lang="en-GB" sz="1400" dirty="0"/>
          </a:p>
          <a:p>
            <a:pPr marL="0" indent="0">
              <a:lnSpc>
                <a:spcPct val="120000"/>
              </a:lnSpc>
              <a:buNone/>
            </a:pPr>
            <a:r>
              <a:rPr lang="en-GB" sz="1400" dirty="0" smtClean="0"/>
              <a:t>ONS </a:t>
            </a:r>
            <a:r>
              <a:rPr lang="en-GB" sz="1400" dirty="0"/>
              <a:t>– ‘</a:t>
            </a:r>
            <a:r>
              <a:rPr lang="en-GB" sz="1400" dirty="0">
                <a:hlinkClick r:id="rId13"/>
              </a:rPr>
              <a:t>Young people from disadvantaged backgrounds feel less in control of their futures</a:t>
            </a:r>
            <a:r>
              <a:rPr lang="en-GB" sz="1400" dirty="0"/>
              <a:t>’ (article)</a:t>
            </a:r>
          </a:p>
          <a:p>
            <a:pPr marL="0" indent="0">
              <a:lnSpc>
                <a:spcPct val="120000"/>
              </a:lnSpc>
              <a:buNone/>
            </a:pPr>
            <a:r>
              <a:rPr lang="en-GB" sz="1400" dirty="0" smtClean="0"/>
              <a:t>The Productivity </a:t>
            </a:r>
            <a:r>
              <a:rPr lang="en-GB" sz="1400" dirty="0"/>
              <a:t>Institute - </a:t>
            </a:r>
            <a:r>
              <a:rPr lang="en-GB" sz="1400" dirty="0">
                <a:hlinkClick r:id="rId14"/>
              </a:rPr>
              <a:t>The Midlands’ Productivity Challenge: Exploring the issues </a:t>
            </a:r>
            <a:r>
              <a:rPr lang="en-GB" sz="1400" dirty="0"/>
              <a:t>(insight paper</a:t>
            </a:r>
            <a:r>
              <a:rPr lang="en-GB" sz="1400" dirty="0" smtClean="0"/>
              <a:t>)</a:t>
            </a:r>
          </a:p>
        </p:txBody>
      </p:sp>
    </p:spTree>
    <p:extLst>
      <p:ext uri="{BB962C8B-B14F-4D97-AF65-F5344CB8AC3E}">
        <p14:creationId xmlns:p14="http://schemas.microsoft.com/office/powerpoint/2010/main" val="3351213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1: Useful resources (6)</a:t>
            </a:r>
            <a:endParaRPr lang="en-GB" sz="3200" dirty="0"/>
          </a:p>
        </p:txBody>
      </p:sp>
      <p:sp>
        <p:nvSpPr>
          <p:cNvPr id="3" name="Content Placeholder 2"/>
          <p:cNvSpPr>
            <a:spLocks noGrp="1"/>
          </p:cNvSpPr>
          <p:nvPr>
            <p:ph idx="1"/>
          </p:nvPr>
        </p:nvSpPr>
        <p:spPr>
          <a:xfrm>
            <a:off x="294290" y="967908"/>
            <a:ext cx="11695779" cy="5364066"/>
          </a:xfrm>
          <a:solidFill>
            <a:schemeClr val="bg1"/>
          </a:solidFill>
        </p:spPr>
        <p:txBody>
          <a:bodyPr numCol="1">
            <a:noAutofit/>
          </a:bodyPr>
          <a:lstStyle/>
          <a:p>
            <a:pPr marL="0" indent="0">
              <a:lnSpc>
                <a:spcPct val="120000"/>
              </a:lnSpc>
              <a:buNone/>
            </a:pPr>
            <a:r>
              <a:rPr lang="en-GB" sz="1400" dirty="0"/>
              <a:t>The Productivity Institute - </a:t>
            </a:r>
            <a:r>
              <a:rPr lang="en-GB" sz="1400" dirty="0">
                <a:hlinkClick r:id="rId2"/>
              </a:rPr>
              <a:t>Regional Productivity Scorecard: ITL3 West Midlands</a:t>
            </a:r>
            <a:endParaRPr lang="en-GB" sz="1400" dirty="0"/>
          </a:p>
          <a:p>
            <a:pPr marL="0" indent="0">
              <a:lnSpc>
                <a:spcPct val="120000"/>
              </a:lnSpc>
              <a:buNone/>
            </a:pPr>
            <a:r>
              <a:rPr lang="en-GB" sz="1400" dirty="0" smtClean="0"/>
              <a:t>The </a:t>
            </a:r>
            <a:r>
              <a:rPr lang="en-GB" sz="1400" dirty="0"/>
              <a:t>Resolution Foundation - </a:t>
            </a:r>
            <a:r>
              <a:rPr lang="en-GB" sz="1400" dirty="0">
                <a:hlinkClick r:id="rId3"/>
              </a:rPr>
              <a:t>Shared prosperity: What would it take to see a return to rising living standards for all?</a:t>
            </a:r>
            <a:r>
              <a:rPr lang="en-GB" sz="1400" dirty="0">
                <a:hlinkClick r:id="rId4"/>
              </a:rPr>
              <a:t> </a:t>
            </a:r>
            <a:r>
              <a:rPr lang="en-GB" sz="1400" dirty="0"/>
              <a:t>(webinar)</a:t>
            </a:r>
          </a:p>
          <a:p>
            <a:pPr marL="0" indent="0">
              <a:lnSpc>
                <a:spcPct val="120000"/>
              </a:lnSpc>
              <a:buNone/>
            </a:pPr>
            <a:r>
              <a:rPr lang="en-GB" sz="1400" dirty="0" smtClean="0"/>
              <a:t>The Resolution Foundation - </a:t>
            </a:r>
            <a:r>
              <a:rPr lang="en-GB" sz="1400" dirty="0" smtClean="0">
                <a:hlinkClick r:id="rId5"/>
              </a:rPr>
              <a:t>A pre-election Statement: Putting the Autumn Statement 2023 in context</a:t>
            </a:r>
            <a:r>
              <a:rPr lang="en-GB" sz="1400" dirty="0" smtClean="0"/>
              <a:t> (briefing note)</a:t>
            </a:r>
          </a:p>
          <a:p>
            <a:pPr marL="0" indent="0">
              <a:lnSpc>
                <a:spcPct val="120000"/>
              </a:lnSpc>
              <a:buNone/>
            </a:pPr>
            <a:r>
              <a:rPr lang="en-GB" sz="1400" dirty="0" smtClean="0"/>
              <a:t>The </a:t>
            </a:r>
            <a:r>
              <a:rPr lang="en-GB" sz="1400" dirty="0"/>
              <a:t>Resolution Foundation – </a:t>
            </a:r>
            <a:r>
              <a:rPr lang="en-GB" sz="1400" dirty="0">
                <a:hlinkClick r:id="rId6"/>
              </a:rPr>
              <a:t>The 2030 Enquiry:  The final report </a:t>
            </a:r>
            <a:r>
              <a:rPr lang="en-GB" sz="1400" dirty="0"/>
              <a:t>(report)</a:t>
            </a:r>
          </a:p>
          <a:p>
            <a:pPr marL="0" indent="0">
              <a:lnSpc>
                <a:spcPct val="120000"/>
              </a:lnSpc>
              <a:buNone/>
            </a:pPr>
            <a:r>
              <a:rPr lang="en-GB" sz="1400" dirty="0" smtClean="0"/>
              <a:t>The </a:t>
            </a:r>
            <a:r>
              <a:rPr lang="en-GB" sz="1400" dirty="0"/>
              <a:t>Resolution Foundation – </a:t>
            </a:r>
            <a:r>
              <a:rPr lang="en-GB" sz="1400" dirty="0">
                <a:hlinkClick r:id="rId7"/>
              </a:rPr>
              <a:t>Turning a corner? The political and economic outlook for a critical election </a:t>
            </a:r>
            <a:r>
              <a:rPr lang="en-GB" sz="1400" dirty="0" smtClean="0">
                <a:hlinkClick r:id="rId7"/>
              </a:rPr>
              <a:t>year </a:t>
            </a:r>
            <a:r>
              <a:rPr lang="en-GB" sz="1400" dirty="0" smtClean="0"/>
              <a:t>(webinar)</a:t>
            </a:r>
          </a:p>
          <a:p>
            <a:pPr marL="0" indent="0">
              <a:lnSpc>
                <a:spcPct val="120000"/>
              </a:lnSpc>
              <a:buNone/>
            </a:pPr>
            <a:r>
              <a:rPr lang="en-GB" sz="1400" dirty="0" smtClean="0"/>
              <a:t>Royal </a:t>
            </a:r>
            <a:r>
              <a:rPr lang="en-GB" sz="1400" dirty="0"/>
              <a:t>London – </a:t>
            </a:r>
            <a:r>
              <a:rPr lang="en-GB" sz="1400" dirty="0">
                <a:hlinkClick r:id="rId8"/>
              </a:rPr>
              <a:t>Cost of living report </a:t>
            </a:r>
            <a:r>
              <a:rPr lang="en-GB" sz="1400" dirty="0"/>
              <a:t>(report)</a:t>
            </a:r>
          </a:p>
          <a:p>
            <a:pPr marL="0" indent="0">
              <a:lnSpc>
                <a:spcPct val="120000"/>
              </a:lnSpc>
              <a:buNone/>
            </a:pPr>
            <a:r>
              <a:rPr lang="en-GB" sz="1400" dirty="0" smtClean="0"/>
              <a:t>Royal </a:t>
            </a:r>
            <a:r>
              <a:rPr lang="en-GB" sz="1400" dirty="0"/>
              <a:t>Society for Public Health </a:t>
            </a:r>
            <a:r>
              <a:rPr lang="en-GB" sz="1400" dirty="0">
                <a:hlinkClick r:id="rId9"/>
              </a:rPr>
              <a:t>- Our health: the price we will pay for the cost-of-living crisis</a:t>
            </a:r>
            <a:r>
              <a:rPr lang="en-GB" sz="1400" dirty="0"/>
              <a:t> (report)</a:t>
            </a:r>
          </a:p>
          <a:p>
            <a:pPr marL="0" indent="0">
              <a:lnSpc>
                <a:spcPct val="120000"/>
              </a:lnSpc>
              <a:buNone/>
            </a:pPr>
            <a:r>
              <a:rPr lang="en-GB" sz="1400" dirty="0" smtClean="0"/>
              <a:t>Rural </a:t>
            </a:r>
            <a:r>
              <a:rPr lang="en-GB" sz="1400" dirty="0"/>
              <a:t>Services Network - </a:t>
            </a:r>
            <a:r>
              <a:rPr lang="en-GB" sz="1400" dirty="0">
                <a:hlinkClick r:id="rId10"/>
              </a:rPr>
              <a:t>Rural Cost of Living Survey 2023: Final Report </a:t>
            </a:r>
            <a:r>
              <a:rPr lang="en-GB" sz="1400" dirty="0"/>
              <a:t>(report) </a:t>
            </a:r>
          </a:p>
          <a:p>
            <a:pPr marL="0" indent="0">
              <a:lnSpc>
                <a:spcPct val="120000"/>
              </a:lnSpc>
              <a:buNone/>
            </a:pPr>
            <a:r>
              <a:rPr lang="en-GB" sz="1400" dirty="0"/>
              <a:t>Rural Services Network:  </a:t>
            </a:r>
            <a:r>
              <a:rPr lang="en-GB" sz="1400" dirty="0">
                <a:hlinkClick r:id="rId11"/>
              </a:rPr>
              <a:t>Autumn Statement 2023: What does it mean for rural? </a:t>
            </a:r>
            <a:r>
              <a:rPr lang="en-GB" sz="1400" dirty="0"/>
              <a:t>(opinion piece)</a:t>
            </a:r>
          </a:p>
          <a:p>
            <a:pPr marL="0" indent="0">
              <a:lnSpc>
                <a:spcPct val="120000"/>
              </a:lnSpc>
              <a:buNone/>
            </a:pPr>
            <a:r>
              <a:rPr lang="en-GB" sz="1400" dirty="0" smtClean="0"/>
              <a:t>The </a:t>
            </a:r>
            <a:r>
              <a:rPr lang="en-GB" sz="1400" dirty="0"/>
              <a:t>Policy Institute - </a:t>
            </a:r>
            <a:r>
              <a:rPr lang="en-GB" sz="1400" dirty="0">
                <a:hlinkClick r:id="rId12"/>
              </a:rPr>
              <a:t>Experiencing the cost-of-living crisis:  the impact on mental health </a:t>
            </a:r>
            <a:r>
              <a:rPr lang="en-GB" sz="1400" dirty="0"/>
              <a:t>(report)</a:t>
            </a:r>
          </a:p>
          <a:p>
            <a:pPr marL="0" indent="0">
              <a:lnSpc>
                <a:spcPct val="120000"/>
              </a:lnSpc>
              <a:buNone/>
            </a:pPr>
            <a:r>
              <a:rPr lang="en-GB" sz="1400" dirty="0" smtClean="0"/>
              <a:t>University </a:t>
            </a:r>
            <a:r>
              <a:rPr lang="en-GB" sz="1400" dirty="0"/>
              <a:t>of Birmingham – </a:t>
            </a:r>
            <a:r>
              <a:rPr lang="en-GB" sz="1400" dirty="0">
                <a:hlinkClick r:id="rId13"/>
              </a:rPr>
              <a:t>Productivity in the West Midlands</a:t>
            </a:r>
            <a:r>
              <a:rPr lang="en-GB" sz="1400" dirty="0"/>
              <a:t> (report)</a:t>
            </a:r>
          </a:p>
          <a:p>
            <a:pPr marL="0" indent="0">
              <a:lnSpc>
                <a:spcPct val="120000"/>
              </a:lnSpc>
              <a:buNone/>
            </a:pPr>
            <a:r>
              <a:rPr lang="en-GB" sz="1400" dirty="0" smtClean="0"/>
              <a:t>University </a:t>
            </a:r>
            <a:r>
              <a:rPr lang="en-GB" sz="1400" dirty="0"/>
              <a:t>of Birmingham / City REDI – </a:t>
            </a:r>
            <a:r>
              <a:rPr lang="en-GB" sz="1400" dirty="0">
                <a:hlinkClick r:id="rId14"/>
              </a:rPr>
              <a:t>West Midlands Economic Impact Monitor</a:t>
            </a:r>
            <a:r>
              <a:rPr lang="en-GB" sz="1400" dirty="0"/>
              <a:t> (bulletin)</a:t>
            </a:r>
          </a:p>
          <a:p>
            <a:pPr marL="0" indent="0">
              <a:lnSpc>
                <a:spcPct val="120000"/>
              </a:lnSpc>
              <a:buNone/>
            </a:pPr>
            <a:r>
              <a:rPr lang="en-GB" sz="1400" dirty="0"/>
              <a:t>University of Sheffield – </a:t>
            </a:r>
            <a:r>
              <a:rPr lang="en-GB" sz="1400" dirty="0">
                <a:hlinkClick r:id="rId15"/>
              </a:rPr>
              <a:t>UK adult food insecurity </a:t>
            </a:r>
            <a:r>
              <a:rPr lang="en-GB" sz="1400" dirty="0"/>
              <a:t>interactive map (2021)</a:t>
            </a:r>
          </a:p>
          <a:p>
            <a:pPr marL="0" indent="0">
              <a:lnSpc>
                <a:spcPct val="120000"/>
              </a:lnSpc>
              <a:buNone/>
            </a:pPr>
            <a:r>
              <a:rPr lang="en-GB" sz="1400" dirty="0" smtClean="0"/>
              <a:t>ONS </a:t>
            </a:r>
            <a:r>
              <a:rPr lang="en-GB" sz="1400" dirty="0"/>
              <a:t>- </a:t>
            </a:r>
            <a:r>
              <a:rPr lang="en-GB" sz="1400" dirty="0">
                <a:hlinkClick r:id="rId16"/>
              </a:rPr>
              <a:t>UK Measures of National Well-being </a:t>
            </a:r>
            <a:r>
              <a:rPr lang="en-GB" sz="1400" dirty="0" smtClean="0">
                <a:hlinkClick r:id="rId16"/>
              </a:rPr>
              <a:t>Dashboard</a:t>
            </a: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1: Useful resources (7)</a:t>
            </a:r>
            <a:endParaRPr lang="en-GB" sz="3200" dirty="0"/>
          </a:p>
        </p:txBody>
      </p:sp>
      <p:sp>
        <p:nvSpPr>
          <p:cNvPr id="3" name="Content Placeholder 2"/>
          <p:cNvSpPr>
            <a:spLocks noGrp="1"/>
          </p:cNvSpPr>
          <p:nvPr>
            <p:ph idx="1"/>
          </p:nvPr>
        </p:nvSpPr>
        <p:spPr>
          <a:xfrm>
            <a:off x="294290" y="967908"/>
            <a:ext cx="11695779" cy="5364066"/>
          </a:xfrm>
          <a:solidFill>
            <a:schemeClr val="bg1"/>
          </a:solidFill>
        </p:spPr>
        <p:txBody>
          <a:bodyPr numCol="1">
            <a:noAutofit/>
          </a:bodyPr>
          <a:lstStyle/>
          <a:p>
            <a:pPr marL="0" indent="0">
              <a:lnSpc>
                <a:spcPct val="120000"/>
              </a:lnSpc>
              <a:buNone/>
            </a:pPr>
            <a:r>
              <a:rPr lang="en-GB" sz="1400" dirty="0"/>
              <a:t>University of York – ‘</a:t>
            </a:r>
            <a:r>
              <a:rPr lang="en-GB" sz="1400" dirty="0">
                <a:hlinkClick r:id="rId2"/>
              </a:rPr>
              <a:t>Sticking Plasters and Systemic Solutions – cost of living responses in the UK</a:t>
            </a:r>
            <a:r>
              <a:rPr lang="en-GB" sz="1400" dirty="0"/>
              <a:t>’ (report)</a:t>
            </a:r>
          </a:p>
          <a:p>
            <a:pPr marL="0" indent="0">
              <a:lnSpc>
                <a:spcPct val="120000"/>
              </a:lnSpc>
              <a:buNone/>
            </a:pPr>
            <a:r>
              <a:rPr lang="en-GB" sz="1400" dirty="0" smtClean="0"/>
              <a:t>Youth Futures Foundation - </a:t>
            </a:r>
            <a:r>
              <a:rPr lang="en-GB" sz="1400" dirty="0" smtClean="0">
                <a:hlinkClick r:id="rId3"/>
              </a:rPr>
              <a:t>Unlocking youth employment: Opportunities for employers and marginalised groups </a:t>
            </a:r>
            <a:r>
              <a:rPr lang="en-GB" sz="1400" dirty="0" smtClean="0"/>
              <a:t>(report)</a:t>
            </a:r>
          </a:p>
        </p:txBody>
      </p:sp>
    </p:spTree>
    <p:extLst>
      <p:ext uri="{BB962C8B-B14F-4D97-AF65-F5344CB8AC3E}">
        <p14:creationId xmlns:p14="http://schemas.microsoft.com/office/powerpoint/2010/main" val="802630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Appendix 2: Composition of Herefordshire’s economy</a:t>
            </a:r>
            <a:endParaRPr lang="en-GB" sz="3600" dirty="0"/>
          </a:p>
        </p:txBody>
      </p:sp>
      <p:sp>
        <p:nvSpPr>
          <p:cNvPr id="5" name="Text Placeholder 4"/>
          <p:cNvSpPr txBox="1">
            <a:spLocks noGrp="1"/>
          </p:cNvSpPr>
          <p:nvPr>
            <p:ph type="body" idx="1"/>
          </p:nvPr>
        </p:nvSpPr>
        <p:spPr>
          <a:xfrm>
            <a:off x="831850" y="4589463"/>
            <a:ext cx="10515600" cy="1252651"/>
          </a:xfrm>
          <a:prstGeom prst="rect">
            <a:avLst/>
          </a:prstGeom>
          <a:solidFill>
            <a:schemeClr val="bg1"/>
          </a:solidFill>
          <a:ln>
            <a:solidFill>
              <a:schemeClr val="tx1"/>
            </a:solidFill>
          </a:ln>
        </p:spPr>
        <p:txBody>
          <a:bodyPr wrap="square" rtlCol="0">
            <a:spAutoFit/>
          </a:bodyPr>
          <a:lstStyle/>
          <a:p>
            <a:r>
              <a:rPr lang="en-GB" sz="1400" dirty="0"/>
              <a:t>S</a:t>
            </a:r>
            <a:r>
              <a:rPr lang="en-GB" sz="1400" dirty="0" smtClean="0"/>
              <a:t>ource: </a:t>
            </a:r>
            <a:r>
              <a:rPr lang="en-GB" sz="1400" dirty="0" err="1" smtClean="0"/>
              <a:t>Lightcast</a:t>
            </a:r>
            <a:r>
              <a:rPr lang="en-GB" sz="1400" dirty="0" smtClean="0"/>
              <a:t> (</a:t>
            </a:r>
            <a:r>
              <a:rPr lang="en-GB" sz="1400" dirty="0"/>
              <a:t>EMSI</a:t>
            </a:r>
            <a:r>
              <a:rPr lang="en-GB" sz="1400" dirty="0" smtClean="0"/>
              <a:t>): </a:t>
            </a:r>
            <a:r>
              <a:rPr lang="en-GB" sz="1400" dirty="0"/>
              <a:t>economicmodelling.co.uk</a:t>
            </a:r>
          </a:p>
          <a:p>
            <a:r>
              <a:rPr lang="en-GB" sz="1400" dirty="0" smtClean="0"/>
              <a:t>Date last updated: 13 December 2023</a:t>
            </a:r>
          </a:p>
          <a:p>
            <a:r>
              <a:rPr lang="en-GB" sz="1400" dirty="0" smtClean="0"/>
              <a:t>Frequency of update: Annual</a:t>
            </a:r>
          </a:p>
          <a:p>
            <a:r>
              <a:rPr lang="en-GB" sz="1400" dirty="0" smtClean="0"/>
              <a:t>Next update:  </a:t>
            </a:r>
            <a:r>
              <a:rPr lang="en-GB" sz="1400" dirty="0" err="1" smtClean="0"/>
              <a:t>T.b.c</a:t>
            </a:r>
            <a:r>
              <a:rPr lang="en-GB" sz="1400" dirty="0" smtClean="0"/>
              <a:t>.</a:t>
            </a:r>
          </a:p>
        </p:txBody>
      </p:sp>
    </p:spTree>
    <p:extLst>
      <p:ext uri="{BB962C8B-B14F-4D97-AF65-F5344CB8AC3E}">
        <p14:creationId xmlns:p14="http://schemas.microsoft.com/office/powerpoint/2010/main" val="4098825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smtClean="0"/>
              <a:t>Appendix 2 – Largest and highest paying industries</a:t>
            </a:r>
            <a:endParaRPr lang="en-GB" sz="2800" dirty="0"/>
          </a:p>
        </p:txBody>
      </p:sp>
      <p:pic>
        <p:nvPicPr>
          <p:cNvPr id="7" name="Content Placeholder 6" descr="Table and chart showing Herefordshire's largest industries as at 202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004573"/>
            <a:ext cx="4853163" cy="5008602"/>
          </a:xfrm>
          <a:ln>
            <a:solidFill>
              <a:schemeClr val="tx1"/>
            </a:solidFill>
          </a:ln>
        </p:spPr>
      </p:pic>
      <p:pic>
        <p:nvPicPr>
          <p:cNvPr id="8" name="Content Placeholder 7" descr="Table and chart showing Herefordshire's highest paying industries as at 202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8267" y="1009554"/>
            <a:ext cx="4676862" cy="4998639"/>
          </a:xfrm>
          <a:ln>
            <a:solidFill>
              <a:schemeClr val="tx1"/>
            </a:solidFill>
          </a:ln>
        </p:spPr>
      </p:pic>
      <p:sp>
        <p:nvSpPr>
          <p:cNvPr id="9" name="TextBox 8"/>
          <p:cNvSpPr txBox="1"/>
          <p:nvPr/>
        </p:nvSpPr>
        <p:spPr>
          <a:xfrm>
            <a:off x="9683323" y="4905179"/>
            <a:ext cx="2335925" cy="1107996"/>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err="1" smtClean="0"/>
              <a:t>Lightcast</a:t>
            </a:r>
            <a:r>
              <a:rPr lang="en-GB" sz="1100" dirty="0" smtClean="0"/>
              <a:t> (</a:t>
            </a:r>
            <a:r>
              <a:rPr lang="en-GB" sz="1100" dirty="0"/>
              <a:t>EMSI</a:t>
            </a:r>
            <a:r>
              <a:rPr lang="en-GB" sz="1100" dirty="0" smtClean="0"/>
              <a:t>): </a:t>
            </a:r>
            <a:r>
              <a:rPr lang="en-GB" sz="1100" dirty="0"/>
              <a:t>economicmodelling.co.uk</a:t>
            </a:r>
          </a:p>
          <a:p>
            <a:r>
              <a:rPr lang="en-GB" sz="1100" dirty="0" smtClean="0"/>
              <a:t>Date last updated: December 2023</a:t>
            </a:r>
          </a:p>
          <a:p>
            <a:r>
              <a:rPr lang="en-GB" sz="1100" dirty="0" smtClean="0"/>
              <a:t>Frequency of update: Annual</a:t>
            </a:r>
          </a:p>
          <a:p>
            <a:r>
              <a:rPr lang="en-GB" sz="1100" dirty="0" smtClean="0"/>
              <a:t>Next update: December 2024</a:t>
            </a:r>
          </a:p>
        </p:txBody>
      </p:sp>
      <p:sp>
        <p:nvSpPr>
          <p:cNvPr id="6" name="TextBox 5"/>
          <p:cNvSpPr txBox="1"/>
          <p:nvPr/>
        </p:nvSpPr>
        <p:spPr>
          <a:xfrm>
            <a:off x="9683323" y="1009554"/>
            <a:ext cx="2375567" cy="138499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2680374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smtClean="0"/>
              <a:t>Appendix 2 – Fastest growing and most competitive industries</a:t>
            </a:r>
            <a:endParaRPr lang="en-GB" sz="2800" dirty="0"/>
          </a:p>
        </p:txBody>
      </p:sp>
      <p:pic>
        <p:nvPicPr>
          <p:cNvPr id="7" name="Content Placeholder 6" descr="Table and chart showing Herefordshire's fastest growing industries as at 202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601" y="824948"/>
            <a:ext cx="4550179" cy="5158410"/>
          </a:xfrm>
          <a:ln>
            <a:solidFill>
              <a:schemeClr val="tx1"/>
            </a:solidFill>
          </a:ln>
        </p:spPr>
      </p:pic>
      <p:pic>
        <p:nvPicPr>
          <p:cNvPr id="8" name="Content Placeholder 7" descr="Table and chart showing Herefordshire's most competitive industries as at 202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0843" y="824948"/>
            <a:ext cx="4363111" cy="5158410"/>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err="1" smtClean="0"/>
              <a:t>Lightcast</a:t>
            </a:r>
            <a:r>
              <a:rPr lang="en-GB" sz="1100" dirty="0" smtClean="0"/>
              <a:t> (</a:t>
            </a:r>
            <a:r>
              <a:rPr lang="en-GB" sz="1100" dirty="0"/>
              <a:t>EMSI</a:t>
            </a:r>
            <a:r>
              <a:rPr lang="en-GB" sz="1100" dirty="0" smtClean="0"/>
              <a:t>): </a:t>
            </a:r>
            <a:r>
              <a:rPr lang="en-GB" sz="1100" dirty="0"/>
              <a:t>economicmodelling.co.uk</a:t>
            </a:r>
          </a:p>
          <a:p>
            <a:r>
              <a:rPr lang="en-GB" sz="1100" dirty="0" smtClean="0"/>
              <a:t>Date last updated: December 2023</a:t>
            </a:r>
          </a:p>
          <a:p>
            <a:r>
              <a:rPr lang="en-GB" sz="1100" dirty="0" smtClean="0"/>
              <a:t>Frequency of update: Annual</a:t>
            </a:r>
          </a:p>
          <a:p>
            <a:r>
              <a:rPr lang="en-GB" sz="1100" dirty="0" smtClean="0"/>
              <a:t>Next update: December 2024</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b="1" dirty="0">
                <a:solidFill>
                  <a:schemeClr val="bg1">
                    <a:lumMod val="65000"/>
                  </a:schemeClr>
                </a:solidFill>
              </a:rPr>
              <a:t>T</a:t>
            </a:r>
            <a:r>
              <a:rPr lang="en-US" sz="1200" dirty="0">
                <a:solidFill>
                  <a:schemeClr val="bg1">
                    <a:lumMod val="65000"/>
                  </a:schemeClr>
                </a:solidFill>
              </a:rPr>
              <a:t>he charts show occupations at Standard Industry Classification (SIC) 1 level but data are available down to SIC 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2859039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smtClean="0"/>
              <a:t>Appendix 2 – Highest industry employment concentrations</a:t>
            </a:r>
            <a:endParaRPr lang="en-GB" sz="2800" dirty="0"/>
          </a:p>
        </p:txBody>
      </p:sp>
      <p:pic>
        <p:nvPicPr>
          <p:cNvPr id="9" name="Content Placeholder 8" descr="Table and chart showing Herefordshire's highest industry employment concentrations as at 202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794084"/>
            <a:ext cx="4412069" cy="6029305"/>
          </a:xfrm>
          <a:ln>
            <a:solidFill>
              <a:schemeClr val="tx1"/>
            </a:solidFill>
          </a:ln>
        </p:spPr>
      </p:pic>
      <p:sp>
        <p:nvSpPr>
          <p:cNvPr id="4" name="TextBox 3"/>
          <p:cNvSpPr txBox="1"/>
          <p:nvPr/>
        </p:nvSpPr>
        <p:spPr>
          <a:xfrm>
            <a:off x="4790820" y="5059223"/>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err="1" smtClean="0"/>
              <a:t>Lightcast</a:t>
            </a:r>
            <a:r>
              <a:rPr lang="en-GB" sz="1100" dirty="0" smtClean="0"/>
              <a:t> (</a:t>
            </a:r>
            <a:r>
              <a:rPr lang="en-GB" sz="1100" dirty="0"/>
              <a:t>EMSI</a:t>
            </a:r>
            <a:r>
              <a:rPr lang="en-GB" sz="1100" dirty="0" smtClean="0"/>
              <a:t>): </a:t>
            </a:r>
            <a:r>
              <a:rPr lang="en-GB" sz="1100" dirty="0"/>
              <a:t>economicmodelling.co.uk</a:t>
            </a:r>
          </a:p>
          <a:p>
            <a:r>
              <a:rPr lang="en-GB" sz="1100" dirty="0" smtClean="0"/>
              <a:t>Date last updated: December 2023</a:t>
            </a:r>
          </a:p>
          <a:p>
            <a:r>
              <a:rPr lang="en-GB" sz="1100" dirty="0" smtClean="0"/>
              <a:t>Frequency of update: Annual</a:t>
            </a:r>
          </a:p>
          <a:p>
            <a:r>
              <a:rPr lang="en-GB" sz="1100" dirty="0" smtClean="0"/>
              <a:t>Next update: December 2024</a:t>
            </a:r>
          </a:p>
        </p:txBody>
      </p:sp>
      <p:sp>
        <p:nvSpPr>
          <p:cNvPr id="5" name="TextBox 4"/>
          <p:cNvSpPr txBox="1"/>
          <p:nvPr/>
        </p:nvSpPr>
        <p:spPr>
          <a:xfrm>
            <a:off x="4813714" y="794084"/>
            <a:ext cx="3605891" cy="830997"/>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238797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smtClean="0"/>
              <a:t>Inflation</a:t>
            </a:r>
            <a:endParaRPr lang="en-GB" dirty="0"/>
          </a:p>
        </p:txBody>
      </p:sp>
      <p:sp>
        <p:nvSpPr>
          <p:cNvPr id="5" name="Text Placeholder 4"/>
          <p:cNvSpPr>
            <a:spLocks noGrp="1"/>
          </p:cNvSpPr>
          <p:nvPr>
            <p:ph type="body" sz="half" idx="2"/>
          </p:nvPr>
        </p:nvSpPr>
        <p:spPr>
          <a:xfrm>
            <a:off x="109331" y="987425"/>
            <a:ext cx="5947086" cy="4439339"/>
          </a:xfrm>
          <a:ln w="38100">
            <a:solidFill>
              <a:srgbClr val="FFC000"/>
            </a:solidFill>
          </a:ln>
        </p:spPr>
        <p:txBody>
          <a:bodyPr>
            <a:normAutofit fontScale="40000" lnSpcReduction="20000"/>
          </a:bodyPr>
          <a:lstStyle/>
          <a:p>
            <a:pPr>
              <a:lnSpc>
                <a:spcPct val="120000"/>
              </a:lnSpc>
            </a:pPr>
            <a:r>
              <a:rPr lang="en-GB" sz="3500" b="1" dirty="0" smtClean="0"/>
              <a:t>Key points</a:t>
            </a:r>
            <a:endParaRPr lang="en-GB" sz="3500" b="1" dirty="0" smtClean="0">
              <a:hlinkClick r:id="rId2"/>
            </a:endParaRPr>
          </a:p>
          <a:p>
            <a:pPr marL="285750" indent="-285750">
              <a:lnSpc>
                <a:spcPct val="120000"/>
              </a:lnSpc>
              <a:buFont typeface="Arial" panose="020B0604020202020204" pitchFamily="34" charset="0"/>
              <a:buChar char="•"/>
            </a:pPr>
            <a:r>
              <a:rPr lang="en-GB" sz="3000" dirty="0" smtClean="0">
                <a:hlinkClick r:id="rId2"/>
              </a:rPr>
              <a:t>ONS reports </a:t>
            </a:r>
            <a:r>
              <a:rPr lang="en-GB" sz="3000" dirty="0" smtClean="0"/>
              <a:t>that </a:t>
            </a:r>
            <a:r>
              <a:rPr lang="en-GB" sz="3000" b="1" dirty="0"/>
              <a:t>Consumer Prices Index including owner occupiers’ housing costs (CPIH)</a:t>
            </a:r>
            <a:r>
              <a:rPr lang="en-GB" sz="3000" dirty="0"/>
              <a:t> rose by 4.2% in the 12 months to December 2023, the same rate as in November</a:t>
            </a:r>
            <a:r>
              <a:rPr lang="en-GB" sz="3000" dirty="0" smtClean="0"/>
              <a:t>.  On </a:t>
            </a:r>
            <a:r>
              <a:rPr lang="en-GB" sz="3000" dirty="0"/>
              <a:t>a monthly basis, CPIH rose by 0.4% in December 2023, the same rate as in December 2022.</a:t>
            </a:r>
          </a:p>
          <a:p>
            <a:pPr marL="285750" indent="-285750">
              <a:lnSpc>
                <a:spcPct val="120000"/>
              </a:lnSpc>
              <a:buFont typeface="Arial" panose="020B0604020202020204" pitchFamily="34" charset="0"/>
              <a:buChar char="•"/>
            </a:pPr>
            <a:r>
              <a:rPr lang="en-GB" sz="3000" dirty="0" smtClean="0"/>
              <a:t>The </a:t>
            </a:r>
            <a:r>
              <a:rPr lang="en-GB" sz="3000" b="1" dirty="0"/>
              <a:t>Consumer Prices Index (CPI) </a:t>
            </a:r>
            <a:r>
              <a:rPr lang="en-GB" sz="3000" dirty="0"/>
              <a:t>rose by 4.0% in the 12 months to December 2023, up from 3.9% in November, and the first time the rate has increased since February 2023. On a monthly basis, CPI rose by 0.4% in December 2023, the same rate as in December 2022</a:t>
            </a:r>
            <a:r>
              <a:rPr lang="en-GB" sz="3000" dirty="0" smtClean="0"/>
              <a:t>.</a:t>
            </a:r>
          </a:p>
          <a:p>
            <a:pPr marL="285750" indent="-285750">
              <a:lnSpc>
                <a:spcPct val="120000"/>
              </a:lnSpc>
              <a:buFont typeface="Arial" panose="020B0604020202020204" pitchFamily="34" charset="0"/>
              <a:buChar char="•"/>
            </a:pPr>
            <a:r>
              <a:rPr lang="en-GB" sz="3000" dirty="0"/>
              <a:t>The largest upward contribution to the monthly change in both CPIH and CPI annual rates came from alcohol and tobacco while the largest downward contribution came from food and non-alcoholic beverages</a:t>
            </a:r>
            <a:r>
              <a:rPr lang="en-GB" sz="3000" dirty="0" smtClean="0"/>
              <a:t>.</a:t>
            </a:r>
          </a:p>
          <a:p>
            <a:pPr marL="285750" indent="-285750">
              <a:lnSpc>
                <a:spcPct val="120000"/>
              </a:lnSpc>
              <a:buFont typeface="Arial" panose="020B0604020202020204" pitchFamily="34" charset="0"/>
              <a:buChar char="•"/>
            </a:pPr>
            <a:r>
              <a:rPr lang="en-GB" sz="3000" b="1" dirty="0"/>
              <a:t>Core CPIH</a:t>
            </a:r>
            <a:r>
              <a:rPr lang="en-GB" sz="3000" dirty="0"/>
              <a:t> (excluding energy, food, alcohol and tobacco) rose by 5.2% in the 12 months to December 2023, the same rate as in November; the CPIH goods annual rate slowed from 2.0% to 1.9%, while the CPIH services annual rate remained at 6.0%.</a:t>
            </a:r>
          </a:p>
          <a:p>
            <a:pPr marL="285750" indent="-285750">
              <a:lnSpc>
                <a:spcPct val="120000"/>
              </a:lnSpc>
              <a:buFont typeface="Arial" panose="020B0604020202020204" pitchFamily="34" charset="0"/>
              <a:buChar char="•"/>
            </a:pPr>
            <a:r>
              <a:rPr lang="en-GB" sz="3000" b="1" dirty="0" smtClean="0"/>
              <a:t>Core </a:t>
            </a:r>
            <a:r>
              <a:rPr lang="en-GB" sz="3000" b="1" dirty="0"/>
              <a:t>CPI </a:t>
            </a:r>
            <a:r>
              <a:rPr lang="en-GB" sz="3000" dirty="0"/>
              <a:t>(excluding energy, food, alcohol and tobacco) rose by 5.1% in the 12 months to December 2023, the same rate as in November; the CPI goods annual rate slowed from 2.0% to 1.9%, while the CPI services annual rate increased from 6.3% to 6.4%.</a:t>
            </a:r>
            <a:endParaRPr lang="en-GB" sz="3000" dirty="0" smtClean="0"/>
          </a:p>
        </p:txBody>
      </p:sp>
      <p:pic>
        <p:nvPicPr>
          <p:cNvPr id="6" name="Picture Placeholder 5" descr="Chart showing annual CPIH and CPI inflation rates between December 2013 and December 2023."/>
          <p:cNvPicPr>
            <a:picLocks noGrp="1" noChangeAspect="1"/>
          </p:cNvPicPr>
          <p:nvPr>
            <p:ph type="pic" idx="1"/>
          </p:nvPr>
        </p:nvPicPr>
        <p:blipFill>
          <a:blip r:embed="rId3">
            <a:extLst>
              <a:ext uri="{28A0092B-C50C-407E-A947-70E740481C1C}">
                <a14:useLocalDpi xmlns:a14="http://schemas.microsoft.com/office/drawing/2010/main" val="0"/>
              </a:ext>
            </a:extLst>
          </a:blip>
          <a:srcRect l="337" r="337"/>
          <a:stretch>
            <a:fillRect/>
          </a:stretch>
        </p:blipFill>
        <p:spPr>
          <a:xfrm>
            <a:off x="6168840" y="987424"/>
            <a:ext cx="5977203" cy="4719653"/>
          </a:xfrm>
          <a:ln>
            <a:solidFill>
              <a:schemeClr val="tx1"/>
            </a:solidFill>
          </a:ln>
        </p:spPr>
      </p:pic>
      <p:sp>
        <p:nvSpPr>
          <p:cNvPr id="7" name="TextBox 6"/>
          <p:cNvSpPr txBox="1"/>
          <p:nvPr/>
        </p:nvSpPr>
        <p:spPr>
          <a:xfrm>
            <a:off x="9727436" y="5834640"/>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smtClean="0">
                <a:solidFill>
                  <a:prstClr val="black"/>
                </a:solidFill>
              </a:rPr>
              <a:t>Source</a:t>
            </a:r>
            <a:r>
              <a:rPr lang="en-GB" sz="1100" dirty="0">
                <a:solidFill>
                  <a:prstClr val="black"/>
                </a:solidFill>
              </a:rPr>
              <a:t>: </a:t>
            </a:r>
            <a:r>
              <a:rPr lang="en-GB" sz="1100" dirty="0" smtClean="0">
                <a:solidFill>
                  <a:prstClr val="black"/>
                </a:solidFill>
                <a:hlinkClick r:id="rId2"/>
              </a:rPr>
              <a:t>ONS</a:t>
            </a:r>
            <a:r>
              <a:rPr lang="en-GB" sz="1100" dirty="0" smtClean="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a:t>
            </a:r>
            <a:r>
              <a:rPr lang="en-GB" sz="1100" dirty="0" smtClean="0">
                <a:solidFill>
                  <a:prstClr val="black"/>
                </a:solidFill>
              </a:rPr>
              <a:t>17 January 2024</a:t>
            </a:r>
            <a:endParaRPr lang="en-GB" sz="1100" dirty="0">
              <a:solidFill>
                <a:prstClr val="black"/>
              </a:solidFill>
            </a:endParaRPr>
          </a:p>
          <a:p>
            <a:pPr lvl="0">
              <a:defRPr/>
            </a:pPr>
            <a:r>
              <a:rPr lang="en-GB" sz="1100" dirty="0">
                <a:solidFill>
                  <a:prstClr val="black"/>
                </a:solidFill>
              </a:rPr>
              <a:t>Frequency of update: Monthly</a:t>
            </a:r>
          </a:p>
          <a:p>
            <a:pPr lvl="0">
              <a:defRPr/>
            </a:pPr>
            <a:r>
              <a:rPr lang="en-GB" sz="1100" dirty="0">
                <a:solidFill>
                  <a:prstClr val="black"/>
                </a:solidFill>
              </a:rPr>
              <a:t>Next update: </a:t>
            </a:r>
            <a:r>
              <a:rPr lang="en-GB" sz="1100" dirty="0" smtClean="0">
                <a:solidFill>
                  <a:prstClr val="black"/>
                </a:solidFill>
              </a:rPr>
              <a:t>14 February 2024</a:t>
            </a:r>
            <a:endParaRPr lang="en-GB" sz="1100" dirty="0" smtClean="0"/>
          </a:p>
        </p:txBody>
      </p:sp>
      <p:sp>
        <p:nvSpPr>
          <p:cNvPr id="3" name="TextBox 2"/>
          <p:cNvSpPr txBox="1"/>
          <p:nvPr/>
        </p:nvSpPr>
        <p:spPr>
          <a:xfrm>
            <a:off x="109331" y="5505712"/>
            <a:ext cx="5947086"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T</a:t>
            </a:r>
            <a:r>
              <a:rPr lang="en-GB" sz="1100" dirty="0" smtClean="0">
                <a:solidFill>
                  <a:schemeClr val="bg1">
                    <a:lumMod val="65000"/>
                  </a:schemeClr>
                </a:solidFill>
              </a:rPr>
              <a:t>he </a:t>
            </a:r>
            <a:r>
              <a:rPr lang="en-GB" sz="1100" dirty="0">
                <a:solidFill>
                  <a:schemeClr val="bg1">
                    <a:lumMod val="65000"/>
                  </a:schemeClr>
                </a:solidFill>
              </a:rPr>
              <a:t>Consumer Prices Index including owner occupiers' housing costs (CPIH) is </a:t>
            </a:r>
            <a:r>
              <a:rPr lang="en-GB" sz="1100" dirty="0" smtClean="0">
                <a:solidFill>
                  <a:schemeClr val="bg1">
                    <a:lumMod val="65000"/>
                  </a:schemeClr>
                </a:solidFill>
              </a:rPr>
              <a:t>the lead </a:t>
            </a:r>
            <a:r>
              <a:rPr lang="en-GB" sz="1100" dirty="0">
                <a:solidFill>
                  <a:schemeClr val="bg1">
                    <a:lumMod val="65000"/>
                  </a:schemeClr>
                </a:solidFill>
              </a:rPr>
              <a:t>and most comprehensive measure of consumer price inflation  </a:t>
            </a:r>
            <a:r>
              <a:rPr lang="en-GB" sz="1100" dirty="0" smtClean="0">
                <a:solidFill>
                  <a:schemeClr val="bg1">
                    <a:lumMod val="65000"/>
                  </a:schemeClr>
                </a:solidFill>
              </a:rPr>
              <a:t>CPIH includes </a:t>
            </a:r>
            <a:r>
              <a:rPr lang="en-GB" sz="1100" dirty="0">
                <a:solidFill>
                  <a:schemeClr val="bg1">
                    <a:lumMod val="65000"/>
                  </a:schemeClr>
                </a:solidFill>
              </a:rPr>
              <a:t>a measure of the costs associated with owning, maintaining and living in one's own home, known as owner occupiers' housing costs (OOH), along with Council Tax. Both are significant expenses for many households and are not included in the CPI</a:t>
            </a:r>
            <a:r>
              <a:rPr lang="en-GB" sz="1100" dirty="0" smtClean="0">
                <a:solidFill>
                  <a:schemeClr val="bg1">
                    <a:lumMod val="65000"/>
                  </a:schemeClr>
                </a:solidFill>
              </a:rPr>
              <a:t>.  However, the </a:t>
            </a:r>
            <a:r>
              <a:rPr lang="en-GB" sz="1100" dirty="0">
                <a:solidFill>
                  <a:schemeClr val="bg1">
                    <a:lumMod val="65000"/>
                  </a:schemeClr>
                </a:solidFill>
              </a:rPr>
              <a:t>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8980486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Appendix 2 – </a:t>
            </a:r>
            <a:r>
              <a:rPr lang="en-GB" sz="2800" dirty="0" smtClean="0"/>
              <a:t>Largest and highest paying occupations</a:t>
            </a:r>
            <a:endParaRPr lang="en-GB" sz="2800" dirty="0"/>
          </a:p>
        </p:txBody>
      </p:sp>
      <p:pic>
        <p:nvPicPr>
          <p:cNvPr id="4" name="Content Placeholder 3" descr="Chart and table showing the highest ranked occupations by number of jobs in Herefordshire in 2022-23 at SOC 1 level."/>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166" y="1347000"/>
            <a:ext cx="4633126" cy="4351338"/>
          </a:xfrm>
          <a:ln>
            <a:solidFill>
              <a:schemeClr val="tx1"/>
            </a:solidFill>
          </a:ln>
        </p:spPr>
      </p:pic>
      <p:pic>
        <p:nvPicPr>
          <p:cNvPr id="10" name="Content Placeholder 9" descr="Chart and table showing the highest ranked occupations by highest paying in Herefordshire in 2022-23 at SOC 1 leve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3585" y="1347000"/>
            <a:ext cx="5170413" cy="4351338"/>
          </a:xfrm>
          <a:ln>
            <a:solidFill>
              <a:schemeClr val="tx1"/>
            </a:solidFill>
          </a:ln>
        </p:spPr>
      </p:pic>
      <p:sp>
        <p:nvSpPr>
          <p:cNvPr id="8" name="TextBox 7"/>
          <p:cNvSpPr txBox="1"/>
          <p:nvPr/>
        </p:nvSpPr>
        <p:spPr>
          <a:xfrm>
            <a:off x="10142436" y="4251788"/>
            <a:ext cx="1951623" cy="1446550"/>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err="1" smtClean="0"/>
              <a:t>Lightcast</a:t>
            </a:r>
            <a:r>
              <a:rPr lang="en-GB" sz="1100" dirty="0" smtClean="0"/>
              <a:t> (</a:t>
            </a:r>
            <a:r>
              <a:rPr lang="en-GB" sz="1100" dirty="0"/>
              <a:t>EMSI</a:t>
            </a:r>
            <a:r>
              <a:rPr lang="en-GB" sz="1100" dirty="0" smtClean="0"/>
              <a:t>): </a:t>
            </a:r>
            <a:r>
              <a:rPr lang="en-GB" sz="1100" dirty="0"/>
              <a:t>economicmodelling.co.uk</a:t>
            </a:r>
          </a:p>
          <a:p>
            <a:r>
              <a:rPr lang="en-GB" sz="1100" dirty="0" smtClean="0"/>
              <a:t>Date last updated: December 2023</a:t>
            </a:r>
          </a:p>
          <a:p>
            <a:r>
              <a:rPr lang="en-GB" sz="1100" dirty="0" smtClean="0"/>
              <a:t>Frequency of update: Annual</a:t>
            </a:r>
          </a:p>
          <a:p>
            <a:r>
              <a:rPr lang="en-GB" sz="1100" dirty="0" smtClean="0"/>
              <a:t>Next update: December 2024</a:t>
            </a:r>
          </a:p>
        </p:txBody>
      </p:sp>
      <p:sp>
        <p:nvSpPr>
          <p:cNvPr id="7" name="TextBox 6"/>
          <p:cNvSpPr txBox="1"/>
          <p:nvPr/>
        </p:nvSpPr>
        <p:spPr>
          <a:xfrm>
            <a:off x="10166187" y="1368425"/>
            <a:ext cx="1837838" cy="175432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The charts show occupations at Standard Occupation Classification (SOC) 1 level but data are available down to SOC 4 level if more granularity is required.</a:t>
            </a:r>
            <a:endParaRPr lang="en-US" sz="1200" dirty="0">
              <a:solidFill>
                <a:schemeClr val="bg1">
                  <a:lumMod val="65000"/>
                </a:schemeClr>
              </a:solidFill>
            </a:endParaRPr>
          </a:p>
        </p:txBody>
      </p:sp>
    </p:spTree>
    <p:extLst>
      <p:ext uri="{BB962C8B-B14F-4D97-AF65-F5344CB8AC3E}">
        <p14:creationId xmlns:p14="http://schemas.microsoft.com/office/powerpoint/2010/main" val="3748175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Appendix 2 – F</a:t>
            </a:r>
            <a:r>
              <a:rPr lang="en-GB" sz="2800" dirty="0" smtClean="0"/>
              <a:t>astest growing and most competitive occupations</a:t>
            </a:r>
            <a:endParaRPr lang="en-GB" sz="2800" dirty="0"/>
          </a:p>
        </p:txBody>
      </p:sp>
      <p:pic>
        <p:nvPicPr>
          <p:cNvPr id="5" name="Content Placeholder 4" descr="Chart and table showing the fastest growing occupations in Herefordshire in 2022-23 at SOC 1 level."/>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0401" y="1492938"/>
            <a:ext cx="4033303" cy="4420845"/>
          </a:xfrm>
          <a:ln>
            <a:solidFill>
              <a:schemeClr val="tx1"/>
            </a:solidFill>
          </a:ln>
        </p:spPr>
      </p:pic>
      <p:pic>
        <p:nvPicPr>
          <p:cNvPr id="6" name="Content Placeholder 5" descr="Chart and table showing the most competitive industries in Herefordshire in 2022-23 at SOC 1 Leve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82437" y="1492937"/>
            <a:ext cx="3668083" cy="4420845"/>
          </a:xfrm>
          <a:ln>
            <a:solidFill>
              <a:schemeClr val="tx1"/>
            </a:solidFill>
          </a:ln>
        </p:spPr>
      </p:pic>
      <p:sp>
        <p:nvSpPr>
          <p:cNvPr id="8" name="TextBox 7"/>
          <p:cNvSpPr txBox="1"/>
          <p:nvPr/>
        </p:nvSpPr>
        <p:spPr>
          <a:xfrm>
            <a:off x="8139253" y="4975063"/>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err="1" smtClean="0"/>
              <a:t>Lightcast</a:t>
            </a:r>
            <a:r>
              <a:rPr lang="en-GB" sz="1100" dirty="0" smtClean="0"/>
              <a:t> (</a:t>
            </a:r>
            <a:r>
              <a:rPr lang="en-GB" sz="1100" dirty="0"/>
              <a:t>EMSI</a:t>
            </a:r>
            <a:r>
              <a:rPr lang="en-GB" sz="1100" dirty="0" smtClean="0"/>
              <a:t>): </a:t>
            </a:r>
            <a:r>
              <a:rPr lang="en-GB" sz="1100" dirty="0"/>
              <a:t>economicmodelling.co.uk</a:t>
            </a:r>
          </a:p>
          <a:p>
            <a:r>
              <a:rPr lang="en-GB" sz="1100" dirty="0" smtClean="0"/>
              <a:t>Date last updated: December 2023</a:t>
            </a:r>
          </a:p>
          <a:p>
            <a:r>
              <a:rPr lang="en-GB" sz="1100" dirty="0" smtClean="0"/>
              <a:t>Frequency of update: Annual</a:t>
            </a:r>
          </a:p>
          <a:p>
            <a:r>
              <a:rPr lang="en-GB" sz="1100" dirty="0" smtClean="0"/>
              <a:t>Next update: December 2024</a:t>
            </a:r>
          </a:p>
        </p:txBody>
      </p:sp>
      <p:sp>
        <p:nvSpPr>
          <p:cNvPr id="7" name="TextBox 6"/>
          <p:cNvSpPr txBox="1"/>
          <p:nvPr/>
        </p:nvSpPr>
        <p:spPr>
          <a:xfrm>
            <a:off x="8139253" y="1492938"/>
            <a:ext cx="4006367" cy="1938992"/>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dirty="0">
                <a:solidFill>
                  <a:schemeClr val="bg1">
                    <a:lumMod val="65000"/>
                  </a:schemeClr>
                </a:solidFill>
              </a:rPr>
              <a:t>The charts show occupations at Standard Occupation Classification (SOC) 1 level but data are available down to SOC 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267573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228165" y="1142230"/>
            <a:ext cx="4441681" cy="4669964"/>
          </a:xfrm>
          <a:ln w="38100">
            <a:solidFill>
              <a:srgbClr val="FFC000"/>
            </a:solidFill>
          </a:ln>
        </p:spPr>
        <p:txBody>
          <a:bodyPr>
            <a:noAutofit/>
          </a:bodyPr>
          <a:lstStyle/>
          <a:p>
            <a:pPr marL="0" indent="0">
              <a:lnSpc>
                <a:spcPct val="110000"/>
              </a:lnSpc>
              <a:buNone/>
            </a:pPr>
            <a:r>
              <a:rPr lang="en-GB" sz="1400" b="1" dirty="0"/>
              <a:t>Key points</a:t>
            </a:r>
          </a:p>
          <a:p>
            <a:pPr marL="285750" indent="-285750">
              <a:lnSpc>
                <a:spcPct val="110000"/>
              </a:lnSpc>
              <a:buFont typeface="Arial" panose="020B0604020202020204" pitchFamily="34" charset="0"/>
              <a:buChar char="•"/>
            </a:pPr>
            <a:r>
              <a:rPr lang="en-GB" sz="1200" dirty="0"/>
              <a:t>The number of people claiming the Universal Credit (UC)  doubled between March 2020 and May 2020.  Since then the claimant numbers remained at a high </a:t>
            </a:r>
            <a:r>
              <a:rPr lang="en-GB" sz="1200" dirty="0" smtClean="0"/>
              <a:t>level are currently on an upward trend. </a:t>
            </a:r>
            <a:r>
              <a:rPr lang="en-US" sz="1200" dirty="0"/>
              <a:t>Provisional data suggest there were </a:t>
            </a:r>
            <a:r>
              <a:rPr lang="en-US" sz="1200" dirty="0" smtClean="0"/>
              <a:t>13,210 Universal Credit in claimants in Herefordshire in December 2023: 828 claimants more than the pandemic peak of 12,390 in April 2021.</a:t>
            </a:r>
          </a:p>
          <a:p>
            <a:pPr marL="285750" indent="-285750">
              <a:lnSpc>
                <a:spcPct val="110000"/>
              </a:lnSpc>
              <a:buFont typeface="Arial" panose="020B0604020202020204" pitchFamily="34" charset="0"/>
              <a:buChar char="•"/>
            </a:pPr>
            <a:r>
              <a:rPr lang="en-US" sz="1200" dirty="0" smtClean="0"/>
              <a:t>In </a:t>
            </a:r>
            <a:r>
              <a:rPr lang="en-US" sz="1200" dirty="0"/>
              <a:t>Herefordshire, UC claimants currently comprise </a:t>
            </a:r>
            <a:r>
              <a:rPr lang="en-US" sz="1200" dirty="0" smtClean="0"/>
              <a:t>12% </a:t>
            </a:r>
            <a:r>
              <a:rPr lang="en-US" sz="1200" dirty="0"/>
              <a:t>of the working age population; lower than the West Midlands Region (</a:t>
            </a:r>
            <a:r>
              <a:rPr lang="en-US" sz="1200" dirty="0" smtClean="0"/>
              <a:t>18%) </a:t>
            </a:r>
            <a:r>
              <a:rPr lang="en-US" sz="1200" dirty="0"/>
              <a:t>and England (</a:t>
            </a:r>
            <a:r>
              <a:rPr lang="en-US" sz="1200" dirty="0" smtClean="0"/>
              <a:t>16%) </a:t>
            </a:r>
            <a:r>
              <a:rPr lang="en-US" sz="1200" dirty="0"/>
              <a:t>but still </a:t>
            </a:r>
            <a:r>
              <a:rPr lang="en-US" sz="1200" dirty="0" smtClean="0"/>
              <a:t>more than double </a:t>
            </a:r>
            <a:r>
              <a:rPr lang="en-US" sz="1200" dirty="0"/>
              <a:t>the 5% seen in March 2020.</a:t>
            </a:r>
          </a:p>
          <a:p>
            <a:pPr marL="285750" indent="-285750">
              <a:lnSpc>
                <a:spcPct val="110000"/>
              </a:lnSpc>
              <a:buFont typeface="Arial" panose="020B0604020202020204" pitchFamily="34" charset="0"/>
              <a:buChar char="•"/>
            </a:pPr>
            <a:r>
              <a:rPr lang="en-GB" sz="1200" dirty="0"/>
              <a:t>The wards with the highest number of UC claimants </a:t>
            </a:r>
            <a:r>
              <a:rPr lang="en-GB" sz="1200" dirty="0" smtClean="0"/>
              <a:t>were </a:t>
            </a:r>
            <a:r>
              <a:rPr lang="en-US" sz="1200" dirty="0" smtClean="0"/>
              <a:t>Hinton &amp; </a:t>
            </a:r>
            <a:r>
              <a:rPr lang="en-US" sz="1200" dirty="0" err="1" smtClean="0"/>
              <a:t>Hunderton</a:t>
            </a:r>
            <a:r>
              <a:rPr lang="en-US" sz="1200" dirty="0" smtClean="0"/>
              <a:t> (770) and Newton Farm (670) </a:t>
            </a:r>
            <a:r>
              <a:rPr lang="en-US" sz="1200" dirty="0"/>
              <a:t>followed by Leominster East </a:t>
            </a:r>
            <a:r>
              <a:rPr lang="en-US" sz="1200" dirty="0" smtClean="0"/>
              <a:t>(530), and </a:t>
            </a:r>
            <a:r>
              <a:rPr lang="en-US" sz="1200" dirty="0" err="1" smtClean="0"/>
              <a:t>Widemarsh</a:t>
            </a:r>
            <a:r>
              <a:rPr lang="en-US" sz="1200" dirty="0" smtClean="0"/>
              <a:t> (510). </a:t>
            </a:r>
            <a:endParaRPr lang="en-US" sz="1200" dirty="0"/>
          </a:p>
          <a:p>
            <a:pPr marL="285750" indent="-285750">
              <a:lnSpc>
                <a:spcPct val="110000"/>
              </a:lnSpc>
              <a:buFont typeface="Arial" panose="020B0604020202020204" pitchFamily="34" charset="0"/>
              <a:buChar char="•"/>
            </a:pPr>
            <a:r>
              <a:rPr lang="en-GB" sz="1200" dirty="0"/>
              <a:t>In August 2023, there were 10,745 </a:t>
            </a:r>
            <a:r>
              <a:rPr lang="en-GB" sz="1200" b="1" dirty="0"/>
              <a:t>households </a:t>
            </a:r>
            <a:r>
              <a:rPr lang="en-GB" sz="1200" dirty="0"/>
              <a:t>in Herefordshire claiming Universal Credit, slightly up from 10,695 in July 2023 (both provisional) . Of these households over a half (5,495) contained at least one child. </a:t>
            </a:r>
          </a:p>
          <a:p>
            <a:pPr>
              <a:lnSpc>
                <a:spcPct val="110000"/>
              </a:lnSpc>
            </a:pPr>
            <a:r>
              <a:rPr lang="en-GB" sz="1200" dirty="0" smtClean="0"/>
              <a:t/>
            </a:r>
            <a:br>
              <a:rPr lang="en-GB" sz="1200" dirty="0" smtClean="0"/>
            </a:br>
            <a:r>
              <a:rPr lang="en-GB" sz="1200" dirty="0" smtClean="0"/>
              <a:t/>
            </a:r>
            <a:br>
              <a:rPr lang="en-GB" sz="1200" dirty="0" smtClean="0"/>
            </a:br>
            <a:r>
              <a:rPr lang="en-GB" sz="1200" dirty="0" smtClean="0"/>
              <a:t> </a:t>
            </a:r>
            <a:endParaRPr lang="en-GB" sz="1200" dirty="0"/>
          </a:p>
        </p:txBody>
      </p:sp>
      <p:sp useBgFill="1">
        <p:nvSpPr>
          <p:cNvPr id="7" name="TextBox 6"/>
          <p:cNvSpPr txBox="1"/>
          <p:nvPr/>
        </p:nvSpPr>
        <p:spPr>
          <a:xfrm>
            <a:off x="9806946" y="5812194"/>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Date l</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 Department for Work &amp; Pensions (Stat-</a:t>
            </a:r>
            <a:r>
              <a:rPr kumimoji="0" lang="en-GB" sz="1000" b="0" i="0" u="none" strike="noStrike" kern="1200" cap="none" spc="0" normalizeH="0" baseline="0" noProof="0" dirty="0" err="1">
                <a:ln>
                  <a:noFill/>
                </a:ln>
                <a:solidFill>
                  <a:prstClr val="black"/>
                </a:solidFill>
                <a:effectLst/>
                <a:uLnTx/>
                <a:uFillTx/>
                <a:latin typeface="Arial" panose="020B0604020202020204"/>
                <a:ea typeface="+mn-ea"/>
                <a:cs typeface="+mn-cs"/>
                <a:hlinkClick r:id="rId2"/>
              </a:rPr>
              <a:t>Xplore</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 </a:t>
            </a:r>
            <a:endPar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ast updated: 17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13 February 2024</a:t>
            </a:r>
          </a:p>
        </p:txBody>
      </p:sp>
      <p:sp>
        <p:nvSpPr>
          <p:cNvPr id="6" name="TextBox 5"/>
          <p:cNvSpPr txBox="1"/>
          <p:nvPr/>
        </p:nvSpPr>
        <p:spPr>
          <a:xfrm>
            <a:off x="159768" y="5812194"/>
            <a:ext cx="9647178" cy="1015663"/>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monthly number of people on Universal Credit includes all individuals who have an open claim on 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hlinkClick r:id="rId3"/>
              </a:rPr>
              <a:t>count date</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pic>
        <p:nvPicPr>
          <p:cNvPr id="3" name="Picture 2" descr="Line graph showing the numer of people claiming universal credit since January 2020 in Herefordshire, Englnad and in the West Midlands."/>
          <p:cNvPicPr>
            <a:picLocks noChangeAspect="1"/>
          </p:cNvPicPr>
          <p:nvPr/>
        </p:nvPicPr>
        <p:blipFill>
          <a:blip r:embed="rId4"/>
          <a:stretch>
            <a:fillRect/>
          </a:stretch>
        </p:blipFill>
        <p:spPr>
          <a:xfrm>
            <a:off x="4747043" y="1257732"/>
            <a:ext cx="7371490" cy="4344170"/>
          </a:xfrm>
          <a:prstGeom prst="rect">
            <a:avLst/>
          </a:prstGeom>
          <a:ln>
            <a:solidFill>
              <a:schemeClr val="tx1"/>
            </a:solidFill>
          </a:ln>
        </p:spPr>
      </p:pic>
    </p:spTree>
    <p:extLst>
      <p:ext uri="{BB962C8B-B14F-4D97-AF65-F5344CB8AC3E}">
        <p14:creationId xmlns:p14="http://schemas.microsoft.com/office/powerpoint/2010/main" val="233053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smtClean="0"/>
              <a:t>Out-of-work related claimant count: </a:t>
            </a:r>
            <a:r>
              <a:rPr lang="en-GB" sz="3200" dirty="0"/>
              <a:t>all ages</a:t>
            </a:r>
          </a:p>
        </p:txBody>
      </p:sp>
      <p:sp>
        <p:nvSpPr>
          <p:cNvPr id="8" name="TextBox 7" descr="Column chart showing claimant counts in Herefordshire since January 2020."/>
          <p:cNvSpPr txBox="1"/>
          <p:nvPr/>
        </p:nvSpPr>
        <p:spPr>
          <a:xfrm>
            <a:off x="201398" y="1090670"/>
            <a:ext cx="4668058" cy="4685898"/>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2,605 people aged 16+ in Herefordshire were claiming </a:t>
            </a:r>
            <a:r>
              <a:rPr kumimoji="0" lang="en-GB"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unemployment</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related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benefits*</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 </a:t>
            </a:r>
            <a:r>
              <a:rPr kumimoji="0" lang="en-GB" sz="1400" b="0"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Decembe</a:t>
            </a:r>
            <a:r>
              <a:rPr lang="en-GB" sz="1400" dirty="0" smtClean="0">
                <a:latin typeface="Arial" panose="020B0604020202020204" pitchFamily="34" charset="0"/>
                <a:cs typeface="Arial" panose="020B0604020202020204" pitchFamily="34" charset="0"/>
              </a:rPr>
              <a:t>r</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2023: up from the previous month by 130</a:t>
            </a:r>
            <a:r>
              <a:rPr kumimoji="0" lang="en-GB" sz="1400" b="0" i="0" u="none" strike="noStrike" kern="1200" cap="none" spc="0" normalizeH="0" noProof="0" dirty="0" smtClean="0">
                <a:ln>
                  <a:noFill/>
                </a:ln>
                <a:effectLst/>
                <a:uLnTx/>
                <a:uFillTx/>
                <a:latin typeface="Arial" panose="020B0604020202020204" pitchFamily="34" charset="0"/>
                <a:cs typeface="Arial" panose="020B0604020202020204" pitchFamily="34" charset="0"/>
              </a:rPr>
              <a:t> claimants.</a:t>
            </a:r>
            <a:endParaRPr lang="en-GB" sz="1400" dirty="0" smtClean="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remain significantly higher than pre-pandemic levels, being 23% higher than in March 2020; a smaller increase than in England as a whole (27%).</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There are currently around 520 fewer claimants than the peak in the aftermath of the Great Recession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smtClean="0"/>
              <a:t>The </a:t>
            </a:r>
            <a:r>
              <a:rPr lang="en-US" sz="1400" dirty="0"/>
              <a:t>claimant count rate </a:t>
            </a:r>
            <a:r>
              <a:rPr lang="en-GB" sz="1400" dirty="0"/>
              <a:t>a proportion of residents aged </a:t>
            </a:r>
            <a:r>
              <a:rPr lang="en-GB" sz="1400" dirty="0" smtClean="0"/>
              <a:t>16-64 </a:t>
            </a:r>
            <a:r>
              <a:rPr lang="en-US" sz="1400" dirty="0" smtClean="0"/>
              <a:t>was 2.4% in December 2023 compared to 3.8% for England and 4.9% for the West Midlands region.</a:t>
            </a:r>
            <a:endParaRPr lang="en-US" sz="1400" dirty="0"/>
          </a:p>
          <a:p>
            <a:pPr lvl="0">
              <a:spcBef>
                <a:spcPts val="600"/>
              </a:spcBef>
              <a:defRPr/>
            </a:pPr>
            <a:r>
              <a:rPr lang="en-GB" sz="1400" b="1" dirty="0" smtClean="0"/>
              <a:t>What </a:t>
            </a:r>
            <a:r>
              <a:rPr lang="en-GB" sz="1400" b="1" dirty="0"/>
              <a:t>this doesn’t tell us:</a:t>
            </a:r>
          </a:p>
          <a:p>
            <a:pPr marL="180000" indent="-180000">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Claimant count is NOT a full measure of unemployment, but it is the most timely </a:t>
            </a:r>
            <a:r>
              <a:rPr lang="en-GB" sz="1400" dirty="0" smtClean="0">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From these data, we do not know which industry sector(s) any increases or decreases are being driven by. </a:t>
            </a:r>
            <a:endParaRPr lang="en-GB" sz="1400" dirty="0" smtClean="0">
              <a:latin typeface="Arial" panose="020B0604020202020204" pitchFamily="34" charset="0"/>
              <a:cs typeface="Arial" panose="020B0604020202020204" pitchFamily="34" charset="0"/>
            </a:endParaRPr>
          </a:p>
        </p:txBody>
      </p:sp>
      <p:pic>
        <p:nvPicPr>
          <p:cNvPr id="4" name="Picture 3" descr="Column chart showing monthly claimant count in Herefordshire since January 2020."/>
          <p:cNvPicPr>
            <a:picLocks noChangeAspect="1"/>
          </p:cNvPicPr>
          <p:nvPr/>
        </p:nvPicPr>
        <p:blipFill>
          <a:blip r:embed="rId2"/>
          <a:stretch>
            <a:fillRect/>
          </a:stretch>
        </p:blipFill>
        <p:spPr>
          <a:xfrm>
            <a:off x="4943813" y="1090669"/>
            <a:ext cx="7172719" cy="4480475"/>
          </a:xfrm>
          <a:prstGeom prst="rect">
            <a:avLst/>
          </a:prstGeom>
        </p:spPr>
      </p:pic>
      <p:sp>
        <p:nvSpPr>
          <p:cNvPr id="6" name="TextBox 5" descr="Column chart showing the claimant count in Herefordshire since January 2020."/>
          <p:cNvSpPr txBox="1"/>
          <p:nvPr/>
        </p:nvSpPr>
        <p:spPr>
          <a:xfrm>
            <a:off x="9270169" y="6018744"/>
            <a:ext cx="2563459"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16 January 2024</a:t>
            </a:r>
          </a:p>
          <a:p>
            <a:r>
              <a:rPr lang="en-GB" sz="1100" dirty="0" smtClean="0"/>
              <a:t>Frequency of update: Monthly</a:t>
            </a:r>
          </a:p>
          <a:p>
            <a:r>
              <a:rPr lang="en-GB" sz="1100" dirty="0" smtClean="0"/>
              <a:t>Next update: 13 February 2024</a:t>
            </a:r>
          </a:p>
        </p:txBody>
      </p:sp>
      <p:sp>
        <p:nvSpPr>
          <p:cNvPr id="9" name="TextBox 8"/>
          <p:cNvSpPr txBox="1"/>
          <p:nvPr/>
        </p:nvSpPr>
        <p:spPr>
          <a:xfrm>
            <a:off x="5009753" y="5664801"/>
            <a:ext cx="4174183" cy="1123384"/>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smtClean="0">
                <a:solidFill>
                  <a:schemeClr val="bg1">
                    <a:lumMod val="75000"/>
                  </a:schemeClr>
                </a:solidFill>
              </a:rPr>
              <a:t>Need to know</a:t>
            </a:r>
          </a:p>
          <a:p>
            <a:r>
              <a:rPr lang="en-US" sz="1100" dirty="0" smtClean="0">
                <a:solidFill>
                  <a:schemeClr val="bg1">
                    <a:lumMod val="75000"/>
                  </a:schemeClr>
                </a:solidFill>
              </a:rPr>
              <a:t>*Includes people </a:t>
            </a:r>
            <a:r>
              <a:rPr lang="en-US" sz="1100" dirty="0">
                <a:solidFill>
                  <a:schemeClr val="bg1">
                    <a:lumMod val="75000"/>
                  </a:schemeClr>
                </a:solidFill>
              </a:rPr>
              <a:t>claiming Jobseeker's Allowance plus those </a:t>
            </a:r>
            <a:r>
              <a:rPr lang="en-US" sz="1100" dirty="0" smtClean="0">
                <a:solidFill>
                  <a:schemeClr val="bg1">
                    <a:lumMod val="75000"/>
                  </a:schemeClr>
                </a:solidFill>
              </a:rPr>
              <a:t>claiming </a:t>
            </a:r>
            <a:r>
              <a:rPr lang="en-US" sz="1100" dirty="0">
                <a:solidFill>
                  <a:schemeClr val="bg1">
                    <a:lumMod val="75000"/>
                  </a:schemeClr>
                </a:solidFill>
              </a:rPr>
              <a:t>Universal Credit </a:t>
            </a:r>
            <a:r>
              <a:rPr lang="en-US" sz="1100" dirty="0" smtClean="0">
                <a:solidFill>
                  <a:schemeClr val="bg1">
                    <a:lumMod val="75000"/>
                  </a:schemeClr>
                </a:solidFill>
              </a:rPr>
              <a:t>who </a:t>
            </a:r>
            <a:r>
              <a:rPr lang="en-US" sz="1100" dirty="0">
                <a:solidFill>
                  <a:schemeClr val="bg1">
                    <a:lumMod val="75000"/>
                  </a:schemeClr>
                </a:solidFill>
              </a:rPr>
              <a:t>are required to </a:t>
            </a:r>
            <a:r>
              <a:rPr lang="en-US" sz="1100" dirty="0" smtClean="0">
                <a:solidFill>
                  <a:schemeClr val="bg1">
                    <a:lumMod val="75000"/>
                  </a:schemeClr>
                </a:solidFill>
              </a:rPr>
              <a:t>seek </a:t>
            </a:r>
            <a:r>
              <a:rPr lang="en-US" sz="1100" dirty="0">
                <a:solidFill>
                  <a:schemeClr val="bg1">
                    <a:lumMod val="75000"/>
                  </a:schemeClr>
                </a:solidFill>
              </a:rPr>
              <a:t>and be available </a:t>
            </a:r>
            <a:r>
              <a:rPr lang="en-US" sz="1100" dirty="0" smtClean="0">
                <a:solidFill>
                  <a:schemeClr val="bg1">
                    <a:lumMod val="75000"/>
                  </a:schemeClr>
                </a:solidFill>
              </a:rPr>
              <a:t>for </a:t>
            </a:r>
            <a:r>
              <a:rPr lang="en-US" sz="1100" dirty="0">
                <a:solidFill>
                  <a:schemeClr val="bg1">
                    <a:lumMod val="75000"/>
                  </a:schemeClr>
                </a:solidFill>
              </a:rPr>
              <a:t>work</a:t>
            </a:r>
            <a:r>
              <a:rPr lang="en-US" sz="1100" dirty="0" smtClean="0">
                <a:solidFill>
                  <a:schemeClr val="bg1">
                    <a:lumMod val="75000"/>
                  </a:schemeClr>
                </a:solidFill>
              </a:rPr>
              <a:t>.</a:t>
            </a:r>
          </a:p>
          <a:p>
            <a:r>
              <a:rPr lang="en-GB" sz="1100" dirty="0" smtClean="0">
                <a:solidFill>
                  <a:schemeClr val="bg1">
                    <a:lumMod val="75000"/>
                  </a:schemeClr>
                </a:solidFill>
              </a:rPr>
              <a:t>Month-by-month comparisons are </a:t>
            </a:r>
            <a:r>
              <a:rPr lang="en-US" sz="1100" dirty="0">
                <a:solidFill>
                  <a:schemeClr val="bg1">
                    <a:lumMod val="75000"/>
                  </a:schemeClr>
                </a:solidFill>
              </a:rPr>
              <a:t>difficult as previous data is often revised</a:t>
            </a:r>
            <a:endParaRPr lang="en-GB" sz="1100" dirty="0" smtClean="0">
              <a:solidFill>
                <a:schemeClr val="bg1">
                  <a:lumMod val="75000"/>
                </a:schemeClr>
              </a:solidFill>
            </a:endParaRPr>
          </a:p>
        </p:txBody>
      </p:sp>
    </p:spTree>
    <p:extLst>
      <p:ext uri="{BB962C8B-B14F-4D97-AF65-F5344CB8AC3E}">
        <p14:creationId xmlns:p14="http://schemas.microsoft.com/office/powerpoint/2010/main" val="120640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D30C635B-FBB1-44EF-A051-F27C2C3A005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80969fb-86ba-427f-8d63-edb9920bc495"/>
    <ds:schemaRef ds:uri="http://purl.org/dc/elements/1.1/"/>
    <ds:schemaRef ds:uri="http://schemas.microsoft.com/office/2006/metadata/properties"/>
    <ds:schemaRef ds:uri="785528a6-32f5-452f-8308-80ce7c30b3ce"/>
    <ds:schemaRef ds:uri="http://www.w3.org/XML/1998/namespace"/>
    <ds:schemaRef ds:uri="http://purl.org/dc/dcmitype/"/>
  </ds:schemaRefs>
</ds:datastoreItem>
</file>

<file path=customXml/itemProps3.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EA75A90-E200-4978-A342-78F26B636A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94418</TotalTime>
  <Words>19196</Words>
  <Application>Microsoft Office PowerPoint</Application>
  <PresentationFormat>Widescreen</PresentationFormat>
  <Paragraphs>878</Paragraphs>
  <Slides>71</Slides>
  <Notes>21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71</vt:i4>
      </vt:variant>
    </vt:vector>
  </HeadingPairs>
  <TitlesOfParts>
    <vt:vector size="76" baseType="lpstr">
      <vt:lpstr>Arial</vt:lpstr>
      <vt:lpstr>Calibri</vt:lpstr>
      <vt:lpstr>Office Theme</vt:lpstr>
      <vt:lpstr>2_Office Theme</vt:lpstr>
      <vt:lpstr>1_Office Theme</vt:lpstr>
      <vt:lpstr>Herefordshire economy and cost-of-living bulletin  January 2024  Herefordshire Council Intelligence Unit</vt:lpstr>
      <vt:lpstr>About this bulletin</vt:lpstr>
      <vt:lpstr>The big picture</vt:lpstr>
      <vt:lpstr>Key points (sections 1 &amp; 2)</vt:lpstr>
      <vt:lpstr>Key points (sections 3 &amp; 4)</vt:lpstr>
      <vt:lpstr>Section 1: Monthly monitor – Universal Credit and out-of-work benefit claimants, and job postings</vt:lpstr>
      <vt:lpstr>Inflation</vt:lpstr>
      <vt:lpstr>People claiming Universal Credit (UC)</vt:lpstr>
      <vt:lpstr>Out-of-work related claimant count: all ages</vt:lpstr>
      <vt:lpstr>Out-of-work claimant count by ward </vt:lpstr>
      <vt:lpstr>Age distribution of out-of-work claimants</vt:lpstr>
      <vt:lpstr>Job postings</vt:lpstr>
      <vt:lpstr>In-demand skills</vt:lpstr>
      <vt:lpstr>Hard to fill vacancies</vt:lpstr>
      <vt:lpstr>Section 2:   The local economy</vt:lpstr>
      <vt:lpstr>The Productivity Institute’s Regional Productivity Scorecard</vt:lpstr>
      <vt:lpstr>Relative value of the economy over time</vt:lpstr>
      <vt:lpstr>Economic prosperity</vt:lpstr>
      <vt:lpstr>Numbers of businesses (enterprises) by industry and size, and contribution to the value of economic output by industry</vt:lpstr>
      <vt:lpstr>Labour force breakdown</vt:lpstr>
      <vt:lpstr>Distribution of jobs</vt:lpstr>
      <vt:lpstr>Workforce qualifications</vt:lpstr>
      <vt:lpstr>Labour productivity</vt:lpstr>
      <vt:lpstr>Job density</vt:lpstr>
      <vt:lpstr>Model-based estimates of unemployment</vt:lpstr>
      <vt:lpstr>Unemployment and mental wellbeing</vt:lpstr>
      <vt:lpstr>Absence from work due to long-term sickness</vt:lpstr>
      <vt:lpstr>Absence from work due to long-term sickness by Herefordshire deprivation quintile</vt:lpstr>
      <vt:lpstr>Long-term conditions and employment</vt:lpstr>
      <vt:lpstr>Employment and Support Allowance (ESA) claimants</vt:lpstr>
      <vt:lpstr>Workless households</vt:lpstr>
      <vt:lpstr>Distance travelled to work and method of travel</vt:lpstr>
      <vt:lpstr>Digital exclusion</vt:lpstr>
      <vt:lpstr>Young people not in Education, Employment or Training (NEET)</vt:lpstr>
      <vt:lpstr>Section 3:   Household finances</vt:lpstr>
      <vt:lpstr>Earnings</vt:lpstr>
      <vt:lpstr>Gender pay gap</vt:lpstr>
      <vt:lpstr>Income from self-employment</vt:lpstr>
      <vt:lpstr>Gross disposable household income (GDHI)</vt:lpstr>
      <vt:lpstr>People claiming Pension Credit</vt:lpstr>
      <vt:lpstr>House prices</vt:lpstr>
      <vt:lpstr>Housing affordability</vt:lpstr>
      <vt:lpstr>Private rental costs</vt:lpstr>
      <vt:lpstr>Mortgage and landlord possessions</vt:lpstr>
      <vt:lpstr>Household heating</vt:lpstr>
      <vt:lpstr>Energy efficiency of homes</vt:lpstr>
      <vt:lpstr>Debt issues and crisis support</vt:lpstr>
      <vt:lpstr>What people have told us</vt:lpstr>
      <vt:lpstr>Impact on wellbeing</vt:lpstr>
      <vt:lpstr>Section 4:  Income deprivation, poverty and homelessness</vt:lpstr>
      <vt:lpstr>Income deprivation</vt:lpstr>
      <vt:lpstr>Income deprivation by ward</vt:lpstr>
      <vt:lpstr>Children living in low-income families</vt:lpstr>
      <vt:lpstr>Children living in relative low-income families by ward</vt:lpstr>
      <vt:lpstr>Child poverty rates after housing costs</vt:lpstr>
      <vt:lpstr>Fuel poverty and excess cold</vt:lpstr>
      <vt:lpstr>Homelessness</vt:lpstr>
      <vt:lpstr>Appendix 1:  Useful resources</vt:lpstr>
      <vt:lpstr>Appendix: Useful resources (1)</vt:lpstr>
      <vt:lpstr>Appendix 1: Useful resources (2)</vt:lpstr>
      <vt:lpstr>Appendix 1: Useful resources (3)</vt:lpstr>
      <vt:lpstr>Appendix 1: Useful resources (4)</vt:lpstr>
      <vt:lpstr>Appendix 1: Useful resources (5)</vt:lpstr>
      <vt:lpstr>Appendix 1: Useful resources (6)</vt:lpstr>
      <vt:lpstr>Appendix 1: Useful resources (7)</vt:lpstr>
      <vt:lpstr>Appendix 2: Composition of Herefordshire’s economy</vt:lpstr>
      <vt:lpstr>Appendix 2 – Largest and highest paying industries</vt:lpstr>
      <vt:lpstr>Appendix 2 – Fastest growing and most competitive industries</vt:lpstr>
      <vt:lpstr>Appendix 2 – Highest industry employment concentrations</vt:lpstr>
      <vt:lpstr>Appendix 2 – Largest and highest paying occupations</vt:lpstr>
      <vt:lpstr>Appendix 2 – Fastest growing and most competitive occupations</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4213</cp:revision>
  <dcterms:created xsi:type="dcterms:W3CDTF">2018-11-26T07:57:21Z</dcterms:created>
  <dcterms:modified xsi:type="dcterms:W3CDTF">2024-01-18T13:22:10Z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