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5"/>
  </p:notesMasterIdLst>
  <p:sldIdLst>
    <p:sldId id="276" r:id="rId3"/>
    <p:sldId id="286" r:id="rId4"/>
    <p:sldId id="281" r:id="rId5"/>
    <p:sldId id="259" r:id="rId6"/>
    <p:sldId id="260" r:id="rId7"/>
    <p:sldId id="283" r:id="rId8"/>
    <p:sldId id="280" r:id="rId9"/>
    <p:sldId id="261" r:id="rId10"/>
    <p:sldId id="262" r:id="rId11"/>
    <p:sldId id="263" r:id="rId12"/>
    <p:sldId id="264" r:id="rId13"/>
    <p:sldId id="265" r:id="rId14"/>
    <p:sldId id="266" r:id="rId15"/>
    <p:sldId id="267" r:id="rId16"/>
    <p:sldId id="277" r:id="rId17"/>
    <p:sldId id="278" r:id="rId18"/>
    <p:sldId id="279" r:id="rId19"/>
    <p:sldId id="284" r:id="rId20"/>
    <p:sldId id="273" r:id="rId21"/>
    <p:sldId id="274" r:id="rId22"/>
    <p:sldId id="258"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351" clrIdx="0">
    <p:extLst>
      <p:ext uri="{19B8F6BF-5375-455C-9EA6-DF929625EA0E}">
        <p15:presenceInfo xmlns:p15="http://schemas.microsoft.com/office/powerpoint/2012/main" userId="S-1-5-21-2047894233-766325340-581009308-6655" providerId="AD"/>
      </p:ext>
    </p:extLst>
  </p:cmAuthor>
  <p:cmAuthor id="6" name="Chandrasekara, Sakunthala" initials="CS" lastIdx="5" clrIdx="1">
    <p:extLst>
      <p:ext uri="{19B8F6BF-5375-455C-9EA6-DF929625EA0E}">
        <p15:presenceInfo xmlns:p15="http://schemas.microsoft.com/office/powerpoint/2012/main" userId="S-1-5-21-2047894233-766325340-581009308-26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B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6C2A9-C317-4B0D-868B-9B200D1D263A}" type="datetimeFigureOut">
              <a:rPr lang="en-GB" smtClean="0"/>
              <a:t>30/05/2023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54D9A-35FB-429C-870F-FBA86C55ED8E}" type="slidenum">
              <a:rPr lang="en-GB" smtClean="0"/>
              <a:t>‹#›</a:t>
            </a:fld>
            <a:endParaRPr lang="en-GB"/>
          </a:p>
        </p:txBody>
      </p:sp>
    </p:spTree>
    <p:extLst>
      <p:ext uri="{BB962C8B-B14F-4D97-AF65-F5344CB8AC3E}">
        <p14:creationId xmlns:p14="http://schemas.microsoft.com/office/powerpoint/2010/main" val="276684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D9AEC-7962-485C-8211-CBA1016B3D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32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9D9AEC-7962-485C-8211-CBA1016B3DD6}" type="slidenum">
              <a:rPr lang="en-GB" smtClean="0"/>
              <a:t>2</a:t>
            </a:fld>
            <a:endParaRPr lang="en-GB"/>
          </a:p>
        </p:txBody>
      </p:sp>
    </p:spTree>
    <p:extLst>
      <p:ext uri="{BB962C8B-B14F-4D97-AF65-F5344CB8AC3E}">
        <p14:creationId xmlns:p14="http://schemas.microsoft.com/office/powerpoint/2010/main" val="289462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73C1E-1BC7-426B-A347-A18983472C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87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73C1E-1BC7-426B-A347-A18983472C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75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F7C45-185D-4852-B5D7-50833CB8C4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02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BB59FA-6684-41C7-87B8-A57C6252AD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333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8" name="Picture 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31454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10" name="Picture 9"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26714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3027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338930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8" name="Picture 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2628068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4290490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3637333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415585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337" y="1825625"/>
            <a:ext cx="5732463" cy="4200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5136" cy="4200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5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50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105480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383095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375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693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smtClean="0"/>
              <a:t>Footer </a:t>
            </a:r>
            <a:endParaRPr lang="en-US" dirty="0"/>
          </a:p>
        </p:txBody>
      </p:sp>
      <p:sp>
        <p:nvSpPr>
          <p:cNvPr id="6" name="Slide Number Placeholder 5"/>
          <p:cNvSpPr>
            <a:spLocks noGrp="1"/>
          </p:cNvSpPr>
          <p:nvPr>
            <p:ph type="sldNum" sz="quarter" idx="12"/>
          </p:nvPr>
        </p:nvSpPr>
        <p:spPr>
          <a:xfrm>
            <a:off x="8610600" y="6289732"/>
            <a:ext cx="2743200" cy="365125"/>
          </a:xfrm>
          <a:prstGeom prst="rect">
            <a:avLst/>
          </a:prstGeom>
        </p:spPr>
        <p:txBody>
          <a:bodyPr/>
          <a:lstStyle>
            <a:lvl1pPr>
              <a:defRPr/>
            </a:lvl1pPr>
          </a:lstStyle>
          <a:p>
            <a:fld id="{64C34448-DCA2-43CA-841B-6BE3F9D0CFB8}" type="slidenum">
              <a:rPr lang="en-US" smtClean="0"/>
              <a:pPr/>
              <a:t>‹#›</a:t>
            </a:fld>
            <a:endParaRPr lang="en-US" dirty="0"/>
          </a:p>
        </p:txBody>
      </p:sp>
      <p:pic>
        <p:nvPicPr>
          <p:cNvPr id="7" name="Picture 6"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231686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37057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199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7337" y="1825625"/>
            <a:ext cx="11520000" cy="42060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3144" y="6338502"/>
            <a:ext cx="2031841" cy="311381"/>
          </a:xfrm>
          <a:prstGeom prst="rect">
            <a:avLst/>
          </a:prstGeom>
        </p:spPr>
      </p:pic>
    </p:spTree>
    <p:extLst>
      <p:ext uri="{BB962C8B-B14F-4D97-AF65-F5344CB8AC3E}">
        <p14:creationId xmlns:p14="http://schemas.microsoft.com/office/powerpoint/2010/main" val="1380048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8610600" y="6300816"/>
            <a:ext cx="2743200" cy="365125"/>
          </a:xfrm>
          <a:prstGeom prst="rect">
            <a:avLst/>
          </a:prstGeom>
        </p:spPr>
        <p:txBody>
          <a:bodyPr/>
          <a:lstStyle>
            <a:lvl1pPr>
              <a:defRPr/>
            </a:lvl1pPr>
          </a:lstStyle>
          <a:p>
            <a:fld id="{64C34448-DCA2-43CA-841B-6BE3F9D0CFB8}" type="slidenum">
              <a:rPr lang="en-US" smtClean="0"/>
              <a:pPr/>
              <a:t>‹#›</a:t>
            </a:fld>
            <a:endParaRPr lang="en-US" dirty="0"/>
          </a:p>
        </p:txBody>
      </p:sp>
      <p:pic>
        <p:nvPicPr>
          <p:cNvPr id="11" name="Picture 10" title="&quot;&quot;"/>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12372805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9.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www.gov.uk/government/publications/commissioning-of-public-health-services-for-children/health-visiting-and-school-nursing-service-delivery-model" TargetMode="Externa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8.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8.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hyperlink" Target="mailto:researchteam@herefordshire.gov.uk" TargetMode="Externa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4.png"/><Relationship Id="rId3" Type="http://schemas.openxmlformats.org/officeDocument/2006/relationships/image" Target="../media/image48.png"/><Relationship Id="rId7" Type="http://schemas.openxmlformats.org/officeDocument/2006/relationships/image" Target="../media/image56.png"/><Relationship Id="rId12"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60.png"/><Relationship Id="rId5" Type="http://schemas.openxmlformats.org/officeDocument/2006/relationships/image" Target="../media/image45.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6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hyperlink" Target="https://understanding.herefordshire.gov.uk/growing-up/children-and-young-peoples-quality-of-life-survey-2021/" TargetMode="External"/><Relationship Id="rId2" Type="http://schemas.openxmlformats.org/officeDocument/2006/relationships/hyperlink" Target="https://understanding.herefordshire.gov.uk/growing-up/" TargetMode="External"/><Relationship Id="rId1" Type="http://schemas.openxmlformats.org/officeDocument/2006/relationships/slideLayout" Target="../slideLayouts/slideLayout8.xml"/><Relationship Id="rId4" Type="http://schemas.openxmlformats.org/officeDocument/2006/relationships/hyperlink" Target="mailto:researchteam@herefordshire.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657803" y="2141311"/>
            <a:ext cx="3800021" cy="179251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smtClean="0">
                <a:ln>
                  <a:noFill/>
                </a:ln>
                <a:solidFill>
                  <a:srgbClr val="282E2B"/>
                </a:solidFill>
                <a:effectLst/>
                <a:uLnTx/>
                <a:uFillTx/>
                <a:latin typeface="Arial"/>
                <a:ea typeface="Lato"/>
                <a:cs typeface="Arial"/>
              </a:rPr>
              <a:t>Health and well-being needs of children and young people in Herefordshire 2022:</a:t>
            </a:r>
            <a:r>
              <a:rPr kumimoji="0" lang="en-US" sz="1800" b="0" i="0" u="none" strike="noStrike" kern="1200" cap="none" spc="0" normalizeH="0" noProof="0" dirty="0" smtClean="0">
                <a:ln>
                  <a:noFill/>
                </a:ln>
                <a:solidFill>
                  <a:srgbClr val="282E2B"/>
                </a:solidFill>
                <a:effectLst/>
                <a:uLnTx/>
                <a:uFillTx/>
                <a:latin typeface="Arial"/>
                <a:ea typeface="Lato"/>
                <a:cs typeface="Arial"/>
              </a:rPr>
              <a:t> s</a:t>
            </a:r>
            <a:r>
              <a:rPr lang="en-US" sz="1800" dirty="0" err="1" smtClean="0">
                <a:solidFill>
                  <a:srgbClr val="282E2B"/>
                </a:solidFill>
                <a:latin typeface="Arial"/>
                <a:ea typeface="Lato"/>
                <a:cs typeface="Arial"/>
              </a:rPr>
              <a:t>ummary</a:t>
            </a:r>
            <a:r>
              <a:rPr lang="en-US" sz="1800" dirty="0" smtClean="0">
                <a:solidFill>
                  <a:srgbClr val="282E2B"/>
                </a:solidFill>
                <a:latin typeface="Arial"/>
                <a:ea typeface="Lato"/>
                <a:cs typeface="Arial"/>
              </a:rPr>
              <a:t> to inform the Healthy Child Programme</a:t>
            </a:r>
            <a:r>
              <a:rPr kumimoji="0" lang="en-US" sz="1800" b="0" i="0" u="none" strike="noStrike" kern="1200" cap="none" spc="0" normalizeH="0" baseline="0" noProof="0" dirty="0" smtClean="0">
                <a:ln>
                  <a:noFill/>
                </a:ln>
                <a:solidFill>
                  <a:srgbClr val="282E2B"/>
                </a:solidFill>
                <a:effectLst/>
                <a:uLnTx/>
                <a:uFillTx/>
                <a:latin typeface="Arial"/>
                <a:ea typeface="Lato"/>
                <a:cs typeface="Arial"/>
              </a:rPr>
              <a:t> redesign</a:t>
            </a:r>
            <a:endParaRPr kumimoji="0" lang="en-US" sz="1800" b="0" i="0" u="none" strike="noStrike" kern="1200" cap="none" spc="0" normalizeH="0" baseline="0" noProof="0" dirty="0">
              <a:ln>
                <a:noFill/>
              </a:ln>
              <a:solidFill>
                <a:srgbClr val="282E2B"/>
              </a:solidFill>
              <a:effectLst/>
              <a:uLnTx/>
              <a:uFillTx/>
              <a:latin typeface="Arial"/>
              <a:ea typeface="Lato"/>
              <a:cs typeface="Arial"/>
            </a:endParaRPr>
          </a:p>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400" b="0" i="0" u="none" strike="noStrike" kern="1200" cap="none" spc="0" normalizeH="0" baseline="0" noProof="0" dirty="0">
                <a:ln>
                  <a:noFill/>
                </a:ln>
                <a:solidFill>
                  <a:srgbClr val="282E2B"/>
                </a:solidFill>
                <a:effectLst/>
                <a:uLnTx/>
                <a:uFillTx/>
                <a:latin typeface="Arial"/>
                <a:ea typeface="Lato"/>
                <a:cs typeface="Arial"/>
              </a:rPr>
              <a:t>Herefordshire Council Intelligence </a:t>
            </a:r>
            <a:r>
              <a:rPr kumimoji="0" lang="en-US" sz="1400" b="0" i="0" u="none" strike="noStrike" kern="1200" cap="none" spc="0" normalizeH="0" baseline="0" noProof="0" dirty="0" smtClean="0">
                <a:ln>
                  <a:noFill/>
                </a:ln>
                <a:solidFill>
                  <a:srgbClr val="282E2B"/>
                </a:solidFill>
                <a:effectLst/>
                <a:uLnTx/>
                <a:uFillTx/>
                <a:latin typeface="Arial"/>
                <a:ea typeface="Lato"/>
                <a:cs typeface="Arial"/>
              </a:rPr>
              <a:t>Unit, </a:t>
            </a:r>
            <a:br>
              <a:rPr kumimoji="0" lang="en-US" sz="1400" b="0" i="0" u="none" strike="noStrike" kern="1200" cap="none" spc="0" normalizeH="0" baseline="0" noProof="0" dirty="0" smtClean="0">
                <a:ln>
                  <a:noFill/>
                </a:ln>
                <a:solidFill>
                  <a:srgbClr val="282E2B"/>
                </a:solidFill>
                <a:effectLst/>
                <a:uLnTx/>
                <a:uFillTx/>
                <a:latin typeface="Arial"/>
                <a:ea typeface="Lato"/>
                <a:cs typeface="Arial"/>
              </a:rPr>
            </a:br>
            <a:r>
              <a:rPr kumimoji="0" lang="en-US" sz="1400" b="0" i="0" u="none" strike="noStrike" kern="1200" cap="none" spc="0" normalizeH="0" baseline="0" noProof="0" dirty="0" smtClean="0">
                <a:ln>
                  <a:noFill/>
                </a:ln>
                <a:solidFill>
                  <a:srgbClr val="282E2B"/>
                </a:solidFill>
                <a:effectLst/>
                <a:uLnTx/>
                <a:uFillTx/>
                <a:latin typeface="Arial"/>
                <a:ea typeface="Lato"/>
                <a:cs typeface="Arial"/>
              </a:rPr>
              <a:t>May 2023</a:t>
            </a:r>
            <a:endParaRPr kumimoji="0" lang="en-US" sz="1400" b="0" i="0" u="none" strike="noStrike" kern="1200" cap="none" spc="0" normalizeH="0" baseline="0" noProof="0" dirty="0">
              <a:ln>
                <a:noFill/>
              </a:ln>
              <a:solidFill>
                <a:srgbClr val="282E2B"/>
              </a:solidFill>
              <a:effectLst/>
              <a:uLnTx/>
              <a:uFillTx/>
              <a:latin typeface="Arial"/>
              <a:ea typeface="Lato"/>
              <a:cs typeface="Arial"/>
            </a:endParaRPr>
          </a:p>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altLang="en-US" sz="1800" b="0" i="0" u="none" strike="noStrike" kern="1200" cap="none" spc="0" normalizeH="0" baseline="0" noProof="0" dirty="0">
                <a:ln>
                  <a:noFill/>
                </a:ln>
                <a:solidFill>
                  <a:srgbClr val="282E2B"/>
                </a:solidFill>
                <a:effectLst/>
                <a:uLnTx/>
                <a:uFillTx/>
                <a:latin typeface="Lato" charset="0"/>
                <a:ea typeface="Lato" charset="0"/>
                <a:cs typeface="Lato" charset="0"/>
              </a:rPr>
              <a:t/>
            </a:r>
            <a:br>
              <a:rPr kumimoji="0" lang="en-US" altLang="en-US" sz="1800" b="0" i="0" u="none" strike="noStrike" kern="1200" cap="none" spc="0" normalizeH="0" baseline="0" noProof="0" dirty="0">
                <a:ln>
                  <a:noFill/>
                </a:ln>
                <a:solidFill>
                  <a:srgbClr val="282E2B"/>
                </a:solidFill>
                <a:effectLst/>
                <a:uLnTx/>
                <a:uFillTx/>
                <a:latin typeface="Lato" charset="0"/>
                <a:ea typeface="Lato" charset="0"/>
                <a:cs typeface="Lato" charset="0"/>
              </a:rPr>
            </a:br>
            <a:endParaRPr kumimoji="0" lang="en-US" altLang="en-US" sz="1000" b="0" i="0" u="none" strike="noStrike" kern="1200" cap="none" spc="0" normalizeH="0" baseline="0" noProof="0" dirty="0">
              <a:ln>
                <a:noFill/>
              </a:ln>
              <a:solidFill>
                <a:srgbClr val="282E2B"/>
              </a:solidFill>
              <a:effectLst/>
              <a:uLnTx/>
              <a:uFillTx/>
              <a:latin typeface="Lato"/>
              <a:ea typeface="Lato"/>
              <a:cs typeface="Lato"/>
            </a:endParaRPr>
          </a:p>
        </p:txBody>
      </p:sp>
    </p:spTree>
    <p:extLst>
      <p:ext uri="{BB962C8B-B14F-4D97-AF65-F5344CB8AC3E}">
        <p14:creationId xmlns:p14="http://schemas.microsoft.com/office/powerpoint/2010/main" val="28101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9" y="80312"/>
            <a:ext cx="10515600" cy="495012"/>
          </a:xfrm>
        </p:spPr>
        <p:txBody>
          <a:bodyPr vert="horz" lIns="91440" tIns="45720" rIns="91440" bIns="45720" rtlCol="0" anchor="b">
            <a:noAutofit/>
          </a:bodyPr>
          <a:lstStyle/>
          <a:p>
            <a:pPr indent="85725">
              <a:lnSpc>
                <a:spcPct val="100000"/>
              </a:lnSpc>
              <a:spcBef>
                <a:spcPts val="0"/>
              </a:spcBef>
              <a:spcAft>
                <a:spcPts val="300"/>
              </a:spcAft>
            </a:pPr>
            <a:r>
              <a:rPr lang="en-GB" sz="3200" dirty="0" smtClean="0">
                <a:solidFill>
                  <a:prstClr val="black"/>
                </a:solidFill>
              </a:rPr>
              <a:t>Child development and educational outcomes</a:t>
            </a:r>
            <a:endParaRPr lang="en-GB" sz="3200" dirty="0">
              <a:solidFill>
                <a:prstClr val="black"/>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1BFC7D-604F-7C4B-A40C-888091E5AA1B}"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Rectangle 12"/>
          <p:cNvSpPr/>
          <p:nvPr/>
        </p:nvSpPr>
        <p:spPr>
          <a:xfrm>
            <a:off x="244709" y="607274"/>
            <a:ext cx="276265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smtClean="0">
                <a:ln>
                  <a:noFill/>
                </a:ln>
                <a:solidFill>
                  <a:srgbClr val="212529"/>
                </a:solidFill>
                <a:effectLst/>
                <a:uLnTx/>
                <a:uFillTx/>
                <a:latin typeface="Arial" panose="020B0604020202020204"/>
                <a:ea typeface="+mn-ea"/>
                <a:cs typeface="+mn-cs"/>
              </a:rPr>
              <a:t>“Language </a:t>
            </a:r>
            <a:r>
              <a:rPr kumimoji="0" lang="en-GB" sz="1400" b="0" i="1" u="none" strike="noStrike" kern="1200" cap="none" spc="0" normalizeH="0" baseline="0" noProof="0" dirty="0">
                <a:ln>
                  <a:noFill/>
                </a:ln>
                <a:solidFill>
                  <a:srgbClr val="212529"/>
                </a:solidFill>
                <a:effectLst/>
                <a:uLnTx/>
                <a:uFillTx/>
                <a:latin typeface="Arial" panose="020B0604020202020204"/>
                <a:ea typeface="+mn-ea"/>
                <a:cs typeface="+mn-cs"/>
              </a:rPr>
              <a:t>disparities are evident by age 2 and are clearly having an impact by the time children get to school” (OHID</a:t>
            </a:r>
            <a:r>
              <a:rPr kumimoji="0" lang="en-GB" sz="1400" b="0" i="1" u="none" strike="noStrike" kern="1200" cap="none" spc="0" normalizeH="0" baseline="0" noProof="0" dirty="0" smtClean="0">
                <a:ln>
                  <a:noFill/>
                </a:ln>
                <a:solidFill>
                  <a:srgbClr val="212529"/>
                </a:solidFill>
                <a:effectLst/>
                <a:uLnTx/>
                <a:uFillTx/>
                <a:latin typeface="Arial" panose="020B0604020202020204"/>
                <a:ea typeface="+mn-ea"/>
                <a:cs typeface="+mn-cs"/>
              </a:rPr>
              <a:t>)</a:t>
            </a:r>
            <a:endParaRPr kumimoji="0" lang="en-GB" sz="1400" b="0" i="1" u="none" strike="noStrike" kern="1200" cap="none" spc="0" normalizeH="0" baseline="0" noProof="0" dirty="0">
              <a:ln>
                <a:noFill/>
              </a:ln>
              <a:solidFill>
                <a:srgbClr val="212529"/>
              </a:solidFill>
              <a:effectLst/>
              <a:uLnTx/>
              <a:uFillTx/>
              <a:latin typeface="Arial" panose="020B0604020202020204"/>
              <a:ea typeface="+mn-ea"/>
              <a:cs typeface="+mn-cs"/>
            </a:endParaRPr>
          </a:p>
        </p:txBody>
      </p:sp>
      <p:pic>
        <p:nvPicPr>
          <p:cNvPr id="9" name="Picture 8" descr="icon from the Noun project" title="&quot;&quot;"/>
          <p:cNvPicPr>
            <a:picLocks noChangeAspect="1"/>
          </p:cNvPicPr>
          <p:nvPr/>
        </p:nvPicPr>
        <p:blipFill>
          <a:blip r:embed="rId2"/>
          <a:stretch>
            <a:fillRect/>
          </a:stretch>
        </p:blipFill>
        <p:spPr>
          <a:xfrm>
            <a:off x="925035" y="1425240"/>
            <a:ext cx="1156064" cy="905101"/>
          </a:xfrm>
          <a:prstGeom prst="rect">
            <a:avLst/>
          </a:prstGeom>
        </p:spPr>
      </p:pic>
      <p:sp>
        <p:nvSpPr>
          <p:cNvPr id="5" name="6-Point Star 4"/>
          <p:cNvSpPr/>
          <p:nvPr/>
        </p:nvSpPr>
        <p:spPr>
          <a:xfrm>
            <a:off x="25416" y="1944348"/>
            <a:ext cx="2885901" cy="3214253"/>
          </a:xfrm>
          <a:prstGeom prst="star6">
            <a:avLst/>
          </a:prstGeom>
          <a:solidFill>
            <a:schemeClr val="accent2">
              <a:lumMod val="40000"/>
              <a:lumOff val="60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Overall early years development is good and ultimately children</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do relatively well at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school.</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ounded Rectangle 2"/>
          <p:cNvSpPr/>
          <p:nvPr/>
        </p:nvSpPr>
        <p:spPr>
          <a:xfrm>
            <a:off x="3067774" y="551777"/>
            <a:ext cx="3544927" cy="442674"/>
          </a:xfrm>
          <a:prstGeom prst="roundRect">
            <a:avLst/>
          </a:prstGeom>
          <a:solidFill>
            <a:srgbClr val="F8CBAD"/>
          </a:solidFill>
          <a:ln>
            <a:solidFill>
              <a:srgbClr val="FDF22B"/>
            </a:solid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But areas of concern:</a:t>
            </a:r>
          </a:p>
        </p:txBody>
      </p:sp>
      <p:sp>
        <p:nvSpPr>
          <p:cNvPr id="11" name="TextBox 10"/>
          <p:cNvSpPr txBox="1"/>
          <p:nvPr/>
        </p:nvSpPr>
        <p:spPr>
          <a:xfrm>
            <a:off x="3067774" y="1083347"/>
            <a:ext cx="3544926" cy="688189"/>
          </a:xfrm>
          <a:prstGeom prst="roundRect">
            <a:avLst/>
          </a:prstGeom>
          <a:solidFill>
            <a:schemeClr val="accent2">
              <a:lumMod val="60000"/>
              <a:lumOff val="40000"/>
            </a:schemeClr>
          </a:solidFill>
        </p:spPr>
        <p:txBody>
          <a:bodyPr wrap="square" lIns="0" tIns="0" rIns="0" bIns="0" rtlCol="0" anchor="ctr">
            <a:noAutofit/>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Impact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of </a:t>
            </a: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Covid-19</a:t>
            </a:r>
            <a:r>
              <a:rPr kumimoji="0" lang="en-GB" sz="1600" b="1"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on all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children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who experienced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pandemic. </a:t>
            </a:r>
          </a:p>
        </p:txBody>
      </p:sp>
      <p:sp>
        <p:nvSpPr>
          <p:cNvPr id="34" name="Rectangle 33"/>
          <p:cNvSpPr/>
          <p:nvPr/>
        </p:nvSpPr>
        <p:spPr>
          <a:xfrm>
            <a:off x="6937196" y="714996"/>
            <a:ext cx="4880309" cy="738664"/>
          </a:xfrm>
          <a:prstGeom prst="rect">
            <a:avLst/>
          </a:prstGeom>
          <a:solidFill>
            <a:schemeClr val="accent2">
              <a:lumMod val="20000"/>
              <a:lumOff val="80000"/>
            </a:schemeClr>
          </a:solidFill>
          <a:ln>
            <a:noFill/>
          </a:ln>
        </p:spPr>
        <p:txBody>
          <a:bodyPr wrap="square">
            <a:spAutoFit/>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o</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verall development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levels at 2-2 ½ dropped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fewer are ready for school</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Good Level of Development at end </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Reception fell</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TextBox 18"/>
          <p:cNvSpPr txBox="1"/>
          <p:nvPr/>
        </p:nvSpPr>
        <p:spPr>
          <a:xfrm>
            <a:off x="3067774" y="1868610"/>
            <a:ext cx="3544926" cy="895595"/>
          </a:xfrm>
          <a:prstGeom prst="roundRect">
            <a:avLst/>
          </a:prstGeom>
          <a:solidFill>
            <a:schemeClr val="accent2">
              <a:lumMod val="60000"/>
              <a:lumOff val="40000"/>
            </a:schemeClr>
          </a:solidFill>
        </p:spPr>
        <p:txBody>
          <a:bodyPr wrap="square" lIns="0" tIns="0" rIns="0" bIns="0" rtlCol="0" anchor="ctr">
            <a:noAutofit/>
          </a:bodyPr>
          <a:lstStyle/>
          <a:p>
            <a:pPr marL="87313"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Increasing needs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related to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social and emotional and speech,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language and communication skills</a:t>
            </a:r>
            <a:endParaRPr kumimoji="0" lang="en-GB" sz="1600" b="1"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
        <p:nvSpPr>
          <p:cNvPr id="20" name="Rectangle 19"/>
          <p:cNvSpPr/>
          <p:nvPr/>
        </p:nvSpPr>
        <p:spPr>
          <a:xfrm>
            <a:off x="6937192" y="1585512"/>
            <a:ext cx="4880309" cy="1815882"/>
          </a:xfrm>
          <a:prstGeom prst="rect">
            <a:avLst/>
          </a:prstGeom>
          <a:solidFill>
            <a:schemeClr val="accent2">
              <a:lumMod val="20000"/>
              <a:lumOff val="80000"/>
            </a:schemeClr>
          </a:solidFill>
          <a:ln>
            <a:noFill/>
          </a:ln>
        </p:spPr>
        <p:txBody>
          <a:bodyPr wrap="square">
            <a:spAutoFit/>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relatively high and increasing proportion of pupils have social, emotional and mental health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needs (</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3.5% in 2021)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‘social-emotional skills’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at </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age 2-2</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½ fell significantly in </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20/21: even higher need in coming years?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development at 2-2½ lower in ‘communication skills’ than other domains (although still ~90%).  In schools, 15% of children with EHCPs have speech, language and communication needs (in line with national 17%).</a:t>
            </a:r>
          </a:p>
        </p:txBody>
      </p:sp>
      <p:sp>
        <p:nvSpPr>
          <p:cNvPr id="6" name="TextBox 5"/>
          <p:cNvSpPr txBox="1"/>
          <p:nvPr/>
        </p:nvSpPr>
        <p:spPr>
          <a:xfrm>
            <a:off x="3072919" y="2861279"/>
            <a:ext cx="3539781" cy="1241648"/>
          </a:xfrm>
          <a:prstGeom prst="roundRect">
            <a:avLst/>
          </a:prstGeom>
          <a:solidFill>
            <a:schemeClr val="accent2">
              <a:lumMod val="60000"/>
              <a:lumOff val="40000"/>
            </a:schemeClr>
          </a:solidFill>
        </p:spPr>
        <p:txBody>
          <a:bodyPr wrap="square" lIns="0" tIns="0" rIns="0" bIns="0" rtlCol="0" anchor="ctr">
            <a:noAutofit/>
          </a:bodyPr>
          <a:lstStyle/>
          <a:p>
            <a:pPr marL="87313"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Outcomes for the increasing number of children with the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highest level of additional need</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who require Education Health and Care Plans</a:t>
            </a:r>
            <a:endParaRPr kumimoji="0" lang="en-GB" sz="1600" b="1"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
        <p:nvSpPr>
          <p:cNvPr id="18" name="Rectangle 17"/>
          <p:cNvSpPr/>
          <p:nvPr/>
        </p:nvSpPr>
        <p:spPr>
          <a:xfrm>
            <a:off x="6937193" y="3533246"/>
            <a:ext cx="4880309" cy="954107"/>
          </a:xfrm>
          <a:prstGeom prst="rect">
            <a:avLst/>
          </a:prstGeom>
          <a:solidFill>
            <a:schemeClr val="accent2">
              <a:lumMod val="20000"/>
              <a:lumOff val="80000"/>
            </a:schemeClr>
          </a:solidFill>
          <a:ln>
            <a:noFill/>
          </a:ln>
        </p:spPr>
        <p:txBody>
          <a:bodyPr wrap="square">
            <a:spAutoFit/>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Numbers of children with Education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Health and Care Plans (EHCPs) continue to rise; 910 </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in 2021/22 (3.8%)</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In general these children don’t do very well throughout school compared to their peers nationally</a:t>
            </a:r>
          </a:p>
        </p:txBody>
      </p:sp>
      <p:sp>
        <p:nvSpPr>
          <p:cNvPr id="12" name="TextBox 11"/>
          <p:cNvSpPr txBox="1"/>
          <p:nvPr/>
        </p:nvSpPr>
        <p:spPr>
          <a:xfrm>
            <a:off x="3067774" y="4200002"/>
            <a:ext cx="3544927" cy="1827087"/>
          </a:xfrm>
          <a:prstGeom prst="roundRect">
            <a:avLst/>
          </a:prstGeom>
          <a:solidFill>
            <a:schemeClr val="accent2">
              <a:lumMod val="60000"/>
              <a:lumOff val="40000"/>
            </a:schemeClr>
          </a:solidFill>
        </p:spPr>
        <p:txBody>
          <a:bodyPr wrap="square" lIns="0" tIns="0" rIns="18000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Disadvantaged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Arial" panose="020B0604020202020204"/>
                <a:ea typeface="+mn-ea"/>
                <a:cs typeface="+mn-cs"/>
              </a:rPr>
              <a:t>“Children from poorer backgrounds are more at risk of poorer development and the evidence shows that differences by social background emerge early in life</a:t>
            </a:r>
            <a:r>
              <a:rPr kumimoji="0" lang="en-GB" sz="1600" b="0" i="1"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OHID</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endPar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
        <p:nvSpPr>
          <p:cNvPr id="16" name="Rectangle 15"/>
          <p:cNvSpPr/>
          <p:nvPr/>
        </p:nvSpPr>
        <p:spPr>
          <a:xfrm>
            <a:off x="6937195" y="4619204"/>
            <a:ext cx="4880309" cy="1600438"/>
          </a:xfrm>
          <a:prstGeom prst="rect">
            <a:avLst/>
          </a:prstGeom>
          <a:solidFill>
            <a:schemeClr val="accent2">
              <a:lumMod val="20000"/>
              <a:lumOff val="80000"/>
            </a:schemeClr>
          </a:solidFill>
          <a:ln>
            <a:noFill/>
          </a:ln>
        </p:spPr>
        <p:txBody>
          <a:bodyPr wrap="square">
            <a:spAutoFit/>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m</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ore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likely to have been </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affected by pandemic</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o</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n top of signs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of an already widening gap as they start school</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seem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to fall further behind as they go through school in Herefordshire.</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a:ea typeface="+mn-ea"/>
                <a:cs typeface="+mn-cs"/>
              </a:rPr>
              <a:t>leaving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school in a ‘social mobility cold spot’, dominated by a low wage economy</a:t>
            </a:r>
            <a:r>
              <a:rPr kumimoji="0" lang="en-US" sz="1400" b="0" i="0" u="none" strike="noStrike" kern="1200" cap="none" spc="0" normalizeH="0" baseline="0" noProof="0" dirty="0" smtClean="0">
                <a:ln>
                  <a:noFill/>
                </a:ln>
                <a:solidFill>
                  <a:prstClr val="black"/>
                </a:solidFill>
                <a:effectLst/>
                <a:uLnTx/>
                <a:uFillTx/>
                <a:latin typeface="Arial" panose="020B0604020202020204"/>
                <a:ea typeface="+mn-ea"/>
                <a:cs typeface="+mn-cs"/>
              </a:rPr>
              <a:t>.</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Left Arrow 6" title="&quot;&quot;"/>
          <p:cNvSpPr/>
          <p:nvPr/>
        </p:nvSpPr>
        <p:spPr>
          <a:xfrm rot="20442292" flipH="1">
            <a:off x="6226785" y="1042637"/>
            <a:ext cx="718854" cy="241906"/>
          </a:xfrm>
          <a:prstGeom prst="lef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Left Arrow 20" title="&quot;&quot;"/>
          <p:cNvSpPr/>
          <p:nvPr/>
        </p:nvSpPr>
        <p:spPr>
          <a:xfrm flipH="1">
            <a:off x="6246562" y="1951360"/>
            <a:ext cx="718854" cy="241906"/>
          </a:xfrm>
          <a:prstGeom prst="lef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Left Arrow 22" title="&quot;&quot;"/>
          <p:cNvSpPr/>
          <p:nvPr/>
        </p:nvSpPr>
        <p:spPr>
          <a:xfrm flipH="1">
            <a:off x="6309920" y="3727544"/>
            <a:ext cx="655497" cy="241906"/>
          </a:xfrm>
          <a:prstGeom prst="lef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Left Arrow 23" title="&quot;&quot;"/>
          <p:cNvSpPr/>
          <p:nvPr/>
        </p:nvSpPr>
        <p:spPr>
          <a:xfrm flipH="1">
            <a:off x="6309920" y="4924589"/>
            <a:ext cx="655497" cy="241906"/>
          </a:xfrm>
          <a:prstGeom prst="lef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8066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9" y="177008"/>
            <a:ext cx="10515600" cy="593013"/>
          </a:xfrm>
        </p:spPr>
        <p:txBody>
          <a:bodyPr>
            <a:noAutofit/>
          </a:bodyPr>
          <a:lstStyle/>
          <a:p>
            <a:pPr lvl="0" indent="85725">
              <a:lnSpc>
                <a:spcPct val="100000"/>
              </a:lnSpc>
              <a:spcBef>
                <a:spcPts val="0"/>
              </a:spcBef>
              <a:spcAft>
                <a:spcPts val="300"/>
              </a:spcAft>
              <a:defRPr/>
            </a:pPr>
            <a:r>
              <a:rPr lang="en-GB" sz="4000" dirty="0">
                <a:solidFill>
                  <a:prstClr val="black"/>
                </a:solidFill>
              </a:rPr>
              <a:t>Young adults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1BFC7D-604F-7C4B-A40C-888091E5AA1B}"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4" name="Picture 13" title="&quot;&quot;"/>
          <p:cNvPicPr>
            <a:picLocks noChangeAspect="1"/>
          </p:cNvPicPr>
          <p:nvPr/>
        </p:nvPicPr>
        <p:blipFill rotWithShape="1">
          <a:blip r:embed="rId2"/>
          <a:srcRect l="48465" t="689"/>
          <a:stretch/>
        </p:blipFill>
        <p:spPr>
          <a:xfrm>
            <a:off x="280131" y="718240"/>
            <a:ext cx="833535" cy="1033207"/>
          </a:xfrm>
          <a:prstGeom prst="rect">
            <a:avLst/>
          </a:prstGeom>
        </p:spPr>
      </p:pic>
      <p:sp>
        <p:nvSpPr>
          <p:cNvPr id="3" name="Text Placeholder 2"/>
          <p:cNvSpPr>
            <a:spLocks noGrp="1"/>
          </p:cNvSpPr>
          <p:nvPr>
            <p:ph type="body" idx="1"/>
          </p:nvPr>
        </p:nvSpPr>
        <p:spPr>
          <a:xfrm>
            <a:off x="1225355" y="879092"/>
            <a:ext cx="9733855" cy="860343"/>
          </a:xfrm>
        </p:spPr>
        <p:txBody>
          <a:bodyPr>
            <a:noAutofit/>
          </a:bodyPr>
          <a:lstStyle/>
          <a:p>
            <a:pPr marL="0" lvl="1"/>
            <a:r>
              <a:rPr lang="en-US" sz="1600" dirty="0" smtClean="0">
                <a:solidFill>
                  <a:schemeClr val="tx1"/>
                </a:solidFill>
                <a:latin typeface="Arial" panose="020B0604020202020204" pitchFamily="34" charset="0"/>
                <a:cs typeface="Arial" panose="020B0604020202020204" pitchFamily="34" charset="0"/>
              </a:rPr>
              <a:t>The </a:t>
            </a:r>
            <a:r>
              <a:rPr lang="en-US" sz="1600" dirty="0">
                <a:solidFill>
                  <a:schemeClr val="tx1"/>
                </a:solidFill>
                <a:latin typeface="Arial" panose="020B0604020202020204" pitchFamily="34" charset="0"/>
                <a:cs typeface="Arial" panose="020B0604020202020204" pitchFamily="34" charset="0"/>
              </a:rPr>
              <a:t>majority (52%) of 16 to 19 year olds live in rural </a:t>
            </a:r>
            <a:r>
              <a:rPr lang="en-US" sz="1600" dirty="0" smtClean="0">
                <a:solidFill>
                  <a:schemeClr val="tx1"/>
                </a:solidFill>
                <a:latin typeface="Arial" panose="020B0604020202020204" pitchFamily="34" charset="0"/>
                <a:cs typeface="Arial" panose="020B0604020202020204" pitchFamily="34" charset="0"/>
              </a:rPr>
              <a:t>areas in Herefordshire, however, </a:t>
            </a:r>
            <a:r>
              <a:rPr lang="en-US" sz="1600" dirty="0">
                <a:solidFill>
                  <a:schemeClr val="tx1"/>
                </a:solidFill>
                <a:latin typeface="Arial" panose="020B0604020202020204" pitchFamily="34" charset="0"/>
                <a:cs typeface="Arial" panose="020B0604020202020204" pitchFamily="34" charset="0"/>
              </a:rPr>
              <a:t>South Hereford city has a much younger profile than the county as a whole, with relatively high proportions of young adults and young </a:t>
            </a:r>
            <a:r>
              <a:rPr lang="en-US" sz="1600" dirty="0" smtClean="0">
                <a:solidFill>
                  <a:schemeClr val="tx1"/>
                </a:solidFill>
                <a:latin typeface="Arial" panose="020B0604020202020204" pitchFamily="34" charset="0"/>
                <a:cs typeface="Arial" panose="020B0604020202020204" pitchFamily="34" charset="0"/>
              </a:rPr>
              <a:t>children. </a:t>
            </a:r>
            <a:br>
              <a:rPr lang="en-US" sz="1600" dirty="0" smtClean="0">
                <a:solidFill>
                  <a:schemeClr val="tx1"/>
                </a:solidFill>
                <a:latin typeface="Arial" panose="020B0604020202020204" pitchFamily="34" charset="0"/>
                <a:cs typeface="Arial" panose="020B0604020202020204" pitchFamily="34" charset="0"/>
              </a:rPr>
            </a:br>
            <a:r>
              <a:rPr lang="en-US" sz="1600" dirty="0" smtClean="0">
                <a:solidFill>
                  <a:schemeClr val="tx1"/>
                </a:solidFill>
                <a:latin typeface="Arial" panose="020B0604020202020204" pitchFamily="34" charset="0"/>
                <a:cs typeface="Arial" panose="020B0604020202020204" pitchFamily="34" charset="0"/>
              </a:rPr>
              <a:t>  </a:t>
            </a:r>
            <a:endParaRPr lang="en-GB" sz="1600" dirty="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5078104" y="1396010"/>
            <a:ext cx="1927447" cy="686857"/>
          </a:xfrm>
          <a:prstGeom prst="roundRect">
            <a:avLst/>
          </a:prstGeom>
          <a:solidFill>
            <a:srgbClr val="37929C"/>
          </a:solidFill>
          <a:ln w="25400">
            <a:noFill/>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Arial" panose="020B0604020202020204"/>
                <a:ea typeface="+mn-ea"/>
                <a:cs typeface="+mn-cs"/>
              </a:rPr>
              <a:t>7,300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aged 1</a:t>
            </a:r>
            <a:r>
              <a:rPr kumimoji="0" lang="en-GB"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6</a:t>
            </a:r>
            <a:r>
              <a:rPr kumimoji="0" lang="en-GB" sz="16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 to 19 years old </a:t>
            </a:r>
            <a:endParaRPr kumimoji="0" lang="en-GB"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pic>
        <p:nvPicPr>
          <p:cNvPr id="6" name="Picture 5" descr="icon for young adults"/>
          <p:cNvPicPr>
            <a:picLocks noChangeAspect="1"/>
          </p:cNvPicPr>
          <p:nvPr/>
        </p:nvPicPr>
        <p:blipFill>
          <a:blip r:embed="rId3">
            <a:clrChange>
              <a:clrFrom>
                <a:srgbClr val="FFFFFF"/>
              </a:clrFrom>
              <a:clrTo>
                <a:srgbClr val="FFFFFF">
                  <a:alpha val="0"/>
                </a:srgbClr>
              </a:clrTo>
            </a:clrChange>
          </a:blip>
          <a:stretch>
            <a:fillRect/>
          </a:stretch>
        </p:blipFill>
        <p:spPr>
          <a:xfrm>
            <a:off x="5128027" y="2174688"/>
            <a:ext cx="1821028" cy="1760546"/>
          </a:xfrm>
          <a:prstGeom prst="rect">
            <a:avLst/>
          </a:prstGeom>
        </p:spPr>
      </p:pic>
      <p:sp>
        <p:nvSpPr>
          <p:cNvPr id="27" name="Text Placeholder 2"/>
          <p:cNvSpPr txBox="1">
            <a:spLocks/>
          </p:cNvSpPr>
          <p:nvPr/>
        </p:nvSpPr>
        <p:spPr>
          <a:xfrm>
            <a:off x="240691" y="1848506"/>
            <a:ext cx="4672635" cy="2345941"/>
          </a:xfrm>
          <a:prstGeom prst="roundRect">
            <a:avLst/>
          </a:prstGeom>
          <a:solidFill>
            <a:schemeClr val="accent4">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t>Impact of alcohol</a:t>
            </a:r>
          </a:p>
          <a:p>
            <a:pPr marL="0" marR="0" lvl="0" indent="0" algn="l" defTabSz="914400" rtl="0" eaLnBrk="1" fontAlgn="auto" latinLnBrk="0" hangingPunct="1">
              <a:lnSpc>
                <a:spcPct val="100000"/>
              </a:lnSpc>
              <a:spcBef>
                <a:spcPts val="0"/>
              </a:spcBef>
              <a:spcAft>
                <a:spcPts val="600"/>
              </a:spcAft>
              <a:buClrTx/>
              <a:buSzTx/>
              <a:buFont typeface="Arial"/>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Females under 18 more likely to be admitted to hospital due to alcohol than nationally and anywhere else in West Midlands. </a:t>
            </a:r>
          </a:p>
          <a:p>
            <a:pPr marL="0" marR="0" lvl="0" indent="0" algn="l" defTabSz="914400" rtl="0" eaLnBrk="1" fontAlgn="auto" latinLnBrk="0" hangingPunct="1">
              <a:lnSpc>
                <a:spcPct val="100000"/>
              </a:lnSpc>
              <a:spcBef>
                <a:spcPts val="0"/>
              </a:spcBef>
              <a:spcAft>
                <a:spcPts val="300"/>
              </a:spcAft>
              <a:buClrTx/>
              <a:buSzTx/>
              <a:buFont typeface="Arial"/>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In 2021, 28% of Year 10s had drunk alcohol ‘the week before’, and were more likely to engage in other risky behaviours that those who hadn’t.</a:t>
            </a:r>
            <a:endPar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 name="Text Placeholder 2"/>
          <p:cNvSpPr txBox="1">
            <a:spLocks/>
          </p:cNvSpPr>
          <p:nvPr/>
        </p:nvSpPr>
        <p:spPr>
          <a:xfrm>
            <a:off x="1296697" y="4255178"/>
            <a:ext cx="4543400" cy="1893374"/>
          </a:xfrm>
          <a:prstGeom prst="roundRect">
            <a:avLst/>
          </a:prstGeom>
          <a:solidFill>
            <a:schemeClr val="accent4">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Sexual health </a:t>
            </a:r>
          </a:p>
          <a:p>
            <a:pPr marL="0" marR="0" lvl="0" indent="0" algn="l" defTabSz="914400" rtl="0" eaLnBrk="1" fontAlgn="auto" latinLnBrk="0" hangingPunct="1">
              <a:lnSpc>
                <a:spcPct val="100000"/>
              </a:lnSpc>
              <a:spcBef>
                <a:spcPts val="0"/>
              </a:spcBef>
              <a:spcAft>
                <a:spcPts val="600"/>
              </a:spcAft>
              <a:buClrTx/>
              <a:buSzTx/>
              <a:buFont typeface="Arial"/>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Almost all Year 10s know how to stay safe, but concerning proportions of sexually active teens ‘always’ use protection (only 38% of Y10/11) and only 25% know where to go for more advice.</a:t>
            </a:r>
            <a:endPar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Text Placeholder 2"/>
          <p:cNvSpPr txBox="1">
            <a:spLocks/>
          </p:cNvSpPr>
          <p:nvPr/>
        </p:nvSpPr>
        <p:spPr>
          <a:xfrm>
            <a:off x="6284825" y="4262232"/>
            <a:ext cx="4543400" cy="1893374"/>
          </a:xfrm>
          <a:prstGeom prst="roundRect">
            <a:avLst/>
          </a:prstGeom>
          <a:solidFill>
            <a:schemeClr val="accent4">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Road safety</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Although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small in absolute terms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(~25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 year), relatively high rates of children and young people are hurt as a result of an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accident whilst in a car</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In particular, the rate of 15 to 24 year-olds killed or seriously injured.</a:t>
            </a:r>
          </a:p>
        </p:txBody>
      </p:sp>
      <p:sp>
        <p:nvSpPr>
          <p:cNvPr id="22" name="Text Placeholder 2"/>
          <p:cNvSpPr txBox="1">
            <a:spLocks/>
          </p:cNvSpPr>
          <p:nvPr/>
        </p:nvSpPr>
        <p:spPr>
          <a:xfrm>
            <a:off x="7163756" y="2250212"/>
            <a:ext cx="4740679" cy="1533512"/>
          </a:xfrm>
          <a:prstGeom prst="roundRect">
            <a:avLst/>
          </a:prstGeom>
          <a:solidFill>
            <a:schemeClr val="accent4">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Increasing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rates of hospital admission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due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to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unintentional and deliberate injuries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in young people aged 15 to 24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(especially amongst girls): 220 admissions in 2020/21 was the highest rate in the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region.</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0" name="Picture 19" descr="icon showing road accident"/>
          <p:cNvPicPr>
            <a:picLocks noChangeAspect="1"/>
          </p:cNvPicPr>
          <p:nvPr/>
        </p:nvPicPr>
        <p:blipFill>
          <a:blip r:embed="rId4"/>
          <a:stretch>
            <a:fillRect/>
          </a:stretch>
        </p:blipFill>
        <p:spPr>
          <a:xfrm>
            <a:off x="10894969" y="4750838"/>
            <a:ext cx="609653" cy="841321"/>
          </a:xfrm>
          <a:prstGeom prst="rect">
            <a:avLst/>
          </a:prstGeom>
        </p:spPr>
      </p:pic>
      <p:pic>
        <p:nvPicPr>
          <p:cNvPr id="29" name="Picture 28" descr="Noun project icon for alcohol"/>
          <p:cNvPicPr>
            <a:picLocks noChangeAspect="1"/>
          </p:cNvPicPr>
          <p:nvPr/>
        </p:nvPicPr>
        <p:blipFill>
          <a:blip r:embed="rId5">
            <a:clrChange>
              <a:clrFrom>
                <a:srgbClr val="FFFFFF"/>
              </a:clrFrom>
              <a:clrTo>
                <a:srgbClr val="FFFFFF">
                  <a:alpha val="0"/>
                </a:srgbClr>
              </a:clrTo>
            </a:clrChange>
          </a:blip>
          <a:stretch>
            <a:fillRect/>
          </a:stretch>
        </p:blipFill>
        <p:spPr>
          <a:xfrm>
            <a:off x="4068374" y="1498253"/>
            <a:ext cx="844952" cy="816015"/>
          </a:xfrm>
          <a:prstGeom prst="rect">
            <a:avLst/>
          </a:prstGeom>
        </p:spPr>
      </p:pic>
      <p:pic>
        <p:nvPicPr>
          <p:cNvPr id="30" name="Picture 29" descr="Noun project icon for consent"/>
          <p:cNvPicPr>
            <a:picLocks noChangeAspect="1"/>
          </p:cNvPicPr>
          <p:nvPr/>
        </p:nvPicPr>
        <p:blipFill>
          <a:blip r:embed="rId6"/>
          <a:stretch>
            <a:fillRect/>
          </a:stretch>
        </p:blipFill>
        <p:spPr>
          <a:xfrm>
            <a:off x="504148" y="4702067"/>
            <a:ext cx="792549" cy="938865"/>
          </a:xfrm>
          <a:prstGeom prst="rect">
            <a:avLst/>
          </a:prstGeom>
        </p:spPr>
      </p:pic>
      <p:pic>
        <p:nvPicPr>
          <p:cNvPr id="21" name="Picture 20" descr="hospital Icon 1011727"/>
          <p:cNvPicPr>
            <a:picLocks noChangeAspect="1"/>
          </p:cNvPicPr>
          <p:nvPr/>
        </p:nvPicPr>
        <p:blipFill>
          <a:blip r:embed="rId7">
            <a:clrChange>
              <a:clrFrom>
                <a:srgbClr val="000000">
                  <a:alpha val="23137"/>
                </a:srgbClr>
              </a:clrFrom>
              <a:clrTo>
                <a:srgbClr val="000000">
                  <a:alpha val="0"/>
                </a:srgbClr>
              </a:clrTo>
            </a:clrChange>
          </a:blip>
          <a:stretch>
            <a:fillRect/>
          </a:stretch>
        </p:blipFill>
        <p:spPr>
          <a:xfrm>
            <a:off x="11014948" y="1853050"/>
            <a:ext cx="755970" cy="755970"/>
          </a:xfrm>
          <a:prstGeom prst="rect">
            <a:avLst/>
          </a:prstGeom>
        </p:spPr>
      </p:pic>
    </p:spTree>
    <p:extLst>
      <p:ext uri="{BB962C8B-B14F-4D97-AF65-F5344CB8AC3E}">
        <p14:creationId xmlns:p14="http://schemas.microsoft.com/office/powerpoint/2010/main" val="2124181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9" y="177008"/>
            <a:ext cx="10515600" cy="593013"/>
          </a:xfrm>
        </p:spPr>
        <p:txBody>
          <a:bodyPr>
            <a:noAutofit/>
          </a:bodyPr>
          <a:lstStyle/>
          <a:p>
            <a:pPr lvl="0">
              <a:lnSpc>
                <a:spcPct val="100000"/>
              </a:lnSpc>
              <a:spcBef>
                <a:spcPts val="0"/>
              </a:spcBef>
              <a:spcAft>
                <a:spcPts val="300"/>
              </a:spcAft>
              <a:defRPr/>
            </a:pPr>
            <a:r>
              <a:rPr lang="en-GB" sz="4000" dirty="0">
                <a:solidFill>
                  <a:prstClr val="black"/>
                </a:solidFill>
              </a:rPr>
              <a:t>Physical health</a:t>
            </a:r>
          </a:p>
        </p:txBody>
      </p:sp>
      <p:sp>
        <p:nvSpPr>
          <p:cNvPr id="3" name="Rectangle 2" descr="&quot;&quot;" title="&quot;&quot;"/>
          <p:cNvSpPr/>
          <p:nvPr/>
        </p:nvSpPr>
        <p:spPr>
          <a:xfrm>
            <a:off x="78059" y="5826512"/>
            <a:ext cx="12113941" cy="10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1BFC7D-604F-7C4B-A40C-888091E5AA1B}"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TextBox 9"/>
          <p:cNvSpPr txBox="1"/>
          <p:nvPr/>
        </p:nvSpPr>
        <p:spPr>
          <a:xfrm>
            <a:off x="244709" y="740350"/>
            <a:ext cx="5064199" cy="2553796"/>
          </a:xfrm>
          <a:prstGeom prst="roundRect">
            <a:avLst/>
          </a:prstGeom>
          <a:solidFill>
            <a:srgbClr val="8FC6C3"/>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t>Some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aspects of maternal health are </a:t>
            </a:r>
            <a: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t>of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concern</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 2020/21 12% were smokers at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time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of delivery and over half were overweight.  </a:t>
            </a:r>
            <a:endPar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Infant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mortality</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particularly under 28 days, has been rising and in 2018/20 was amongst the highest in England.  Maternal health is a key risk factor, as is prematurity – the latter has risen over the same period. An in-depth review is underway.</a:t>
            </a:r>
          </a:p>
        </p:txBody>
      </p:sp>
      <p:sp>
        <p:nvSpPr>
          <p:cNvPr id="8" name="TextBox 7"/>
          <p:cNvSpPr txBox="1"/>
          <p:nvPr/>
        </p:nvSpPr>
        <p:spPr>
          <a:xfrm>
            <a:off x="244709" y="3442712"/>
            <a:ext cx="5084180" cy="3227462"/>
          </a:xfrm>
          <a:prstGeom prst="roundRect">
            <a:avLst/>
          </a:prstGeom>
          <a:solidFill>
            <a:srgbClr val="8FC6C3"/>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t>              Excess weight</a:t>
            </a:r>
            <a:endParaRPr kumimoji="0" lang="en-GB" sz="2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Already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concerning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situation exacerbated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by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Covid-19.  In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2021, 39% of Year 6s were overweight –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up from 32%</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the year before. </a:t>
            </a:r>
          </a:p>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Obesity rates almost double between Reception and Y6, and children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 the most deprived areas are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more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likely to be obese</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p>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Opportunities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to increase physical activity (in 2021 a third did ‘every day last week’) and healthy eating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(only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 fifth had 5+ portions of fruit and veg ‘yesterday</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p:cNvSpPr txBox="1"/>
          <p:nvPr/>
        </p:nvSpPr>
        <p:spPr>
          <a:xfrm>
            <a:off x="5674939" y="793072"/>
            <a:ext cx="6254301" cy="2127990"/>
          </a:xfrm>
          <a:prstGeom prst="roundRect">
            <a:avLst/>
          </a:prstGeom>
          <a:solidFill>
            <a:srgbClr val="8FC6C3"/>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t>Oral health</a:t>
            </a:r>
          </a:p>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1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 3 five year-olds had visible signs of tooth decay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in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2018/19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 figure that hasn’t changed for over a decade, is consistently higher than England’s, and compares unfavourably even with other </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unflouridated</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areas. </a:t>
            </a:r>
            <a:endPar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Half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of children in summer 2021 said they’d seen a dentist that school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year</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6" name="TextBox 5"/>
          <p:cNvSpPr txBox="1"/>
          <p:nvPr/>
        </p:nvSpPr>
        <p:spPr>
          <a:xfrm>
            <a:off x="5674939" y="2969267"/>
            <a:ext cx="6295697" cy="3752208"/>
          </a:xfrm>
          <a:prstGeom prst="roundRect">
            <a:avLst/>
          </a:prstGeom>
          <a:solidFill>
            <a:srgbClr val="8FC6C3"/>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t>      Children’s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health issues to watch</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which may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present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opportunities for doing things differently:</a:t>
            </a:r>
          </a:p>
          <a:p>
            <a:pPr marL="179388" marR="0" lvl="1" indent="-1793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a:t>
            </a:r>
            <a:r>
              <a:rPr kumimoji="0" lang="en-GB" sz="1600" b="0" i="0" u="none" strike="noStrike" kern="1200" cap="none" spc="0" normalizeH="0" baseline="0" noProof="0" dirty="0" err="1" smtClean="0">
                <a:ln>
                  <a:noFill/>
                </a:ln>
                <a:solidFill>
                  <a:prstClr val="black"/>
                </a:solidFill>
                <a:effectLst/>
                <a:uLnTx/>
                <a:uFillTx/>
                <a:latin typeface="Arial" panose="020B0604020202020204"/>
                <a:ea typeface="+mn-ea"/>
                <a:cs typeface="+mn-cs"/>
              </a:rPr>
              <a:t>ake</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-up of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childhood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vaccines</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is better than nationally, but coverage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for those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offered at age 2 and </a:t>
            </a:r>
            <a:r>
              <a:rPr kumimoji="0" lang="en-GB" sz="1600" b="1" i="0" u="none" strike="noStrike" kern="1200" cap="none" spc="0" normalizeH="0" baseline="0" noProof="0" dirty="0" smtClean="0">
                <a:ln>
                  <a:noFill/>
                </a:ln>
                <a:solidFill>
                  <a:prstClr val="black"/>
                </a:solidFill>
                <a:effectLst/>
                <a:uLnTx/>
                <a:uFillTx/>
                <a:latin typeface="Arial" panose="020B0604020202020204"/>
                <a:ea typeface="+mn-ea"/>
                <a:cs typeface="+mn-cs"/>
              </a:rPr>
              <a:t>3y 4m</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have fallen since 2015-17 and been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below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95% target for several years  </a:t>
            </a:r>
          </a:p>
          <a:p>
            <a:pPr marL="179388" marR="0" lvl="1" indent="-1793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Sustained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rise in A&amp;E attendances</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since spring 2021,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driven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by under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5s (&gt;400 a month).  </a:t>
            </a:r>
          </a:p>
          <a:p>
            <a:pPr marL="179388" marR="0" lvl="1" indent="-1793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Small numbers, but higher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than national rates of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1" i="0" u="none" strike="noStrike" kern="1200" cap="none" spc="0" normalizeH="0" baseline="0" noProof="0" dirty="0" smtClean="0">
                <a:ln>
                  <a:noFill/>
                </a:ln>
                <a:solidFill>
                  <a:prstClr val="black"/>
                </a:solidFill>
                <a:effectLst/>
                <a:uLnTx/>
                <a:uFillTx/>
                <a:latin typeface="Arial" panose="020B0604020202020204"/>
                <a:ea typeface="+mn-ea"/>
                <a:cs typeface="+mn-cs"/>
              </a:rPr>
              <a:t>emergency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admissions for under 5s</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due to falls, specifically from furniture, and poisoning, specifically from medicines.</a:t>
            </a:r>
          </a:p>
          <a:p>
            <a:pPr marL="179388" marR="0" lvl="1" indent="-1793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Relatively high rate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of admissions due to epilepsy (under 10s): 25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admissions in 2020/21</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highest rate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region and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amongst comparators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title="&quot;&quot;"/>
          <p:cNvPicPr>
            <a:picLocks noChangeAspect="1"/>
          </p:cNvPicPr>
          <p:nvPr/>
        </p:nvPicPr>
        <p:blipFill rotWithShape="1">
          <a:blip r:embed="rId2">
            <a:clrChange>
              <a:clrFrom>
                <a:srgbClr val="FFFFFF"/>
              </a:clrFrom>
              <a:clrTo>
                <a:srgbClr val="FFFFFF">
                  <a:alpha val="0"/>
                </a:srgbClr>
              </a:clrTo>
            </a:clrChange>
          </a:blip>
          <a:srcRect r="-961" b="21000"/>
          <a:stretch/>
        </p:blipFill>
        <p:spPr>
          <a:xfrm>
            <a:off x="11292857" y="3525685"/>
            <a:ext cx="677779" cy="530350"/>
          </a:xfrm>
          <a:prstGeom prst="rect">
            <a:avLst/>
          </a:prstGeom>
        </p:spPr>
      </p:pic>
      <p:pic>
        <p:nvPicPr>
          <p:cNvPr id="19" name="Picture 18" title="&quot;&quot;"/>
          <p:cNvPicPr>
            <a:picLocks noChangeAspect="1"/>
          </p:cNvPicPr>
          <p:nvPr/>
        </p:nvPicPr>
        <p:blipFill>
          <a:blip r:embed="rId3"/>
          <a:stretch>
            <a:fillRect/>
          </a:stretch>
        </p:blipFill>
        <p:spPr>
          <a:xfrm>
            <a:off x="4756258" y="924096"/>
            <a:ext cx="978942" cy="1037902"/>
          </a:xfrm>
          <a:prstGeom prst="rect">
            <a:avLst/>
          </a:prstGeom>
        </p:spPr>
      </p:pic>
      <p:pic>
        <p:nvPicPr>
          <p:cNvPr id="12" name="Picture 11" title="&quot;&quot;"/>
          <p:cNvPicPr>
            <a:picLocks noChangeAspect="1"/>
          </p:cNvPicPr>
          <p:nvPr/>
        </p:nvPicPr>
        <p:blipFill>
          <a:blip r:embed="rId4">
            <a:clrChange>
              <a:clrFrom>
                <a:srgbClr val="FFFFFF"/>
              </a:clrFrom>
              <a:clrTo>
                <a:srgbClr val="FFFFFF">
                  <a:alpha val="0"/>
                </a:srgbClr>
              </a:clrTo>
            </a:clrChange>
            <a:biLevel thresh="75000"/>
          </a:blip>
          <a:stretch>
            <a:fillRect/>
          </a:stretch>
        </p:blipFill>
        <p:spPr>
          <a:xfrm>
            <a:off x="4286495" y="2455413"/>
            <a:ext cx="2044825" cy="1375948"/>
          </a:xfrm>
          <a:prstGeom prst="rect">
            <a:avLst/>
          </a:prstGeom>
        </p:spPr>
      </p:pic>
      <p:pic>
        <p:nvPicPr>
          <p:cNvPr id="21" name="Picture 20" descr="image of a damaged tooth"/>
          <p:cNvPicPr>
            <a:picLocks noChangeAspect="1"/>
          </p:cNvPicPr>
          <p:nvPr/>
        </p:nvPicPr>
        <p:blipFill>
          <a:blip r:embed="rId5">
            <a:clrChange>
              <a:clrFrom>
                <a:srgbClr val="D7D7D7"/>
              </a:clrFrom>
              <a:clrTo>
                <a:srgbClr val="D7D7D7">
                  <a:alpha val="0"/>
                </a:srgbClr>
              </a:clrTo>
            </a:clrChange>
          </a:blip>
          <a:stretch>
            <a:fillRect/>
          </a:stretch>
        </p:blipFill>
        <p:spPr>
          <a:xfrm>
            <a:off x="11074460" y="770021"/>
            <a:ext cx="762895" cy="696287"/>
          </a:xfrm>
          <a:prstGeom prst="rect">
            <a:avLst/>
          </a:prstGeom>
          <a:ln>
            <a:noFill/>
          </a:ln>
        </p:spPr>
      </p:pic>
      <p:pic>
        <p:nvPicPr>
          <p:cNvPr id="24" name="Picture 23" title="&quot;&quot;"/>
          <p:cNvPicPr>
            <a:picLocks noChangeAspect="1"/>
          </p:cNvPicPr>
          <p:nvPr/>
        </p:nvPicPr>
        <p:blipFill>
          <a:blip r:embed="rId6">
            <a:clrChange>
              <a:clrFrom>
                <a:srgbClr val="FFFFFF"/>
              </a:clrFrom>
              <a:clrTo>
                <a:srgbClr val="FFFFFF">
                  <a:alpha val="0"/>
                </a:srgbClr>
              </a:clrTo>
            </a:clrChange>
          </a:blip>
          <a:stretch>
            <a:fillRect/>
          </a:stretch>
        </p:blipFill>
        <p:spPr>
          <a:xfrm>
            <a:off x="11292857" y="4612453"/>
            <a:ext cx="601008" cy="776302"/>
          </a:xfrm>
          <a:prstGeom prst="rect">
            <a:avLst/>
          </a:prstGeom>
        </p:spPr>
      </p:pic>
      <p:pic>
        <p:nvPicPr>
          <p:cNvPr id="22" name="Picture 21" title="&quot;&quot;"/>
          <p:cNvPicPr>
            <a:picLocks noChangeAspect="1"/>
          </p:cNvPicPr>
          <p:nvPr/>
        </p:nvPicPr>
        <p:blipFill>
          <a:blip r:embed="rId7"/>
          <a:stretch>
            <a:fillRect/>
          </a:stretch>
        </p:blipFill>
        <p:spPr>
          <a:xfrm>
            <a:off x="244709" y="3331584"/>
            <a:ext cx="743776" cy="591363"/>
          </a:xfrm>
          <a:prstGeom prst="rect">
            <a:avLst/>
          </a:prstGeom>
        </p:spPr>
      </p:pic>
    </p:spTree>
    <p:extLst>
      <p:ext uri="{BB962C8B-B14F-4D97-AF65-F5344CB8AC3E}">
        <p14:creationId xmlns:p14="http://schemas.microsoft.com/office/powerpoint/2010/main" val="3424944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9" y="177008"/>
            <a:ext cx="10515600" cy="593013"/>
          </a:xfrm>
        </p:spPr>
        <p:txBody>
          <a:bodyPr>
            <a:noAutofit/>
          </a:bodyPr>
          <a:lstStyle/>
          <a:p>
            <a:pPr lvl="0" indent="85725">
              <a:lnSpc>
                <a:spcPct val="100000"/>
              </a:lnSpc>
              <a:spcBef>
                <a:spcPts val="0"/>
              </a:spcBef>
              <a:spcAft>
                <a:spcPts val="300"/>
              </a:spcAft>
              <a:defRPr/>
            </a:pPr>
            <a:r>
              <a:rPr lang="en-GB" sz="4000" dirty="0">
                <a:solidFill>
                  <a:prstClr val="black"/>
                </a:solidFill>
              </a:rPr>
              <a:t>Mental </a:t>
            </a:r>
            <a:r>
              <a:rPr lang="en-GB" sz="4000" dirty="0" smtClean="0">
                <a:solidFill>
                  <a:prstClr val="black"/>
                </a:solidFill>
              </a:rPr>
              <a:t>well-being</a:t>
            </a:r>
            <a:endParaRPr lang="en-GB" sz="4000" dirty="0">
              <a:solidFill>
                <a:prstClr val="black"/>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1BFC7D-604F-7C4B-A40C-888091E5AA1B}"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p:cNvSpPr txBox="1"/>
          <p:nvPr/>
        </p:nvSpPr>
        <p:spPr>
          <a:xfrm>
            <a:off x="556509" y="1248087"/>
            <a:ext cx="5407368" cy="2552607"/>
          </a:xfrm>
          <a:prstGeom prst="roundRect">
            <a:avLst/>
          </a:prstGeom>
          <a:solidFill>
            <a:srgbClr val="8FC6C3"/>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t>Of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children and young people</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en-GB" sz="2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Although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most are happy, a large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minority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have low mental well-being scores (25% primary and 48% older)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and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worry or anxiety affects most (75% of secondary).  </a:t>
            </a:r>
            <a:endPar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One third of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pupils afraid to go to school at least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sometimes because of bullying, and Y10s were more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likely to have been bullied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in 2021 than in the wider sample.</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p:cNvSpPr txBox="1"/>
          <p:nvPr/>
        </p:nvSpPr>
        <p:spPr>
          <a:xfrm>
            <a:off x="6250499" y="1248087"/>
            <a:ext cx="5407368" cy="2552607"/>
          </a:xfrm>
          <a:prstGeom prst="roundRect">
            <a:avLst/>
          </a:prstGeom>
          <a:solidFill>
            <a:srgbClr val="8FC6C3"/>
          </a:solidFill>
        </p:spPr>
        <p:txBody>
          <a:bodyPr wrap="square" lIns="0" tIns="0" rIns="0" bIns="0" rtlCol="0">
            <a:noAutofit/>
          </a:bodyPr>
          <a:lstStyle/>
          <a:p>
            <a:pPr marL="0" marR="0" lvl="0" indent="452438"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t>Of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parents</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en-GB" sz="2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a:t>
            </a:r>
            <a:r>
              <a:rPr kumimoji="0" lang="en-GB" sz="1600" b="0" i="0" u="none" strike="noStrike" kern="1200" cap="none" spc="0" normalizeH="0" baseline="0" noProof="0" dirty="0" err="1" smtClean="0">
                <a:ln>
                  <a:noFill/>
                </a:ln>
                <a:solidFill>
                  <a:prstClr val="black"/>
                </a:solidFill>
                <a:effectLst/>
                <a:uLnTx/>
                <a:uFillTx/>
                <a:latin typeface="Arial" panose="020B0604020202020204"/>
                <a:ea typeface="+mn-ea"/>
                <a:cs typeface="+mn-cs"/>
              </a:rPr>
              <a:t>lready</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 big risk for the well-being of our children (as identified in 2018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needs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ssessment</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exacerbated for many during the pandemic, and the cost-of-living crisis will make things worse. </a:t>
            </a:r>
            <a:endPar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2020/21, mental health support for a family member was identified in 73% of new Early Help cases, and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parental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mental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ill-health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observed in 29% of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social</a:t>
            </a:r>
          </a:p>
          <a:p>
            <a:pPr marL="269875"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care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assessments. </a:t>
            </a:r>
          </a:p>
        </p:txBody>
      </p:sp>
      <p:pic>
        <p:nvPicPr>
          <p:cNvPr id="5" name="Picture 4" descr="Noun project icon for mental health"/>
          <p:cNvPicPr>
            <a:picLocks noChangeAspect="1"/>
          </p:cNvPicPr>
          <p:nvPr/>
        </p:nvPicPr>
        <p:blipFill rotWithShape="1">
          <a:blip r:embed="rId2">
            <a:clrChange>
              <a:clrFrom>
                <a:srgbClr val="FFFFFF"/>
              </a:clrFrom>
              <a:clrTo>
                <a:srgbClr val="FFFFFF">
                  <a:alpha val="0"/>
                </a:srgbClr>
              </a:clrTo>
            </a:clrChange>
          </a:blip>
          <a:srcRect t="-1" b="1535"/>
          <a:stretch/>
        </p:blipFill>
        <p:spPr>
          <a:xfrm>
            <a:off x="5370896" y="527956"/>
            <a:ext cx="1369235" cy="1383971"/>
          </a:xfrm>
          <a:prstGeom prst="rect">
            <a:avLst/>
          </a:prstGeom>
          <a:ln>
            <a:noFill/>
          </a:ln>
        </p:spPr>
      </p:pic>
      <p:sp>
        <p:nvSpPr>
          <p:cNvPr id="9" name="TextBox 8"/>
          <p:cNvSpPr txBox="1"/>
          <p:nvPr/>
        </p:nvSpPr>
        <p:spPr>
          <a:xfrm>
            <a:off x="3260193" y="4441021"/>
            <a:ext cx="5650619" cy="1549876"/>
          </a:xfrm>
          <a:prstGeom prst="roundRect">
            <a:avLst/>
          </a:prstGeom>
          <a:solidFill>
            <a:srgbClr val="8FC6C3"/>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a:ea typeface="+mn-ea"/>
                <a:cs typeface="+mn-cs"/>
              </a:rPr>
              <a:t>Building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resilience</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 </a:t>
            </a:r>
            <a:b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children and young people can have life-long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protective benefits. Fewer than ¼ had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high resilience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scores in 2021.</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Emotional wellbeing and resilience is a particular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concern for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secondary </a:t>
            </a:r>
            <a:r>
              <a:rPr kumimoji="0" lang="en-GB" sz="1600" b="1" i="0" u="none" strike="noStrike" kern="1200" cap="none" spc="0" normalizeH="0" baseline="0" noProof="0" dirty="0" smtClean="0">
                <a:ln>
                  <a:noFill/>
                </a:ln>
                <a:solidFill>
                  <a:prstClr val="black"/>
                </a:solidFill>
                <a:effectLst/>
                <a:uLnTx/>
                <a:uFillTx/>
                <a:latin typeface="Arial" panose="020B0604020202020204"/>
                <a:ea typeface="+mn-ea"/>
                <a:cs typeface="+mn-cs"/>
              </a:rPr>
              <a:t>pupils.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descr="Noun project icon for resilience"/>
          <p:cNvPicPr>
            <a:picLocks noChangeAspect="1"/>
          </p:cNvPicPr>
          <p:nvPr/>
        </p:nvPicPr>
        <p:blipFill rotWithShape="1">
          <a:blip r:embed="rId3">
            <a:clrChange>
              <a:clrFrom>
                <a:srgbClr val="FFFFFF"/>
              </a:clrFrom>
              <a:clrTo>
                <a:srgbClr val="FFFFFF">
                  <a:alpha val="0"/>
                </a:srgbClr>
              </a:clrTo>
            </a:clrChange>
          </a:blip>
          <a:srcRect r="4979" b="3850"/>
          <a:stretch/>
        </p:blipFill>
        <p:spPr>
          <a:xfrm>
            <a:off x="5440720" y="3591505"/>
            <a:ext cx="1299411" cy="1237795"/>
          </a:xfrm>
          <a:prstGeom prst="rect">
            <a:avLst/>
          </a:prstGeom>
        </p:spPr>
      </p:pic>
    </p:spTree>
    <p:extLst>
      <p:ext uri="{BB962C8B-B14F-4D97-AF65-F5344CB8AC3E}">
        <p14:creationId xmlns:p14="http://schemas.microsoft.com/office/powerpoint/2010/main" val="2965871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9" y="187518"/>
            <a:ext cx="10515600" cy="593013"/>
          </a:xfrm>
        </p:spPr>
        <p:txBody>
          <a:bodyPr vert="horz" lIns="91440" tIns="45720" rIns="91440" bIns="45720" rtlCol="0" anchor="b">
            <a:noAutofit/>
          </a:bodyPr>
          <a:lstStyle/>
          <a:p>
            <a:pPr indent="85725">
              <a:lnSpc>
                <a:spcPct val="100000"/>
              </a:lnSpc>
              <a:spcBef>
                <a:spcPts val="0"/>
              </a:spcBef>
              <a:spcAft>
                <a:spcPts val="300"/>
              </a:spcAft>
            </a:pPr>
            <a:r>
              <a:rPr lang="en-GB" sz="4000" dirty="0">
                <a:solidFill>
                  <a:prstClr val="black"/>
                </a:solidFill>
              </a:rPr>
              <a:t>Vulnerable groups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1BFC7D-604F-7C4B-A40C-888091E5AA1B}"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p:cNvSpPr txBox="1"/>
          <p:nvPr/>
        </p:nvSpPr>
        <p:spPr>
          <a:xfrm>
            <a:off x="209758" y="1351779"/>
            <a:ext cx="5226443" cy="1376097"/>
          </a:xfrm>
          <a:prstGeom prst="roundRect">
            <a:avLst/>
          </a:prstGeom>
          <a:solidFill>
            <a:srgbClr val="E68AC1"/>
          </a:solidFill>
        </p:spPr>
        <p:txBody>
          <a:bodyPr wrap="square" lIns="0" tIns="0" rIns="0" bIns="0" rtlCol="0">
            <a:noAutofit/>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Around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50 Afghan or Syrian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refugee children</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have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arrived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 Herefordshire since 2018; more recently 300 Ukrainian children between May and August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2022</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and the volatility of the situation means that the future is uncertain.</a:t>
            </a:r>
          </a:p>
        </p:txBody>
      </p:sp>
      <p:sp>
        <p:nvSpPr>
          <p:cNvPr id="8" name="TextBox 7"/>
          <p:cNvSpPr txBox="1"/>
          <p:nvPr/>
        </p:nvSpPr>
        <p:spPr>
          <a:xfrm>
            <a:off x="133242" y="2863729"/>
            <a:ext cx="5208779" cy="2358599"/>
          </a:xfrm>
          <a:prstGeom prst="roundRect">
            <a:avLst/>
          </a:prstGeom>
          <a:solidFill>
            <a:srgbClr val="E68AC1"/>
          </a:solidFill>
        </p:spPr>
        <p:txBody>
          <a:bodyPr wrap="square" lIns="0" tIns="0" rIns="0" bIns="0" rtlCol="0">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Higher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than expected numbers of children in care means that relatively large numbers will have experience of the care system and the associated risks to their life chances (mental health, education, employment, crime). Emotional wellbeing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was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 cause for concern in half of LAC in 2020/21 – one of the highest in England (national 37</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GB" sz="1600" b="1" i="0" u="none" strike="noStrike" kern="1200" cap="none" spc="0" normalizeH="0" baseline="0" noProof="0" dirty="0" smtClean="0">
                <a:ln>
                  <a:noFill/>
                </a:ln>
                <a:solidFill>
                  <a:prstClr val="black"/>
                </a:solidFill>
                <a:effectLst/>
                <a:uLnTx/>
                <a:uFillTx/>
                <a:latin typeface="Arial" panose="020B0604020202020204"/>
                <a:ea typeface="+mn-ea"/>
                <a:cs typeface="+mn-cs"/>
              </a:rPr>
              <a:t>300 children in Care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in 2021, and another 	</a:t>
            </a:r>
            <a:r>
              <a:rPr kumimoji="0" lang="en-GB" sz="1600" b="1" i="0" u="none" strike="noStrike" kern="1200" cap="none" spc="0" normalizeH="0" baseline="0" noProof="0" dirty="0" smtClean="0">
                <a:ln>
                  <a:noFill/>
                </a:ln>
                <a:solidFill>
                  <a:prstClr val="black"/>
                </a:solidFill>
                <a:effectLst/>
                <a:uLnTx/>
                <a:uFillTx/>
                <a:latin typeface="Arial" panose="020B0604020202020204"/>
                <a:ea typeface="+mn-ea"/>
                <a:cs typeface="+mn-cs"/>
              </a:rPr>
              <a:t>330 Care Leavers</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(aged 16 to 25).</a:t>
            </a:r>
            <a:endParaRPr kumimoji="0" lang="en-GB" sz="16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1" name="TextBox 10"/>
          <p:cNvSpPr txBox="1"/>
          <p:nvPr/>
        </p:nvSpPr>
        <p:spPr>
          <a:xfrm>
            <a:off x="3877469" y="5320532"/>
            <a:ext cx="5226443" cy="1149624"/>
          </a:xfrm>
          <a:prstGeom prst="roundRect">
            <a:avLst/>
          </a:prstGeom>
          <a:solidFill>
            <a:srgbClr val="E68AC1"/>
          </a:solidFill>
        </p:spPr>
        <p:txBody>
          <a:bodyPr wrap="square" lIns="0" tIns="0" rIns="0" bIns="0" rtlCol="0">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The county has a strong military connection, and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the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council is a member of the Herefordshire Armed Forces Covenant Partnership. At least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1,100 Service children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attended Herefordshire schools in 2020/21.  </a:t>
            </a:r>
          </a:p>
        </p:txBody>
      </p:sp>
      <p:sp>
        <p:nvSpPr>
          <p:cNvPr id="12" name="TextBox 11"/>
          <p:cNvSpPr txBox="1"/>
          <p:nvPr/>
        </p:nvSpPr>
        <p:spPr>
          <a:xfrm>
            <a:off x="6399791" y="3750675"/>
            <a:ext cx="5196489" cy="1357848"/>
          </a:xfrm>
          <a:prstGeom prst="roundRect">
            <a:avLst/>
          </a:prstGeom>
          <a:solidFill>
            <a:srgbClr val="E68AC1"/>
          </a:solidFill>
        </p:spPr>
        <p:txBody>
          <a:bodyPr wrap="square" lIns="0" tIns="0" rIns="0" bIns="0" rtlCol="0">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Gypsy Roma Travellers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are an important ethnic minority in the county, with around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200 children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known to be in Herefordshire schools. The GRT community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face some of the most severe health inequalities and poor life outcomes.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xtBox 9"/>
          <p:cNvSpPr txBox="1"/>
          <p:nvPr/>
        </p:nvSpPr>
        <p:spPr>
          <a:xfrm>
            <a:off x="6289568" y="1508725"/>
            <a:ext cx="5734266" cy="2125349"/>
          </a:xfrm>
          <a:prstGeom prst="roundRect">
            <a:avLst/>
          </a:prstGeom>
          <a:solidFill>
            <a:srgbClr val="E68AC1"/>
          </a:solidFill>
        </p:spPr>
        <p:txBody>
          <a:bodyPr wrap="square" lIns="0" tIns="0" rIns="0" bIns="0" rtlCol="0">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Relatively high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rate of pupils are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identified as having </a:t>
            </a:r>
            <a:r>
              <a:rPr kumimoji="0" lang="en-GB" sz="1600" b="1" i="0" u="none" strike="noStrike" kern="1200" cap="none" spc="0" normalizeH="0" baseline="0" noProof="0" dirty="0" smtClean="0">
                <a:ln>
                  <a:noFill/>
                </a:ln>
                <a:solidFill>
                  <a:prstClr val="black"/>
                </a:solidFill>
                <a:effectLst/>
                <a:uLnTx/>
                <a:uFillTx/>
                <a:latin typeface="Arial" panose="020B0604020202020204"/>
                <a:ea typeface="+mn-ea"/>
                <a:cs typeface="+mn-cs"/>
              </a:rPr>
              <a:t>SEND</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with increasing numbers with higher levels of additional need: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3,500 currently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receiving SEN </a:t>
            </a:r>
            <a:r>
              <a:rPr kumimoji="0" lang="en-US" sz="1600" b="0" i="0" u="none" strike="noStrike" kern="1200" cap="none" spc="0" normalizeH="0" baseline="0" noProof="0" dirty="0" smtClean="0">
                <a:ln>
                  <a:noFill/>
                </a:ln>
                <a:solidFill>
                  <a:prstClr val="black"/>
                </a:solidFill>
                <a:effectLst/>
                <a:uLnTx/>
                <a:uFillTx/>
                <a:latin typeface="Arial" panose="020B0604020202020204"/>
                <a:ea typeface="+mn-ea"/>
                <a:cs typeface="+mn-cs"/>
              </a:rPr>
              <a:t>support and 910 with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Educational Health Care Plan (EHCP). The most common primary need, of 820 pupils, is ‘social, emotional and mental health’.  The majority (60%) of pupils with a statement or EHCP are in mainstream schools</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Lower mental well-being and higher risk of bullying.</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0" name="Picture 19" descr="noun project icon for refugees"/>
          <p:cNvPicPr>
            <a:picLocks noChangeAspect="1"/>
          </p:cNvPicPr>
          <p:nvPr/>
        </p:nvPicPr>
        <p:blipFill rotWithShape="1">
          <a:blip r:embed="rId2">
            <a:clrChange>
              <a:clrFrom>
                <a:srgbClr val="FFFFFF"/>
              </a:clrFrom>
              <a:clrTo>
                <a:srgbClr val="FFFFFF">
                  <a:alpha val="0"/>
                </a:srgbClr>
              </a:clrTo>
            </a:clrChange>
          </a:blip>
          <a:srcRect l="8349" r="8063" b="17469"/>
          <a:stretch/>
        </p:blipFill>
        <p:spPr>
          <a:xfrm>
            <a:off x="5110402" y="2203937"/>
            <a:ext cx="637881" cy="629807"/>
          </a:xfrm>
          <a:prstGeom prst="rect">
            <a:avLst/>
          </a:prstGeom>
        </p:spPr>
      </p:pic>
      <p:pic>
        <p:nvPicPr>
          <p:cNvPr id="3" name="Picture 2" descr="icon showing vulnerable children" title="&quot;&quot;"/>
          <p:cNvPicPr>
            <a:picLocks noChangeAspect="1"/>
          </p:cNvPicPr>
          <p:nvPr/>
        </p:nvPicPr>
        <p:blipFill>
          <a:blip r:embed="rId3"/>
          <a:stretch>
            <a:fillRect/>
          </a:stretch>
        </p:blipFill>
        <p:spPr>
          <a:xfrm>
            <a:off x="4956191" y="287780"/>
            <a:ext cx="1739389" cy="1034014"/>
          </a:xfrm>
          <a:prstGeom prst="rect">
            <a:avLst/>
          </a:prstGeom>
        </p:spPr>
      </p:pic>
      <p:pic>
        <p:nvPicPr>
          <p:cNvPr id="37" name="Picture 36" descr="Noun project icon for care people" title="&quot;&quot;"/>
          <p:cNvPicPr>
            <a:picLocks noChangeAspect="1"/>
          </p:cNvPicPr>
          <p:nvPr/>
        </p:nvPicPr>
        <p:blipFill rotWithShape="1">
          <a:blip r:embed="rId4">
            <a:clrChange>
              <a:clrFrom>
                <a:srgbClr val="FFFFFF"/>
              </a:clrFrom>
              <a:clrTo>
                <a:srgbClr val="FFFFFF">
                  <a:alpha val="0"/>
                </a:srgbClr>
              </a:clrTo>
            </a:clrChange>
          </a:blip>
          <a:srcRect l="11455" r="10989" b="22640"/>
          <a:stretch/>
        </p:blipFill>
        <p:spPr>
          <a:xfrm>
            <a:off x="260120" y="4626159"/>
            <a:ext cx="866274" cy="864080"/>
          </a:xfrm>
          <a:prstGeom prst="rect">
            <a:avLst/>
          </a:prstGeom>
        </p:spPr>
      </p:pic>
      <p:pic>
        <p:nvPicPr>
          <p:cNvPr id="6" name="Picture 5" title="&quot;&quot;"/>
          <p:cNvPicPr>
            <a:picLocks noChangeAspect="1"/>
          </p:cNvPicPr>
          <p:nvPr/>
        </p:nvPicPr>
        <p:blipFill>
          <a:blip r:embed="rId5">
            <a:clrChange>
              <a:clrFrom>
                <a:srgbClr val="FFFFFF"/>
              </a:clrFrom>
              <a:clrTo>
                <a:srgbClr val="FFFFFF">
                  <a:alpha val="0"/>
                </a:srgbClr>
              </a:clrTo>
            </a:clrChange>
          </a:blip>
          <a:stretch>
            <a:fillRect/>
          </a:stretch>
        </p:blipFill>
        <p:spPr>
          <a:xfrm>
            <a:off x="8780893" y="5225124"/>
            <a:ext cx="659013" cy="670220"/>
          </a:xfrm>
          <a:prstGeom prst="rect">
            <a:avLst/>
          </a:prstGeom>
        </p:spPr>
      </p:pic>
      <p:pic>
        <p:nvPicPr>
          <p:cNvPr id="25" name="Picture 24" title="&quot;&quot;"/>
          <p:cNvPicPr>
            <a:picLocks noChangeAspect="1"/>
          </p:cNvPicPr>
          <p:nvPr/>
        </p:nvPicPr>
        <p:blipFill>
          <a:blip r:embed="rId6"/>
          <a:stretch>
            <a:fillRect/>
          </a:stretch>
        </p:blipFill>
        <p:spPr>
          <a:xfrm>
            <a:off x="5060772" y="1308021"/>
            <a:ext cx="1530229" cy="4182218"/>
          </a:xfrm>
          <a:prstGeom prst="rect">
            <a:avLst/>
          </a:prstGeom>
        </p:spPr>
      </p:pic>
    </p:spTree>
    <p:extLst>
      <p:ext uri="{BB962C8B-B14F-4D97-AF65-F5344CB8AC3E}">
        <p14:creationId xmlns:p14="http://schemas.microsoft.com/office/powerpoint/2010/main" val="3376603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53" y="66746"/>
            <a:ext cx="11520000" cy="697057"/>
          </a:xfrm>
        </p:spPr>
        <p:txBody>
          <a:bodyPr>
            <a:normAutofit/>
          </a:bodyPr>
          <a:lstStyle/>
          <a:p>
            <a:r>
              <a:rPr lang="en-GB" sz="2800" dirty="0"/>
              <a:t>Risk factors: interconnected &amp; compounding vulnerabilities</a:t>
            </a:r>
          </a:p>
        </p:txBody>
      </p:sp>
      <p:sp>
        <p:nvSpPr>
          <p:cNvPr id="3" name="Rectangle 2" title="&quot;&quot;"/>
          <p:cNvSpPr/>
          <p:nvPr/>
        </p:nvSpPr>
        <p:spPr>
          <a:xfrm>
            <a:off x="176853" y="5938463"/>
            <a:ext cx="11890923" cy="832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p:cNvSpPr txBox="1"/>
          <p:nvPr/>
        </p:nvSpPr>
        <p:spPr>
          <a:xfrm>
            <a:off x="176853" y="660524"/>
            <a:ext cx="11664176" cy="830997"/>
          </a:xfrm>
          <a:prstGeom prst="rect">
            <a:avLst/>
          </a:prstGeom>
          <a:noFill/>
          <a:ln w="12700">
            <a:noFill/>
          </a:ln>
        </p:spPr>
        <p:txBody>
          <a:bodyPr wrap="square" lIns="36000" rIns="36000"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Many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risk factors to wellbeing are linked to each other, and experiencing some can lead to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others –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compounding their effects.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Not only can early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preventative action to address these multiple complex vulnerabilities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improve young people’s lives, it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also has clear cost benefits in terms of changing their trajectory before they </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need intensive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interventions across many services</a:t>
            </a: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 name="Content Placeholder 5" descr="Infographic showing how trauma and adversity in childhood (for example abuse, neglect, household mental health problems, parental addiction, separation or divorce, poverty and disadvantage, unstable housing, grief) can risk the following.&#10;&#10;1. Disrupted development&#10;2. Social, emotional and cognitive impairment&#10;3. Adoption of risk behaviours - leading to 'rocks in the road' of for example youth offending, substance misuse, truancy, poor diet.&#10;4. Disease, disability and social problems, including poor mental health, poor oral health, obesity, family breakdown, unemployment, homelessness&#10;5. and ultimately the risk of premature death due to these risk factors.&#10;&#10;Opportunities for intervention include: community prevention, improving the economic opportunity, Early Help, and taking a whole family approach to health and well-being." title="infographic"/>
          <p:cNvPicPr>
            <a:picLocks noGrp="1" noChangeAspect="1"/>
          </p:cNvPicPr>
          <p:nvPr>
            <p:ph idx="1"/>
          </p:nvPr>
        </p:nvPicPr>
        <p:blipFill rotWithShape="1">
          <a:blip r:embed="rId2">
            <a:extLst>
              <a:ext uri="{28A0092B-C50C-407E-A947-70E740481C1C}">
                <a14:useLocalDpi xmlns:a14="http://schemas.microsoft.com/office/drawing/2010/main" val="0"/>
              </a:ext>
            </a:extLst>
          </a:blip>
          <a:srcRect t="1327" b="3129"/>
          <a:stretch/>
        </p:blipFill>
        <p:spPr>
          <a:xfrm>
            <a:off x="272705" y="1491521"/>
            <a:ext cx="11472472" cy="5366479"/>
          </a:xfrm>
        </p:spPr>
      </p:pic>
    </p:spTree>
    <p:extLst>
      <p:ext uri="{BB962C8B-B14F-4D97-AF65-F5344CB8AC3E}">
        <p14:creationId xmlns:p14="http://schemas.microsoft.com/office/powerpoint/2010/main" val="373217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137" y="106507"/>
            <a:ext cx="11520000" cy="447675"/>
          </a:xfrm>
        </p:spPr>
        <p:txBody>
          <a:bodyPr>
            <a:noAutofit/>
          </a:bodyPr>
          <a:lstStyle/>
          <a:p>
            <a:r>
              <a:rPr lang="en-GB" sz="2800" dirty="0" smtClean="0"/>
              <a:t>Inequalities in Herefordshire</a:t>
            </a:r>
            <a:endParaRPr lang="en-GB" sz="2800" dirty="0"/>
          </a:p>
        </p:txBody>
      </p:sp>
      <p:pic>
        <p:nvPicPr>
          <p:cNvPr id="4" name="Picture 3" descr="Spider diagram illustrating how inequalities affect all aspects of children and young people’s lives in Herefordshire.  For example lifestyles, emotional well-being and resilience, life chances, poverty, safety and health." title="infographic"/>
          <p:cNvPicPr>
            <a:picLocks noChangeAspect="1"/>
          </p:cNvPicPr>
          <p:nvPr/>
        </p:nvPicPr>
        <p:blipFill>
          <a:blip r:embed="rId2"/>
          <a:stretch>
            <a:fillRect/>
          </a:stretch>
        </p:blipFill>
        <p:spPr>
          <a:xfrm>
            <a:off x="84137" y="497410"/>
            <a:ext cx="10407130" cy="5858940"/>
          </a:xfrm>
          <a:prstGeom prst="rect">
            <a:avLst/>
          </a:prstGeom>
        </p:spPr>
      </p:pic>
      <p:sp>
        <p:nvSpPr>
          <p:cNvPr id="7" name="TextBox 6"/>
          <p:cNvSpPr txBox="1"/>
          <p:nvPr/>
        </p:nvSpPr>
        <p:spPr>
          <a:xfrm>
            <a:off x="10503433" y="1010653"/>
            <a:ext cx="1700733" cy="2893100"/>
          </a:xfrm>
          <a:prstGeom prst="rect">
            <a:avLst/>
          </a:prstGeom>
          <a:solidFill>
            <a:schemeClr val="bg1"/>
          </a:solidFill>
          <a:ln w="38100">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anose="020B0604020202020204"/>
                <a:ea typeface="+mn-ea"/>
                <a:cs typeface="+mn-cs"/>
              </a:rPr>
              <a:t>Note</a:t>
            </a:r>
            <a:r>
              <a:rPr kumimoji="0" lang="en-GB" sz="1400" b="0" i="0" u="none" strike="noStrike" kern="1200" cap="none" spc="0" normalizeH="0" baseline="0" noProof="0" dirty="0" smtClean="0">
                <a:ln>
                  <a:noFill/>
                </a:ln>
                <a:solidFill>
                  <a:prstClr val="black"/>
                </a:solidFill>
                <a:effectLst/>
                <a:uLnTx/>
                <a:uFillTx/>
                <a:latin typeface="Arial" panose="020B0604020202020204"/>
                <a:ea typeface="+mn-ea"/>
                <a:cs typeface="+mn-cs"/>
              </a:rPr>
              <a:t>: In addition, some of the vulnerable groups identified on the previous slide often face multiple and compounding inequalities – where appropriate, these are described in more detail in the full report.</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1BFC7D-604F-7C4B-A40C-888091E5AA1B}"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3000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3. Insights for the Healthy Child Programme</a:t>
            </a:r>
            <a:endParaRPr lang="en-GB" sz="4400" dirty="0"/>
          </a:p>
        </p:txBody>
      </p:sp>
      <p:sp>
        <p:nvSpPr>
          <p:cNvPr id="3" name="Text Placeholder 2"/>
          <p:cNvSpPr>
            <a:spLocks noGrp="1"/>
          </p:cNvSpPr>
          <p:nvPr>
            <p:ph type="body" idx="1"/>
          </p:nvPr>
        </p:nvSpPr>
        <p:spPr/>
        <p:txBody>
          <a:bodyPr/>
          <a:lstStyle/>
          <a:p>
            <a:r>
              <a:rPr lang="en-GB" dirty="0" smtClean="0"/>
              <a:t>0 to 19 Public Health Service</a:t>
            </a:r>
            <a:endParaRPr lang="en-GB" dirty="0"/>
          </a:p>
        </p:txBody>
      </p:sp>
      <p:sp>
        <p:nvSpPr>
          <p:cNvPr id="4" name="Slide Number Placeholder 1"/>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1BFC7D-604F-7C4B-A40C-888091E5AA1B}"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43450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7583"/>
            <a:ext cx="11520000" cy="518453"/>
          </a:xfrm>
        </p:spPr>
        <p:txBody>
          <a:bodyPr>
            <a:normAutofit/>
          </a:bodyPr>
          <a:lstStyle/>
          <a:p>
            <a:r>
              <a:rPr lang="en-GB" sz="2800" dirty="0"/>
              <a:t>High Impact areas for </a:t>
            </a:r>
            <a:r>
              <a:rPr lang="en-GB" sz="2800" dirty="0" smtClean="0"/>
              <a:t>school nursing and health visiting services</a:t>
            </a:r>
            <a:endParaRPr lang="en-GB" sz="2800" dirty="0"/>
          </a:p>
        </p:txBody>
      </p:sp>
      <p:sp>
        <p:nvSpPr>
          <p:cNvPr id="5" name="Rectangle 4" title="&quot;&quot;"/>
          <p:cNvSpPr/>
          <p:nvPr/>
        </p:nvSpPr>
        <p:spPr>
          <a:xfrm>
            <a:off x="6588690" y="5893496"/>
            <a:ext cx="5603310" cy="96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52399" y="827806"/>
            <a:ext cx="5006561" cy="2462213"/>
          </a:xfrm>
          <a:prstGeom prst="rect">
            <a:avLst/>
          </a:prstGeom>
          <a:noFill/>
        </p:spPr>
        <p:txBody>
          <a:bodyPr wrap="square" rtlCol="0">
            <a:spAutoFit/>
          </a:bodyPr>
          <a:lstStyle/>
          <a:p>
            <a:pPr>
              <a:spcBef>
                <a:spcPts val="600"/>
              </a:spcBef>
              <a:defRPr/>
            </a:pPr>
            <a:r>
              <a:rPr lang="en-GB" sz="1200" dirty="0" smtClean="0"/>
              <a:t>The government identifies six High Impact Areas for early years and six for school age years.  They </a:t>
            </a:r>
            <a:r>
              <a:rPr lang="en-GB" sz="1200" dirty="0"/>
              <a:t>describe areas </a:t>
            </a:r>
            <a:r>
              <a:rPr lang="en-GB" sz="1200" dirty="0" smtClean="0"/>
              <a:t>where public health nursing services can </a:t>
            </a:r>
            <a:r>
              <a:rPr lang="en-GB" sz="1200" dirty="0"/>
              <a:t>have a significant impact on health and wellbeing, improving outcomes for children, young people, families and communities</a:t>
            </a:r>
            <a:r>
              <a:rPr lang="en-GB" sz="1200" dirty="0" smtClean="0"/>
              <a:t>.  </a:t>
            </a:r>
          </a:p>
          <a:p>
            <a:pPr>
              <a:spcBef>
                <a:spcPts val="600"/>
              </a:spcBef>
              <a:defRPr/>
            </a:pPr>
            <a:r>
              <a:rPr lang="en-GB" sz="1200" dirty="0" smtClean="0"/>
              <a:t>The images here list the areas and how they relate to the four overarching aims for each age group (as listed in the purple circles).  They are designed </a:t>
            </a:r>
            <a:r>
              <a:rPr lang="en-GB" sz="1200" dirty="0"/>
              <a:t>to support local commissioners and providers to deliver the Healthy Child Programme effectively and efficiently, ensuring the safety and individual needs of children and families are central to the </a:t>
            </a:r>
            <a:r>
              <a:rPr lang="en-GB" sz="1200" dirty="0" smtClean="0"/>
              <a:t>service model.  </a:t>
            </a:r>
          </a:p>
          <a:p>
            <a:pPr>
              <a:spcBef>
                <a:spcPts val="600"/>
              </a:spcBef>
              <a:defRPr/>
            </a:pPr>
            <a:r>
              <a:rPr lang="en-GB" sz="1200" dirty="0"/>
              <a:t>Find out more about the High Impact Areas on the </a:t>
            </a:r>
            <a:r>
              <a:rPr lang="en-GB" sz="1200" dirty="0">
                <a:hlinkClick r:id="rId2"/>
              </a:rPr>
              <a:t>GOV.UK </a:t>
            </a:r>
            <a:r>
              <a:rPr lang="en-GB" sz="1200" dirty="0" smtClean="0">
                <a:hlinkClick r:id="rId2"/>
              </a:rPr>
              <a:t>website</a:t>
            </a:r>
            <a:endParaRPr lang="en-GB" sz="1200" dirty="0">
              <a:solidFill>
                <a:srgbClr val="FF0000"/>
              </a:solidFill>
            </a:endParaRPr>
          </a:p>
        </p:txBody>
      </p:sp>
      <p:pic>
        <p:nvPicPr>
          <p:cNvPr id="4" name="Picture 3" descr="The high impact areas for school age years are:&#10;1. supporting resilience and wellbeing&#10;2. improving health behaviours and reducing risk taking&#10;3. Supporting healthy lifestyles&#10;4. Supporting vulnerable young people and reducing health inequalities&#10;5. Supporting complex and additional health and wellbeing needs&#10;6. Supporting self-care and improving health literacy.&#10;These six areas relate to the four overarching aims for school years:&#10;1. reduce inequalities and risk&#10;2. ensure readiness for school at 5 and for life from 11 to 24&#10;3. support autonomy and independence&#10;4. increase life chances and opportunity.&#10;" title="Image showing high impact areas for early years"/>
          <p:cNvPicPr>
            <a:picLocks noChangeAspect="1"/>
          </p:cNvPicPr>
          <p:nvPr/>
        </p:nvPicPr>
        <p:blipFill rotWithShape="1">
          <a:blip r:embed="rId3">
            <a:extLst>
              <a:ext uri="{28A0092B-C50C-407E-A947-70E740481C1C}">
                <a14:useLocalDpi xmlns:a14="http://schemas.microsoft.com/office/drawing/2010/main" val="0"/>
              </a:ext>
            </a:extLst>
          </a:blip>
          <a:srcRect l="2443" t="8295" r="2557" b="6956"/>
          <a:stretch/>
        </p:blipFill>
        <p:spPr>
          <a:xfrm>
            <a:off x="1" y="3510901"/>
            <a:ext cx="6682636" cy="3353362"/>
          </a:xfrm>
          <a:prstGeom prst="rect">
            <a:avLst/>
          </a:prstGeom>
        </p:spPr>
      </p:pic>
      <p:sp>
        <p:nvSpPr>
          <p:cNvPr id="10" name="TextBox 9"/>
          <p:cNvSpPr txBox="1"/>
          <p:nvPr/>
        </p:nvSpPr>
        <p:spPr>
          <a:xfrm>
            <a:off x="6873739" y="4949764"/>
            <a:ext cx="5236112" cy="830997"/>
          </a:xfrm>
          <a:prstGeom prst="rect">
            <a:avLst/>
          </a:prstGeom>
          <a:noFill/>
        </p:spPr>
        <p:txBody>
          <a:bodyPr wrap="square" rtlCol="0">
            <a:spAutoFit/>
          </a:bodyPr>
          <a:lstStyle/>
          <a:p>
            <a:pPr>
              <a:spcBef>
                <a:spcPts val="600"/>
              </a:spcBef>
              <a:defRPr/>
            </a:pPr>
            <a:r>
              <a:rPr lang="en-GB" sz="1600" dirty="0" smtClean="0"/>
              <a:t>The next two pages show the key findings of the needs analysis described earlier, mapped to the high impact areas</a:t>
            </a:r>
            <a:endPar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1" name="Down Arrow 10" title="&quot;&quot;"/>
          <p:cNvSpPr/>
          <p:nvPr/>
        </p:nvSpPr>
        <p:spPr>
          <a:xfrm>
            <a:off x="7753529" y="5668027"/>
            <a:ext cx="1007788" cy="1126124"/>
          </a:xfrm>
          <a:prstGeom prst="downArrow">
            <a:avLst/>
          </a:prstGeom>
          <a:solidFill>
            <a:srgbClr val="33B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descr="The high impact areas for early years are:&#10;1. supporting transition to parenthood&#10;2. Supporting maternal and family mental health&#10;3. Supporting breastfeeding&#10;4. Supporting health weight and nutrition&#10;5. Improving health literacy: managing minor illness and reducing accidents&#10;6. Supporting health, wellbeing and development.  Ready to learn, narrowing the 'word gap'.&#10;These six areas relate to the four overarching aims for early years:&#10;1. focusing on preconceptual care and continuity of carer&#10;2. reducing vulnerabilities and inequalities&#10;3. improving resilience and promoting health literacy&#10;4. ensuring children are ready to learn at 2 and ready for school at 5.&#10;" title="Image showing high impact areas for early years"/>
          <p:cNvPicPr>
            <a:picLocks noChangeAspect="1"/>
          </p:cNvPicPr>
          <p:nvPr/>
        </p:nvPicPr>
        <p:blipFill rotWithShape="1">
          <a:blip r:embed="rId4">
            <a:extLst>
              <a:ext uri="{28A0092B-C50C-407E-A947-70E740481C1C}">
                <a14:useLocalDpi xmlns:a14="http://schemas.microsoft.com/office/drawing/2010/main" val="0"/>
              </a:ext>
            </a:extLst>
          </a:blip>
          <a:srcRect l="2060" t="15028" r="2158" b="14011"/>
          <a:stretch/>
        </p:blipFill>
        <p:spPr>
          <a:xfrm>
            <a:off x="5509363" y="654967"/>
            <a:ext cx="6682637" cy="3353362"/>
          </a:xfrm>
          <a:prstGeom prst="rect">
            <a:avLst/>
          </a:prstGeom>
        </p:spPr>
      </p:pic>
    </p:spTree>
    <p:extLst>
      <p:ext uri="{BB962C8B-B14F-4D97-AF65-F5344CB8AC3E}">
        <p14:creationId xmlns:p14="http://schemas.microsoft.com/office/powerpoint/2010/main" val="2107127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337" y="76368"/>
            <a:ext cx="11519999" cy="556125"/>
          </a:xfrm>
        </p:spPr>
        <p:txBody>
          <a:bodyPr>
            <a:normAutofit/>
          </a:bodyPr>
          <a:lstStyle/>
          <a:p>
            <a:r>
              <a:rPr lang="en-GB" sz="2800" dirty="0" smtClean="0"/>
              <a:t>Key findings mapped to high impact areas for early years (0-5</a:t>
            </a:r>
            <a:r>
              <a:rPr lang="en-GB" sz="2800" dirty="0"/>
              <a:t>)</a:t>
            </a:r>
            <a:endParaRPr lang="en-GB" sz="2800" dirty="0">
              <a:solidFill>
                <a:srgbClr val="0070C0"/>
              </a:solidFill>
            </a:endParaRPr>
          </a:p>
        </p:txBody>
      </p:sp>
      <p:graphicFrame>
        <p:nvGraphicFramePr>
          <p:cNvPr id="18" name="Table 17" descr="Table of key findings linked to Supporting transition to Parenthood&#10;" title="Table"/>
          <p:cNvGraphicFramePr>
            <a:graphicFrameLocks noGrp="1"/>
          </p:cNvGraphicFramePr>
          <p:nvPr>
            <p:extLst/>
          </p:nvPr>
        </p:nvGraphicFramePr>
        <p:xfrm>
          <a:off x="508623" y="643707"/>
          <a:ext cx="3540833" cy="2915131"/>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661539">
                <a:tc>
                  <a:txBody>
                    <a:bodyPr/>
                    <a:lstStyle/>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 Supporting transition to</a:t>
                      </a:r>
                    </a:p>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Parenthood</a:t>
                      </a:r>
                      <a:endParaRPr lang="en-US" sz="1400" b="1" dirty="0" smtClean="0">
                        <a:solidFill>
                          <a:schemeClr val="tx1"/>
                        </a:solidFill>
                      </a:endParaRPr>
                    </a:p>
                  </a:txBody>
                  <a:tcPr anchor="ctr">
                    <a:solidFill>
                      <a:schemeClr val="accent1">
                        <a:lumMod val="60000"/>
                        <a:lumOff val="40000"/>
                      </a:schemeClr>
                    </a:solidFill>
                  </a:tcPr>
                </a:tc>
                <a:extLst>
                  <a:ext uri="{0D108BD9-81ED-4DB2-BD59-A6C34878D82A}">
                    <a16:rowId xmlns:a16="http://schemas.microsoft.com/office/drawing/2014/main" val="1208852479"/>
                  </a:ext>
                </a:extLst>
              </a:tr>
              <a:tr h="285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Smoking in pregnancy high (12%), over 50% of pregnant women overweight, infant mortality high.</a:t>
                      </a:r>
                    </a:p>
                  </a:txBody>
                  <a:tcPr anchor="ctr">
                    <a:solidFill>
                      <a:srgbClr val="FBD2DA"/>
                    </a:solidFill>
                  </a:tcPr>
                </a:tc>
                <a:extLst>
                  <a:ext uri="{0D108BD9-81ED-4DB2-BD59-A6C34878D82A}">
                    <a16:rowId xmlns:a16="http://schemas.microsoft.com/office/drawing/2014/main" val="1121614256"/>
                  </a:ext>
                </a:extLst>
              </a:tr>
              <a:tr h="339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Good</a:t>
                      </a:r>
                      <a:r>
                        <a:rPr lang="en-US" sz="1100" baseline="0" dirty="0" smtClean="0"/>
                        <a:t> a</a:t>
                      </a:r>
                      <a:r>
                        <a:rPr lang="en-US" sz="1100" dirty="0" smtClean="0"/>
                        <a:t>ccess to maternity care (booking</a:t>
                      </a:r>
                      <a:r>
                        <a:rPr lang="en-US" sz="1100" baseline="0" dirty="0" smtClean="0"/>
                        <a:t> in) and newborn screening.</a:t>
                      </a:r>
                      <a:endParaRPr lang="en-US" sz="1100" dirty="0" smtClean="0"/>
                    </a:p>
                  </a:txBody>
                  <a:tcPr anchor="ctr">
                    <a:solidFill>
                      <a:srgbClr val="AFFFD3"/>
                    </a:solidFill>
                  </a:tcPr>
                </a:tc>
                <a:extLst>
                  <a:ext uri="{0D108BD9-81ED-4DB2-BD59-A6C34878D82A}">
                    <a16:rowId xmlns:a16="http://schemas.microsoft.com/office/drawing/2014/main" val="1362336940"/>
                  </a:ext>
                </a:extLst>
              </a:tr>
              <a:tr h="236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Consistently low proportion of families have a New Birth Visit within 14 days compared to England.</a:t>
                      </a:r>
                    </a:p>
                  </a:txBody>
                  <a:tcPr anchor="ctr">
                    <a:solidFill>
                      <a:schemeClr val="accent6">
                        <a:lumMod val="20000"/>
                        <a:lumOff val="80000"/>
                      </a:schemeClr>
                    </a:solidFill>
                  </a:tcPr>
                </a:tc>
                <a:extLst>
                  <a:ext uri="{0D108BD9-81ED-4DB2-BD59-A6C34878D82A}">
                    <a16:rowId xmlns:a16="http://schemas.microsoft.com/office/drawing/2014/main" val="2966301346"/>
                  </a:ext>
                </a:extLst>
              </a:tr>
              <a:tr h="37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Low and falling numbers of teenage pregnancies.</a:t>
                      </a:r>
                    </a:p>
                  </a:txBody>
                  <a:tcPr anchor="ctr">
                    <a:solidFill>
                      <a:srgbClr val="AFFFD3"/>
                    </a:solidFill>
                  </a:tcPr>
                </a:tc>
                <a:extLst>
                  <a:ext uri="{0D108BD9-81ED-4DB2-BD59-A6C34878D82A}">
                    <a16:rowId xmlns:a16="http://schemas.microsoft.com/office/drawing/2014/main" val="3757154216"/>
                  </a:ext>
                </a:extLst>
              </a:tr>
              <a:tr h="370840">
                <a:tc>
                  <a:txBody>
                    <a:bodyPr/>
                    <a:lstStyle/>
                    <a:p>
                      <a:pPr>
                        <a:spcAft>
                          <a:spcPts val="0"/>
                        </a:spcAft>
                      </a:pPr>
                      <a:r>
                        <a:rPr lang="en-US" sz="1100" dirty="0" smtClean="0"/>
                        <a:t>First Steps </a:t>
                      </a:r>
                      <a:r>
                        <a:rPr lang="en-US" sz="1100" dirty="0" err="1" smtClean="0"/>
                        <a:t>programme</a:t>
                      </a:r>
                      <a:r>
                        <a:rPr lang="en-US" sz="1100" dirty="0" smtClean="0"/>
                        <a:t> has improved outcomes around budgeting, breast-feeding, safer sleeping and access to dental health information.</a:t>
                      </a:r>
                    </a:p>
                  </a:txBody>
                  <a:tcPr anchor="ctr">
                    <a:solidFill>
                      <a:srgbClr val="D5EDFF"/>
                    </a:solidFill>
                  </a:tcPr>
                </a:tc>
                <a:extLst>
                  <a:ext uri="{0D108BD9-81ED-4DB2-BD59-A6C34878D82A}">
                    <a16:rowId xmlns:a16="http://schemas.microsoft.com/office/drawing/2014/main" val="3500719221"/>
                  </a:ext>
                </a:extLst>
              </a:tr>
            </a:tbl>
          </a:graphicData>
        </a:graphic>
      </p:graphicFrame>
      <p:graphicFrame>
        <p:nvGraphicFramePr>
          <p:cNvPr id="23" name="Table 22" descr="Table of key findings linked to Supporting maternal &amp; family mental health" title="Table"/>
          <p:cNvGraphicFramePr>
            <a:graphicFrameLocks noGrp="1"/>
          </p:cNvGraphicFramePr>
          <p:nvPr>
            <p:extLst/>
          </p:nvPr>
        </p:nvGraphicFramePr>
        <p:xfrm>
          <a:off x="4517963" y="645400"/>
          <a:ext cx="3542400" cy="2536059"/>
        </p:xfrm>
        <a:graphic>
          <a:graphicData uri="http://schemas.openxmlformats.org/drawingml/2006/table">
            <a:tbl>
              <a:tblPr firstRow="1" bandRow="1">
                <a:tableStyleId>{5C22544A-7EE6-4342-B048-85BDC9FD1C3A}</a:tableStyleId>
              </a:tblPr>
              <a:tblGrid>
                <a:gridCol w="3542400">
                  <a:extLst>
                    <a:ext uri="{9D8B030D-6E8A-4147-A177-3AD203B41FA5}">
                      <a16:colId xmlns:a16="http://schemas.microsoft.com/office/drawing/2014/main" val="3458375166"/>
                    </a:ext>
                  </a:extLst>
                </a:gridCol>
              </a:tblGrid>
              <a:tr h="661539">
                <a:tc>
                  <a:txBody>
                    <a:bodyPr/>
                    <a:lstStyle/>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2. Supporting maternal &amp; family mental health</a:t>
                      </a:r>
                    </a:p>
                  </a:txBody>
                  <a:tcPr anchor="ctr">
                    <a:solidFill>
                      <a:schemeClr val="accent1">
                        <a:lumMod val="60000"/>
                        <a:lumOff val="40000"/>
                      </a:schemeClr>
                    </a:solidFill>
                  </a:tcPr>
                </a:tc>
                <a:extLst>
                  <a:ext uri="{0D108BD9-81ED-4DB2-BD59-A6C34878D82A}">
                    <a16:rowId xmlns:a16="http://schemas.microsoft.com/office/drawing/2014/main" val="1208852479"/>
                  </a:ext>
                </a:extLst>
              </a:tr>
              <a:tr h="40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Family mental health</a:t>
                      </a:r>
                      <a:r>
                        <a:rPr lang="en-US" sz="1100" baseline="0" dirty="0" smtClean="0"/>
                        <a:t> </a:t>
                      </a:r>
                      <a:r>
                        <a:rPr lang="en-US" sz="1100" dirty="0" smtClean="0"/>
                        <a:t>worsened</a:t>
                      </a:r>
                      <a:r>
                        <a:rPr lang="en-US" sz="1100" baseline="0" dirty="0" smtClean="0"/>
                        <a:t> during the pandemic &amp; likely to deteriorate further with </a:t>
                      </a:r>
                      <a:r>
                        <a:rPr lang="en-US" sz="1100" dirty="0" smtClean="0"/>
                        <a:t>cost-of-living crisis. </a:t>
                      </a:r>
                    </a:p>
                  </a:txBody>
                  <a:tcPr anchor="ctr">
                    <a:solidFill>
                      <a:schemeClr val="accent6">
                        <a:lumMod val="20000"/>
                        <a:lumOff val="80000"/>
                      </a:schemeClr>
                    </a:solidFill>
                  </a:tcPr>
                </a:tc>
                <a:extLst>
                  <a:ext uri="{0D108BD9-81ED-4DB2-BD59-A6C34878D82A}">
                    <a16:rowId xmlns:a16="http://schemas.microsoft.com/office/drawing/2014/main" val="11216142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Anecdotal evidence from clinicians of increased demand for perinatal mental health services.</a:t>
                      </a:r>
                    </a:p>
                  </a:txBody>
                  <a:tcPr anchor="ctr">
                    <a:solidFill>
                      <a:srgbClr val="FFF4D7"/>
                    </a:solidFill>
                  </a:tcPr>
                </a:tc>
                <a:extLst>
                  <a:ext uri="{0D108BD9-81ED-4DB2-BD59-A6C34878D82A}">
                    <a16:rowId xmlns:a16="http://schemas.microsoft.com/office/drawing/2014/main" val="2966301346"/>
                  </a:ext>
                </a:extLst>
              </a:tr>
              <a:tr h="37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Mental health support for family member identified in 73% of Early Help cases</a:t>
                      </a:r>
                      <a:r>
                        <a:rPr lang="en-US" sz="1100" baseline="0" dirty="0" smtClean="0"/>
                        <a:t> &amp;</a:t>
                      </a:r>
                      <a:r>
                        <a:rPr lang="en-US" sz="1100" dirty="0" smtClean="0"/>
                        <a:t> parental mental ill-health observed in 29% of social care assessments. </a:t>
                      </a:r>
                    </a:p>
                  </a:txBody>
                  <a:tcPr anchor="ctr">
                    <a:solidFill>
                      <a:schemeClr val="accent6">
                        <a:lumMod val="20000"/>
                        <a:lumOff val="80000"/>
                      </a:schemeClr>
                    </a:solidFill>
                  </a:tcPr>
                </a:tc>
                <a:extLst>
                  <a:ext uri="{0D108BD9-81ED-4DB2-BD59-A6C34878D82A}">
                    <a16:rowId xmlns:a16="http://schemas.microsoft.com/office/drawing/2014/main" val="3757154216"/>
                  </a:ext>
                </a:extLst>
              </a:tr>
              <a:tr h="370840">
                <a:tc>
                  <a:txBody>
                    <a:bodyPr/>
                    <a:lstStyle/>
                    <a:p>
                      <a:pPr>
                        <a:spcAft>
                          <a:spcPts val="600"/>
                        </a:spcAft>
                      </a:pPr>
                      <a:r>
                        <a:rPr lang="en-US" sz="1100" dirty="0" smtClean="0"/>
                        <a:t>4,900 CYP estimated to be living with a parent with a diagnosed mental health condition.</a:t>
                      </a:r>
                    </a:p>
                  </a:txBody>
                  <a:tcPr anchor="ctr">
                    <a:solidFill>
                      <a:srgbClr val="FFF4D7"/>
                    </a:solidFill>
                  </a:tcPr>
                </a:tc>
                <a:extLst>
                  <a:ext uri="{0D108BD9-81ED-4DB2-BD59-A6C34878D82A}">
                    <a16:rowId xmlns:a16="http://schemas.microsoft.com/office/drawing/2014/main" val="3500719221"/>
                  </a:ext>
                </a:extLst>
              </a:tr>
            </a:tbl>
          </a:graphicData>
        </a:graphic>
      </p:graphicFrame>
      <p:graphicFrame>
        <p:nvGraphicFramePr>
          <p:cNvPr id="32" name="Table 31" descr="Table of key findings linked to Supporting breastfeeding" title="Table"/>
          <p:cNvGraphicFramePr>
            <a:graphicFrameLocks noGrp="1"/>
          </p:cNvGraphicFramePr>
          <p:nvPr>
            <p:extLst/>
          </p:nvPr>
        </p:nvGraphicFramePr>
        <p:xfrm>
          <a:off x="8511925" y="643768"/>
          <a:ext cx="3540833" cy="1941699"/>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661539">
                <a:tc>
                  <a:txBody>
                    <a:bodyPr/>
                    <a:lstStyle/>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3. Supporting breastfeeding</a:t>
                      </a:r>
                    </a:p>
                  </a:txBody>
                  <a:tcPr anchor="ctr">
                    <a:solidFill>
                      <a:schemeClr val="accent1">
                        <a:lumMod val="60000"/>
                        <a:lumOff val="40000"/>
                      </a:schemeClr>
                    </a:solidFill>
                  </a:tcPr>
                </a:tc>
                <a:extLst>
                  <a:ext uri="{0D108BD9-81ED-4DB2-BD59-A6C34878D82A}">
                    <a16:rowId xmlns:a16="http://schemas.microsoft.com/office/drawing/2014/main" val="1208852479"/>
                  </a:ext>
                </a:extLst>
              </a:tr>
              <a:tr h="40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Rates are consistently high: 83% breastfeeding at birth.</a:t>
                      </a:r>
                    </a:p>
                  </a:txBody>
                  <a:tcPr anchor="ctr">
                    <a:solidFill>
                      <a:srgbClr val="AFFFD3"/>
                    </a:solidFill>
                  </a:tcPr>
                </a:tc>
                <a:extLst>
                  <a:ext uri="{0D108BD9-81ED-4DB2-BD59-A6C34878D82A}">
                    <a16:rowId xmlns:a16="http://schemas.microsoft.com/office/drawing/2014/main" val="1121614256"/>
                  </a:ext>
                </a:extLst>
              </a:tr>
              <a:tr h="415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But initiation much lower amongst mothers under 21 and those from deprived areas.</a:t>
                      </a:r>
                    </a:p>
                  </a:txBody>
                  <a:tcPr anchor="ctr">
                    <a:solidFill>
                      <a:schemeClr val="accent6">
                        <a:lumMod val="20000"/>
                        <a:lumOff val="80000"/>
                      </a:schemeClr>
                    </a:solidFill>
                  </a:tcPr>
                </a:tc>
                <a:extLst>
                  <a:ext uri="{0D108BD9-81ED-4DB2-BD59-A6C34878D82A}">
                    <a16:rowId xmlns:a16="http://schemas.microsoft.com/office/drawing/2014/main" val="1362336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Higher breastfeeding</a:t>
                      </a:r>
                      <a:r>
                        <a:rPr lang="en-US" sz="1100" baseline="0" dirty="0" smtClean="0"/>
                        <a:t> rates</a:t>
                      </a:r>
                      <a:r>
                        <a:rPr lang="en-US" sz="1100" dirty="0" smtClean="0"/>
                        <a:t> than elsewhere, but almost half of babies aren’t breastfed after two months.</a:t>
                      </a:r>
                    </a:p>
                  </a:txBody>
                  <a:tcPr anchor="ctr">
                    <a:solidFill>
                      <a:srgbClr val="D5EDFF"/>
                    </a:solidFill>
                  </a:tcPr>
                </a:tc>
                <a:extLst>
                  <a:ext uri="{0D108BD9-81ED-4DB2-BD59-A6C34878D82A}">
                    <a16:rowId xmlns:a16="http://schemas.microsoft.com/office/drawing/2014/main" val="2966301346"/>
                  </a:ext>
                </a:extLst>
              </a:tr>
            </a:tbl>
          </a:graphicData>
        </a:graphic>
      </p:graphicFrame>
      <p:graphicFrame>
        <p:nvGraphicFramePr>
          <p:cNvPr id="36" name="Table 35" descr="Table of key findings linked to healthy weight &amp; nutrition" title="Table"/>
          <p:cNvGraphicFramePr>
            <a:graphicFrameLocks noGrp="1"/>
          </p:cNvGraphicFramePr>
          <p:nvPr>
            <p:extLst/>
          </p:nvPr>
        </p:nvGraphicFramePr>
        <p:xfrm>
          <a:off x="499387" y="3723473"/>
          <a:ext cx="3540833" cy="2301240"/>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661539">
                <a:tc>
                  <a:txBody>
                    <a:bodyPr/>
                    <a:lstStyle/>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 Supporting healthy weight &amp; nutrition </a:t>
                      </a:r>
                      <a:r>
                        <a:rPr lang="en-US" sz="1100" b="0" dirty="0" smtClean="0">
                          <a:solidFill>
                            <a:schemeClr val="tx1"/>
                          </a:solidFill>
                        </a:rPr>
                        <a:t>(covered in 6 and 12 month Health Visitor checks)</a:t>
                      </a:r>
                    </a:p>
                  </a:txBody>
                  <a:tcPr anchor="ctr">
                    <a:solidFill>
                      <a:schemeClr val="accent1">
                        <a:lumMod val="60000"/>
                        <a:lumOff val="40000"/>
                      </a:schemeClr>
                    </a:solidFill>
                  </a:tcPr>
                </a:tc>
                <a:extLst>
                  <a:ext uri="{0D108BD9-81ED-4DB2-BD59-A6C34878D82A}">
                    <a16:rowId xmlns:a16="http://schemas.microsoft.com/office/drawing/2014/main" val="1208852479"/>
                  </a:ext>
                </a:extLst>
              </a:tr>
              <a:tr h="40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Consistently high coverage for 6 to 8 week reviews but deteriorates</a:t>
                      </a:r>
                      <a:r>
                        <a:rPr lang="en-US" sz="1100" baseline="0" dirty="0" smtClean="0"/>
                        <a:t> more than nationally</a:t>
                      </a:r>
                      <a:r>
                        <a:rPr lang="en-US" sz="1100" dirty="0" smtClean="0"/>
                        <a:t> with age.</a:t>
                      </a:r>
                    </a:p>
                  </a:txBody>
                  <a:tcPr anchor="ctr">
                    <a:solidFill>
                      <a:srgbClr val="D5EDFF"/>
                    </a:solidFill>
                  </a:tcPr>
                </a:tc>
                <a:extLst>
                  <a:ext uri="{0D108BD9-81ED-4DB2-BD59-A6C34878D82A}">
                    <a16:rowId xmlns:a16="http://schemas.microsoft.com/office/drawing/2014/main" val="1121614256"/>
                  </a:ext>
                </a:extLst>
              </a:tr>
              <a:tr h="415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Proportions of both 12 month-olds and 2 to 2 ½ year-olds receiving checks fell during the pandemic</a:t>
                      </a:r>
                      <a:r>
                        <a:rPr lang="en-US" sz="1100" baseline="0" dirty="0" smtClean="0"/>
                        <a:t> – risk of missed needs for future.</a:t>
                      </a:r>
                      <a:endParaRPr lang="en-US" sz="1100" dirty="0" smtClean="0"/>
                    </a:p>
                  </a:txBody>
                  <a:tcPr anchor="ctr">
                    <a:solidFill>
                      <a:srgbClr val="FFF4D7"/>
                    </a:solidFill>
                  </a:tcPr>
                </a:tc>
                <a:extLst>
                  <a:ext uri="{0D108BD9-81ED-4DB2-BD59-A6C34878D82A}">
                    <a16:rowId xmlns:a16="http://schemas.microsoft.com/office/drawing/2014/main" val="1362336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By the time they go to school, 27% of children are overweight</a:t>
                      </a:r>
                      <a:r>
                        <a:rPr lang="en-US" sz="1100" baseline="0" dirty="0" smtClean="0"/>
                        <a:t> or obese. S</a:t>
                      </a:r>
                      <a:r>
                        <a:rPr lang="en-US" sz="1100" dirty="0" smtClean="0"/>
                        <a:t>ignificant increase during pandemic.</a:t>
                      </a:r>
                    </a:p>
                  </a:txBody>
                  <a:tcPr anchor="ctr">
                    <a:solidFill>
                      <a:schemeClr val="accent6">
                        <a:lumMod val="20000"/>
                        <a:lumOff val="80000"/>
                      </a:schemeClr>
                    </a:solidFill>
                  </a:tcPr>
                </a:tc>
                <a:extLst>
                  <a:ext uri="{0D108BD9-81ED-4DB2-BD59-A6C34878D82A}">
                    <a16:rowId xmlns:a16="http://schemas.microsoft.com/office/drawing/2014/main" val="2966301346"/>
                  </a:ext>
                </a:extLst>
              </a:tr>
            </a:tbl>
          </a:graphicData>
        </a:graphic>
      </p:graphicFrame>
      <p:graphicFrame>
        <p:nvGraphicFramePr>
          <p:cNvPr id="51" name="Table 50" descr="Table of key findings linked to Improving health literacy" title="Table"/>
          <p:cNvGraphicFramePr>
            <a:graphicFrameLocks noGrp="1"/>
          </p:cNvGraphicFramePr>
          <p:nvPr>
            <p:extLst/>
          </p:nvPr>
        </p:nvGraphicFramePr>
        <p:xfrm>
          <a:off x="4525909" y="3360702"/>
          <a:ext cx="3540833" cy="2575841"/>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701321">
                <a:tc>
                  <a:txBody>
                    <a:bodyPr/>
                    <a:lstStyle/>
                    <a:p>
                      <a:pPr marL="540000" marR="0" lvl="0" indent="0" algn="l" defTabSz="914400" rtl="0" eaLnBrk="1" fontAlgn="auto" latinLnBrk="0" hangingPunct="1">
                        <a:lnSpc>
                          <a:spcPct val="90000"/>
                        </a:lnSpc>
                        <a:spcBef>
                          <a:spcPts val="0"/>
                        </a:spcBef>
                        <a:spcAft>
                          <a:spcPts val="0"/>
                        </a:spcAft>
                        <a:buClrTx/>
                        <a:buSzTx/>
                        <a:buFontTx/>
                        <a:buNone/>
                        <a:tabLst/>
                        <a:defRPr/>
                      </a:pPr>
                      <a:r>
                        <a:rPr lang="en-US" sz="1400" dirty="0" smtClean="0">
                          <a:solidFill>
                            <a:schemeClr val="tx1"/>
                          </a:solidFill>
                        </a:rPr>
                        <a:t>5. Improving health literacy: </a:t>
                      </a:r>
                      <a:r>
                        <a:rPr lang="en-US" sz="1000" b="0" i="1" dirty="0" smtClean="0">
                          <a:solidFill>
                            <a:schemeClr val="tx1"/>
                          </a:solidFill>
                        </a:rPr>
                        <a:t>managing minor illnesses &amp; reducing accidents. </a:t>
                      </a:r>
                    </a:p>
                    <a:p>
                      <a:pPr marL="540000" marR="0" lvl="0" indent="0" algn="l" defTabSz="914400" rtl="0" eaLnBrk="1" fontAlgn="auto" latinLnBrk="0" hangingPunct="1">
                        <a:lnSpc>
                          <a:spcPct val="90000"/>
                        </a:lnSpc>
                        <a:spcBef>
                          <a:spcPts val="0"/>
                        </a:spcBef>
                        <a:spcAft>
                          <a:spcPts val="0"/>
                        </a:spcAft>
                        <a:buClrTx/>
                        <a:buSzTx/>
                        <a:buFontTx/>
                        <a:buNone/>
                        <a:tabLst/>
                        <a:defRPr/>
                      </a:pPr>
                      <a:r>
                        <a:rPr lang="en-US" sz="1000" b="0" dirty="0" smtClean="0">
                          <a:solidFill>
                            <a:schemeClr val="tx1"/>
                          </a:solidFill>
                        </a:rPr>
                        <a:t>Children’s health issues to watch, which may present opportunities for doing things differently</a:t>
                      </a:r>
                    </a:p>
                  </a:txBody>
                  <a:tcPr anchor="ctr">
                    <a:solidFill>
                      <a:schemeClr val="accent1">
                        <a:lumMod val="60000"/>
                        <a:lumOff val="40000"/>
                      </a:schemeClr>
                    </a:solidFill>
                  </a:tcPr>
                </a:tc>
                <a:extLst>
                  <a:ext uri="{0D108BD9-81ED-4DB2-BD59-A6C34878D82A}">
                    <a16:rowId xmlns:a16="http://schemas.microsoft.com/office/drawing/2014/main" val="1208852479"/>
                  </a:ext>
                </a:extLst>
              </a:tr>
              <a:tr h="270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Take-up of</a:t>
                      </a:r>
                      <a:r>
                        <a:rPr lang="en-US" sz="1100" baseline="0" dirty="0" smtClean="0"/>
                        <a:t> routine</a:t>
                      </a:r>
                      <a:r>
                        <a:rPr lang="en-US" sz="1100" dirty="0" smtClean="0"/>
                        <a:t> vaccines better than nationally, but coverage has fallen recently and is below target.</a:t>
                      </a:r>
                    </a:p>
                  </a:txBody>
                  <a:tcPr anchor="ctr">
                    <a:solidFill>
                      <a:srgbClr val="D5EDFF"/>
                    </a:solidFill>
                  </a:tcPr>
                </a:tc>
                <a:extLst>
                  <a:ext uri="{0D108BD9-81ED-4DB2-BD59-A6C34878D82A}">
                    <a16:rowId xmlns:a16="http://schemas.microsoft.com/office/drawing/2014/main" val="1121614256"/>
                  </a:ext>
                </a:extLst>
              </a:tr>
              <a:tr h="130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Flu vaccination take-up for 2-year-olds: increasing</a:t>
                      </a:r>
                      <a:r>
                        <a:rPr lang="en-US" sz="1100" baseline="0" dirty="0" smtClean="0"/>
                        <a:t> since 2015/16 and reached a 62% high in 20/21</a:t>
                      </a:r>
                      <a:endParaRPr lang="en-US" sz="1100" dirty="0" smtClean="0"/>
                    </a:p>
                  </a:txBody>
                  <a:tcPr anchor="ctr">
                    <a:solidFill>
                      <a:srgbClr val="AFFFD3"/>
                    </a:solidFill>
                  </a:tcPr>
                </a:tc>
                <a:extLst>
                  <a:ext uri="{0D108BD9-81ED-4DB2-BD59-A6C34878D82A}">
                    <a16:rowId xmlns:a16="http://schemas.microsoft.com/office/drawing/2014/main" val="13623369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Sustained rise in A&amp;E attendances since spring 2021. Estimated 30-50% could be managed differently.</a:t>
                      </a:r>
                    </a:p>
                  </a:txBody>
                  <a:tcPr anchor="ctr">
                    <a:solidFill>
                      <a:srgbClr val="D5EDFF"/>
                    </a:solidFill>
                  </a:tcPr>
                </a:tc>
                <a:extLst>
                  <a:ext uri="{0D108BD9-81ED-4DB2-BD59-A6C34878D82A}">
                    <a16:rowId xmlns:a16="http://schemas.microsoft.com/office/drawing/2014/main" val="2966301346"/>
                  </a:ext>
                </a:extLst>
              </a:tr>
              <a:tr h="37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Higher than national rates of emergency admissions due to (</a:t>
                      </a:r>
                      <a:r>
                        <a:rPr lang="en-US" sz="1100" dirty="0" err="1" smtClean="0"/>
                        <a:t>i</a:t>
                      </a:r>
                      <a:r>
                        <a:rPr lang="en-US" sz="1100" dirty="0" smtClean="0"/>
                        <a:t>) falls, esp. from furniture</a:t>
                      </a:r>
                      <a:r>
                        <a:rPr lang="en-US" sz="1100" baseline="0" dirty="0" smtClean="0"/>
                        <a:t> </a:t>
                      </a:r>
                      <a:r>
                        <a:rPr lang="en-US" sz="1100" dirty="0" smtClean="0"/>
                        <a:t>(ii) Poisoning,</a:t>
                      </a:r>
                      <a:r>
                        <a:rPr lang="en-US" sz="1100" baseline="0" dirty="0" smtClean="0"/>
                        <a:t> esp.</a:t>
                      </a:r>
                      <a:r>
                        <a:rPr lang="en-US" sz="1100" dirty="0" smtClean="0"/>
                        <a:t> from medicines.</a:t>
                      </a:r>
                    </a:p>
                  </a:txBody>
                  <a:tcPr anchor="ctr">
                    <a:solidFill>
                      <a:srgbClr val="D5EDFF"/>
                    </a:solidFill>
                  </a:tcPr>
                </a:tc>
                <a:extLst>
                  <a:ext uri="{0D108BD9-81ED-4DB2-BD59-A6C34878D82A}">
                    <a16:rowId xmlns:a16="http://schemas.microsoft.com/office/drawing/2014/main" val="3757154216"/>
                  </a:ext>
                </a:extLst>
              </a:tr>
            </a:tbl>
          </a:graphicData>
        </a:graphic>
      </p:graphicFrame>
      <p:graphicFrame>
        <p:nvGraphicFramePr>
          <p:cNvPr id="52" name="Table 51" descr="Table of key findings linked to &quot;Supporting health, wellbeing and development.  Ready to learn, narrowing the ‘word gap’&quot;&#10;" title="Table"/>
          <p:cNvGraphicFramePr>
            <a:graphicFrameLocks noGrp="1"/>
          </p:cNvGraphicFramePr>
          <p:nvPr>
            <p:extLst/>
          </p:nvPr>
        </p:nvGraphicFramePr>
        <p:xfrm>
          <a:off x="8506414" y="2751903"/>
          <a:ext cx="3540833" cy="2179320"/>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661539">
                <a:tc>
                  <a:txBody>
                    <a:bodyPr/>
                    <a:lstStyle/>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6. Supporting health, wellbeing and development.  Ready to learn, narrowing the ‘word gap’</a:t>
                      </a:r>
                    </a:p>
                  </a:txBody>
                  <a:tcPr anchor="ctr">
                    <a:solidFill>
                      <a:schemeClr val="accent1">
                        <a:lumMod val="60000"/>
                        <a:lumOff val="40000"/>
                      </a:schemeClr>
                    </a:solidFill>
                  </a:tcPr>
                </a:tc>
                <a:extLst>
                  <a:ext uri="{0D108BD9-81ED-4DB2-BD59-A6C34878D82A}">
                    <a16:rowId xmlns:a16="http://schemas.microsoft.com/office/drawing/2014/main" val="1208852479"/>
                  </a:ext>
                </a:extLst>
              </a:tr>
              <a:tr h="40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Overall early years development is good, but areas of concern.</a:t>
                      </a:r>
                    </a:p>
                  </a:txBody>
                  <a:tcPr anchor="ctr">
                    <a:solidFill>
                      <a:srgbClr val="AFFFD3"/>
                    </a:solidFill>
                  </a:tcPr>
                </a:tc>
                <a:extLst>
                  <a:ext uri="{0D108BD9-81ED-4DB2-BD59-A6C34878D82A}">
                    <a16:rowId xmlns:a16="http://schemas.microsoft.com/office/drawing/2014/main" val="1121614256"/>
                  </a:ext>
                </a:extLst>
              </a:tr>
              <a:tr h="415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Development levels dropped during the pandemic and fewer children are ‘school ready’.</a:t>
                      </a:r>
                    </a:p>
                  </a:txBody>
                  <a:tcPr anchor="ctr">
                    <a:solidFill>
                      <a:srgbClr val="FFF4D7"/>
                    </a:solidFill>
                  </a:tcPr>
                </a:tc>
                <a:extLst>
                  <a:ext uri="{0D108BD9-81ED-4DB2-BD59-A6C34878D82A}">
                    <a16:rowId xmlns:a16="http://schemas.microsoft.com/office/drawing/2014/main" val="1362336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Disadvantaged children: more likely to have been with</a:t>
                      </a:r>
                      <a:r>
                        <a:rPr lang="en-US" sz="1100" baseline="0" dirty="0" smtClean="0"/>
                        <a:t> affected by pandemic. Already signs of </a:t>
                      </a:r>
                      <a:r>
                        <a:rPr lang="en-US" sz="1100" dirty="0" smtClean="0"/>
                        <a:t>the gap widening as they go through school</a:t>
                      </a:r>
                      <a:r>
                        <a:rPr lang="en-US" sz="1100" baseline="0" dirty="0" smtClean="0"/>
                        <a:t> before </a:t>
                      </a:r>
                      <a:r>
                        <a:rPr lang="en-US" sz="1100" baseline="0" dirty="0" err="1" smtClean="0"/>
                        <a:t>Covid</a:t>
                      </a:r>
                      <a:r>
                        <a:rPr lang="en-US" sz="1100" baseline="0" dirty="0" smtClean="0"/>
                        <a:t>.</a:t>
                      </a:r>
                      <a:endParaRPr lang="en-US" sz="1100" dirty="0" smtClean="0"/>
                    </a:p>
                  </a:txBody>
                  <a:tcPr anchor="ctr">
                    <a:solidFill>
                      <a:srgbClr val="FFF4D7"/>
                    </a:solidFill>
                  </a:tcPr>
                </a:tc>
                <a:extLst>
                  <a:ext uri="{0D108BD9-81ED-4DB2-BD59-A6C34878D82A}">
                    <a16:rowId xmlns:a16="http://schemas.microsoft.com/office/drawing/2014/main" val="2966301346"/>
                  </a:ext>
                </a:extLst>
              </a:tr>
            </a:tbl>
          </a:graphicData>
        </a:graphic>
      </p:graphicFrame>
      <p:sp>
        <p:nvSpPr>
          <p:cNvPr id="73" name="Rectangle 72" title="&quot;&quot;"/>
          <p:cNvSpPr/>
          <p:nvPr/>
        </p:nvSpPr>
        <p:spPr>
          <a:xfrm>
            <a:off x="103058" y="3690233"/>
            <a:ext cx="3960000" cy="2359817"/>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8" name="Picture 37" title="&quot;&quot;"/>
          <p:cNvPicPr>
            <a:picLocks noChangeAspect="1"/>
          </p:cNvPicPr>
          <p:nvPr/>
        </p:nvPicPr>
        <p:blipFill>
          <a:blip r:embed="rId2"/>
          <a:stretch>
            <a:fillRect/>
          </a:stretch>
        </p:blipFill>
        <p:spPr>
          <a:xfrm>
            <a:off x="597054" y="654404"/>
            <a:ext cx="612000" cy="612000"/>
          </a:xfrm>
          <a:prstGeom prst="rect">
            <a:avLst/>
          </a:prstGeom>
        </p:spPr>
      </p:pic>
      <p:pic>
        <p:nvPicPr>
          <p:cNvPr id="46" name="Picture 45" title="&quot;&quot;"/>
          <p:cNvPicPr>
            <a:picLocks noChangeAspect="1"/>
          </p:cNvPicPr>
          <p:nvPr/>
        </p:nvPicPr>
        <p:blipFill>
          <a:blip r:embed="rId3"/>
          <a:stretch>
            <a:fillRect/>
          </a:stretch>
        </p:blipFill>
        <p:spPr>
          <a:xfrm>
            <a:off x="8570227" y="652001"/>
            <a:ext cx="612000" cy="612000"/>
          </a:xfrm>
          <a:prstGeom prst="rect">
            <a:avLst/>
          </a:prstGeom>
        </p:spPr>
      </p:pic>
      <p:pic>
        <p:nvPicPr>
          <p:cNvPr id="40" name="Picture 39" title="'Herefordshire doing well' symbol"/>
          <p:cNvPicPr>
            <a:picLocks noChangeAspect="1"/>
          </p:cNvPicPr>
          <p:nvPr/>
        </p:nvPicPr>
        <p:blipFill>
          <a:blip r:embed="rId4">
            <a:clrChange>
              <a:clrFrom>
                <a:srgbClr val="FFFFFF"/>
              </a:clrFrom>
              <a:clrTo>
                <a:srgbClr val="FFFFFF">
                  <a:alpha val="0"/>
                </a:srgbClr>
              </a:clrTo>
            </a:clrChange>
          </a:blip>
          <a:stretch>
            <a:fillRect/>
          </a:stretch>
        </p:blipFill>
        <p:spPr>
          <a:xfrm>
            <a:off x="136551" y="1779930"/>
            <a:ext cx="360633" cy="360000"/>
          </a:xfrm>
          <a:prstGeom prst="rect">
            <a:avLst/>
          </a:prstGeom>
        </p:spPr>
      </p:pic>
      <p:pic>
        <p:nvPicPr>
          <p:cNvPr id="41" name="Picture 40" title="'Herefordshire doing well' symbol"/>
          <p:cNvPicPr>
            <a:picLocks noChangeAspect="1"/>
          </p:cNvPicPr>
          <p:nvPr/>
        </p:nvPicPr>
        <p:blipFill>
          <a:blip r:embed="rId4">
            <a:clrChange>
              <a:clrFrom>
                <a:srgbClr val="FFFFFF"/>
              </a:clrFrom>
              <a:clrTo>
                <a:srgbClr val="FFFFFF">
                  <a:alpha val="0"/>
                </a:srgbClr>
              </a:clrTo>
            </a:clrChange>
          </a:blip>
          <a:stretch>
            <a:fillRect/>
          </a:stretch>
        </p:blipFill>
        <p:spPr>
          <a:xfrm>
            <a:off x="135867" y="2618268"/>
            <a:ext cx="360633" cy="360000"/>
          </a:xfrm>
          <a:prstGeom prst="rect">
            <a:avLst/>
          </a:prstGeom>
        </p:spPr>
      </p:pic>
      <p:pic>
        <p:nvPicPr>
          <p:cNvPr id="43" name="Picture 42"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134332" y="2203963"/>
            <a:ext cx="363192" cy="360000"/>
          </a:xfrm>
          <a:prstGeom prst="rect">
            <a:avLst/>
          </a:prstGeom>
        </p:spPr>
      </p:pic>
      <p:pic>
        <p:nvPicPr>
          <p:cNvPr id="49" name="Picture 48" title="opportunity for doing things differently symbol"/>
          <p:cNvPicPr>
            <a:picLocks noChangeAspect="1"/>
          </p:cNvPicPr>
          <p:nvPr/>
        </p:nvPicPr>
        <p:blipFill>
          <a:blip r:embed="rId6"/>
          <a:stretch>
            <a:fillRect/>
          </a:stretch>
        </p:blipFill>
        <p:spPr>
          <a:xfrm>
            <a:off x="132564" y="3062050"/>
            <a:ext cx="359353" cy="360000"/>
          </a:xfrm>
          <a:prstGeom prst="rect">
            <a:avLst/>
          </a:prstGeom>
        </p:spPr>
      </p:pic>
      <p:pic>
        <p:nvPicPr>
          <p:cNvPr id="50" name="Picture 49" title="&quot;&quot;"/>
          <p:cNvPicPr>
            <a:picLocks noChangeAspect="1"/>
          </p:cNvPicPr>
          <p:nvPr/>
        </p:nvPicPr>
        <p:blipFill>
          <a:blip r:embed="rId7"/>
          <a:stretch>
            <a:fillRect/>
          </a:stretch>
        </p:blipFill>
        <p:spPr>
          <a:xfrm>
            <a:off x="4595220" y="656098"/>
            <a:ext cx="612000" cy="612000"/>
          </a:xfrm>
          <a:prstGeom prst="rect">
            <a:avLst/>
          </a:prstGeom>
        </p:spPr>
      </p:pic>
      <p:pic>
        <p:nvPicPr>
          <p:cNvPr id="5" name="Picture 4" title="&quot;&quot;"/>
          <p:cNvPicPr>
            <a:picLocks noChangeAspect="1"/>
          </p:cNvPicPr>
          <p:nvPr/>
        </p:nvPicPr>
        <p:blipFill>
          <a:blip r:embed="rId8"/>
          <a:stretch>
            <a:fillRect/>
          </a:stretch>
        </p:blipFill>
        <p:spPr>
          <a:xfrm>
            <a:off x="566716" y="3751181"/>
            <a:ext cx="612000" cy="612000"/>
          </a:xfrm>
          <a:prstGeom prst="rect">
            <a:avLst/>
          </a:prstGeom>
        </p:spPr>
      </p:pic>
      <p:pic>
        <p:nvPicPr>
          <p:cNvPr id="33" name="Picture 32" title="'Herefordshire doing well' symbol"/>
          <p:cNvPicPr>
            <a:picLocks noChangeAspect="1"/>
          </p:cNvPicPr>
          <p:nvPr/>
        </p:nvPicPr>
        <p:blipFill>
          <a:blip r:embed="rId4">
            <a:clrChange>
              <a:clrFrom>
                <a:srgbClr val="FFFFFF"/>
              </a:clrFrom>
              <a:clrTo>
                <a:srgbClr val="FFFFFF">
                  <a:alpha val="0"/>
                </a:srgbClr>
              </a:clrTo>
            </a:clrChange>
          </a:blip>
          <a:stretch>
            <a:fillRect/>
          </a:stretch>
        </p:blipFill>
        <p:spPr>
          <a:xfrm>
            <a:off x="8147061" y="1349484"/>
            <a:ext cx="360633" cy="360000"/>
          </a:xfrm>
          <a:prstGeom prst="rect">
            <a:avLst/>
          </a:prstGeom>
        </p:spPr>
      </p:pic>
      <p:pic>
        <p:nvPicPr>
          <p:cNvPr id="35" name="Picture 34" title="opportunity for doing things differently symbol"/>
          <p:cNvPicPr>
            <a:picLocks noChangeAspect="1"/>
          </p:cNvPicPr>
          <p:nvPr/>
        </p:nvPicPr>
        <p:blipFill>
          <a:blip r:embed="rId6"/>
          <a:stretch>
            <a:fillRect/>
          </a:stretch>
        </p:blipFill>
        <p:spPr>
          <a:xfrm>
            <a:off x="8147061" y="2183377"/>
            <a:ext cx="359353" cy="360000"/>
          </a:xfrm>
          <a:prstGeom prst="rect">
            <a:avLst/>
          </a:prstGeom>
        </p:spPr>
      </p:pic>
      <p:pic>
        <p:nvPicPr>
          <p:cNvPr id="8" name="Picture 7" title="area of concern symbol"/>
          <p:cNvPicPr>
            <a:picLocks noChangeAspect="1"/>
          </p:cNvPicPr>
          <p:nvPr/>
        </p:nvPicPr>
        <p:blipFill>
          <a:blip r:embed="rId9"/>
          <a:stretch>
            <a:fillRect/>
          </a:stretch>
        </p:blipFill>
        <p:spPr>
          <a:xfrm>
            <a:off x="8142348" y="1769938"/>
            <a:ext cx="365070" cy="360000"/>
          </a:xfrm>
          <a:prstGeom prst="rect">
            <a:avLst/>
          </a:prstGeom>
        </p:spPr>
      </p:pic>
      <p:pic>
        <p:nvPicPr>
          <p:cNvPr id="44" name="Picture 43"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131370" y="5523101"/>
            <a:ext cx="363192" cy="360000"/>
          </a:xfrm>
          <a:prstGeom prst="rect">
            <a:avLst/>
          </a:prstGeom>
        </p:spPr>
      </p:pic>
      <p:pic>
        <p:nvPicPr>
          <p:cNvPr id="10" name="Picture 9" title="opportunity for doing things differently symbol"/>
          <p:cNvPicPr>
            <a:picLocks noChangeAspect="1"/>
          </p:cNvPicPr>
          <p:nvPr/>
        </p:nvPicPr>
        <p:blipFill>
          <a:blip r:embed="rId10"/>
          <a:stretch>
            <a:fillRect/>
          </a:stretch>
        </p:blipFill>
        <p:spPr>
          <a:xfrm>
            <a:off x="132816" y="4463121"/>
            <a:ext cx="360000" cy="360000"/>
          </a:xfrm>
          <a:prstGeom prst="rect">
            <a:avLst/>
          </a:prstGeom>
        </p:spPr>
      </p:pic>
      <p:sp>
        <p:nvSpPr>
          <p:cNvPr id="12" name="Rectangle 11" title="&quot;&quot;"/>
          <p:cNvSpPr/>
          <p:nvPr/>
        </p:nvSpPr>
        <p:spPr>
          <a:xfrm>
            <a:off x="104854" y="605686"/>
            <a:ext cx="3960000" cy="2988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3" name="Picture 52" title="&quot;&quot;"/>
          <p:cNvPicPr>
            <a:picLocks noChangeAspect="1"/>
          </p:cNvPicPr>
          <p:nvPr/>
        </p:nvPicPr>
        <p:blipFill>
          <a:blip r:embed="rId11"/>
          <a:stretch>
            <a:fillRect/>
          </a:stretch>
        </p:blipFill>
        <p:spPr>
          <a:xfrm>
            <a:off x="4531261" y="3384233"/>
            <a:ext cx="612000" cy="612000"/>
          </a:xfrm>
          <a:prstGeom prst="rect">
            <a:avLst/>
          </a:prstGeom>
        </p:spPr>
      </p:pic>
      <p:pic>
        <p:nvPicPr>
          <p:cNvPr id="54" name="Picture 53" title="&quot;&quot;"/>
          <p:cNvPicPr>
            <a:picLocks noChangeAspect="1"/>
          </p:cNvPicPr>
          <p:nvPr/>
        </p:nvPicPr>
        <p:blipFill>
          <a:blip r:embed="rId12"/>
          <a:stretch>
            <a:fillRect/>
          </a:stretch>
        </p:blipFill>
        <p:spPr>
          <a:xfrm>
            <a:off x="8601613" y="2783707"/>
            <a:ext cx="612000" cy="612000"/>
          </a:xfrm>
          <a:prstGeom prst="rect">
            <a:avLst/>
          </a:prstGeom>
        </p:spPr>
      </p:pic>
      <p:pic>
        <p:nvPicPr>
          <p:cNvPr id="65" name="Picture 64" title="risk to well-being now or in the future symbol"/>
          <p:cNvPicPr>
            <a:picLocks noChangeAspect="1"/>
          </p:cNvPicPr>
          <p:nvPr/>
        </p:nvPicPr>
        <p:blipFill>
          <a:blip r:embed="rId13">
            <a:clrChange>
              <a:clrFrom>
                <a:srgbClr val="FFFFFF"/>
              </a:clrFrom>
              <a:clrTo>
                <a:srgbClr val="FFFFFF">
                  <a:alpha val="0"/>
                </a:srgbClr>
              </a:clrTo>
            </a:clrChange>
          </a:blip>
          <a:stretch>
            <a:fillRect/>
          </a:stretch>
        </p:blipFill>
        <p:spPr>
          <a:xfrm>
            <a:off x="8121448" y="3990430"/>
            <a:ext cx="381929" cy="324000"/>
          </a:xfrm>
          <a:prstGeom prst="rect">
            <a:avLst/>
          </a:prstGeom>
        </p:spPr>
      </p:pic>
      <p:pic>
        <p:nvPicPr>
          <p:cNvPr id="66" name="Picture 65" title="risk to well-being now or in the future symbol"/>
          <p:cNvPicPr>
            <a:picLocks noChangeAspect="1"/>
          </p:cNvPicPr>
          <p:nvPr/>
        </p:nvPicPr>
        <p:blipFill>
          <a:blip r:embed="rId13">
            <a:clrChange>
              <a:clrFrom>
                <a:srgbClr val="FFFFFF"/>
              </a:clrFrom>
              <a:clrTo>
                <a:srgbClr val="FFFFFF">
                  <a:alpha val="0"/>
                </a:srgbClr>
              </a:clrTo>
            </a:clrChange>
          </a:blip>
          <a:stretch>
            <a:fillRect/>
          </a:stretch>
        </p:blipFill>
        <p:spPr>
          <a:xfrm>
            <a:off x="8116876" y="4512384"/>
            <a:ext cx="381929" cy="324000"/>
          </a:xfrm>
          <a:prstGeom prst="rect">
            <a:avLst/>
          </a:prstGeom>
        </p:spPr>
      </p:pic>
      <p:pic>
        <p:nvPicPr>
          <p:cNvPr id="68" name="Picture 67" title="opportunity for doing things differently symbol"/>
          <p:cNvPicPr>
            <a:picLocks noChangeAspect="1"/>
          </p:cNvPicPr>
          <p:nvPr/>
        </p:nvPicPr>
        <p:blipFill>
          <a:blip r:embed="rId6"/>
          <a:stretch>
            <a:fillRect/>
          </a:stretch>
        </p:blipFill>
        <p:spPr>
          <a:xfrm>
            <a:off x="4141958" y="5505795"/>
            <a:ext cx="359353" cy="379907"/>
          </a:xfrm>
          <a:prstGeom prst="rect">
            <a:avLst/>
          </a:prstGeom>
        </p:spPr>
      </p:pic>
      <p:pic>
        <p:nvPicPr>
          <p:cNvPr id="69" name="Picture 68" title="opportunity for doing things differently symbol"/>
          <p:cNvPicPr>
            <a:picLocks noChangeAspect="1"/>
          </p:cNvPicPr>
          <p:nvPr/>
        </p:nvPicPr>
        <p:blipFill>
          <a:blip r:embed="rId6"/>
          <a:stretch>
            <a:fillRect/>
          </a:stretch>
        </p:blipFill>
        <p:spPr>
          <a:xfrm>
            <a:off x="4139656" y="4100501"/>
            <a:ext cx="359353" cy="379907"/>
          </a:xfrm>
          <a:prstGeom prst="rect">
            <a:avLst/>
          </a:prstGeom>
        </p:spPr>
      </p:pic>
      <p:pic>
        <p:nvPicPr>
          <p:cNvPr id="70" name="Picture 69" title="opportunity for doing things differently symbol"/>
          <p:cNvPicPr>
            <a:picLocks noChangeAspect="1"/>
          </p:cNvPicPr>
          <p:nvPr/>
        </p:nvPicPr>
        <p:blipFill>
          <a:blip r:embed="rId6"/>
          <a:stretch>
            <a:fillRect/>
          </a:stretch>
        </p:blipFill>
        <p:spPr>
          <a:xfrm>
            <a:off x="4148435" y="4962160"/>
            <a:ext cx="359353" cy="379907"/>
          </a:xfrm>
          <a:prstGeom prst="rect">
            <a:avLst/>
          </a:prstGeom>
        </p:spPr>
      </p:pic>
      <p:pic>
        <p:nvPicPr>
          <p:cNvPr id="71" name="Picture 70" title="'Herefordshire doing well' symbol"/>
          <p:cNvPicPr>
            <a:picLocks noChangeAspect="1"/>
          </p:cNvPicPr>
          <p:nvPr/>
        </p:nvPicPr>
        <p:blipFill>
          <a:blip r:embed="rId14"/>
          <a:stretch>
            <a:fillRect/>
          </a:stretch>
        </p:blipFill>
        <p:spPr>
          <a:xfrm>
            <a:off x="4142008" y="4534980"/>
            <a:ext cx="367659" cy="379907"/>
          </a:xfrm>
          <a:prstGeom prst="rect">
            <a:avLst/>
          </a:prstGeom>
        </p:spPr>
      </p:pic>
      <p:pic>
        <p:nvPicPr>
          <p:cNvPr id="27" name="Picture 26"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4150841" y="1330351"/>
            <a:ext cx="363192" cy="360000"/>
          </a:xfrm>
          <a:prstGeom prst="rect">
            <a:avLst/>
          </a:prstGeom>
        </p:spPr>
      </p:pic>
      <p:pic>
        <p:nvPicPr>
          <p:cNvPr id="6" name="Picture 5" title="risk to well-being now or in the future symbol"/>
          <p:cNvPicPr>
            <a:picLocks noChangeAspect="1"/>
          </p:cNvPicPr>
          <p:nvPr/>
        </p:nvPicPr>
        <p:blipFill>
          <a:blip r:embed="rId15"/>
          <a:stretch>
            <a:fillRect/>
          </a:stretch>
        </p:blipFill>
        <p:spPr>
          <a:xfrm>
            <a:off x="4149974" y="1750500"/>
            <a:ext cx="371250" cy="324000"/>
          </a:xfrm>
          <a:prstGeom prst="rect">
            <a:avLst/>
          </a:prstGeom>
        </p:spPr>
      </p:pic>
      <p:pic>
        <p:nvPicPr>
          <p:cNvPr id="74" name="Picture 73"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4154749" y="2258882"/>
            <a:ext cx="363192" cy="360000"/>
          </a:xfrm>
          <a:prstGeom prst="rect">
            <a:avLst/>
          </a:prstGeom>
        </p:spPr>
      </p:pic>
      <p:sp>
        <p:nvSpPr>
          <p:cNvPr id="75" name="Rectangle 74" title="&quot;&quot;"/>
          <p:cNvSpPr/>
          <p:nvPr/>
        </p:nvSpPr>
        <p:spPr>
          <a:xfrm>
            <a:off x="4125686" y="609783"/>
            <a:ext cx="3960000" cy="2603815"/>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Rectangle 75" title="&quot;&quot;"/>
          <p:cNvSpPr/>
          <p:nvPr/>
        </p:nvSpPr>
        <p:spPr>
          <a:xfrm>
            <a:off x="4128661" y="3273747"/>
            <a:ext cx="3960000" cy="277331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Rectangle 76" title="&quot;&quot;"/>
          <p:cNvSpPr/>
          <p:nvPr/>
        </p:nvSpPr>
        <p:spPr>
          <a:xfrm>
            <a:off x="8130961" y="609754"/>
            <a:ext cx="3960000" cy="2016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8" name="Rectangle 77" title="&quot;&quot;"/>
          <p:cNvSpPr/>
          <p:nvPr/>
        </p:nvSpPr>
        <p:spPr>
          <a:xfrm>
            <a:off x="8130961" y="2720971"/>
            <a:ext cx="3960000" cy="2268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9" name="Table 78" title="&quot;&quot;"/>
          <p:cNvGraphicFramePr>
            <a:graphicFrameLocks noGrp="1"/>
          </p:cNvGraphicFramePr>
          <p:nvPr>
            <p:extLst/>
          </p:nvPr>
        </p:nvGraphicFramePr>
        <p:xfrm>
          <a:off x="2441044" y="6201896"/>
          <a:ext cx="3202774" cy="243840"/>
        </p:xfrm>
        <a:graphic>
          <a:graphicData uri="http://schemas.openxmlformats.org/drawingml/2006/table">
            <a:tbl>
              <a:tblPr firstRow="1" bandRow="1">
                <a:tableStyleId>{5C22544A-7EE6-4342-B048-85BDC9FD1C3A}</a:tableStyleId>
              </a:tblPr>
              <a:tblGrid>
                <a:gridCol w="3202774">
                  <a:extLst>
                    <a:ext uri="{9D8B030D-6E8A-4147-A177-3AD203B41FA5}">
                      <a16:colId xmlns:a16="http://schemas.microsoft.com/office/drawing/2014/main" val="3458375166"/>
                    </a:ext>
                  </a:extLst>
                </a:gridCol>
              </a:tblGrid>
              <a:tr h="162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Herefordshire</a:t>
                      </a:r>
                      <a:r>
                        <a:rPr lang="en-US" sz="1000" b="0" baseline="0" dirty="0" smtClean="0">
                          <a:solidFill>
                            <a:schemeClr val="tx1"/>
                          </a:solidFill>
                        </a:rPr>
                        <a:t> doing well</a:t>
                      </a:r>
                      <a:endParaRPr lang="en-US" sz="1000" b="0" dirty="0" smtClean="0">
                        <a:solidFill>
                          <a:schemeClr val="tx1"/>
                        </a:solidFill>
                      </a:endParaRPr>
                    </a:p>
                  </a:txBody>
                  <a:tcPr anchor="ctr">
                    <a:solidFill>
                      <a:srgbClr val="AFFFD3"/>
                    </a:solidFill>
                  </a:tcPr>
                </a:tc>
                <a:extLst>
                  <a:ext uri="{0D108BD9-81ED-4DB2-BD59-A6C34878D82A}">
                    <a16:rowId xmlns:a16="http://schemas.microsoft.com/office/drawing/2014/main" val="1362336940"/>
                  </a:ext>
                </a:extLst>
              </a:tr>
            </a:tbl>
          </a:graphicData>
        </a:graphic>
      </p:graphicFrame>
      <p:graphicFrame>
        <p:nvGraphicFramePr>
          <p:cNvPr id="80" name="Table 79" title="&quot;&quot;"/>
          <p:cNvGraphicFramePr>
            <a:graphicFrameLocks noGrp="1"/>
          </p:cNvGraphicFramePr>
          <p:nvPr>
            <p:extLst/>
          </p:nvPr>
        </p:nvGraphicFramePr>
        <p:xfrm>
          <a:off x="2429194" y="6497368"/>
          <a:ext cx="3202774" cy="243840"/>
        </p:xfrm>
        <a:graphic>
          <a:graphicData uri="http://schemas.openxmlformats.org/drawingml/2006/table">
            <a:tbl>
              <a:tblPr firstRow="1" bandRow="1">
                <a:tableStyleId>{5C22544A-7EE6-4342-B048-85BDC9FD1C3A}</a:tableStyleId>
              </a:tblPr>
              <a:tblGrid>
                <a:gridCol w="3202774">
                  <a:extLst>
                    <a:ext uri="{9D8B030D-6E8A-4147-A177-3AD203B41FA5}">
                      <a16:colId xmlns:a16="http://schemas.microsoft.com/office/drawing/2014/main" val="3458375166"/>
                    </a:ext>
                  </a:extLst>
                </a:gridCol>
              </a:tblGrid>
              <a:tr h="179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Risk to well-being now or in the future</a:t>
                      </a:r>
                    </a:p>
                  </a:txBody>
                  <a:tcPr anchor="ctr">
                    <a:solidFill>
                      <a:srgbClr val="FFF4D7"/>
                    </a:solidFill>
                  </a:tcPr>
                </a:tc>
                <a:extLst>
                  <a:ext uri="{0D108BD9-81ED-4DB2-BD59-A6C34878D82A}">
                    <a16:rowId xmlns:a16="http://schemas.microsoft.com/office/drawing/2014/main" val="2952933736"/>
                  </a:ext>
                </a:extLst>
              </a:tr>
            </a:tbl>
          </a:graphicData>
        </a:graphic>
      </p:graphicFrame>
      <p:graphicFrame>
        <p:nvGraphicFramePr>
          <p:cNvPr id="81" name="Table 80" title="&quot;&quot;"/>
          <p:cNvGraphicFramePr>
            <a:graphicFrameLocks noGrp="1"/>
          </p:cNvGraphicFramePr>
          <p:nvPr>
            <p:extLst/>
          </p:nvPr>
        </p:nvGraphicFramePr>
        <p:xfrm>
          <a:off x="5985443" y="6567003"/>
          <a:ext cx="3202774" cy="243840"/>
        </p:xfrm>
        <a:graphic>
          <a:graphicData uri="http://schemas.openxmlformats.org/drawingml/2006/table">
            <a:tbl>
              <a:tblPr firstRow="1" bandRow="1">
                <a:tableStyleId>{5C22544A-7EE6-4342-B048-85BDC9FD1C3A}</a:tableStyleId>
              </a:tblPr>
              <a:tblGrid>
                <a:gridCol w="3202774">
                  <a:extLst>
                    <a:ext uri="{9D8B030D-6E8A-4147-A177-3AD203B41FA5}">
                      <a16:colId xmlns:a16="http://schemas.microsoft.com/office/drawing/2014/main" val="3458375166"/>
                    </a:ext>
                  </a:extLst>
                </a:gridCol>
              </a:tblGrid>
              <a:tr h="0">
                <a:tc>
                  <a:txBody>
                    <a:bodyPr/>
                    <a:lstStyle/>
                    <a:p>
                      <a:pPr>
                        <a:spcAft>
                          <a:spcPts val="600"/>
                        </a:spcAft>
                      </a:pPr>
                      <a:r>
                        <a:rPr lang="en-US" sz="1000" b="0" dirty="0" smtClean="0">
                          <a:solidFill>
                            <a:schemeClr val="tx1"/>
                          </a:solidFill>
                        </a:rPr>
                        <a:t>Opportunities for</a:t>
                      </a:r>
                      <a:r>
                        <a:rPr lang="en-US" sz="1000" b="0" baseline="0" dirty="0" smtClean="0">
                          <a:solidFill>
                            <a:schemeClr val="tx1"/>
                          </a:solidFill>
                        </a:rPr>
                        <a:t> doing things differently</a:t>
                      </a:r>
                      <a:endParaRPr lang="en-US" sz="1000" b="0" dirty="0" smtClean="0">
                        <a:solidFill>
                          <a:schemeClr val="tx1"/>
                        </a:solidFill>
                      </a:endParaRPr>
                    </a:p>
                  </a:txBody>
                  <a:tcPr anchor="ctr">
                    <a:solidFill>
                      <a:srgbClr val="D5EDFF"/>
                    </a:solidFill>
                  </a:tcPr>
                </a:tc>
                <a:extLst>
                  <a:ext uri="{0D108BD9-81ED-4DB2-BD59-A6C34878D82A}">
                    <a16:rowId xmlns:a16="http://schemas.microsoft.com/office/drawing/2014/main" val="3500719221"/>
                  </a:ext>
                </a:extLst>
              </a:tr>
            </a:tbl>
          </a:graphicData>
        </a:graphic>
      </p:graphicFrame>
      <p:graphicFrame>
        <p:nvGraphicFramePr>
          <p:cNvPr id="82" name="Table 81" title="&quot;&quot;"/>
          <p:cNvGraphicFramePr>
            <a:graphicFrameLocks noGrp="1"/>
          </p:cNvGraphicFramePr>
          <p:nvPr>
            <p:extLst/>
          </p:nvPr>
        </p:nvGraphicFramePr>
        <p:xfrm>
          <a:off x="5994679" y="6169131"/>
          <a:ext cx="3202774" cy="396240"/>
        </p:xfrm>
        <a:graphic>
          <a:graphicData uri="http://schemas.openxmlformats.org/drawingml/2006/table">
            <a:tbl>
              <a:tblPr firstRow="1" bandRow="1">
                <a:tableStyleId>{5C22544A-7EE6-4342-B048-85BDC9FD1C3A}</a:tableStyleId>
              </a:tblPr>
              <a:tblGrid>
                <a:gridCol w="3202774">
                  <a:extLst>
                    <a:ext uri="{9D8B030D-6E8A-4147-A177-3AD203B41FA5}">
                      <a16:colId xmlns:a16="http://schemas.microsoft.com/office/drawing/2014/main" val="3458375166"/>
                    </a:ext>
                  </a:extLst>
                </a:gridCol>
              </a:tblGrid>
              <a:tr h="263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Area of concern. Inequalities may exist and/or</a:t>
                      </a:r>
                      <a:r>
                        <a:rPr lang="en-US" sz="1000" b="0" baseline="0" dirty="0" smtClean="0">
                          <a:solidFill>
                            <a:schemeClr val="tx1"/>
                          </a:solidFill>
                        </a:rPr>
                        <a:t> outcomes are poor relative to elsewhere</a:t>
                      </a:r>
                      <a:endParaRPr lang="en-US" sz="1000" b="0" dirty="0" smtClean="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2966301346"/>
                  </a:ext>
                </a:extLst>
              </a:tr>
            </a:tbl>
          </a:graphicData>
        </a:graphic>
      </p:graphicFrame>
      <p:grpSp>
        <p:nvGrpSpPr>
          <p:cNvPr id="83" name="Group 82" title="&quot;&quot;"/>
          <p:cNvGrpSpPr/>
          <p:nvPr/>
        </p:nvGrpSpPr>
        <p:grpSpPr>
          <a:xfrm>
            <a:off x="2113666" y="6169131"/>
            <a:ext cx="297056" cy="563605"/>
            <a:chOff x="349516" y="877542"/>
            <a:chExt cx="297056" cy="563605"/>
          </a:xfrm>
        </p:grpSpPr>
        <p:pic>
          <p:nvPicPr>
            <p:cNvPr id="84" name="Picture 83" title="&quot;&quot;"/>
            <p:cNvPicPr>
              <a:picLocks noChangeAspect="1"/>
            </p:cNvPicPr>
            <p:nvPr/>
          </p:nvPicPr>
          <p:blipFill>
            <a:blip r:embed="rId13">
              <a:clrChange>
                <a:clrFrom>
                  <a:srgbClr val="FFFFFF"/>
                </a:clrFrom>
                <a:clrTo>
                  <a:srgbClr val="FFFFFF">
                    <a:alpha val="0"/>
                  </a:srgbClr>
                </a:clrTo>
              </a:clrChange>
            </a:blip>
            <a:stretch>
              <a:fillRect/>
            </a:stretch>
          </p:blipFill>
          <p:spPr>
            <a:xfrm>
              <a:off x="349516" y="1189147"/>
              <a:ext cx="297056" cy="252000"/>
            </a:xfrm>
            <a:prstGeom prst="rect">
              <a:avLst/>
            </a:prstGeom>
          </p:spPr>
        </p:pic>
        <p:pic>
          <p:nvPicPr>
            <p:cNvPr id="85" name="Picture 84" title="&quot;&quot;"/>
            <p:cNvPicPr>
              <a:picLocks noChangeAspect="1"/>
            </p:cNvPicPr>
            <p:nvPr/>
          </p:nvPicPr>
          <p:blipFill>
            <a:blip r:embed="rId4">
              <a:clrChange>
                <a:clrFrom>
                  <a:srgbClr val="FFFFFF"/>
                </a:clrFrom>
                <a:clrTo>
                  <a:srgbClr val="FFFFFF">
                    <a:alpha val="0"/>
                  </a:srgbClr>
                </a:clrTo>
              </a:clrChange>
            </a:blip>
            <a:stretch>
              <a:fillRect/>
            </a:stretch>
          </p:blipFill>
          <p:spPr>
            <a:xfrm>
              <a:off x="356334" y="877542"/>
              <a:ext cx="288507" cy="288000"/>
            </a:xfrm>
            <a:prstGeom prst="rect">
              <a:avLst/>
            </a:prstGeom>
          </p:spPr>
        </p:pic>
      </p:grpSp>
      <p:grpSp>
        <p:nvGrpSpPr>
          <p:cNvPr id="86" name="Group 85" title="&quot;&quot;"/>
          <p:cNvGrpSpPr/>
          <p:nvPr/>
        </p:nvGrpSpPr>
        <p:grpSpPr>
          <a:xfrm>
            <a:off x="5685653" y="6202658"/>
            <a:ext cx="290554" cy="610394"/>
            <a:chOff x="3921503" y="911069"/>
            <a:chExt cx="290554" cy="610394"/>
          </a:xfrm>
        </p:grpSpPr>
        <p:pic>
          <p:nvPicPr>
            <p:cNvPr id="87" name="Picture 86" title="&quot;&quot;"/>
            <p:cNvPicPr>
              <a:picLocks noChangeAspect="1"/>
            </p:cNvPicPr>
            <p:nvPr/>
          </p:nvPicPr>
          <p:blipFill>
            <a:blip r:embed="rId5">
              <a:clrChange>
                <a:clrFrom>
                  <a:srgbClr val="FFFFFF"/>
                </a:clrFrom>
                <a:clrTo>
                  <a:srgbClr val="FFFFFF">
                    <a:alpha val="0"/>
                  </a:srgbClr>
                </a:clrTo>
              </a:clrChange>
            </a:blip>
            <a:stretch>
              <a:fillRect/>
            </a:stretch>
          </p:blipFill>
          <p:spPr>
            <a:xfrm>
              <a:off x="3921503" y="911069"/>
              <a:ext cx="290554" cy="288000"/>
            </a:xfrm>
            <a:prstGeom prst="rect">
              <a:avLst/>
            </a:prstGeom>
          </p:spPr>
        </p:pic>
        <p:pic>
          <p:nvPicPr>
            <p:cNvPr id="88" name="Picture 87" title="&quot;&quot;"/>
            <p:cNvPicPr>
              <a:picLocks noChangeAspect="1"/>
            </p:cNvPicPr>
            <p:nvPr/>
          </p:nvPicPr>
          <p:blipFill>
            <a:blip r:embed="rId6"/>
            <a:stretch>
              <a:fillRect/>
            </a:stretch>
          </p:blipFill>
          <p:spPr>
            <a:xfrm>
              <a:off x="3921503" y="1233463"/>
              <a:ext cx="287482" cy="288000"/>
            </a:xfrm>
            <a:prstGeom prst="rect">
              <a:avLst/>
            </a:prstGeom>
          </p:spPr>
        </p:pic>
      </p:grpSp>
      <p:pic>
        <p:nvPicPr>
          <p:cNvPr id="60" name="Picture 59" title="risk to well-being now or in the future symbol"/>
          <p:cNvPicPr>
            <a:picLocks noChangeAspect="1"/>
          </p:cNvPicPr>
          <p:nvPr/>
        </p:nvPicPr>
        <p:blipFill>
          <a:blip r:embed="rId15"/>
          <a:stretch>
            <a:fillRect/>
          </a:stretch>
        </p:blipFill>
        <p:spPr>
          <a:xfrm>
            <a:off x="4142783" y="2798459"/>
            <a:ext cx="371250" cy="324000"/>
          </a:xfrm>
          <a:prstGeom prst="rect">
            <a:avLst/>
          </a:prstGeom>
        </p:spPr>
      </p:pic>
      <p:pic>
        <p:nvPicPr>
          <p:cNvPr id="61" name="Picture 60"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139445" y="1323383"/>
            <a:ext cx="363192" cy="360000"/>
          </a:xfrm>
          <a:prstGeom prst="rect">
            <a:avLst/>
          </a:prstGeom>
        </p:spPr>
      </p:pic>
      <p:pic>
        <p:nvPicPr>
          <p:cNvPr id="62" name="Picture 61" title="'Herefordshire doing well' symbol"/>
          <p:cNvPicPr>
            <a:picLocks noChangeAspect="1"/>
          </p:cNvPicPr>
          <p:nvPr/>
        </p:nvPicPr>
        <p:blipFill>
          <a:blip r:embed="rId4">
            <a:clrChange>
              <a:clrFrom>
                <a:srgbClr val="FFFFFF"/>
              </a:clrFrom>
              <a:clrTo>
                <a:srgbClr val="FFFFFF">
                  <a:alpha val="0"/>
                </a:srgbClr>
              </a:clrTo>
            </a:clrChange>
          </a:blip>
          <a:stretch>
            <a:fillRect/>
          </a:stretch>
        </p:blipFill>
        <p:spPr>
          <a:xfrm>
            <a:off x="8138738" y="3531453"/>
            <a:ext cx="360633" cy="360000"/>
          </a:xfrm>
          <a:prstGeom prst="rect">
            <a:avLst/>
          </a:prstGeom>
        </p:spPr>
      </p:pic>
      <p:pic>
        <p:nvPicPr>
          <p:cNvPr id="72" name="Picture 71" title="risk to well-being now or in the future symbol"/>
          <p:cNvPicPr>
            <a:picLocks noChangeAspect="1"/>
          </p:cNvPicPr>
          <p:nvPr/>
        </p:nvPicPr>
        <p:blipFill>
          <a:blip r:embed="rId13">
            <a:clrChange>
              <a:clrFrom>
                <a:srgbClr val="FFFFFF"/>
              </a:clrFrom>
              <a:clrTo>
                <a:srgbClr val="FFFFFF">
                  <a:alpha val="0"/>
                </a:srgbClr>
              </a:clrTo>
            </a:clrChange>
          </a:blip>
          <a:stretch>
            <a:fillRect/>
          </a:stretch>
        </p:blipFill>
        <p:spPr>
          <a:xfrm>
            <a:off x="121275" y="4931647"/>
            <a:ext cx="381929" cy="324000"/>
          </a:xfrm>
          <a:prstGeom prst="rect">
            <a:avLst/>
          </a:prstGeom>
        </p:spPr>
      </p:pic>
      <p:sp>
        <p:nvSpPr>
          <p:cNvPr id="7" name="TextBox 6"/>
          <p:cNvSpPr txBox="1"/>
          <p:nvPr/>
        </p:nvSpPr>
        <p:spPr>
          <a:xfrm>
            <a:off x="8205849" y="5359462"/>
            <a:ext cx="3669205"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282E2B"/>
                </a:solidFill>
                <a:effectLst/>
                <a:uLnTx/>
                <a:uFillTx/>
                <a:latin typeface="Arial" panose="020B0604020202020204"/>
                <a:ea typeface="+mn-ea"/>
                <a:cs typeface="+mn-cs"/>
              </a:rPr>
              <a:t>Source: </a:t>
            </a:r>
            <a:r>
              <a:rPr kumimoji="0" lang="en-GB" sz="1050" b="0" i="1" u="none" strike="noStrike" kern="1200" cap="none" spc="0" normalizeH="0" baseline="0" noProof="0" dirty="0" smtClean="0">
                <a:ln>
                  <a:noFill/>
                </a:ln>
                <a:solidFill>
                  <a:srgbClr val="282E2B"/>
                </a:solidFill>
                <a:effectLst/>
                <a:uLnTx/>
                <a:uFillTx/>
                <a:latin typeface="Arial" panose="020B0604020202020204"/>
                <a:ea typeface="+mn-ea"/>
                <a:cs typeface="+mn-cs"/>
              </a:rPr>
              <a:t>Understanding </a:t>
            </a:r>
            <a:r>
              <a:rPr kumimoji="0" lang="en-GB" sz="1050" b="0" i="1" u="none" strike="noStrike" kern="1200" cap="none" spc="0" normalizeH="0" baseline="0" noProof="0" dirty="0">
                <a:ln>
                  <a:noFill/>
                </a:ln>
                <a:solidFill>
                  <a:srgbClr val="282E2B"/>
                </a:solidFill>
                <a:effectLst/>
                <a:uLnTx/>
                <a:uFillTx/>
                <a:latin typeface="Arial" panose="020B0604020202020204"/>
                <a:ea typeface="+mn-ea"/>
                <a:cs typeface="+mn-cs"/>
              </a:rPr>
              <a:t>Herefordshire: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282E2B"/>
                </a:solidFill>
                <a:effectLst/>
                <a:uLnTx/>
                <a:uFillTx/>
                <a:latin typeface="Arial" panose="020B0604020202020204"/>
                <a:ea typeface="+mn-ea"/>
                <a:cs typeface="+mn-cs"/>
              </a:rPr>
              <a:t>Health and well-being needs of children and young </a:t>
            </a:r>
            <a:r>
              <a:rPr kumimoji="0" lang="en-GB" sz="1050" b="0" i="1" u="none" strike="noStrike" kern="1200" cap="none" spc="0" normalizeH="0" baseline="0" noProof="0" dirty="0" smtClean="0">
                <a:ln>
                  <a:noFill/>
                </a:ln>
                <a:solidFill>
                  <a:srgbClr val="282E2B"/>
                </a:solidFill>
                <a:effectLst/>
                <a:uLnTx/>
                <a:uFillTx/>
                <a:latin typeface="Arial" panose="020B0604020202020204"/>
                <a:ea typeface="+mn-ea"/>
                <a:cs typeface="+mn-cs"/>
              </a:rPr>
              <a:t>people (summer 2022).  Herefordshire Council Intelligence Unit.</a:t>
            </a:r>
            <a:endParaRPr kumimoji="0" lang="en-GB" sz="1050" b="0" i="1" u="none" strike="noStrike" kern="1200" cap="none" spc="0" normalizeH="0" baseline="0" noProof="0" dirty="0">
              <a:ln>
                <a:noFill/>
              </a:ln>
              <a:solidFill>
                <a:srgbClr val="282E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60093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14474"/>
            <a:ext cx="11519999" cy="815320"/>
          </a:xfrm>
        </p:spPr>
        <p:txBody>
          <a:bodyPr>
            <a:normAutofit/>
          </a:bodyPr>
          <a:lstStyle/>
          <a:p>
            <a:r>
              <a:rPr lang="en-GB" sz="2800" dirty="0"/>
              <a:t>Contents</a:t>
            </a:r>
          </a:p>
        </p:txBody>
      </p:sp>
      <p:sp>
        <p:nvSpPr>
          <p:cNvPr id="3" name="Content Placeholder 2"/>
          <p:cNvSpPr>
            <a:spLocks noGrp="1"/>
          </p:cNvSpPr>
          <p:nvPr>
            <p:ph idx="1"/>
          </p:nvPr>
        </p:nvSpPr>
        <p:spPr>
          <a:xfrm>
            <a:off x="287335" y="1029793"/>
            <a:ext cx="11704967" cy="3982945"/>
          </a:xfrm>
        </p:spPr>
        <p:txBody>
          <a:bodyPr vert="horz" lIns="91440" tIns="45720" rIns="91440" bIns="45720" numCol="2" rtlCol="0" anchor="t">
            <a:normAutofit/>
          </a:bodyPr>
          <a:lstStyle/>
          <a:p>
            <a:pPr marL="273050" indent="-273050">
              <a:lnSpc>
                <a:spcPct val="100000"/>
              </a:lnSpc>
              <a:buFont typeface="+mj-lt"/>
              <a:buAutoNum type="arabicPeriod"/>
            </a:pPr>
            <a:r>
              <a:rPr lang="en-GB" sz="1800" dirty="0" smtClean="0">
                <a:hlinkClick r:id="rId3" action="ppaction://hlinksldjump"/>
              </a:rPr>
              <a:t>Introduction</a:t>
            </a:r>
            <a:endParaRPr lang="en-GB" sz="1800" dirty="0" smtClean="0"/>
          </a:p>
          <a:p>
            <a:pPr lvl="1">
              <a:lnSpc>
                <a:spcPct val="100000"/>
              </a:lnSpc>
            </a:pPr>
            <a:r>
              <a:rPr lang="en-GB" sz="1400" dirty="0" smtClean="0">
                <a:hlinkClick r:id="rId4" action="ppaction://hlinksldjump"/>
              </a:rPr>
              <a:t>Background</a:t>
            </a:r>
            <a:endParaRPr lang="en-GB" sz="1400" dirty="0" smtClean="0"/>
          </a:p>
          <a:p>
            <a:pPr lvl="1" defTabSz="925513">
              <a:lnSpc>
                <a:spcPct val="100000"/>
              </a:lnSpc>
            </a:pPr>
            <a:r>
              <a:rPr lang="en-GB" sz="1400" dirty="0" smtClean="0">
                <a:hlinkClick r:id="rId5" action="ppaction://hlinksldjump"/>
              </a:rPr>
              <a:t>Topics covered in the analysis</a:t>
            </a:r>
            <a:endParaRPr lang="en-GB" sz="1400" dirty="0" smtClean="0"/>
          </a:p>
          <a:p>
            <a:pPr lvl="1">
              <a:lnSpc>
                <a:spcPct val="100000"/>
              </a:lnSpc>
            </a:pPr>
            <a:r>
              <a:rPr lang="en-GB" sz="1400" dirty="0" smtClean="0">
                <a:hlinkClick r:id="rId6" action="ppaction://hlinksldjump"/>
              </a:rPr>
              <a:t>Herefordshire in context</a:t>
            </a:r>
            <a:endParaRPr lang="en-GB" sz="1400" dirty="0" smtClean="0"/>
          </a:p>
          <a:p>
            <a:pPr marL="273050" indent="-273050">
              <a:lnSpc>
                <a:spcPct val="100000"/>
              </a:lnSpc>
              <a:buFont typeface="+mj-lt"/>
              <a:buAutoNum type="arabicPeriod"/>
            </a:pPr>
            <a:r>
              <a:rPr lang="en-GB" sz="1800" dirty="0" smtClean="0">
                <a:hlinkClick r:id="rId7" action="ppaction://hlinksldjump"/>
              </a:rPr>
              <a:t>Summary of needs analysis</a:t>
            </a:r>
            <a:endParaRPr lang="en-GB" sz="1800" dirty="0" smtClean="0"/>
          </a:p>
          <a:p>
            <a:pPr lvl="1">
              <a:lnSpc>
                <a:spcPct val="100000"/>
              </a:lnSpc>
            </a:pPr>
            <a:r>
              <a:rPr lang="en-GB" sz="1400" dirty="0" smtClean="0">
                <a:hlinkClick r:id="rId8" action="ppaction://hlinksldjump"/>
              </a:rPr>
              <a:t>Common themes</a:t>
            </a:r>
            <a:endParaRPr lang="en-GB" sz="1400" dirty="0" smtClean="0"/>
          </a:p>
          <a:p>
            <a:pPr lvl="1">
              <a:lnSpc>
                <a:spcPct val="100000"/>
              </a:lnSpc>
            </a:pPr>
            <a:r>
              <a:rPr lang="en-GB" sz="1400" dirty="0" smtClean="0">
                <a:hlinkClick r:id="rId9" action="ppaction://hlinksldjump"/>
              </a:rPr>
              <a:t>Home and family environment</a:t>
            </a:r>
            <a:endParaRPr lang="en-GB" sz="1400" dirty="0" smtClean="0"/>
          </a:p>
          <a:p>
            <a:pPr lvl="1">
              <a:lnSpc>
                <a:spcPct val="100000"/>
              </a:lnSpc>
            </a:pPr>
            <a:r>
              <a:rPr lang="en-GB" sz="1400" dirty="0" smtClean="0">
                <a:hlinkClick r:id="rId10" action="ppaction://hlinksldjump"/>
              </a:rPr>
              <a:t>Child development and educational outcomes</a:t>
            </a:r>
            <a:endParaRPr lang="en-GB" sz="1400" dirty="0" smtClean="0"/>
          </a:p>
          <a:p>
            <a:pPr lvl="1">
              <a:lnSpc>
                <a:spcPct val="100000"/>
              </a:lnSpc>
            </a:pPr>
            <a:r>
              <a:rPr lang="en-GB" sz="1400" dirty="0" smtClean="0">
                <a:hlinkClick r:id="rId11" action="ppaction://hlinksldjump"/>
              </a:rPr>
              <a:t>Young adults</a:t>
            </a:r>
            <a:endParaRPr lang="en-GB" sz="1400" dirty="0" smtClean="0"/>
          </a:p>
          <a:p>
            <a:pPr lvl="1">
              <a:lnSpc>
                <a:spcPct val="100000"/>
              </a:lnSpc>
            </a:pPr>
            <a:r>
              <a:rPr lang="en-GB" sz="1400" dirty="0" smtClean="0">
                <a:hlinkClick r:id="rId12" action="ppaction://hlinksldjump"/>
              </a:rPr>
              <a:t>Physical health</a:t>
            </a:r>
            <a:endParaRPr lang="en-GB" sz="1400" dirty="0" smtClean="0"/>
          </a:p>
          <a:p>
            <a:pPr lvl="1">
              <a:lnSpc>
                <a:spcPct val="100000"/>
              </a:lnSpc>
            </a:pPr>
            <a:r>
              <a:rPr lang="en-GB" sz="1400" dirty="0" smtClean="0">
                <a:hlinkClick r:id="rId13" action="ppaction://hlinksldjump"/>
              </a:rPr>
              <a:t>Mental well-being</a:t>
            </a:r>
            <a:endParaRPr lang="en-GB" sz="1400" dirty="0" smtClean="0"/>
          </a:p>
          <a:p>
            <a:pPr lvl="1">
              <a:lnSpc>
                <a:spcPct val="100000"/>
              </a:lnSpc>
            </a:pPr>
            <a:r>
              <a:rPr lang="en-GB" sz="1400" dirty="0" smtClean="0">
                <a:hlinkClick r:id="rId14" action="ppaction://hlinksldjump"/>
              </a:rPr>
              <a:t>Vulnerable groups</a:t>
            </a:r>
            <a:endParaRPr lang="en-GB" sz="1400" dirty="0" smtClean="0"/>
          </a:p>
          <a:p>
            <a:pPr lvl="1">
              <a:lnSpc>
                <a:spcPct val="100000"/>
              </a:lnSpc>
            </a:pPr>
            <a:r>
              <a:rPr lang="en-GB" sz="1400" dirty="0" smtClean="0">
                <a:hlinkClick r:id="rId15" action="ppaction://hlinksldjump"/>
              </a:rPr>
              <a:t>Risk factors: interconnected and compounding vulnerabilities</a:t>
            </a:r>
            <a:endParaRPr lang="en-GB" sz="1400" dirty="0" smtClean="0"/>
          </a:p>
          <a:p>
            <a:pPr marL="273050" indent="-273050">
              <a:lnSpc>
                <a:spcPct val="100000"/>
              </a:lnSpc>
              <a:buFont typeface="+mj-lt"/>
              <a:buAutoNum type="arabicPeriod"/>
            </a:pPr>
            <a:r>
              <a:rPr lang="en-GB" sz="1800" dirty="0" smtClean="0">
                <a:hlinkClick r:id="rId16" action="ppaction://hlinksldjump"/>
              </a:rPr>
              <a:t>Insights for the Healthy Child Programme</a:t>
            </a:r>
            <a:endParaRPr lang="en-GB" sz="1800" dirty="0" smtClean="0"/>
          </a:p>
          <a:p>
            <a:pPr lvl="1">
              <a:lnSpc>
                <a:spcPct val="100000"/>
              </a:lnSpc>
            </a:pPr>
            <a:r>
              <a:rPr lang="en-GB" sz="1400" dirty="0" smtClean="0">
                <a:hlinkClick r:id="rId17" action="ppaction://hlinksldjump"/>
              </a:rPr>
              <a:t>High impact areas for </a:t>
            </a:r>
            <a:r>
              <a:rPr lang="en-GB" sz="1400" dirty="0">
                <a:hlinkClick r:id="rId17" action="ppaction://hlinksldjump"/>
              </a:rPr>
              <a:t>school nursing </a:t>
            </a:r>
            <a:r>
              <a:rPr lang="en-GB" sz="1400" dirty="0" smtClean="0">
                <a:hlinkClick r:id="rId17" action="ppaction://hlinksldjump"/>
              </a:rPr>
              <a:t>and health visiting services</a:t>
            </a:r>
            <a:endParaRPr lang="en-GB" sz="1400" dirty="0" smtClean="0"/>
          </a:p>
          <a:p>
            <a:pPr lvl="1">
              <a:lnSpc>
                <a:spcPct val="100000"/>
              </a:lnSpc>
            </a:pPr>
            <a:r>
              <a:rPr lang="en-GB" sz="1400" dirty="0" smtClean="0">
                <a:hlinkClick r:id="rId18" action="ppaction://hlinksldjump"/>
              </a:rPr>
              <a:t>Key findings mapped to high impact areas: early years</a:t>
            </a:r>
            <a:endParaRPr lang="en-GB" sz="1400" dirty="0" smtClean="0"/>
          </a:p>
          <a:p>
            <a:pPr lvl="1">
              <a:lnSpc>
                <a:spcPct val="100000"/>
              </a:lnSpc>
            </a:pPr>
            <a:r>
              <a:rPr lang="en-GB" sz="1400" dirty="0">
                <a:hlinkClick r:id="rId19" action="ppaction://hlinksldjump"/>
              </a:rPr>
              <a:t>Key findings mapped to high impact areas: </a:t>
            </a:r>
            <a:r>
              <a:rPr lang="en-GB" sz="1400" dirty="0" smtClean="0">
                <a:hlinkClick r:id="rId19" action="ppaction://hlinksldjump"/>
              </a:rPr>
              <a:t>school age</a:t>
            </a:r>
            <a:endParaRPr lang="en-GB" sz="1400" dirty="0" smtClean="0"/>
          </a:p>
          <a:p>
            <a:pPr lvl="1">
              <a:lnSpc>
                <a:spcPct val="100000"/>
              </a:lnSpc>
            </a:pPr>
            <a:r>
              <a:rPr lang="en-GB" sz="1400" dirty="0" smtClean="0">
                <a:hlinkClick r:id="rId20" action="ppaction://hlinksldjump"/>
              </a:rPr>
              <a:t>Key considerations for the Healthy Child Programme in Herefordshire</a:t>
            </a:r>
            <a:endParaRPr lang="en-GB" sz="1400" dirty="0"/>
          </a:p>
          <a:p>
            <a:pPr lvl="1">
              <a:lnSpc>
                <a:spcPct val="100000"/>
              </a:lnSpc>
            </a:pPr>
            <a:endParaRPr lang="en-GB" sz="1400" dirty="0" smtClean="0"/>
          </a:p>
          <a:p>
            <a:pPr marL="273050" indent="-273050">
              <a:lnSpc>
                <a:spcPct val="100000"/>
              </a:lnSpc>
              <a:buFont typeface="+mj-lt"/>
              <a:buAutoNum type="arabicPeriod"/>
            </a:pPr>
            <a:r>
              <a:rPr lang="en-GB" sz="1800" dirty="0" smtClean="0">
                <a:hlinkClick r:id="rId21" action="ppaction://hlinksldjump"/>
              </a:rPr>
              <a:t>More information</a:t>
            </a:r>
            <a:endParaRPr lang="en-GB" sz="1800" dirty="0" smtClean="0"/>
          </a:p>
        </p:txBody>
      </p:sp>
      <p:pic>
        <p:nvPicPr>
          <p:cNvPr id="7" name="Picture 5" title="&quot;&quot;">
            <a:extLst>
              <a:ext uri="{FF2B5EF4-FFF2-40B4-BE49-F238E27FC236}">
                <a16:creationId xmlns:a16="http://schemas.microsoft.com/office/drawing/2014/main" id="{BE0A5029-DB3F-47CA-915B-57CC1DFF0B69}"/>
              </a:ext>
            </a:extLst>
          </p:cNvPr>
          <p:cNvPicPr>
            <a:picLocks noChangeAspect="1"/>
          </p:cNvPicPr>
          <p:nvPr/>
        </p:nvPicPr>
        <p:blipFill>
          <a:blip r:embed="rId22"/>
          <a:stretch>
            <a:fillRect/>
          </a:stretch>
        </p:blipFill>
        <p:spPr>
          <a:xfrm>
            <a:off x="287336" y="5232488"/>
            <a:ext cx="806444" cy="760258"/>
          </a:xfrm>
          <a:prstGeom prst="rect">
            <a:avLst/>
          </a:prstGeom>
        </p:spPr>
      </p:pic>
      <p:sp>
        <p:nvSpPr>
          <p:cNvPr id="6" name="TextBox 5" descr="Text box explaining If you need help to understand this document, or would like it in another format or language, please contact us on 01432 261944 or e-mail researchteam@herefordshire.gov.uk ">
            <a:extLst>
              <a:ext uri="{FF2B5EF4-FFF2-40B4-BE49-F238E27FC236}">
                <a16:creationId xmlns:a16="http://schemas.microsoft.com/office/drawing/2014/main" id="{67D09D95-5B17-4308-B731-CFC781701BFB}"/>
              </a:ext>
            </a:extLst>
          </p:cNvPr>
          <p:cNvSpPr txBox="1"/>
          <p:nvPr/>
        </p:nvSpPr>
        <p:spPr>
          <a:xfrm>
            <a:off x="1177159" y="5320229"/>
            <a:ext cx="106301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a:t>
            </a:r>
            <a:r>
              <a:rPr lang="en-US" dirty="0">
                <a:ea typeface="+mn-lt"/>
                <a:cs typeface="+mn-lt"/>
              </a:rPr>
              <a:t> you need help to understand this document, or would like it in another format or language, please contact us on 01432 261944 or e-mail </a:t>
            </a:r>
            <a:r>
              <a:rPr lang="en-US" dirty="0">
                <a:ea typeface="+mn-lt"/>
                <a:cs typeface="+mn-lt"/>
                <a:hlinkClick r:id="rId23"/>
              </a:rPr>
              <a:t>researchteam@herefordshire.gov.uk</a:t>
            </a:r>
            <a:r>
              <a:rPr lang="en-US" dirty="0">
                <a:ea typeface="+mn-lt"/>
                <a:cs typeface="+mn-lt"/>
              </a:rPr>
              <a:t> </a:t>
            </a:r>
            <a:endParaRPr lang="en-US" dirty="0"/>
          </a:p>
        </p:txBody>
      </p:sp>
      <p:cxnSp>
        <p:nvCxnSpPr>
          <p:cNvPr id="8" name="Straight Connector 7" title="&quot;&quot;"/>
          <p:cNvCxnSpPr/>
          <p:nvPr/>
        </p:nvCxnSpPr>
        <p:spPr>
          <a:xfrm>
            <a:off x="1093076" y="5166483"/>
            <a:ext cx="10005849"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title="&quot;&quot;"/>
          <p:cNvCxnSpPr/>
          <p:nvPr/>
        </p:nvCxnSpPr>
        <p:spPr>
          <a:xfrm>
            <a:off x="1093076" y="917060"/>
            <a:ext cx="10005849" cy="0"/>
          </a:xfrm>
          <a:prstGeom prst="line">
            <a:avLst/>
          </a:prstGeom>
          <a:ln/>
        </p:spPr>
        <p:style>
          <a:lnRef idx="1">
            <a:schemeClr val="dk1"/>
          </a:lnRef>
          <a:fillRef idx="0">
            <a:schemeClr val="dk1"/>
          </a:fillRef>
          <a:effectRef idx="0">
            <a:schemeClr val="dk1"/>
          </a:effectRef>
          <a:fontRef idx="minor">
            <a:schemeClr val="tx1"/>
          </a:fontRef>
        </p:style>
      </p:cxnSp>
      <p:sp>
        <p:nvSpPr>
          <p:cNvPr id="10" name="Slide Number Placeholder 1"/>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1BFC7D-604F-7C4B-A40C-888091E5AA1B}"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5626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337" y="76368"/>
            <a:ext cx="11519999" cy="458879"/>
          </a:xfrm>
        </p:spPr>
        <p:txBody>
          <a:bodyPr>
            <a:normAutofit fontScale="90000"/>
          </a:bodyPr>
          <a:lstStyle/>
          <a:p>
            <a:r>
              <a:rPr lang="en-GB" sz="2800" dirty="0"/>
              <a:t>Key findings mapped to high impact areas </a:t>
            </a:r>
            <a:r>
              <a:rPr lang="en-GB" sz="2800" dirty="0" smtClean="0"/>
              <a:t>for school age (5+)</a:t>
            </a:r>
            <a:endParaRPr lang="en-GB" sz="2800" dirty="0">
              <a:solidFill>
                <a:srgbClr val="0070C0"/>
              </a:solidFill>
            </a:endParaRPr>
          </a:p>
        </p:txBody>
      </p:sp>
      <p:sp>
        <p:nvSpPr>
          <p:cNvPr id="84" name="Rectangle 83" title="&quot;&quot;"/>
          <p:cNvSpPr/>
          <p:nvPr/>
        </p:nvSpPr>
        <p:spPr>
          <a:xfrm>
            <a:off x="57019" y="3896192"/>
            <a:ext cx="3960000" cy="2932660"/>
          </a:xfrm>
          <a:prstGeom prst="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48" name="Table 47" descr="Table of key findings linked to supporting resilience and wellbeing" title="Table"/>
          <p:cNvGraphicFramePr>
            <a:graphicFrameLocks noGrp="1"/>
          </p:cNvGraphicFramePr>
          <p:nvPr>
            <p:extLst/>
          </p:nvPr>
        </p:nvGraphicFramePr>
        <p:xfrm>
          <a:off x="456998" y="527144"/>
          <a:ext cx="3540833" cy="3298059"/>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661539">
                <a:tc>
                  <a:txBody>
                    <a:bodyPr/>
                    <a:lstStyle/>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 Supporting resilience &amp; wellbeing</a:t>
                      </a:r>
                    </a:p>
                  </a:txBody>
                  <a:tcPr anchor="ctr">
                    <a:solidFill>
                      <a:schemeClr val="accent1">
                        <a:lumMod val="60000"/>
                        <a:lumOff val="40000"/>
                      </a:schemeClr>
                    </a:solidFill>
                  </a:tcPr>
                </a:tc>
                <a:extLst>
                  <a:ext uri="{0D108BD9-81ED-4DB2-BD59-A6C34878D82A}">
                    <a16:rowId xmlns:a16="http://schemas.microsoft.com/office/drawing/2014/main" val="1208852479"/>
                  </a:ext>
                </a:extLst>
              </a:tr>
              <a:tr h="215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The majority of CYP are happy, but large minority with low mental well-being scores - and worry or anxiety affects ¾ of secondary pupils. </a:t>
                      </a:r>
                    </a:p>
                  </a:txBody>
                  <a:tcPr anchor="ctr">
                    <a:solidFill>
                      <a:srgbClr val="FFF4D7"/>
                    </a:solidFill>
                  </a:tcPr>
                </a:tc>
                <a:extLst>
                  <a:ext uri="{0D108BD9-81ED-4DB2-BD59-A6C34878D82A}">
                    <a16:rowId xmlns:a16="http://schemas.microsoft.com/office/drawing/2014/main" val="1121614256"/>
                  </a:ext>
                </a:extLst>
              </a:tr>
              <a:tr h="267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1 in 3 pupils afraid to go to school at least sometimes due to bullying and Herefordshire Year 10 pupils more likely to say they have been bullied than elsewhere.</a:t>
                      </a:r>
                    </a:p>
                  </a:txBody>
                  <a:tcPr anchor="ctr">
                    <a:solidFill>
                      <a:srgbClr val="FFF4D7"/>
                    </a:solidFill>
                  </a:tcPr>
                </a:tc>
                <a:extLst>
                  <a:ext uri="{0D108BD9-81ED-4DB2-BD59-A6C34878D82A}">
                    <a16:rowId xmlns:a16="http://schemas.microsoft.com/office/drawing/2014/main" val="1362336940"/>
                  </a:ext>
                </a:extLst>
              </a:tr>
              <a:tr h="191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Emotional wellbeing and resilience a particular concern for secondary pupils.</a:t>
                      </a:r>
                    </a:p>
                  </a:txBody>
                  <a:tcPr anchor="ctr">
                    <a:solidFill>
                      <a:srgbClr val="D5EDFF"/>
                    </a:solidFill>
                  </a:tcPr>
                </a:tc>
                <a:extLst>
                  <a:ext uri="{0D108BD9-81ED-4DB2-BD59-A6C34878D82A}">
                    <a16:rowId xmlns:a16="http://schemas.microsoft.com/office/drawing/2014/main" val="2966301346"/>
                  </a:ext>
                </a:extLst>
              </a:tr>
              <a:tr h="328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More families with children claiming Universal Credit</a:t>
                      </a:r>
                      <a:r>
                        <a:rPr lang="en-US" sz="1100" baseline="0" dirty="0" smtClean="0"/>
                        <a:t> since</a:t>
                      </a:r>
                      <a:r>
                        <a:rPr lang="en-US" sz="1100" dirty="0" smtClean="0"/>
                        <a:t> the pandemic (~4,750 in May’22). c. 5,600 children living in relative poverty.</a:t>
                      </a:r>
                    </a:p>
                  </a:txBody>
                  <a:tcPr anchor="ctr">
                    <a:solidFill>
                      <a:srgbClr val="FFF4D7"/>
                    </a:solidFill>
                  </a:tcPr>
                </a:tc>
                <a:extLst>
                  <a:ext uri="{0D108BD9-81ED-4DB2-BD59-A6C34878D82A}">
                    <a16:rowId xmlns:a16="http://schemas.microsoft.com/office/drawing/2014/main" val="3757154216"/>
                  </a:ext>
                </a:extLst>
              </a:tr>
              <a:tr h="370840">
                <a:tc>
                  <a:txBody>
                    <a:bodyPr/>
                    <a:lstStyle/>
                    <a:p>
                      <a:pPr>
                        <a:spcAft>
                          <a:spcPts val="600"/>
                        </a:spcAft>
                      </a:pPr>
                      <a:r>
                        <a:rPr lang="en-US" sz="1100" dirty="0" smtClean="0"/>
                        <a:t>Cold homes &amp; fuel poverty: long standing issue</a:t>
                      </a:r>
                      <a:r>
                        <a:rPr lang="en-US" sz="1100" baseline="0" dirty="0" smtClean="0"/>
                        <a:t> in </a:t>
                      </a:r>
                      <a:r>
                        <a:rPr lang="en-US" sz="1100" baseline="0" dirty="0" err="1" smtClean="0"/>
                        <a:t>Hfds</a:t>
                      </a:r>
                      <a:r>
                        <a:rPr lang="en-US" sz="1100" baseline="0" dirty="0" smtClean="0"/>
                        <a:t>.</a:t>
                      </a:r>
                      <a:r>
                        <a:rPr lang="en-US" sz="1100" dirty="0" smtClean="0"/>
                        <a:t> </a:t>
                      </a:r>
                    </a:p>
                  </a:txBody>
                  <a:tcPr anchor="ctr">
                    <a:solidFill>
                      <a:schemeClr val="accent6">
                        <a:lumMod val="20000"/>
                        <a:lumOff val="80000"/>
                      </a:schemeClr>
                    </a:solidFill>
                  </a:tcPr>
                </a:tc>
                <a:extLst>
                  <a:ext uri="{0D108BD9-81ED-4DB2-BD59-A6C34878D82A}">
                    <a16:rowId xmlns:a16="http://schemas.microsoft.com/office/drawing/2014/main" val="3500719221"/>
                  </a:ext>
                </a:extLst>
              </a:tr>
            </a:tbl>
          </a:graphicData>
        </a:graphic>
      </p:graphicFrame>
      <p:graphicFrame>
        <p:nvGraphicFramePr>
          <p:cNvPr id="23" name="Table 22" descr="Table of key findings linked to Improving health behaviours &amp; reducing risk taking&#10;" title="Table"/>
          <p:cNvGraphicFramePr>
            <a:graphicFrameLocks noGrp="1"/>
          </p:cNvGraphicFramePr>
          <p:nvPr>
            <p:extLst/>
          </p:nvPr>
        </p:nvGraphicFramePr>
        <p:xfrm>
          <a:off x="4445671" y="524886"/>
          <a:ext cx="3540833" cy="3073540"/>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660540">
                <a:tc>
                  <a:txBody>
                    <a:bodyPr/>
                    <a:lstStyle/>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2. Improving health </a:t>
                      </a:r>
                      <a:r>
                        <a:rPr lang="en-US" sz="1400" dirty="0" err="1" smtClean="0">
                          <a:solidFill>
                            <a:schemeClr val="tx1"/>
                          </a:solidFill>
                        </a:rPr>
                        <a:t>behaviours</a:t>
                      </a:r>
                      <a:r>
                        <a:rPr lang="en-US" sz="1400" dirty="0" smtClean="0">
                          <a:solidFill>
                            <a:schemeClr val="tx1"/>
                          </a:solidFill>
                        </a:rPr>
                        <a:t> &amp; reducing risk taking</a:t>
                      </a:r>
                    </a:p>
                  </a:txBody>
                  <a:tcPr anchor="ctr">
                    <a:solidFill>
                      <a:schemeClr val="accent1">
                        <a:lumMod val="60000"/>
                        <a:lumOff val="40000"/>
                      </a:schemeClr>
                    </a:solidFill>
                  </a:tcPr>
                </a:tc>
                <a:extLst>
                  <a:ext uri="{0D108BD9-81ED-4DB2-BD59-A6C34878D82A}">
                    <a16:rowId xmlns:a16="http://schemas.microsoft.com/office/drawing/2014/main" val="1208852479"/>
                  </a:ext>
                </a:extLst>
              </a:tr>
              <a:tr h="40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Girls &lt;18 more likely to be admitted to hospital from alcohol than nationally &amp; regionally. 28% of Year 10s have drunk alcohol ‘the week before’, and those that do are more likely to engage in other risky </a:t>
                      </a:r>
                      <a:r>
                        <a:rPr lang="en-US" sz="1100" dirty="0" err="1" smtClean="0"/>
                        <a:t>behaviours</a:t>
                      </a:r>
                      <a:r>
                        <a:rPr lang="en-US" sz="1100" dirty="0" smtClean="0"/>
                        <a:t>. </a:t>
                      </a:r>
                    </a:p>
                  </a:txBody>
                  <a:tcPr anchor="ctr">
                    <a:solidFill>
                      <a:schemeClr val="accent6">
                        <a:lumMod val="20000"/>
                        <a:lumOff val="80000"/>
                      </a:schemeClr>
                    </a:solidFill>
                  </a:tcPr>
                </a:tc>
                <a:extLst>
                  <a:ext uri="{0D108BD9-81ED-4DB2-BD59-A6C34878D82A}">
                    <a16:rowId xmlns:a16="http://schemas.microsoft.com/office/drawing/2014/main" val="1121614256"/>
                  </a:ext>
                </a:extLst>
              </a:tr>
              <a:tr h="415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Only</a:t>
                      </a:r>
                      <a:r>
                        <a:rPr lang="en-US" sz="1100" baseline="0" dirty="0" smtClean="0"/>
                        <a:t> 38%</a:t>
                      </a:r>
                      <a:r>
                        <a:rPr lang="en-US" sz="1100" dirty="0" smtClean="0"/>
                        <a:t> of sexually active teens ‘always’</a:t>
                      </a:r>
                      <a:r>
                        <a:rPr lang="en-US" sz="1100" baseline="0" dirty="0" smtClean="0"/>
                        <a:t> use protection. </a:t>
                      </a:r>
                      <a:r>
                        <a:rPr lang="en-US" sz="1100" dirty="0" smtClean="0"/>
                        <a:t>Only 25% know where to go for advice.</a:t>
                      </a:r>
                    </a:p>
                  </a:txBody>
                  <a:tcPr anchor="ctr">
                    <a:solidFill>
                      <a:srgbClr val="D5EDFF"/>
                    </a:solidFill>
                  </a:tcPr>
                </a:tc>
                <a:extLst>
                  <a:ext uri="{0D108BD9-81ED-4DB2-BD59-A6C34878D82A}">
                    <a16:rowId xmlns:a16="http://schemas.microsoft.com/office/drawing/2014/main" val="1362336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Chlamydia detection rates are low.</a:t>
                      </a:r>
                    </a:p>
                  </a:txBody>
                  <a:tcPr anchor="ctr">
                    <a:solidFill>
                      <a:srgbClr val="D5EDFF"/>
                    </a:solidFill>
                  </a:tcPr>
                </a:tc>
                <a:extLst>
                  <a:ext uri="{0D108BD9-81ED-4DB2-BD59-A6C34878D82A}">
                    <a16:rowId xmlns:a16="http://schemas.microsoft.com/office/drawing/2014/main" val="2966301346"/>
                  </a:ext>
                </a:extLst>
              </a:tr>
              <a:tr h="190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Increasing and</a:t>
                      </a:r>
                      <a:r>
                        <a:rPr lang="en-US" sz="1100" baseline="0" dirty="0" smtClean="0"/>
                        <a:t> high </a:t>
                      </a:r>
                      <a:r>
                        <a:rPr lang="en-US" sz="1100" dirty="0" smtClean="0"/>
                        <a:t>rates of hospital admission due to unintentional &amp; deliberate injuries esp. girls</a:t>
                      </a:r>
                    </a:p>
                  </a:txBody>
                  <a:tcPr anchor="ctr">
                    <a:solidFill>
                      <a:schemeClr val="accent6">
                        <a:lumMod val="20000"/>
                        <a:lumOff val="80000"/>
                      </a:schemeClr>
                    </a:solidFill>
                  </a:tcPr>
                </a:tc>
                <a:extLst>
                  <a:ext uri="{0D108BD9-81ED-4DB2-BD59-A6C34878D82A}">
                    <a16:rowId xmlns:a16="http://schemas.microsoft.com/office/drawing/2014/main" val="3757154216"/>
                  </a:ext>
                </a:extLst>
              </a:tr>
              <a:tr h="370840">
                <a:tc>
                  <a:txBody>
                    <a:bodyPr/>
                    <a:lstStyle/>
                    <a:p>
                      <a:pPr>
                        <a:spcAft>
                          <a:spcPts val="600"/>
                        </a:spcAft>
                      </a:pPr>
                      <a:r>
                        <a:rPr lang="en-US" sz="1100" dirty="0" smtClean="0"/>
                        <a:t>Relatively high rates of children killed</a:t>
                      </a:r>
                      <a:r>
                        <a:rPr lang="en-US" sz="1100" baseline="0" dirty="0" smtClean="0"/>
                        <a:t> or seriously injured in car accidents</a:t>
                      </a:r>
                      <a:r>
                        <a:rPr lang="en-US" sz="1100" dirty="0" smtClean="0"/>
                        <a:t>.</a:t>
                      </a:r>
                    </a:p>
                  </a:txBody>
                  <a:tcPr anchor="ctr">
                    <a:solidFill>
                      <a:schemeClr val="accent6">
                        <a:lumMod val="20000"/>
                        <a:lumOff val="80000"/>
                      </a:schemeClr>
                    </a:solidFill>
                  </a:tcPr>
                </a:tc>
                <a:extLst>
                  <a:ext uri="{0D108BD9-81ED-4DB2-BD59-A6C34878D82A}">
                    <a16:rowId xmlns:a16="http://schemas.microsoft.com/office/drawing/2014/main" val="3500719221"/>
                  </a:ext>
                </a:extLst>
              </a:tr>
            </a:tbl>
          </a:graphicData>
        </a:graphic>
      </p:graphicFrame>
      <p:graphicFrame>
        <p:nvGraphicFramePr>
          <p:cNvPr id="63" name="Table 62" descr="Table of key findings linked to supporting healthy lifestyles" title="Table"/>
          <p:cNvGraphicFramePr>
            <a:graphicFrameLocks noGrp="1"/>
          </p:cNvGraphicFramePr>
          <p:nvPr>
            <p:extLst/>
          </p:nvPr>
        </p:nvGraphicFramePr>
        <p:xfrm>
          <a:off x="8477806" y="519883"/>
          <a:ext cx="3540833" cy="2443620"/>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660540">
                <a:tc>
                  <a:txBody>
                    <a:bodyPr/>
                    <a:lstStyle/>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3. Supporting healthy lifestyles</a:t>
                      </a:r>
                    </a:p>
                  </a:txBody>
                  <a:tcPr anchor="ctr">
                    <a:solidFill>
                      <a:schemeClr val="accent1">
                        <a:lumMod val="60000"/>
                        <a:lumOff val="40000"/>
                      </a:schemeClr>
                    </a:solidFill>
                  </a:tcPr>
                </a:tc>
                <a:extLst>
                  <a:ext uri="{0D108BD9-81ED-4DB2-BD59-A6C34878D82A}">
                    <a16:rowId xmlns:a16="http://schemas.microsoft.com/office/drawing/2014/main" val="1208852479"/>
                  </a:ext>
                </a:extLst>
              </a:tr>
              <a:tr h="40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Excess weight</a:t>
                      </a:r>
                      <a:r>
                        <a:rPr lang="en-US" sz="1100" baseline="0" dirty="0" smtClean="0"/>
                        <a:t> </a:t>
                      </a:r>
                      <a:r>
                        <a:rPr lang="en-US" sz="1100" dirty="0" smtClean="0"/>
                        <a:t>worsened </a:t>
                      </a:r>
                      <a:r>
                        <a:rPr lang="en-US" sz="1100" baseline="0" dirty="0" smtClean="0"/>
                        <a:t>during pandemic.  </a:t>
                      </a:r>
                      <a:r>
                        <a:rPr lang="en-US" sz="1100" dirty="0" smtClean="0"/>
                        <a:t>Obesity rates almost double between Reception and Y6, and children in the most deprived areas are more likely to be obese. </a:t>
                      </a:r>
                    </a:p>
                  </a:txBody>
                  <a:tcPr anchor="ctr">
                    <a:solidFill>
                      <a:schemeClr val="accent6">
                        <a:lumMod val="20000"/>
                        <a:lumOff val="80000"/>
                      </a:schemeClr>
                    </a:solidFill>
                  </a:tcPr>
                </a:tc>
                <a:extLst>
                  <a:ext uri="{0D108BD9-81ED-4DB2-BD59-A6C34878D82A}">
                    <a16:rowId xmlns:a16="http://schemas.microsoft.com/office/drawing/2014/main" val="1121614256"/>
                  </a:ext>
                </a:extLst>
              </a:tr>
              <a:tr h="38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Only a 1/3 say they exercise every day. By the last year of primary boys more likely to be physically active than girls. </a:t>
                      </a:r>
                    </a:p>
                  </a:txBody>
                  <a:tcPr anchor="ctr">
                    <a:solidFill>
                      <a:srgbClr val="D5EDFF"/>
                    </a:solidFill>
                  </a:tcPr>
                </a:tc>
                <a:extLst>
                  <a:ext uri="{0D108BD9-81ED-4DB2-BD59-A6C34878D82A}">
                    <a16:rowId xmlns:a16="http://schemas.microsoft.com/office/drawing/2014/main" val="1362336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Only 1/5 had 5+ portions of fruit and veg ‘yesterday’; falls with age.</a:t>
                      </a:r>
                    </a:p>
                  </a:txBody>
                  <a:tcPr anchor="ctr">
                    <a:solidFill>
                      <a:srgbClr val="D5EDFF"/>
                    </a:solidFill>
                  </a:tcPr>
                </a:tc>
                <a:extLst>
                  <a:ext uri="{0D108BD9-81ED-4DB2-BD59-A6C34878D82A}">
                    <a16:rowId xmlns:a16="http://schemas.microsoft.com/office/drawing/2014/main" val="2966301346"/>
                  </a:ext>
                </a:extLst>
              </a:tr>
            </a:tbl>
          </a:graphicData>
        </a:graphic>
      </p:graphicFrame>
      <p:graphicFrame>
        <p:nvGraphicFramePr>
          <p:cNvPr id="39" name="Table 38" descr="Table of key findings linked to Supporting vulnerable young people &amp; improving health inequalities&#10;"/>
          <p:cNvGraphicFramePr>
            <a:graphicFrameLocks noGrp="1"/>
          </p:cNvGraphicFramePr>
          <p:nvPr>
            <p:extLst/>
          </p:nvPr>
        </p:nvGraphicFramePr>
        <p:xfrm>
          <a:off x="444296" y="3921907"/>
          <a:ext cx="3540833" cy="2941320"/>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661539">
                <a:tc>
                  <a:txBody>
                    <a:bodyPr/>
                    <a:lstStyle/>
                    <a:p>
                      <a:pPr marL="1074738"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 Supporting vulnerable young people &amp; improving health inequalities</a:t>
                      </a:r>
                    </a:p>
                  </a:txBody>
                  <a:tcPr anchor="ctr">
                    <a:solidFill>
                      <a:schemeClr val="accent1">
                        <a:lumMod val="60000"/>
                        <a:lumOff val="40000"/>
                      </a:schemeClr>
                    </a:solidFill>
                  </a:tcPr>
                </a:tc>
                <a:extLst>
                  <a:ext uri="{0D108BD9-81ED-4DB2-BD59-A6C34878D82A}">
                    <a16:rowId xmlns:a16="http://schemas.microsoft.com/office/drawing/2014/main" val="1208852479"/>
                  </a:ext>
                </a:extLst>
              </a:tr>
              <a:tr h="411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Family risk factors: pandemic increased exposure to ‘toxic trio’</a:t>
                      </a:r>
                    </a:p>
                  </a:txBody>
                  <a:tcPr anchor="ctr">
                    <a:solidFill>
                      <a:srgbClr val="FFF4D7"/>
                    </a:solidFill>
                  </a:tcPr>
                </a:tc>
                <a:extLst>
                  <a:ext uri="{0D108BD9-81ED-4DB2-BD59-A6C34878D82A}">
                    <a16:rowId xmlns:a16="http://schemas.microsoft.com/office/drawing/2014/main" val="1121614256"/>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Domestic violence noted in</a:t>
                      </a:r>
                      <a:r>
                        <a:rPr lang="en-US" sz="1100" baseline="0" dirty="0" smtClean="0"/>
                        <a:t> 59% of</a:t>
                      </a:r>
                      <a:r>
                        <a:rPr lang="en-US" sz="1100" dirty="0" smtClean="0"/>
                        <a:t> social care assessments;</a:t>
                      </a:r>
                      <a:r>
                        <a:rPr lang="en-US" sz="1100" baseline="0" dirty="0" smtClean="0"/>
                        <a:t> </a:t>
                      </a:r>
                      <a:r>
                        <a:rPr lang="en-US" sz="1100" dirty="0" smtClean="0"/>
                        <a:t>40% of all risks identified at least one of the toxic trio.</a:t>
                      </a:r>
                    </a:p>
                  </a:txBody>
                  <a:tcPr anchor="ctr">
                    <a:solidFill>
                      <a:schemeClr val="accent6">
                        <a:lumMod val="20000"/>
                        <a:lumOff val="80000"/>
                      </a:schemeClr>
                    </a:solidFill>
                  </a:tcPr>
                </a:tc>
                <a:extLst>
                  <a:ext uri="{0D108BD9-81ED-4DB2-BD59-A6C34878D82A}">
                    <a16:rowId xmlns:a16="http://schemas.microsoft.com/office/drawing/2014/main" val="1883535116"/>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 high numbers of CYP with experience of care system: at risk of poor outcomes. </a:t>
                      </a:r>
                      <a:r>
                        <a:rPr lang="en-GB" sz="1100" dirty="0" smtClean="0"/>
                        <a:t>Emotional wellbeing</a:t>
                      </a:r>
                      <a:r>
                        <a:rPr lang="en-GB" sz="1100" baseline="0" dirty="0" smtClean="0"/>
                        <a:t> </a:t>
                      </a:r>
                      <a:r>
                        <a:rPr lang="en-GB" sz="1100" dirty="0" smtClean="0"/>
                        <a:t>a cause for concern in half of LAC. </a:t>
                      </a:r>
                      <a:r>
                        <a:rPr lang="en-US" sz="1100" baseline="0" dirty="0" smtClean="0"/>
                        <a:t> </a:t>
                      </a:r>
                      <a:endParaRPr lang="en-US" sz="1100" dirty="0" smtClean="0"/>
                    </a:p>
                  </a:txBody>
                  <a:tcPr anchor="ctr">
                    <a:solidFill>
                      <a:schemeClr val="accent6">
                        <a:lumMod val="20000"/>
                        <a:lumOff val="80000"/>
                      </a:schemeClr>
                    </a:solidFill>
                  </a:tcPr>
                </a:tc>
                <a:extLst>
                  <a:ext uri="{0D108BD9-81ED-4DB2-BD59-A6C34878D82A}">
                    <a16:rowId xmlns:a16="http://schemas.microsoft.com/office/drawing/2014/main" val="1316757762"/>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Increasing</a:t>
                      </a:r>
                      <a:r>
                        <a:rPr lang="en-US" sz="1100" baseline="0" dirty="0" smtClean="0"/>
                        <a:t> numbers of children with the highest level of additional needs (EHCPs): at risk of poor outcomes: health, well-being attainment</a:t>
                      </a:r>
                      <a:endParaRPr lang="en-US" sz="1100" dirty="0" smtClean="0"/>
                    </a:p>
                  </a:txBody>
                  <a:tcPr anchor="ctr">
                    <a:solidFill>
                      <a:schemeClr val="accent6">
                        <a:lumMod val="20000"/>
                        <a:lumOff val="80000"/>
                      </a:schemeClr>
                    </a:solidFill>
                  </a:tcPr>
                </a:tc>
                <a:extLst>
                  <a:ext uri="{0D108BD9-81ED-4DB2-BD59-A6C34878D82A}">
                    <a16:rowId xmlns:a16="http://schemas.microsoft.com/office/drawing/2014/main" val="1638298976"/>
                  </a:ext>
                </a:extLst>
              </a:tr>
            </a:tbl>
          </a:graphicData>
        </a:graphic>
      </p:graphicFrame>
      <p:graphicFrame>
        <p:nvGraphicFramePr>
          <p:cNvPr id="42" name="Table 41" descr="Table of key findings linked to Supporting self-care and improving health literacy&#10;" title="Table"/>
          <p:cNvGraphicFramePr>
            <a:graphicFrameLocks noGrp="1"/>
          </p:cNvGraphicFramePr>
          <p:nvPr>
            <p:extLst/>
          </p:nvPr>
        </p:nvGraphicFramePr>
        <p:xfrm>
          <a:off x="4439487" y="3911569"/>
          <a:ext cx="3540833" cy="2080527"/>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632727">
                <a:tc>
                  <a:txBody>
                    <a:bodyPr/>
                    <a:lstStyle/>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5. Supporting self-care and improving health literacy</a:t>
                      </a:r>
                    </a:p>
                  </a:txBody>
                  <a:tcPr anchor="ctr">
                    <a:solidFill>
                      <a:schemeClr val="accent1">
                        <a:lumMod val="60000"/>
                        <a:lumOff val="40000"/>
                      </a:schemeClr>
                    </a:solidFill>
                  </a:tcPr>
                </a:tc>
                <a:extLst>
                  <a:ext uri="{0D108BD9-81ED-4DB2-BD59-A6C34878D82A}">
                    <a16:rowId xmlns:a16="http://schemas.microsoft.com/office/drawing/2014/main" val="1208852479"/>
                  </a:ext>
                </a:extLst>
              </a:tr>
              <a:tr h="40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Consistently poor o</a:t>
                      </a:r>
                      <a:r>
                        <a:rPr lang="en-US" sz="1100" dirty="0" smtClean="0"/>
                        <a:t>ral health</a:t>
                      </a:r>
                      <a:r>
                        <a:rPr lang="en-US" sz="1100" baseline="0" dirty="0" smtClean="0"/>
                        <a:t>: 1/3 of 5 year-olds have dental decay. Only ½ of children saw a dentist in 20/21 school yr.</a:t>
                      </a:r>
                      <a:endParaRPr lang="en-US" sz="1100" dirty="0" smtClean="0"/>
                    </a:p>
                  </a:txBody>
                  <a:tcPr anchor="ctr">
                    <a:solidFill>
                      <a:schemeClr val="accent6">
                        <a:lumMod val="20000"/>
                        <a:lumOff val="80000"/>
                      </a:schemeClr>
                    </a:solidFill>
                  </a:tcPr>
                </a:tc>
                <a:extLst>
                  <a:ext uri="{0D108BD9-81ED-4DB2-BD59-A6C34878D82A}">
                    <a16:rowId xmlns:a16="http://schemas.microsoft.com/office/drawing/2014/main" val="1121614256"/>
                  </a:ext>
                </a:extLst>
              </a:tr>
              <a:tr h="37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Primary</a:t>
                      </a:r>
                      <a:r>
                        <a:rPr lang="en-US" sz="1100" baseline="0" dirty="0" smtClean="0"/>
                        <a:t> school-based</a:t>
                      </a:r>
                      <a:r>
                        <a:rPr lang="en-US" sz="1100" dirty="0" smtClean="0"/>
                        <a:t> flu vaccine take-up is good and</a:t>
                      </a:r>
                      <a:r>
                        <a:rPr lang="en-US" sz="1100" baseline="0" dirty="0" smtClean="0"/>
                        <a:t> improving: 7</a:t>
                      </a:r>
                      <a:r>
                        <a:rPr lang="en-US" sz="1100" baseline="30000" dirty="0" smtClean="0"/>
                        <a:t>th</a:t>
                      </a:r>
                      <a:r>
                        <a:rPr lang="en-US" sz="1100" baseline="0" dirty="0" smtClean="0"/>
                        <a:t> best in England in 2020/21 (79%)</a:t>
                      </a:r>
                      <a:endParaRPr lang="en-US" sz="1100" dirty="0" smtClean="0"/>
                    </a:p>
                  </a:txBody>
                  <a:tcPr anchor="ctr">
                    <a:solidFill>
                      <a:srgbClr val="AFFFD3"/>
                    </a:solidFill>
                  </a:tcPr>
                </a:tc>
                <a:extLst>
                  <a:ext uri="{0D108BD9-81ED-4DB2-BD59-A6C34878D82A}">
                    <a16:rowId xmlns:a16="http://schemas.microsoft.com/office/drawing/2014/main" val="1362336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Teen vaccinations were above target pre-</a:t>
                      </a:r>
                      <a:r>
                        <a:rPr lang="en-US" sz="1100" dirty="0" err="1" smtClean="0"/>
                        <a:t>covid</a:t>
                      </a:r>
                      <a:r>
                        <a:rPr lang="en-US" sz="1100" dirty="0" smtClean="0"/>
                        <a:t>.</a:t>
                      </a:r>
                      <a:r>
                        <a:rPr lang="en-US" sz="1100" baseline="0" dirty="0" smtClean="0"/>
                        <a:t> HPV bounced back in 20/21 but </a:t>
                      </a:r>
                      <a:r>
                        <a:rPr lang="en-US" sz="1100" baseline="0" dirty="0" err="1" smtClean="0"/>
                        <a:t>MenACWY</a:t>
                      </a:r>
                      <a:r>
                        <a:rPr lang="en-US" sz="1100" baseline="0" dirty="0" smtClean="0"/>
                        <a:t> stayed below.</a:t>
                      </a:r>
                      <a:endParaRPr lang="en-US" sz="1100" dirty="0" smtClean="0"/>
                    </a:p>
                  </a:txBody>
                  <a:tcPr anchor="ctr">
                    <a:solidFill>
                      <a:srgbClr val="D5EDFF"/>
                    </a:solidFill>
                  </a:tcPr>
                </a:tc>
                <a:extLst>
                  <a:ext uri="{0D108BD9-81ED-4DB2-BD59-A6C34878D82A}">
                    <a16:rowId xmlns:a16="http://schemas.microsoft.com/office/drawing/2014/main" val="2966301346"/>
                  </a:ext>
                </a:extLst>
              </a:tr>
            </a:tbl>
          </a:graphicData>
        </a:graphic>
      </p:graphicFrame>
      <p:graphicFrame>
        <p:nvGraphicFramePr>
          <p:cNvPr id="80" name="Table 79" descr="Table of key findings linked to supporting complex and additional health &amp; wellbeing needs&#10;" title="Table"/>
          <p:cNvGraphicFramePr>
            <a:graphicFrameLocks noGrp="1"/>
          </p:cNvGraphicFramePr>
          <p:nvPr>
            <p:extLst/>
          </p:nvPr>
        </p:nvGraphicFramePr>
        <p:xfrm>
          <a:off x="8477806" y="3220228"/>
          <a:ext cx="3540833" cy="1752600"/>
        </p:xfrm>
        <a:graphic>
          <a:graphicData uri="http://schemas.openxmlformats.org/drawingml/2006/table">
            <a:tbl>
              <a:tblPr firstRow="1" bandRow="1">
                <a:tableStyleId>{5C22544A-7EE6-4342-B048-85BDC9FD1C3A}</a:tableStyleId>
              </a:tblPr>
              <a:tblGrid>
                <a:gridCol w="3540833">
                  <a:extLst>
                    <a:ext uri="{9D8B030D-6E8A-4147-A177-3AD203B41FA5}">
                      <a16:colId xmlns:a16="http://schemas.microsoft.com/office/drawing/2014/main" val="3458375166"/>
                    </a:ext>
                  </a:extLst>
                </a:gridCol>
              </a:tblGrid>
              <a:tr h="660540">
                <a:tc>
                  <a:txBody>
                    <a:bodyPr/>
                    <a:lstStyle/>
                    <a:p>
                      <a:pPr marL="6840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6. Supporting complex and additional health &amp; wellbeing needs</a:t>
                      </a:r>
                    </a:p>
                  </a:txBody>
                  <a:tcPr anchor="ctr">
                    <a:solidFill>
                      <a:schemeClr val="accent1">
                        <a:lumMod val="60000"/>
                        <a:lumOff val="40000"/>
                      </a:schemeClr>
                    </a:solidFill>
                  </a:tcPr>
                </a:tc>
                <a:extLst>
                  <a:ext uri="{0D108BD9-81ED-4DB2-BD59-A6C34878D82A}">
                    <a16:rowId xmlns:a16="http://schemas.microsoft.com/office/drawing/2014/main" val="1208852479"/>
                  </a:ext>
                </a:extLst>
              </a:tr>
              <a:tr h="40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Relatively high rate of admissions due to epilepsy (under 10s): highest rate in region and amongst comparators</a:t>
                      </a:r>
                    </a:p>
                  </a:txBody>
                  <a:tcPr anchor="ctr">
                    <a:solidFill>
                      <a:schemeClr val="accent6">
                        <a:lumMod val="20000"/>
                        <a:lumOff val="80000"/>
                      </a:schemeClr>
                    </a:solidFill>
                  </a:tcPr>
                </a:tc>
                <a:extLst>
                  <a:ext uri="{0D108BD9-81ED-4DB2-BD59-A6C34878D82A}">
                    <a16:rowId xmlns:a16="http://schemas.microsoft.com/office/drawing/2014/main" val="1121614256"/>
                  </a:ext>
                </a:extLst>
              </a:tr>
              <a:tr h="415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Hospital admissions for mental health conditions higher than nationally, especially for females.</a:t>
                      </a:r>
                    </a:p>
                  </a:txBody>
                  <a:tcPr anchor="ctr">
                    <a:solidFill>
                      <a:schemeClr val="accent6">
                        <a:lumMod val="20000"/>
                        <a:lumOff val="80000"/>
                      </a:schemeClr>
                    </a:solidFill>
                  </a:tcPr>
                </a:tc>
                <a:extLst>
                  <a:ext uri="{0D108BD9-81ED-4DB2-BD59-A6C34878D82A}">
                    <a16:rowId xmlns:a16="http://schemas.microsoft.com/office/drawing/2014/main" val="1362336940"/>
                  </a:ext>
                </a:extLst>
              </a:tr>
            </a:tbl>
          </a:graphicData>
        </a:graphic>
      </p:graphicFrame>
      <p:pic>
        <p:nvPicPr>
          <p:cNvPr id="5" name="Picture 4" title="&quot;&quot;"/>
          <p:cNvPicPr>
            <a:picLocks noChangeAspect="1"/>
          </p:cNvPicPr>
          <p:nvPr/>
        </p:nvPicPr>
        <p:blipFill>
          <a:blip r:embed="rId3"/>
          <a:stretch>
            <a:fillRect/>
          </a:stretch>
        </p:blipFill>
        <p:spPr>
          <a:xfrm>
            <a:off x="8519832" y="536146"/>
            <a:ext cx="612000" cy="612000"/>
          </a:xfrm>
          <a:prstGeom prst="rect">
            <a:avLst/>
          </a:prstGeom>
        </p:spPr>
      </p:pic>
      <p:pic>
        <p:nvPicPr>
          <p:cNvPr id="55" name="Picture 54" title="risk to well-being now or in the future symbol"/>
          <p:cNvPicPr>
            <a:picLocks noChangeAspect="1"/>
          </p:cNvPicPr>
          <p:nvPr/>
        </p:nvPicPr>
        <p:blipFill>
          <a:blip r:embed="rId4">
            <a:clrChange>
              <a:clrFrom>
                <a:srgbClr val="FFFFFF"/>
              </a:clrFrom>
              <a:clrTo>
                <a:srgbClr val="FFFFFF">
                  <a:alpha val="0"/>
                </a:srgbClr>
              </a:clrTo>
            </a:clrChange>
          </a:blip>
          <a:stretch>
            <a:fillRect/>
          </a:stretch>
        </p:blipFill>
        <p:spPr>
          <a:xfrm>
            <a:off x="78452" y="1391581"/>
            <a:ext cx="381929" cy="331708"/>
          </a:xfrm>
          <a:prstGeom prst="rect">
            <a:avLst/>
          </a:prstGeom>
        </p:spPr>
      </p:pic>
      <p:pic>
        <p:nvPicPr>
          <p:cNvPr id="56" name="Picture 55"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92438" y="3404920"/>
            <a:ext cx="363192" cy="368565"/>
          </a:xfrm>
          <a:prstGeom prst="rect">
            <a:avLst/>
          </a:prstGeom>
        </p:spPr>
      </p:pic>
      <p:pic>
        <p:nvPicPr>
          <p:cNvPr id="57" name="Picture 56" title="opportunity for doing things differently symbol"/>
          <p:cNvPicPr>
            <a:picLocks noChangeAspect="1"/>
          </p:cNvPicPr>
          <p:nvPr/>
        </p:nvPicPr>
        <p:blipFill>
          <a:blip r:embed="rId6"/>
          <a:stretch>
            <a:fillRect/>
          </a:stretch>
        </p:blipFill>
        <p:spPr>
          <a:xfrm>
            <a:off x="93187" y="2394779"/>
            <a:ext cx="359353" cy="368565"/>
          </a:xfrm>
          <a:prstGeom prst="rect">
            <a:avLst/>
          </a:prstGeom>
        </p:spPr>
      </p:pic>
      <p:pic>
        <p:nvPicPr>
          <p:cNvPr id="58" name="Picture 57" title="risk to well-being now or in the future symbol"/>
          <p:cNvPicPr>
            <a:picLocks noChangeAspect="1"/>
          </p:cNvPicPr>
          <p:nvPr/>
        </p:nvPicPr>
        <p:blipFill>
          <a:blip r:embed="rId4">
            <a:clrChange>
              <a:clrFrom>
                <a:srgbClr val="FFFFFF"/>
              </a:clrFrom>
              <a:clrTo>
                <a:srgbClr val="FFFFFF">
                  <a:alpha val="0"/>
                </a:srgbClr>
              </a:clrTo>
            </a:clrChange>
          </a:blip>
          <a:stretch>
            <a:fillRect/>
          </a:stretch>
        </p:blipFill>
        <p:spPr>
          <a:xfrm>
            <a:off x="78452" y="1905735"/>
            <a:ext cx="381929" cy="331708"/>
          </a:xfrm>
          <a:prstGeom prst="rect">
            <a:avLst/>
          </a:prstGeom>
        </p:spPr>
      </p:pic>
      <p:pic>
        <p:nvPicPr>
          <p:cNvPr id="59" name="Picture 58" title="risk to well-being now or in the future symbol"/>
          <p:cNvPicPr>
            <a:picLocks noChangeAspect="1"/>
          </p:cNvPicPr>
          <p:nvPr/>
        </p:nvPicPr>
        <p:blipFill>
          <a:blip r:embed="rId4">
            <a:clrChange>
              <a:clrFrom>
                <a:srgbClr val="FFFFFF"/>
              </a:clrFrom>
              <a:clrTo>
                <a:srgbClr val="FFFFFF">
                  <a:alpha val="0"/>
                </a:srgbClr>
              </a:clrTo>
            </a:clrChange>
          </a:blip>
          <a:stretch>
            <a:fillRect/>
          </a:stretch>
        </p:blipFill>
        <p:spPr>
          <a:xfrm>
            <a:off x="84259" y="2902919"/>
            <a:ext cx="381929" cy="331708"/>
          </a:xfrm>
          <a:prstGeom prst="rect">
            <a:avLst/>
          </a:prstGeom>
        </p:spPr>
      </p:pic>
      <p:pic>
        <p:nvPicPr>
          <p:cNvPr id="60" name="Picture 59" title="&quot;&quot;"/>
          <p:cNvPicPr>
            <a:picLocks noChangeAspect="1"/>
          </p:cNvPicPr>
          <p:nvPr/>
        </p:nvPicPr>
        <p:blipFill>
          <a:blip r:embed="rId7"/>
          <a:stretch>
            <a:fillRect/>
          </a:stretch>
        </p:blipFill>
        <p:spPr>
          <a:xfrm>
            <a:off x="517022" y="539333"/>
            <a:ext cx="612000" cy="612000"/>
          </a:xfrm>
          <a:prstGeom prst="rect">
            <a:avLst/>
          </a:prstGeom>
        </p:spPr>
      </p:pic>
      <p:pic>
        <p:nvPicPr>
          <p:cNvPr id="61" name="Picture 60" title="&quot;&quot;"/>
          <p:cNvPicPr>
            <a:picLocks noChangeAspect="1"/>
          </p:cNvPicPr>
          <p:nvPr/>
        </p:nvPicPr>
        <p:blipFill>
          <a:blip r:embed="rId8"/>
          <a:stretch>
            <a:fillRect/>
          </a:stretch>
        </p:blipFill>
        <p:spPr>
          <a:xfrm>
            <a:off x="4519616" y="547494"/>
            <a:ext cx="619542" cy="612000"/>
          </a:xfrm>
          <a:prstGeom prst="rect">
            <a:avLst/>
          </a:prstGeom>
        </p:spPr>
      </p:pic>
      <p:pic>
        <p:nvPicPr>
          <p:cNvPr id="27" name="Picture 26"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4089071" y="1382076"/>
            <a:ext cx="363192" cy="360000"/>
          </a:xfrm>
          <a:prstGeom prst="rect">
            <a:avLst/>
          </a:prstGeom>
        </p:spPr>
      </p:pic>
      <p:pic>
        <p:nvPicPr>
          <p:cNvPr id="29" name="Picture 28" title="opportunity for doing things differently symbol"/>
          <p:cNvPicPr>
            <a:picLocks noChangeAspect="1"/>
          </p:cNvPicPr>
          <p:nvPr/>
        </p:nvPicPr>
        <p:blipFill>
          <a:blip r:embed="rId6"/>
          <a:stretch>
            <a:fillRect/>
          </a:stretch>
        </p:blipFill>
        <p:spPr>
          <a:xfrm>
            <a:off x="4098307" y="1984805"/>
            <a:ext cx="359353" cy="360000"/>
          </a:xfrm>
          <a:prstGeom prst="rect">
            <a:avLst/>
          </a:prstGeom>
        </p:spPr>
      </p:pic>
      <p:pic>
        <p:nvPicPr>
          <p:cNvPr id="45" name="Picture 44"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4102284" y="3208277"/>
            <a:ext cx="363192" cy="360000"/>
          </a:xfrm>
          <a:prstGeom prst="rect">
            <a:avLst/>
          </a:prstGeom>
        </p:spPr>
      </p:pic>
      <p:pic>
        <p:nvPicPr>
          <p:cNvPr id="47" name="Picture 46"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4092142" y="2853783"/>
            <a:ext cx="363192" cy="360000"/>
          </a:xfrm>
          <a:prstGeom prst="rect">
            <a:avLst/>
          </a:prstGeom>
        </p:spPr>
      </p:pic>
      <p:pic>
        <p:nvPicPr>
          <p:cNvPr id="64" name="Picture 63"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8127234" y="1361247"/>
            <a:ext cx="363192" cy="360000"/>
          </a:xfrm>
          <a:prstGeom prst="rect">
            <a:avLst/>
          </a:prstGeom>
        </p:spPr>
      </p:pic>
      <p:pic>
        <p:nvPicPr>
          <p:cNvPr id="65" name="Picture 64" title="opportunity for doing things differently symbol"/>
          <p:cNvPicPr>
            <a:picLocks noChangeAspect="1"/>
          </p:cNvPicPr>
          <p:nvPr/>
        </p:nvPicPr>
        <p:blipFill>
          <a:blip r:embed="rId6"/>
          <a:stretch>
            <a:fillRect/>
          </a:stretch>
        </p:blipFill>
        <p:spPr>
          <a:xfrm>
            <a:off x="8127234" y="2035891"/>
            <a:ext cx="359353" cy="360000"/>
          </a:xfrm>
          <a:prstGeom prst="rect">
            <a:avLst/>
          </a:prstGeom>
        </p:spPr>
      </p:pic>
      <p:pic>
        <p:nvPicPr>
          <p:cNvPr id="69" name="Picture 68" title="opportunity for doing things differently symbol"/>
          <p:cNvPicPr>
            <a:picLocks noChangeAspect="1"/>
          </p:cNvPicPr>
          <p:nvPr/>
        </p:nvPicPr>
        <p:blipFill>
          <a:blip r:embed="rId6"/>
          <a:stretch>
            <a:fillRect/>
          </a:stretch>
        </p:blipFill>
        <p:spPr>
          <a:xfrm>
            <a:off x="8128879" y="2552384"/>
            <a:ext cx="359353" cy="360000"/>
          </a:xfrm>
          <a:prstGeom prst="rect">
            <a:avLst/>
          </a:prstGeom>
        </p:spPr>
      </p:pic>
      <p:pic>
        <p:nvPicPr>
          <p:cNvPr id="40" name="Picture 39"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62632" y="5143081"/>
            <a:ext cx="363192" cy="360000"/>
          </a:xfrm>
          <a:prstGeom prst="rect">
            <a:avLst/>
          </a:prstGeom>
        </p:spPr>
      </p:pic>
      <p:pic>
        <p:nvPicPr>
          <p:cNvPr id="41" name="Picture 40" title="&quot;&quot;"/>
          <p:cNvPicPr>
            <a:picLocks noChangeAspect="1"/>
          </p:cNvPicPr>
          <p:nvPr/>
        </p:nvPicPr>
        <p:blipFill>
          <a:blip r:embed="rId9"/>
          <a:stretch>
            <a:fillRect/>
          </a:stretch>
        </p:blipFill>
        <p:spPr>
          <a:xfrm>
            <a:off x="186857" y="3941704"/>
            <a:ext cx="1381948" cy="648000"/>
          </a:xfrm>
          <a:prstGeom prst="rect">
            <a:avLst/>
          </a:prstGeom>
        </p:spPr>
      </p:pic>
      <p:pic>
        <p:nvPicPr>
          <p:cNvPr id="52" name="Picture 51" title="&quot;&quot;"/>
          <p:cNvPicPr>
            <a:picLocks noChangeAspect="1"/>
          </p:cNvPicPr>
          <p:nvPr/>
        </p:nvPicPr>
        <p:blipFill>
          <a:blip r:embed="rId5">
            <a:clrChange>
              <a:clrFrom>
                <a:srgbClr val="FFFFFF"/>
              </a:clrFrom>
              <a:clrTo>
                <a:srgbClr val="FFFFFF">
                  <a:alpha val="0"/>
                </a:srgbClr>
              </a:clrTo>
            </a:clrChange>
          </a:blip>
          <a:stretch>
            <a:fillRect/>
          </a:stretch>
        </p:blipFill>
        <p:spPr>
          <a:xfrm>
            <a:off x="4077794" y="4685236"/>
            <a:ext cx="363192" cy="360000"/>
          </a:xfrm>
          <a:prstGeom prst="rect">
            <a:avLst/>
          </a:prstGeom>
        </p:spPr>
      </p:pic>
      <p:pic>
        <p:nvPicPr>
          <p:cNvPr id="54" name="Picture 53" title="opportunity for doing things differently symbol"/>
          <p:cNvPicPr>
            <a:picLocks noChangeAspect="1"/>
          </p:cNvPicPr>
          <p:nvPr/>
        </p:nvPicPr>
        <p:blipFill>
          <a:blip r:embed="rId6"/>
          <a:stretch>
            <a:fillRect/>
          </a:stretch>
        </p:blipFill>
        <p:spPr>
          <a:xfrm>
            <a:off x="4077794" y="5515489"/>
            <a:ext cx="359353" cy="360000"/>
          </a:xfrm>
          <a:prstGeom prst="rect">
            <a:avLst/>
          </a:prstGeom>
        </p:spPr>
      </p:pic>
      <p:pic>
        <p:nvPicPr>
          <p:cNvPr id="73" name="Picture 72" title="&quot;&quot;"/>
          <p:cNvPicPr>
            <a:picLocks noChangeAspect="1"/>
          </p:cNvPicPr>
          <p:nvPr/>
        </p:nvPicPr>
        <p:blipFill>
          <a:blip r:embed="rId10"/>
          <a:stretch>
            <a:fillRect/>
          </a:stretch>
        </p:blipFill>
        <p:spPr>
          <a:xfrm>
            <a:off x="4499985" y="3908443"/>
            <a:ext cx="609653" cy="609653"/>
          </a:xfrm>
          <a:prstGeom prst="rect">
            <a:avLst/>
          </a:prstGeom>
        </p:spPr>
      </p:pic>
      <p:pic>
        <p:nvPicPr>
          <p:cNvPr id="82" name="Picture 81" title="&quot;&quot;"/>
          <p:cNvPicPr>
            <a:picLocks noChangeAspect="1"/>
          </p:cNvPicPr>
          <p:nvPr/>
        </p:nvPicPr>
        <p:blipFill>
          <a:blip r:embed="rId11"/>
          <a:stretch>
            <a:fillRect/>
          </a:stretch>
        </p:blipFill>
        <p:spPr>
          <a:xfrm>
            <a:off x="8560110" y="3278711"/>
            <a:ext cx="612000" cy="612000"/>
          </a:xfrm>
          <a:prstGeom prst="rect">
            <a:avLst/>
          </a:prstGeom>
        </p:spPr>
      </p:pic>
      <p:sp>
        <p:nvSpPr>
          <p:cNvPr id="83" name="Rectangle 82" title="&quot;&quot;"/>
          <p:cNvSpPr/>
          <p:nvPr/>
        </p:nvSpPr>
        <p:spPr>
          <a:xfrm>
            <a:off x="59980" y="494722"/>
            <a:ext cx="3960000" cy="3349838"/>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Rectangle 84" title="&quot;&quot;"/>
          <p:cNvSpPr/>
          <p:nvPr/>
        </p:nvSpPr>
        <p:spPr>
          <a:xfrm>
            <a:off x="4073411" y="499681"/>
            <a:ext cx="3960000" cy="3312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6" name="Rectangle 85" title="&quot;&quot;"/>
          <p:cNvSpPr/>
          <p:nvPr/>
        </p:nvSpPr>
        <p:spPr>
          <a:xfrm>
            <a:off x="4076572" y="3886484"/>
            <a:ext cx="3960000" cy="2209525"/>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7" name="Rectangle 86" title="&quot;&quot;"/>
          <p:cNvSpPr/>
          <p:nvPr/>
        </p:nvSpPr>
        <p:spPr>
          <a:xfrm>
            <a:off x="8098120" y="490595"/>
            <a:ext cx="3960000" cy="2520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1" name="Picture 80"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8125101" y="4068018"/>
            <a:ext cx="363192" cy="360000"/>
          </a:xfrm>
          <a:prstGeom prst="rect">
            <a:avLst/>
          </a:prstGeom>
        </p:spPr>
      </p:pic>
      <p:pic>
        <p:nvPicPr>
          <p:cNvPr id="88" name="Picture 87"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8121877" y="4589704"/>
            <a:ext cx="363192" cy="360000"/>
          </a:xfrm>
          <a:prstGeom prst="rect">
            <a:avLst/>
          </a:prstGeom>
        </p:spPr>
      </p:pic>
      <p:sp>
        <p:nvSpPr>
          <p:cNvPr id="89" name="Rectangle 88" title="&quot;&quot;"/>
          <p:cNvSpPr/>
          <p:nvPr/>
        </p:nvSpPr>
        <p:spPr>
          <a:xfrm>
            <a:off x="8098120" y="3082616"/>
            <a:ext cx="3960000" cy="1944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67" name="Table 66" title="&quot;&quot;"/>
          <p:cNvGraphicFramePr>
            <a:graphicFrameLocks noGrp="1"/>
          </p:cNvGraphicFramePr>
          <p:nvPr>
            <p:extLst/>
          </p:nvPr>
        </p:nvGraphicFramePr>
        <p:xfrm>
          <a:off x="5392084" y="6201896"/>
          <a:ext cx="3202774" cy="243840"/>
        </p:xfrm>
        <a:graphic>
          <a:graphicData uri="http://schemas.openxmlformats.org/drawingml/2006/table">
            <a:tbl>
              <a:tblPr firstRow="1" bandRow="1">
                <a:tableStyleId>{5C22544A-7EE6-4342-B048-85BDC9FD1C3A}</a:tableStyleId>
              </a:tblPr>
              <a:tblGrid>
                <a:gridCol w="3202774">
                  <a:extLst>
                    <a:ext uri="{9D8B030D-6E8A-4147-A177-3AD203B41FA5}">
                      <a16:colId xmlns:a16="http://schemas.microsoft.com/office/drawing/2014/main" val="3458375166"/>
                    </a:ext>
                  </a:extLst>
                </a:gridCol>
              </a:tblGrid>
              <a:tr h="162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Herefordshire</a:t>
                      </a:r>
                      <a:r>
                        <a:rPr lang="en-US" sz="1000" b="0" baseline="0" dirty="0" smtClean="0">
                          <a:solidFill>
                            <a:schemeClr val="tx1"/>
                          </a:solidFill>
                        </a:rPr>
                        <a:t> doing well</a:t>
                      </a:r>
                      <a:endParaRPr lang="en-US" sz="1000" b="0" dirty="0" smtClean="0">
                        <a:solidFill>
                          <a:schemeClr val="tx1"/>
                        </a:solidFill>
                      </a:endParaRPr>
                    </a:p>
                  </a:txBody>
                  <a:tcPr anchor="ctr">
                    <a:solidFill>
                      <a:srgbClr val="AFFFD3"/>
                    </a:solidFill>
                  </a:tcPr>
                </a:tc>
                <a:extLst>
                  <a:ext uri="{0D108BD9-81ED-4DB2-BD59-A6C34878D82A}">
                    <a16:rowId xmlns:a16="http://schemas.microsoft.com/office/drawing/2014/main" val="1362336940"/>
                  </a:ext>
                </a:extLst>
              </a:tr>
            </a:tbl>
          </a:graphicData>
        </a:graphic>
      </p:graphicFrame>
      <p:graphicFrame>
        <p:nvGraphicFramePr>
          <p:cNvPr id="74" name="Table 73" title="&quot;&quot;"/>
          <p:cNvGraphicFramePr>
            <a:graphicFrameLocks noGrp="1"/>
          </p:cNvGraphicFramePr>
          <p:nvPr>
            <p:extLst/>
          </p:nvPr>
        </p:nvGraphicFramePr>
        <p:xfrm>
          <a:off x="5380234" y="6497368"/>
          <a:ext cx="3202774" cy="243840"/>
        </p:xfrm>
        <a:graphic>
          <a:graphicData uri="http://schemas.openxmlformats.org/drawingml/2006/table">
            <a:tbl>
              <a:tblPr firstRow="1" bandRow="1">
                <a:tableStyleId>{5C22544A-7EE6-4342-B048-85BDC9FD1C3A}</a:tableStyleId>
              </a:tblPr>
              <a:tblGrid>
                <a:gridCol w="3202774">
                  <a:extLst>
                    <a:ext uri="{9D8B030D-6E8A-4147-A177-3AD203B41FA5}">
                      <a16:colId xmlns:a16="http://schemas.microsoft.com/office/drawing/2014/main" val="3458375166"/>
                    </a:ext>
                  </a:extLst>
                </a:gridCol>
              </a:tblGrid>
              <a:tr h="179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Risk to well-being now or in the future</a:t>
                      </a:r>
                    </a:p>
                  </a:txBody>
                  <a:tcPr anchor="ctr">
                    <a:solidFill>
                      <a:srgbClr val="FFF4D7"/>
                    </a:solidFill>
                  </a:tcPr>
                </a:tc>
                <a:extLst>
                  <a:ext uri="{0D108BD9-81ED-4DB2-BD59-A6C34878D82A}">
                    <a16:rowId xmlns:a16="http://schemas.microsoft.com/office/drawing/2014/main" val="2952933736"/>
                  </a:ext>
                </a:extLst>
              </a:tr>
            </a:tbl>
          </a:graphicData>
        </a:graphic>
      </p:graphicFrame>
      <p:graphicFrame>
        <p:nvGraphicFramePr>
          <p:cNvPr id="75" name="Table 74" title="&quot;&quot;"/>
          <p:cNvGraphicFramePr>
            <a:graphicFrameLocks noGrp="1"/>
          </p:cNvGraphicFramePr>
          <p:nvPr>
            <p:extLst/>
          </p:nvPr>
        </p:nvGraphicFramePr>
        <p:xfrm>
          <a:off x="8936483" y="6567003"/>
          <a:ext cx="3202774" cy="243840"/>
        </p:xfrm>
        <a:graphic>
          <a:graphicData uri="http://schemas.openxmlformats.org/drawingml/2006/table">
            <a:tbl>
              <a:tblPr firstRow="1" bandRow="1">
                <a:tableStyleId>{5C22544A-7EE6-4342-B048-85BDC9FD1C3A}</a:tableStyleId>
              </a:tblPr>
              <a:tblGrid>
                <a:gridCol w="3202774">
                  <a:extLst>
                    <a:ext uri="{9D8B030D-6E8A-4147-A177-3AD203B41FA5}">
                      <a16:colId xmlns:a16="http://schemas.microsoft.com/office/drawing/2014/main" val="3458375166"/>
                    </a:ext>
                  </a:extLst>
                </a:gridCol>
              </a:tblGrid>
              <a:tr h="0">
                <a:tc>
                  <a:txBody>
                    <a:bodyPr/>
                    <a:lstStyle/>
                    <a:p>
                      <a:pPr>
                        <a:spcAft>
                          <a:spcPts val="600"/>
                        </a:spcAft>
                      </a:pPr>
                      <a:r>
                        <a:rPr lang="en-US" sz="1000" b="0" dirty="0" smtClean="0">
                          <a:solidFill>
                            <a:schemeClr val="tx1"/>
                          </a:solidFill>
                        </a:rPr>
                        <a:t>Opportunities for</a:t>
                      </a:r>
                      <a:r>
                        <a:rPr lang="en-US" sz="1000" b="0" baseline="0" dirty="0" smtClean="0">
                          <a:solidFill>
                            <a:schemeClr val="tx1"/>
                          </a:solidFill>
                        </a:rPr>
                        <a:t> doing things differently</a:t>
                      </a:r>
                      <a:endParaRPr lang="en-US" sz="1000" b="0" dirty="0" smtClean="0">
                        <a:solidFill>
                          <a:schemeClr val="tx1"/>
                        </a:solidFill>
                      </a:endParaRPr>
                    </a:p>
                  </a:txBody>
                  <a:tcPr anchor="ctr">
                    <a:solidFill>
                      <a:srgbClr val="D5EDFF"/>
                    </a:solidFill>
                  </a:tcPr>
                </a:tc>
                <a:extLst>
                  <a:ext uri="{0D108BD9-81ED-4DB2-BD59-A6C34878D82A}">
                    <a16:rowId xmlns:a16="http://schemas.microsoft.com/office/drawing/2014/main" val="3500719221"/>
                  </a:ext>
                </a:extLst>
              </a:tr>
            </a:tbl>
          </a:graphicData>
        </a:graphic>
      </p:graphicFrame>
      <p:graphicFrame>
        <p:nvGraphicFramePr>
          <p:cNvPr id="76" name="Table 75" title="&quot;&quot;"/>
          <p:cNvGraphicFramePr>
            <a:graphicFrameLocks noGrp="1"/>
          </p:cNvGraphicFramePr>
          <p:nvPr>
            <p:extLst/>
          </p:nvPr>
        </p:nvGraphicFramePr>
        <p:xfrm>
          <a:off x="8945719" y="6169131"/>
          <a:ext cx="3202774" cy="396240"/>
        </p:xfrm>
        <a:graphic>
          <a:graphicData uri="http://schemas.openxmlformats.org/drawingml/2006/table">
            <a:tbl>
              <a:tblPr firstRow="1" bandRow="1">
                <a:tableStyleId>{5C22544A-7EE6-4342-B048-85BDC9FD1C3A}</a:tableStyleId>
              </a:tblPr>
              <a:tblGrid>
                <a:gridCol w="3202774">
                  <a:extLst>
                    <a:ext uri="{9D8B030D-6E8A-4147-A177-3AD203B41FA5}">
                      <a16:colId xmlns:a16="http://schemas.microsoft.com/office/drawing/2014/main" val="3458375166"/>
                    </a:ext>
                  </a:extLst>
                </a:gridCol>
              </a:tblGrid>
              <a:tr h="263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Area of concern. Inequalities may exist and/or</a:t>
                      </a:r>
                      <a:r>
                        <a:rPr lang="en-US" sz="1000" b="0" baseline="0" dirty="0" smtClean="0">
                          <a:solidFill>
                            <a:schemeClr val="tx1"/>
                          </a:solidFill>
                        </a:rPr>
                        <a:t> outcomes are poor relative to elsewhere</a:t>
                      </a:r>
                      <a:endParaRPr lang="en-US" sz="1000" b="0" dirty="0" smtClean="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2966301346"/>
                  </a:ext>
                </a:extLst>
              </a:tr>
            </a:tbl>
          </a:graphicData>
        </a:graphic>
      </p:graphicFrame>
      <p:grpSp>
        <p:nvGrpSpPr>
          <p:cNvPr id="77" name="Group 76" title="&quot;&quot;"/>
          <p:cNvGrpSpPr/>
          <p:nvPr/>
        </p:nvGrpSpPr>
        <p:grpSpPr>
          <a:xfrm>
            <a:off x="5064706" y="6169131"/>
            <a:ext cx="297056" cy="563605"/>
            <a:chOff x="349516" y="877542"/>
            <a:chExt cx="297056" cy="563605"/>
          </a:xfrm>
        </p:grpSpPr>
        <p:pic>
          <p:nvPicPr>
            <p:cNvPr id="78" name="Picture 77" title="&quot;&quot;"/>
            <p:cNvPicPr>
              <a:picLocks noChangeAspect="1"/>
            </p:cNvPicPr>
            <p:nvPr/>
          </p:nvPicPr>
          <p:blipFill>
            <a:blip r:embed="rId4">
              <a:clrChange>
                <a:clrFrom>
                  <a:srgbClr val="FFFFFF"/>
                </a:clrFrom>
                <a:clrTo>
                  <a:srgbClr val="FFFFFF">
                    <a:alpha val="0"/>
                  </a:srgbClr>
                </a:clrTo>
              </a:clrChange>
            </a:blip>
            <a:stretch>
              <a:fillRect/>
            </a:stretch>
          </p:blipFill>
          <p:spPr>
            <a:xfrm>
              <a:off x="349516" y="1189147"/>
              <a:ext cx="297056" cy="252000"/>
            </a:xfrm>
            <a:prstGeom prst="rect">
              <a:avLst/>
            </a:prstGeom>
          </p:spPr>
        </p:pic>
        <p:pic>
          <p:nvPicPr>
            <p:cNvPr id="79" name="Picture 78" title="&quot;&quot;"/>
            <p:cNvPicPr>
              <a:picLocks noChangeAspect="1"/>
            </p:cNvPicPr>
            <p:nvPr/>
          </p:nvPicPr>
          <p:blipFill>
            <a:blip r:embed="rId12">
              <a:clrChange>
                <a:clrFrom>
                  <a:srgbClr val="FFFFFF"/>
                </a:clrFrom>
                <a:clrTo>
                  <a:srgbClr val="FFFFFF">
                    <a:alpha val="0"/>
                  </a:srgbClr>
                </a:clrTo>
              </a:clrChange>
            </a:blip>
            <a:stretch>
              <a:fillRect/>
            </a:stretch>
          </p:blipFill>
          <p:spPr>
            <a:xfrm>
              <a:off x="356334" y="877542"/>
              <a:ext cx="288507" cy="288000"/>
            </a:xfrm>
            <a:prstGeom prst="rect">
              <a:avLst/>
            </a:prstGeom>
          </p:spPr>
        </p:pic>
      </p:grpSp>
      <p:grpSp>
        <p:nvGrpSpPr>
          <p:cNvPr id="90" name="Group 89" title="&quot;&quot;"/>
          <p:cNvGrpSpPr/>
          <p:nvPr/>
        </p:nvGrpSpPr>
        <p:grpSpPr>
          <a:xfrm>
            <a:off x="8636693" y="6202658"/>
            <a:ext cx="290554" cy="610394"/>
            <a:chOff x="3921503" y="911069"/>
            <a:chExt cx="290554" cy="610394"/>
          </a:xfrm>
        </p:grpSpPr>
        <p:pic>
          <p:nvPicPr>
            <p:cNvPr id="91" name="Picture 90" title="&quot;&quot;"/>
            <p:cNvPicPr>
              <a:picLocks noChangeAspect="1"/>
            </p:cNvPicPr>
            <p:nvPr/>
          </p:nvPicPr>
          <p:blipFill>
            <a:blip r:embed="rId5">
              <a:clrChange>
                <a:clrFrom>
                  <a:srgbClr val="FFFFFF"/>
                </a:clrFrom>
                <a:clrTo>
                  <a:srgbClr val="FFFFFF">
                    <a:alpha val="0"/>
                  </a:srgbClr>
                </a:clrTo>
              </a:clrChange>
            </a:blip>
            <a:stretch>
              <a:fillRect/>
            </a:stretch>
          </p:blipFill>
          <p:spPr>
            <a:xfrm>
              <a:off x="3921503" y="911069"/>
              <a:ext cx="290554" cy="288000"/>
            </a:xfrm>
            <a:prstGeom prst="rect">
              <a:avLst/>
            </a:prstGeom>
          </p:spPr>
        </p:pic>
        <p:pic>
          <p:nvPicPr>
            <p:cNvPr id="92" name="Picture 91" title="&quot;&quot;"/>
            <p:cNvPicPr>
              <a:picLocks noChangeAspect="1"/>
            </p:cNvPicPr>
            <p:nvPr/>
          </p:nvPicPr>
          <p:blipFill>
            <a:blip r:embed="rId6"/>
            <a:stretch>
              <a:fillRect/>
            </a:stretch>
          </p:blipFill>
          <p:spPr>
            <a:xfrm>
              <a:off x="3921503" y="1233463"/>
              <a:ext cx="287482" cy="288000"/>
            </a:xfrm>
            <a:prstGeom prst="rect">
              <a:avLst/>
            </a:prstGeom>
          </p:spPr>
        </p:pic>
      </p:grpSp>
      <p:pic>
        <p:nvPicPr>
          <p:cNvPr id="94" name="Picture 93" title="'Herefordshire doing well' symbol"/>
          <p:cNvPicPr>
            <a:picLocks noChangeAspect="1"/>
          </p:cNvPicPr>
          <p:nvPr/>
        </p:nvPicPr>
        <p:blipFill>
          <a:blip r:embed="rId13"/>
          <a:stretch>
            <a:fillRect/>
          </a:stretch>
        </p:blipFill>
        <p:spPr>
          <a:xfrm>
            <a:off x="4070658" y="5134019"/>
            <a:ext cx="367659" cy="379907"/>
          </a:xfrm>
          <a:prstGeom prst="rect">
            <a:avLst/>
          </a:prstGeom>
        </p:spPr>
      </p:pic>
      <p:sp>
        <p:nvSpPr>
          <p:cNvPr id="11" name="TextBox 10"/>
          <p:cNvSpPr txBox="1"/>
          <p:nvPr/>
        </p:nvSpPr>
        <p:spPr>
          <a:xfrm>
            <a:off x="8180631" y="5169706"/>
            <a:ext cx="37949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smtClean="0">
                <a:ln>
                  <a:noFill/>
                </a:ln>
                <a:solidFill>
                  <a:srgbClr val="282E2B"/>
                </a:solidFill>
                <a:effectLst/>
                <a:uLnTx/>
                <a:uFillTx/>
                <a:latin typeface="Arial" panose="020B0604020202020204"/>
                <a:ea typeface="+mn-ea"/>
                <a:cs typeface="+mn-cs"/>
              </a:rPr>
              <a:t>NB. Comparative hospital admission rates should be treated with caution as they can be affected by differences in coding practices due to differing approaches to triaging patients.</a:t>
            </a:r>
            <a:endParaRPr kumimoji="0" lang="en-GB" sz="1100" b="0" i="1"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95" name="Picture 94" title="risk to well-being now or in the future symbol"/>
          <p:cNvPicPr>
            <a:picLocks noChangeAspect="1"/>
          </p:cNvPicPr>
          <p:nvPr/>
        </p:nvPicPr>
        <p:blipFill>
          <a:blip r:embed="rId4">
            <a:clrChange>
              <a:clrFrom>
                <a:srgbClr val="FFFFFF"/>
              </a:clrFrom>
              <a:clrTo>
                <a:srgbClr val="FFFFFF">
                  <a:alpha val="0"/>
                </a:srgbClr>
              </a:clrTo>
            </a:clrChange>
          </a:blip>
          <a:stretch>
            <a:fillRect/>
          </a:stretch>
        </p:blipFill>
        <p:spPr>
          <a:xfrm>
            <a:off x="53657" y="4687581"/>
            <a:ext cx="381929" cy="331708"/>
          </a:xfrm>
          <a:prstGeom prst="rect">
            <a:avLst/>
          </a:prstGeom>
        </p:spPr>
      </p:pic>
      <p:pic>
        <p:nvPicPr>
          <p:cNvPr id="96" name="Picture 95" title="opportunity for doing things differently symbol"/>
          <p:cNvPicPr>
            <a:picLocks noChangeAspect="1"/>
          </p:cNvPicPr>
          <p:nvPr/>
        </p:nvPicPr>
        <p:blipFill>
          <a:blip r:embed="rId6"/>
          <a:stretch>
            <a:fillRect/>
          </a:stretch>
        </p:blipFill>
        <p:spPr>
          <a:xfrm>
            <a:off x="4098307" y="2372384"/>
            <a:ext cx="359353" cy="360000"/>
          </a:xfrm>
          <a:prstGeom prst="rect">
            <a:avLst/>
          </a:prstGeom>
        </p:spPr>
      </p:pic>
      <p:pic>
        <p:nvPicPr>
          <p:cNvPr id="97" name="Picture 96"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51328" y="5736009"/>
            <a:ext cx="363192" cy="360000"/>
          </a:xfrm>
          <a:prstGeom prst="rect">
            <a:avLst/>
          </a:prstGeom>
        </p:spPr>
      </p:pic>
      <p:pic>
        <p:nvPicPr>
          <p:cNvPr id="98" name="Picture 97" title="area of concern symbol"/>
          <p:cNvPicPr>
            <a:picLocks noChangeAspect="1"/>
          </p:cNvPicPr>
          <p:nvPr/>
        </p:nvPicPr>
        <p:blipFill>
          <a:blip r:embed="rId5">
            <a:clrChange>
              <a:clrFrom>
                <a:srgbClr val="FFFFFF"/>
              </a:clrFrom>
              <a:clrTo>
                <a:srgbClr val="FFFFFF">
                  <a:alpha val="0"/>
                </a:srgbClr>
              </a:clrTo>
            </a:clrChange>
          </a:blip>
          <a:stretch>
            <a:fillRect/>
          </a:stretch>
        </p:blipFill>
        <p:spPr>
          <a:xfrm>
            <a:off x="44571" y="6328923"/>
            <a:ext cx="363192" cy="360000"/>
          </a:xfrm>
          <a:prstGeom prst="rect">
            <a:avLst/>
          </a:prstGeom>
        </p:spPr>
      </p:pic>
    </p:spTree>
    <p:extLst>
      <p:ext uri="{BB962C8B-B14F-4D97-AF65-F5344CB8AC3E}">
        <p14:creationId xmlns:p14="http://schemas.microsoft.com/office/powerpoint/2010/main" val="686094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0806"/>
            <a:ext cx="11520000" cy="631090"/>
          </a:xfrm>
        </p:spPr>
        <p:txBody>
          <a:bodyPr>
            <a:normAutofit/>
          </a:bodyPr>
          <a:lstStyle/>
          <a:p>
            <a:r>
              <a:rPr lang="en-GB" sz="2800" dirty="0" smtClean="0"/>
              <a:t>Key considerations for the Healthy Child Programme in Herefordshire</a:t>
            </a:r>
            <a:endParaRPr lang="en-GB" sz="2800" dirty="0"/>
          </a:p>
        </p:txBody>
      </p:sp>
      <p:sp>
        <p:nvSpPr>
          <p:cNvPr id="3" name="Content Placeholder 2"/>
          <p:cNvSpPr>
            <a:spLocks noGrp="1"/>
          </p:cNvSpPr>
          <p:nvPr>
            <p:ph idx="1"/>
          </p:nvPr>
        </p:nvSpPr>
        <p:spPr>
          <a:xfrm>
            <a:off x="226559" y="577995"/>
            <a:ext cx="11726003" cy="540058"/>
          </a:xfrm>
        </p:spPr>
        <p:txBody>
          <a:bodyPr>
            <a:noAutofit/>
          </a:bodyPr>
          <a:lstStyle/>
          <a:p>
            <a:pPr marL="0" indent="0">
              <a:lnSpc>
                <a:spcPct val="100000"/>
              </a:lnSpc>
              <a:spcBef>
                <a:spcPts val="0"/>
              </a:spcBef>
              <a:buNone/>
            </a:pPr>
            <a:r>
              <a:rPr lang="en-GB" sz="1600" dirty="0"/>
              <a:t>Based on the analysis of needs that took place over the summer of 2022, the following key considerations have been identified with regard to improving the health and well-being of Herefordshire’s children and young people</a:t>
            </a:r>
            <a:r>
              <a:rPr lang="en-GB" sz="1600" dirty="0" smtClean="0"/>
              <a:t>.</a:t>
            </a:r>
            <a:endParaRPr lang="en-GB" sz="1600" dirty="0"/>
          </a:p>
        </p:txBody>
      </p:sp>
      <p:sp>
        <p:nvSpPr>
          <p:cNvPr id="8" name="Content Placeholder 2"/>
          <p:cNvSpPr txBox="1">
            <a:spLocks/>
          </p:cNvSpPr>
          <p:nvPr/>
        </p:nvSpPr>
        <p:spPr>
          <a:xfrm>
            <a:off x="226559" y="1153044"/>
            <a:ext cx="11830868" cy="4958998"/>
          </a:xfrm>
          <a:prstGeom prst="rect">
            <a:avLst/>
          </a:prstGeom>
        </p:spPr>
        <p:txBody>
          <a:bodyPr vert="horz" lIns="91440" tIns="45720" rIns="91440" bIns="45720" numCol="2" spcCol="72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a:buNone/>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1. Take a collaborative approach to maximising existing capacity, resources and expertise across the whole system</a:t>
            </a:r>
          </a:p>
          <a:p>
            <a:pPr marL="1077913" marR="0" lvl="1" indent="-182563" algn="l" defTabSz="914400" rtl="0" eaLnBrk="1" fontAlgn="auto" latinLnBrk="0" hangingPunct="1">
              <a:lnSpc>
                <a:spcPct val="100000"/>
              </a:lnSpc>
              <a:spcBef>
                <a:spcPts val="6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Using and sharing data effectively within and between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r>
            <a:b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b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commissioning and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provider organisations to improve individual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r>
            <a:b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b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and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population level outcomes </a:t>
            </a:r>
          </a:p>
          <a:p>
            <a:pPr marL="1077913" marR="0" lvl="1" indent="-182563" algn="l" defTabSz="914400" rtl="0" eaLnBrk="1" fontAlgn="auto" latinLnBrk="0" hangingPunct="1">
              <a:lnSpc>
                <a:spcPct val="100000"/>
              </a:lnSpc>
              <a:spcBef>
                <a:spcPts val="6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Agreeing a joint outcomes framework based on the government’s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r>
            <a:b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b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high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impact areas for the healthy child programme that all commissioned services will work towards, rather than only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r>
            <a:b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b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focusing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on individual performance measures</a:t>
            </a:r>
          </a:p>
          <a:p>
            <a:pPr marL="722313" marR="0" lvl="1" indent="-182563" algn="l" defTabSz="914400" rtl="0" eaLnBrk="1" fontAlgn="auto" latinLnBrk="0" hangingPunct="1">
              <a:lnSpc>
                <a:spcPct val="100000"/>
              </a:lnSpc>
              <a:spcBef>
                <a:spcPts val="600"/>
              </a:spcBef>
              <a:spcAft>
                <a:spcPts val="0"/>
              </a:spcAft>
              <a:buClrTx/>
              <a:buSzTx/>
              <a:buFont typeface="Arial"/>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Adding to the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results of the Talk Community asset mapping with information about health and well-being support for children and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r>
            <a:b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b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families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in early years settings, schools and communities as well as statutory services.  </a:t>
            </a:r>
            <a:endPar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a:buNone/>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2. Ensure the programme continues to support the aspects</a:t>
            </a:r>
            <a:b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 of children’s health and well-being that are good:</a:t>
            </a:r>
          </a:p>
          <a:p>
            <a:pPr marL="722313" marR="0" lvl="1" indent="-182563"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The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majority are happy with their life</a:t>
            </a:r>
          </a:p>
          <a:p>
            <a:pPr marL="722313" marR="0" lvl="1" indent="-182563"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High take-up of flu vaccinations</a:t>
            </a:r>
          </a:p>
          <a:p>
            <a:pPr marL="722313" marR="0" lvl="1" indent="-182563"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High breastfeeding initiation</a:t>
            </a:r>
          </a:p>
          <a:p>
            <a:pPr marL="722313" marR="0" lvl="1" indent="-182563"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Low and falling teenage pregnancies</a:t>
            </a:r>
          </a:p>
          <a:p>
            <a:pPr marL="722313" marR="0" lvl="1" indent="-182563"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Access to maternity care and </a:t>
            </a:r>
            <a:r>
              <a:rPr kumimoji="0" lang="en-GB" sz="1200" b="0" i="0" u="none" strike="noStrike" kern="1200" cap="none" spc="0" normalizeH="0" baseline="0" noProof="0" dirty="0" err="1">
                <a:ln>
                  <a:noFill/>
                </a:ln>
                <a:solidFill>
                  <a:srgbClr val="282E2B"/>
                </a:solidFill>
                <a:effectLst/>
                <a:uLnTx/>
                <a:uFillTx/>
                <a:latin typeface="Arial" panose="020B0604020202020204"/>
                <a:ea typeface="+mn-ea"/>
                <a:cs typeface="+mn-cs"/>
              </a:rPr>
              <a:t>newborn</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 screening</a:t>
            </a:r>
          </a:p>
          <a:p>
            <a:pPr marL="722313" marR="0" lvl="1" indent="-182563"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Coverage of infant health visitor checks </a:t>
            </a:r>
          </a:p>
          <a:p>
            <a:pPr marL="273050" marR="0" lvl="0" indent="-273050" algn="l" defTabSz="914400" rtl="0" eaLnBrk="1" fontAlgn="auto" latinLnBrk="0" hangingPunct="1">
              <a:lnSpc>
                <a:spcPct val="100000"/>
              </a:lnSpc>
              <a:spcBef>
                <a:spcPts val="600"/>
              </a:spcBef>
              <a:spcAft>
                <a:spcPts val="0"/>
              </a:spcAft>
              <a:buClrTx/>
              <a:buSzTx/>
              <a:buFont typeface="Arial"/>
              <a:buNone/>
              <a:tabLst/>
              <a:defRPr/>
            </a:pPr>
            <a:endPar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endParaRPr>
          </a:p>
          <a:p>
            <a:pPr marL="273050" marR="0" lvl="0" indent="-273050" algn="l" defTabSz="914400" rtl="0" eaLnBrk="1" fontAlgn="auto" latinLnBrk="0" hangingPunct="1">
              <a:lnSpc>
                <a:spcPct val="100000"/>
              </a:lnSpc>
              <a:spcBef>
                <a:spcPts val="600"/>
              </a:spcBef>
              <a:spcAft>
                <a:spcPts val="0"/>
              </a:spcAft>
              <a:buClrTx/>
              <a:buSzTx/>
              <a:buFont typeface="Arial"/>
              <a:buNone/>
              <a:tabLst/>
              <a:defRPr/>
            </a:pPr>
            <a:endPar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endParaRPr>
          </a:p>
          <a:p>
            <a:pPr marL="273050" marR="0" lvl="0" indent="-273050" algn="l" defTabSz="914400" rtl="0" eaLnBrk="1" fontAlgn="auto" latinLnBrk="0" hangingPunct="1">
              <a:lnSpc>
                <a:spcPct val="100000"/>
              </a:lnSpc>
              <a:spcBef>
                <a:spcPts val="600"/>
              </a:spcBef>
              <a:spcAft>
                <a:spcPts val="0"/>
              </a:spcAft>
              <a:buClrTx/>
              <a:buSzTx/>
              <a:buFont typeface="Arial"/>
              <a:buNone/>
              <a:tabLst/>
              <a:defRPr/>
            </a:pPr>
            <a:endParaRPr kumimoji="0" lang="en-GB" sz="1400" b="0" i="0" u="none" strike="noStrike" kern="1200" cap="none" spc="0" normalizeH="0" baseline="0" noProof="0" dirty="0">
              <a:ln>
                <a:noFill/>
              </a:ln>
              <a:solidFill>
                <a:srgbClr val="282E2B"/>
              </a:solidFill>
              <a:effectLst/>
              <a:uLnTx/>
              <a:uFillTx/>
              <a:latin typeface="Arial" panose="020B0604020202020204"/>
              <a:ea typeface="+mn-ea"/>
              <a:cs typeface="+mn-cs"/>
            </a:endParaRPr>
          </a:p>
          <a:p>
            <a:pPr marL="273050" marR="0" lvl="0" indent="-273050" algn="l" defTabSz="914400" rtl="0" eaLnBrk="1" fontAlgn="auto" latinLnBrk="0" hangingPunct="1">
              <a:lnSpc>
                <a:spcPct val="100000"/>
              </a:lnSpc>
              <a:spcBef>
                <a:spcPts val="600"/>
              </a:spcBef>
              <a:spcAft>
                <a:spcPts val="0"/>
              </a:spcAft>
              <a:buClrTx/>
              <a:buSzTx/>
              <a:buFont typeface="Arial"/>
              <a:buNone/>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3. Consider</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 with partners, the opportunities for </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doing </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things differently flagged by the analysis:</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Coverage of new birth visits</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Engagement with health visitor checks for older pre-school children</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Breastfeeding rates amongst young mums and those living in deprived areas</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Completion of pre-school vaccination courses</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Awareness of where to get advice about sexual health and the use of protection</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Chlamydia detection rates</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A&amp;E attendances and emergency admissions</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Physical activity and healthy eating</a:t>
            </a:r>
          </a:p>
          <a:p>
            <a:pPr marL="273050" marR="0" lvl="0" indent="-273050" algn="l" defTabSz="914400" rtl="0" eaLnBrk="1" fontAlgn="auto" latinLnBrk="0" hangingPunct="1">
              <a:lnSpc>
                <a:spcPct val="100000"/>
              </a:lnSpc>
              <a:spcBef>
                <a:spcPts val="1200"/>
              </a:spcBef>
              <a:spcAft>
                <a:spcPts val="0"/>
              </a:spcAft>
              <a:buClrTx/>
              <a:buSzTx/>
              <a:buFont typeface="Arial"/>
              <a:buNone/>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4</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 </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Prioritise </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how the programme </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can </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contribute </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
            </a:r>
            <a:b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b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to </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addressing the key areas of concern</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Maternal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health and its potential impact on high infant mortality rates</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School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readiness and the inequalities in child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r>
            <a:b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b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development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and educational attainment</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Excess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weight affecting growing proportions of children</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Persistently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poor children’s oral health</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Mental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well-being and resilience of both children and families</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Impact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of alcohol on young people</a:t>
            </a:r>
          </a:p>
          <a:p>
            <a:pPr marL="355600" marR="0" lvl="1" indent="-173038" algn="l" defTabSz="914400" rtl="0" eaLnBrk="1" fontAlgn="auto" latinLnBrk="0" hangingPunct="1">
              <a:lnSpc>
                <a:spcPct val="100000"/>
              </a:lnSpc>
              <a:spcBef>
                <a:spcPts val="300"/>
              </a:spcBef>
              <a:spcAft>
                <a:spcPts val="0"/>
              </a:spcAft>
              <a:buClrTx/>
              <a:buSzTx/>
              <a:buFont typeface="Arial"/>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The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inequalities faced by disadvantaged children, those with special educational needs and disabilities or who have experience of the care system</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endParaRPr kumimoji="0" lang="en-GB" sz="14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4" name="Picture 3" descr="Family business by Laymilk from the Noun Project" title="icon"/>
          <p:cNvPicPr>
            <a:picLocks noChangeAspect="1"/>
          </p:cNvPicPr>
          <p:nvPr/>
        </p:nvPicPr>
        <p:blipFill>
          <a:blip r:embed="rId2">
            <a:clrChange>
              <a:clrFrom>
                <a:srgbClr val="FFFFFF"/>
              </a:clrFrom>
              <a:clrTo>
                <a:srgbClr val="FFFFFF">
                  <a:alpha val="0"/>
                </a:srgbClr>
              </a:clrTo>
            </a:clrChange>
          </a:blip>
          <a:stretch>
            <a:fillRect/>
          </a:stretch>
        </p:blipFill>
        <p:spPr>
          <a:xfrm>
            <a:off x="90475" y="1860964"/>
            <a:ext cx="1079715" cy="1002789"/>
          </a:xfrm>
          <a:prstGeom prst="rect">
            <a:avLst/>
          </a:prstGeom>
        </p:spPr>
      </p:pic>
      <p:pic>
        <p:nvPicPr>
          <p:cNvPr id="18" name="Picture 17" descr="tick symbol" title="icon"/>
          <p:cNvPicPr>
            <a:picLocks noChangeAspect="1"/>
          </p:cNvPicPr>
          <p:nvPr/>
        </p:nvPicPr>
        <p:blipFill>
          <a:blip r:embed="rId3">
            <a:clrChange>
              <a:clrFrom>
                <a:srgbClr val="FFFFFF"/>
              </a:clrFrom>
              <a:clrTo>
                <a:srgbClr val="FFFFFF">
                  <a:alpha val="0"/>
                </a:srgbClr>
              </a:clrTo>
            </a:clrChange>
            <a:duotone>
              <a:prstClr val="black"/>
              <a:schemeClr val="bg1">
                <a:lumMod val="65000"/>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934170" y="4482708"/>
            <a:ext cx="760235" cy="758902"/>
          </a:xfrm>
          <a:prstGeom prst="rect">
            <a:avLst/>
          </a:prstGeom>
        </p:spPr>
      </p:pic>
      <p:pic>
        <p:nvPicPr>
          <p:cNvPr id="5" name="Picture 4" descr="Collaborative idea by Tomas Knopp from the Noun Project" title="icon"/>
          <p:cNvPicPr/>
          <p:nvPr/>
        </p:nvPicPr>
        <p:blipFill>
          <a:blip r:embed="rId5">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10992098" y="1065971"/>
            <a:ext cx="964641" cy="887694"/>
          </a:xfrm>
          <a:prstGeom prst="rect">
            <a:avLst/>
          </a:prstGeom>
        </p:spPr>
      </p:pic>
      <p:pic>
        <p:nvPicPr>
          <p:cNvPr id="14" name="Picture 13" descr="warning symbol" title="icon"/>
          <p:cNvPicPr>
            <a:picLocks noChangeAspect="1"/>
          </p:cNvPicPr>
          <p:nvPr/>
        </p:nvPicPr>
        <p:blipFill>
          <a:blip r:embed="rId6">
            <a:clrChange>
              <a:clrFrom>
                <a:srgbClr val="FFFFFF"/>
              </a:clrFrom>
              <a:clrTo>
                <a:srgbClr val="FFFFFF">
                  <a:alpha val="0"/>
                </a:srgbClr>
              </a:clrTo>
            </a:clrChange>
            <a:duotone>
              <a:prstClr val="black"/>
              <a:schemeClr val="tx1">
                <a:tint val="45000"/>
                <a:satMod val="400000"/>
              </a:schemeClr>
            </a:duotone>
          </a:blip>
          <a:stretch>
            <a:fillRect/>
          </a:stretch>
        </p:blipFill>
        <p:spPr>
          <a:xfrm>
            <a:off x="11049637" y="4410820"/>
            <a:ext cx="849565" cy="843525"/>
          </a:xfrm>
          <a:prstGeom prst="rect">
            <a:avLst/>
          </a:prstGeom>
        </p:spPr>
      </p:pic>
      <p:cxnSp>
        <p:nvCxnSpPr>
          <p:cNvPr id="10" name="Straight Connector 9" title="&quot;&quot;"/>
          <p:cNvCxnSpPr/>
          <p:nvPr/>
        </p:nvCxnSpPr>
        <p:spPr>
          <a:xfrm flipH="1">
            <a:off x="5995409" y="1434164"/>
            <a:ext cx="748" cy="17910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title="&quot;&quot;"/>
          <p:cNvCxnSpPr/>
          <p:nvPr/>
        </p:nvCxnSpPr>
        <p:spPr>
          <a:xfrm flipH="1">
            <a:off x="630333" y="1168143"/>
            <a:ext cx="10506749" cy="192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title="&quot;&quot;"/>
          <p:cNvCxnSpPr/>
          <p:nvPr/>
        </p:nvCxnSpPr>
        <p:spPr>
          <a:xfrm flipH="1">
            <a:off x="457907" y="3975234"/>
            <a:ext cx="50392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title="&quot;&quot;"/>
          <p:cNvCxnSpPr/>
          <p:nvPr/>
        </p:nvCxnSpPr>
        <p:spPr>
          <a:xfrm flipH="1" flipV="1">
            <a:off x="6494745" y="3537354"/>
            <a:ext cx="5063346" cy="157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title="&quot;&quot;"/>
          <p:cNvCxnSpPr/>
          <p:nvPr/>
        </p:nvCxnSpPr>
        <p:spPr>
          <a:xfrm>
            <a:off x="5995409" y="4410820"/>
            <a:ext cx="0" cy="13959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Slide Number Placeholder 1"/>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91BFC7D-604F-7C4B-A40C-888091E5AA1B}" type="slidenum">
              <a:rPr lang="en-US" smtClean="0">
                <a:solidFill>
                  <a:prstClr val="black"/>
                </a:solidFill>
                <a:latin typeface="Arial" panose="020B0604020202020204"/>
              </a:rPr>
              <a:pPr>
                <a:defRPr/>
              </a:pPr>
              <a:t>21</a:t>
            </a:fld>
            <a:endParaRPr lang="en-US" dirty="0">
              <a:solidFill>
                <a:prstClr val="black"/>
              </a:solidFill>
              <a:latin typeface="Arial" panose="020B0604020202020204"/>
            </a:endParaRPr>
          </a:p>
        </p:txBody>
      </p:sp>
    </p:spTree>
    <p:extLst>
      <p:ext uri="{BB962C8B-B14F-4D97-AF65-F5344CB8AC3E}">
        <p14:creationId xmlns:p14="http://schemas.microsoft.com/office/powerpoint/2010/main" val="1603028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803275"/>
          </a:xfrm>
        </p:spPr>
        <p:txBody>
          <a:bodyPr>
            <a:normAutofit/>
          </a:bodyPr>
          <a:lstStyle/>
          <a:p>
            <a:r>
              <a:rPr lang="en-GB" sz="2800" dirty="0" smtClean="0"/>
              <a:t>More information</a:t>
            </a:r>
            <a:endParaRPr lang="en-GB" sz="2800" dirty="0"/>
          </a:p>
        </p:txBody>
      </p:sp>
      <p:sp>
        <p:nvSpPr>
          <p:cNvPr id="5" name="Text Placeholder 4"/>
          <p:cNvSpPr>
            <a:spLocks noGrp="1"/>
          </p:cNvSpPr>
          <p:nvPr>
            <p:ph idx="1"/>
          </p:nvPr>
        </p:nvSpPr>
        <p:spPr>
          <a:xfrm>
            <a:off x="287337" y="1511300"/>
            <a:ext cx="11520000" cy="4665663"/>
          </a:xfrm>
        </p:spPr>
        <p:txBody>
          <a:bodyPr>
            <a:normAutofit/>
          </a:bodyPr>
          <a:lstStyle/>
          <a:p>
            <a:pPr>
              <a:lnSpc>
                <a:spcPct val="100000"/>
              </a:lnSpc>
            </a:pPr>
            <a:r>
              <a:rPr lang="en-GB" sz="1800" dirty="0" smtClean="0">
                <a:solidFill>
                  <a:schemeClr val="tx1"/>
                </a:solidFill>
              </a:rPr>
              <a:t>The detailed report of the needs analysis will be published on the Understanding Herefordshire website, the evidence base for our joint strategic needs assessment (JSNA): </a:t>
            </a:r>
            <a:r>
              <a:rPr lang="en-GB" sz="1600" dirty="0" smtClean="0">
                <a:hlinkClick r:id="rId2"/>
              </a:rPr>
              <a:t>https://understanding.herefordshire.gov.uk/growing-up/</a:t>
            </a:r>
            <a:endParaRPr lang="en-GB" sz="1600" dirty="0" smtClean="0"/>
          </a:p>
          <a:p>
            <a:pPr marL="0" indent="0">
              <a:lnSpc>
                <a:spcPct val="100000"/>
              </a:lnSpc>
              <a:buNone/>
            </a:pPr>
            <a:endParaRPr lang="en-GB" sz="1600" dirty="0" smtClean="0"/>
          </a:p>
          <a:p>
            <a:pPr>
              <a:lnSpc>
                <a:spcPct val="100000"/>
              </a:lnSpc>
            </a:pPr>
            <a:r>
              <a:rPr lang="en-GB" sz="1800" dirty="0" smtClean="0"/>
              <a:t>A key data source for this work was the 2021 Herefordshire Children and Young People’s Quality of Life Survey – find out more on</a:t>
            </a:r>
            <a:r>
              <a:rPr lang="en-GB" sz="1600" dirty="0" smtClean="0">
                <a:hlinkClick r:id="rId3"/>
              </a:rPr>
              <a:t> </a:t>
            </a:r>
            <a:r>
              <a:rPr lang="en-GB" sz="1600" dirty="0">
                <a:hlinkClick r:id="rId3"/>
              </a:rPr>
              <a:t>Understanding Herefordshire</a:t>
            </a:r>
            <a:endParaRPr lang="en-GB" sz="1600" dirty="0" smtClean="0"/>
          </a:p>
          <a:p>
            <a:pPr marL="0" indent="0">
              <a:buNone/>
            </a:pPr>
            <a:endParaRPr lang="en-GB" sz="1800" dirty="0" smtClean="0">
              <a:solidFill>
                <a:schemeClr val="tx1"/>
              </a:solidFill>
            </a:endParaRPr>
          </a:p>
          <a:p>
            <a:pPr marL="0" indent="0">
              <a:buNone/>
            </a:pPr>
            <a:r>
              <a:rPr lang="en-GB" sz="1800" b="1" dirty="0" smtClean="0">
                <a:solidFill>
                  <a:schemeClr val="tx1"/>
                </a:solidFill>
              </a:rPr>
              <a:t>Contact details:</a:t>
            </a:r>
          </a:p>
          <a:p>
            <a:pPr marL="800100" lvl="1" indent="-342900">
              <a:buFont typeface="Arial" panose="020B0604020202020204" pitchFamily="34" charset="0"/>
              <a:buChar char="•"/>
            </a:pPr>
            <a:r>
              <a:rPr lang="en-GB" sz="1600" dirty="0" smtClean="0"/>
              <a:t>Email: </a:t>
            </a:r>
            <a:r>
              <a:rPr lang="en-GB" sz="1600" dirty="0" smtClean="0">
                <a:solidFill>
                  <a:schemeClr val="tx1"/>
                </a:solidFill>
                <a:hlinkClick r:id="rId4"/>
              </a:rPr>
              <a:t>researchteam@herefordshire.gov.uk</a:t>
            </a:r>
            <a:r>
              <a:rPr lang="en-GB" sz="1600" dirty="0" smtClean="0">
                <a:solidFill>
                  <a:schemeClr val="tx1"/>
                </a:solidFill>
              </a:rPr>
              <a:t> </a:t>
            </a:r>
          </a:p>
          <a:p>
            <a:pPr marL="800100" lvl="1" indent="-342900">
              <a:buFont typeface="Arial" panose="020B0604020202020204" pitchFamily="34" charset="0"/>
              <a:buChar char="•"/>
            </a:pPr>
            <a:r>
              <a:rPr lang="en-GB" sz="1600" dirty="0" smtClean="0">
                <a:solidFill>
                  <a:schemeClr val="tx1"/>
                </a:solidFill>
              </a:rPr>
              <a:t>Phone: 01432 261944</a:t>
            </a:r>
            <a:endParaRPr lang="en-GB" sz="1600" dirty="0">
              <a:solidFill>
                <a:schemeClr val="tx1"/>
              </a:solidFill>
            </a:endParaRPr>
          </a:p>
        </p:txBody>
      </p:sp>
      <p:sp>
        <p:nvSpPr>
          <p:cNvPr id="4" name="Slide Number Placeholder 1"/>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1BFC7D-604F-7C4B-A40C-888091E5AA1B}"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181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Introduction</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991BFC7D-604F-7C4B-A40C-888091E5AA1B}" type="slidenum">
              <a:rPr lang="en-US" smtClean="0"/>
              <a:t>3</a:t>
            </a:fld>
            <a:endParaRPr lang="en-US"/>
          </a:p>
        </p:txBody>
      </p:sp>
    </p:spTree>
    <p:extLst>
      <p:ext uri="{BB962C8B-B14F-4D97-AF65-F5344CB8AC3E}">
        <p14:creationId xmlns:p14="http://schemas.microsoft.com/office/powerpoint/2010/main" val="2564784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1856"/>
            <a:ext cx="11520000" cy="1004065"/>
          </a:xfrm>
        </p:spPr>
        <p:txBody>
          <a:bodyPr/>
          <a:lstStyle/>
          <a:p>
            <a:r>
              <a:rPr lang="en-GB" dirty="0" smtClean="0"/>
              <a:t>Background</a:t>
            </a:r>
            <a:endParaRPr lang="en-GB" dirty="0"/>
          </a:p>
        </p:txBody>
      </p:sp>
      <p:sp>
        <p:nvSpPr>
          <p:cNvPr id="3" name="Content Placeholder 2"/>
          <p:cNvSpPr>
            <a:spLocks noGrp="1"/>
          </p:cNvSpPr>
          <p:nvPr>
            <p:ph idx="1"/>
          </p:nvPr>
        </p:nvSpPr>
        <p:spPr>
          <a:xfrm>
            <a:off x="287337" y="1095922"/>
            <a:ext cx="11631394" cy="5081042"/>
          </a:xfrm>
        </p:spPr>
        <p:txBody>
          <a:bodyPr>
            <a:normAutofit/>
          </a:bodyPr>
          <a:lstStyle/>
          <a:p>
            <a:r>
              <a:rPr lang="en-GB" sz="2400" dirty="0" smtClean="0"/>
              <a:t>Analysis scoped to inform the recommissioning of Healthy Child Programme, but…</a:t>
            </a:r>
          </a:p>
          <a:p>
            <a:r>
              <a:rPr lang="en-GB" sz="2400" dirty="0" smtClean="0"/>
              <a:t>Designed to be broader: profile </a:t>
            </a:r>
            <a:r>
              <a:rPr lang="en-GB" sz="2400" dirty="0"/>
              <a:t>of </a:t>
            </a:r>
            <a:r>
              <a:rPr lang="en-GB" sz="2400" dirty="0" smtClean="0"/>
              <a:t>general </a:t>
            </a:r>
            <a:r>
              <a:rPr lang="en-GB" sz="2400" dirty="0"/>
              <a:t>health and well-being needs of children and young people (CYP) in </a:t>
            </a:r>
            <a:r>
              <a:rPr lang="en-GB" sz="2400" dirty="0" smtClean="0"/>
              <a:t>Herefordshire, with particular focus on</a:t>
            </a:r>
          </a:p>
          <a:p>
            <a:pPr lvl="1"/>
            <a:r>
              <a:rPr lang="en-GB" sz="2000" dirty="0" smtClean="0"/>
              <a:t>aspects </a:t>
            </a:r>
            <a:r>
              <a:rPr lang="en-GB" sz="2000" dirty="0"/>
              <a:t>where a universal targeted approach could have most impact.  </a:t>
            </a:r>
            <a:endParaRPr lang="en-GB" sz="2000" dirty="0" smtClean="0"/>
          </a:p>
          <a:p>
            <a:pPr lvl="1"/>
            <a:r>
              <a:rPr lang="en-GB" sz="2000" dirty="0" smtClean="0"/>
              <a:t>groups </a:t>
            </a:r>
            <a:r>
              <a:rPr lang="en-GB" sz="2000" dirty="0"/>
              <a:t>of CYP </a:t>
            </a:r>
            <a:r>
              <a:rPr lang="en-GB" sz="2000" dirty="0" smtClean="0"/>
              <a:t>at </a:t>
            </a:r>
            <a:r>
              <a:rPr lang="en-GB" sz="2000" dirty="0"/>
              <a:t>risk of poorer outcomes /</a:t>
            </a:r>
            <a:r>
              <a:rPr lang="en-GB" sz="2000" dirty="0" smtClean="0"/>
              <a:t> </a:t>
            </a:r>
            <a:r>
              <a:rPr lang="en-GB" sz="2000" dirty="0"/>
              <a:t>inequalities because of circumstances or characteristics that they </a:t>
            </a:r>
            <a:r>
              <a:rPr lang="en-GB" sz="2000" dirty="0" smtClean="0"/>
              <a:t>share.</a:t>
            </a:r>
          </a:p>
          <a:p>
            <a:r>
              <a:rPr lang="en-GB" sz="2400" dirty="0" smtClean="0"/>
              <a:t>Excluded from scope:</a:t>
            </a:r>
          </a:p>
          <a:p>
            <a:pPr lvl="1"/>
            <a:r>
              <a:rPr lang="en-GB" sz="2000" dirty="0" smtClean="0"/>
              <a:t>assessment </a:t>
            </a:r>
            <a:r>
              <a:rPr lang="en-GB" sz="2000" dirty="0"/>
              <a:t>of any existing service provision or reviews of best practice elsewhere</a:t>
            </a:r>
            <a:r>
              <a:rPr lang="en-GB" sz="2000" dirty="0" smtClean="0"/>
              <a:t>.</a:t>
            </a:r>
          </a:p>
          <a:p>
            <a:pPr lvl="1"/>
            <a:r>
              <a:rPr lang="en-GB" sz="2000" dirty="0" smtClean="0"/>
              <a:t>needs </a:t>
            </a:r>
            <a:r>
              <a:rPr lang="en-GB" sz="2000" dirty="0"/>
              <a:t>for specialist services, </a:t>
            </a:r>
            <a:r>
              <a:rPr lang="en-GB" sz="2000" dirty="0" smtClean="0"/>
              <a:t>but </a:t>
            </a:r>
            <a:r>
              <a:rPr lang="en-GB" sz="2000" dirty="0"/>
              <a:t>these have been considered in the context of opportunities for preventative services to reduce demand</a:t>
            </a:r>
            <a:r>
              <a:rPr lang="en-GB" sz="2000" dirty="0" smtClean="0"/>
              <a:t>.</a:t>
            </a:r>
          </a:p>
          <a:p>
            <a:r>
              <a:rPr lang="en-GB" sz="2400" dirty="0" smtClean="0"/>
              <a:t>Hope that it will provide insights across the system to inform future plans </a:t>
            </a:r>
          </a:p>
          <a:p>
            <a:r>
              <a:rPr lang="en-GB" sz="2400" dirty="0" smtClean="0"/>
              <a:t>Note that the analytical work took place during the summer and autumn of 2022, with findings presented in November 2022.</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C34448-DCA2-43CA-841B-6BE3F9D0CFB8}"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63361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03844"/>
            <a:ext cx="11520000" cy="829807"/>
          </a:xfrm>
        </p:spPr>
        <p:txBody>
          <a:bodyPr>
            <a:normAutofit/>
          </a:bodyPr>
          <a:lstStyle/>
          <a:p>
            <a:r>
              <a:rPr lang="en-GB" sz="4000" dirty="0" smtClean="0"/>
              <a:t>Topics covered in the analysis</a:t>
            </a:r>
            <a:endParaRPr lang="en-GB" sz="40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C34448-DCA2-43CA-841B-6BE3F9D0CFB8}"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Content Placeholder 2"/>
          <p:cNvSpPr txBox="1">
            <a:spLocks/>
          </p:cNvSpPr>
          <p:nvPr/>
        </p:nvSpPr>
        <p:spPr>
          <a:xfrm>
            <a:off x="722623" y="861696"/>
            <a:ext cx="5916034" cy="4009197"/>
          </a:xfrm>
          <a:prstGeom prst="rect">
            <a:avLst/>
          </a:prstGeom>
        </p:spPr>
        <p:txBody>
          <a:bodyPr vert="horz" wrap="square" lIns="91440" tIns="45720" rIns="91440" bIns="45720" numCol="1" spcCol="720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a:ea typeface="+mn-ea"/>
                <a:cs typeface="+mn-cs"/>
              </a:rPr>
              <a:t>Context</a:t>
            </a:r>
          </a:p>
          <a:p>
            <a:pPr marL="685800" marR="0" lvl="1" indent="-228600" algn="l" defTabSz="914400" rtl="0" eaLnBrk="1" fontAlgn="auto" latinLnBrk="0" hangingPunct="1">
              <a:lnSpc>
                <a:spcPct val="100000"/>
              </a:lnSpc>
              <a:spcBef>
                <a:spcPts val="3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Demographics</a:t>
            </a:r>
          </a:p>
          <a:p>
            <a:pPr marL="685800" marR="0" lvl="1" indent="-228600" algn="l" defTabSz="914400" rtl="0" eaLnBrk="1" fontAlgn="auto" latinLnBrk="0" hangingPunct="1">
              <a:lnSpc>
                <a:spcPct val="100000"/>
              </a:lnSpc>
              <a:spcBef>
                <a:spcPts val="3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Place</a:t>
            </a:r>
          </a:p>
          <a:p>
            <a:pPr marL="685800" marR="0" lvl="1" indent="-228600" algn="l" defTabSz="914400" rtl="0" eaLnBrk="1" fontAlgn="auto" latinLnBrk="0" hangingPunct="1">
              <a:lnSpc>
                <a:spcPct val="100000"/>
              </a:lnSpc>
              <a:spcBef>
                <a:spcPts val="3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Parenting, family and the home environment</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a:ea typeface="+mn-ea"/>
                <a:cs typeface="+mn-cs"/>
              </a:rPr>
              <a:t>Health and well-being</a:t>
            </a:r>
          </a:p>
          <a:p>
            <a:pPr marL="685800" marR="0" lvl="1" indent="-228600" algn="l" defTabSz="914400" rtl="0" eaLnBrk="1" fontAlgn="auto" latinLnBrk="0" hangingPunct="1">
              <a:lnSpc>
                <a:spcPct val="100000"/>
              </a:lnSpc>
              <a:spcBef>
                <a:spcPts val="3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Birth and early years</a:t>
            </a:r>
          </a:p>
          <a:p>
            <a:pPr marL="685800" marR="0" lvl="1" indent="-228600" algn="l" defTabSz="914400" rtl="0" eaLnBrk="1" fontAlgn="auto" latinLnBrk="0" hangingPunct="1">
              <a:lnSpc>
                <a:spcPct val="100000"/>
              </a:lnSpc>
              <a:spcBef>
                <a:spcPts val="3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Child development: readiness for school and life</a:t>
            </a:r>
          </a:p>
          <a:p>
            <a:pPr marL="685800" marR="0" lvl="1" indent="-228600" algn="l" defTabSz="914400" rtl="0" eaLnBrk="1" fontAlgn="auto" latinLnBrk="0" hangingPunct="1">
              <a:lnSpc>
                <a:spcPct val="100000"/>
              </a:lnSpc>
              <a:spcBef>
                <a:spcPts val="3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Lifestyles</a:t>
            </a:r>
          </a:p>
          <a:p>
            <a:pPr marL="685800" marR="0" lvl="1" indent="-228600" algn="l" defTabSz="914400" rtl="0" eaLnBrk="1" fontAlgn="auto" latinLnBrk="0" hangingPunct="1">
              <a:lnSpc>
                <a:spcPct val="100000"/>
              </a:lnSpc>
              <a:spcBef>
                <a:spcPts val="3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Behaviours and risk taking</a:t>
            </a:r>
          </a:p>
          <a:p>
            <a:pPr marL="685800" marR="0" lvl="1" indent="-228600" algn="l" defTabSz="914400" rtl="0" eaLnBrk="1" fontAlgn="auto" latinLnBrk="0" hangingPunct="1">
              <a:lnSpc>
                <a:spcPct val="100000"/>
              </a:lnSpc>
              <a:spcBef>
                <a:spcPts val="3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Safe environments</a:t>
            </a:r>
          </a:p>
          <a:p>
            <a:pPr marL="685800" marR="0" lvl="1" indent="-228600" algn="l" defTabSz="914400" rtl="0" eaLnBrk="1" fontAlgn="auto" latinLnBrk="0" hangingPunct="1">
              <a:lnSpc>
                <a:spcPct val="100000"/>
              </a:lnSpc>
              <a:spcBef>
                <a:spcPts val="3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Mental health and well-being</a:t>
            </a:r>
          </a:p>
          <a:p>
            <a:pPr marL="685800" marR="0" lvl="1" indent="-228600" algn="l" defTabSz="914400" rtl="0" eaLnBrk="1" fontAlgn="auto" latinLnBrk="0" hangingPunct="1">
              <a:lnSpc>
                <a:spcPct val="100000"/>
              </a:lnSpc>
              <a:spcBef>
                <a:spcPts val="3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Health care and managing conditions</a:t>
            </a:r>
          </a:p>
        </p:txBody>
      </p:sp>
      <p:sp>
        <p:nvSpPr>
          <p:cNvPr id="10" name="Content Placeholder 2"/>
          <p:cNvSpPr txBox="1">
            <a:spLocks/>
          </p:cNvSpPr>
          <p:nvPr/>
        </p:nvSpPr>
        <p:spPr>
          <a:xfrm>
            <a:off x="6472691" y="905625"/>
            <a:ext cx="5673148" cy="5243312"/>
          </a:xfrm>
          <a:prstGeom prst="rect">
            <a:avLst/>
          </a:prstGeom>
        </p:spPr>
        <p:txBody>
          <a:bodyPr vert="horz" lIns="91440" tIns="45720" rIns="91440" bIns="45720" numCol="1" spcCol="72000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startAt="3"/>
              <a:tabLst/>
              <a:defRPr/>
            </a:pPr>
            <a:r>
              <a:rPr kumimoji="0" lang="en-GB" sz="2600" b="0" i="0" u="none" strike="noStrike" kern="1200" cap="none" spc="0" normalizeH="0" baseline="0" noProof="0" dirty="0" smtClean="0">
                <a:ln>
                  <a:noFill/>
                </a:ln>
                <a:solidFill>
                  <a:prstClr val="black"/>
                </a:solidFill>
                <a:effectLst/>
                <a:uLnTx/>
                <a:uFillTx/>
                <a:latin typeface="Arial" panose="020B0604020202020204"/>
                <a:ea typeface="+mn-ea"/>
                <a:cs typeface="+mn-cs"/>
              </a:rPr>
              <a:t>Vulnerable groups: children and young people who are / have</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Disadvantaged / in receipt of free school meals</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Special Educational Needs and Disabilities (SEN) /  Educational Health Care Plan (EHCP)</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Gypsy Roma and Traveller (GRT)</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Other non ‘white British’ backgrounds</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Refugees</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LGBTQI+</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Military families</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Young carers</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Known to social services and care leavers</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Persistently absent from school</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Electively home educated or not receiving formal education.</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Not in Education, Employment or Training (NEET)</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Young parents</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700" b="0" i="0" u="none" strike="noStrike" kern="1200" cap="none" spc="0" normalizeH="0" baseline="0" noProof="0" dirty="0" smtClean="0">
                <a:ln>
                  <a:noFill/>
                </a:ln>
                <a:solidFill>
                  <a:prstClr val="black"/>
                </a:solidFill>
                <a:effectLst/>
                <a:uLnTx/>
                <a:uFillTx/>
                <a:latin typeface="Arial" panose="020B0604020202020204"/>
                <a:ea typeface="+mn-ea"/>
                <a:cs typeface="+mn-cs"/>
              </a:rPr>
              <a:t>Youth offenders</a:t>
            </a:r>
            <a:endPar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Content Placeholder 2"/>
          <p:cNvSpPr txBox="1">
            <a:spLocks/>
          </p:cNvSpPr>
          <p:nvPr/>
        </p:nvSpPr>
        <p:spPr>
          <a:xfrm>
            <a:off x="721389" y="4715564"/>
            <a:ext cx="5917268" cy="1489413"/>
          </a:xfrm>
          <a:prstGeom prst="rect">
            <a:avLst/>
          </a:prstGeom>
        </p:spPr>
        <p:txBody>
          <a:bodyPr vert="horz" lIns="91440" tIns="45720" rIns="91440" bIns="45720" numCol="1" spcCol="720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startAt="4"/>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a:ea typeface="+mn-ea"/>
                <a:cs typeface="+mn-cs"/>
              </a:rPr>
              <a:t>Needs for intervention</a:t>
            </a:r>
            <a:endPar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Other services where demand could provide insight into opportunities for primary prevention </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E.g. Safeguarding, Early Help, health services. </a:t>
            </a:r>
          </a:p>
        </p:txBody>
      </p:sp>
      <p:sp>
        <p:nvSpPr>
          <p:cNvPr id="6" name="Curved Down Arrow 5" title="&quot;&quot;"/>
          <p:cNvSpPr/>
          <p:nvPr/>
        </p:nvSpPr>
        <p:spPr>
          <a:xfrm rot="15941923" flipH="1">
            <a:off x="-354313" y="1571491"/>
            <a:ext cx="1449559" cy="675991"/>
          </a:xfrm>
          <a:prstGeom prst="curvedDownArrow">
            <a:avLst>
              <a:gd name="adj1" fmla="val 29460"/>
              <a:gd name="adj2" fmla="val 50000"/>
              <a:gd name="adj3" fmla="val 19766"/>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Left Arrow 6" title="&quot;&quot;"/>
          <p:cNvSpPr/>
          <p:nvPr/>
        </p:nvSpPr>
        <p:spPr>
          <a:xfrm rot="20234241" flipH="1">
            <a:off x="3995480" y="1891904"/>
            <a:ext cx="3187433" cy="411158"/>
          </a:xfrm>
          <a:prstGeom prst="leftArrow">
            <a:avLst>
              <a:gd name="adj1" fmla="val 31565"/>
              <a:gd name="adj2" fmla="val 45011"/>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Left Arrow 7" title="&quot;&quot;"/>
          <p:cNvSpPr/>
          <p:nvPr/>
        </p:nvSpPr>
        <p:spPr>
          <a:xfrm rot="7638612" flipH="1">
            <a:off x="3660851" y="3185791"/>
            <a:ext cx="4206580" cy="478121"/>
          </a:xfrm>
          <a:prstGeom prst="leftArrow">
            <a:avLst>
              <a:gd name="adj1" fmla="val 30825"/>
              <a:gd name="adj2" fmla="val 60235"/>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07379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671834"/>
          </a:xfrm>
          <a:solidFill>
            <a:schemeClr val="bg1"/>
          </a:solidFill>
        </p:spPr>
        <p:txBody>
          <a:bodyPr/>
          <a:lstStyle/>
          <a:p>
            <a:r>
              <a:rPr lang="en-GB" dirty="0">
                <a:solidFill>
                  <a:schemeClr val="bg1"/>
                </a:solidFill>
                <a:cs typeface="Arial" panose="020B0604020202020204" pitchFamily="34" charset="0"/>
              </a:rPr>
              <a:t>Herefordshire: the context</a:t>
            </a:r>
            <a:endParaRPr lang="en-GB" dirty="0">
              <a:solidFill>
                <a:schemeClr val="bg1"/>
              </a:solidFill>
            </a:endParaRPr>
          </a:p>
        </p:txBody>
      </p:sp>
      <p:sp>
        <p:nvSpPr>
          <p:cNvPr id="5" name="Rectangle 4" title="&quot;&quot;"/>
          <p:cNvSpPr/>
          <p:nvPr/>
        </p:nvSpPr>
        <p:spPr>
          <a:xfrm>
            <a:off x="0" y="5447899"/>
            <a:ext cx="12192000" cy="1410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ollection of images and facts illustrating the long-term challenges facing Herefordshire: how rurality and an ageing population form the context for many other outcomes.  For example:&#10;1. natural environment&#10;2. strong, cohesive communities&#10;3. low productivity influenced by a low wage economy and high levels of self employment&#10;4. social mobiity 'cold spot'&#10;5. nature of housing stock: old detached properties, and low wages mean that affordability and fuel poverty are big issues&#10;6. life expectancy gap narrowing, with long term health concerns of excess weight and poor oral health&#10;7. inequalities of the digital divide whereby some people aren't able to use the internet" title="infographic"/>
          <p:cNvPicPr>
            <a:picLocks noChangeAspect="1"/>
          </p:cNvPicPr>
          <p:nvPr/>
        </p:nvPicPr>
        <p:blipFill>
          <a:blip r:embed="rId2"/>
          <a:stretch>
            <a:fillRect/>
          </a:stretch>
        </p:blipFill>
        <p:spPr>
          <a:xfrm>
            <a:off x="0" y="0"/>
            <a:ext cx="10266554" cy="6748857"/>
          </a:xfrm>
          <a:prstGeom prst="rect">
            <a:avLst/>
          </a:prstGeom>
        </p:spPr>
      </p:pic>
      <p:sp>
        <p:nvSpPr>
          <p:cNvPr id="4" name="TextBox 3" title="&quot;&quot;"/>
          <p:cNvSpPr txBox="1"/>
          <p:nvPr/>
        </p:nvSpPr>
        <p:spPr>
          <a:xfrm>
            <a:off x="10683637" y="0"/>
            <a:ext cx="1015663" cy="6858000"/>
          </a:xfrm>
          <a:prstGeom prst="rect">
            <a:avLst/>
          </a:prstGeom>
          <a:solidFill>
            <a:srgbClr val="FFCA38"/>
          </a:solidFill>
        </p:spPr>
        <p:txBody>
          <a:bodyPr vert="vert270" wrap="square" rtlCol="0" anchor="ctr" anchorCtr="1">
            <a:spAutoFit/>
          </a:bodyPr>
          <a:lstStyle/>
          <a:p>
            <a:pPr algn="ctr">
              <a:lnSpc>
                <a:spcPct val="150000"/>
              </a:lnSpc>
              <a:spcBef>
                <a:spcPts val="1200"/>
              </a:spcBef>
              <a:spcAft>
                <a:spcPts val="1200"/>
              </a:spcAft>
            </a:pPr>
            <a:r>
              <a:rPr lang="en-GB" sz="3600" dirty="0" smtClean="0">
                <a:latin typeface="Arial" panose="020B0604020202020204" pitchFamily="34" charset="0"/>
                <a:cs typeface="Arial" panose="020B0604020202020204" pitchFamily="34" charset="0"/>
              </a:rPr>
              <a:t>Herefordshire: the context</a:t>
            </a:r>
          </a:p>
        </p:txBody>
      </p:sp>
    </p:spTree>
    <p:extLst>
      <p:ext uri="{BB962C8B-B14F-4D97-AF65-F5344CB8AC3E}">
        <p14:creationId xmlns:p14="http://schemas.microsoft.com/office/powerpoint/2010/main" val="1086566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Summary of needs analysis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991BFC7D-604F-7C4B-A40C-888091E5AA1B}" type="slidenum">
              <a:rPr lang="en-US" smtClean="0"/>
              <a:t>7</a:t>
            </a:fld>
            <a:endParaRPr lang="en-US"/>
          </a:p>
        </p:txBody>
      </p:sp>
    </p:spTree>
    <p:extLst>
      <p:ext uri="{BB962C8B-B14F-4D97-AF65-F5344CB8AC3E}">
        <p14:creationId xmlns:p14="http://schemas.microsoft.com/office/powerpoint/2010/main" val="227314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232" y="140200"/>
            <a:ext cx="11817974" cy="473449"/>
          </a:xfrm>
        </p:spPr>
        <p:txBody>
          <a:bodyPr>
            <a:noAutofit/>
          </a:bodyPr>
          <a:lstStyle/>
          <a:p>
            <a:r>
              <a:rPr lang="en-GB" sz="2800" dirty="0"/>
              <a:t>Common themes across all topics</a:t>
            </a:r>
          </a:p>
        </p:txBody>
      </p:sp>
      <p:sp>
        <p:nvSpPr>
          <p:cNvPr id="3" name="Content Placeholder 2"/>
          <p:cNvSpPr>
            <a:spLocks noGrp="1"/>
          </p:cNvSpPr>
          <p:nvPr>
            <p:ph idx="1"/>
          </p:nvPr>
        </p:nvSpPr>
        <p:spPr>
          <a:xfrm>
            <a:off x="644893" y="727002"/>
            <a:ext cx="11232511" cy="5298411"/>
          </a:xfrm>
        </p:spPr>
        <p:txBody>
          <a:bodyPr>
            <a:noAutofit/>
          </a:bodyPr>
          <a:lstStyle/>
          <a:p>
            <a:pPr marL="360000" indent="0">
              <a:lnSpc>
                <a:spcPct val="100000"/>
              </a:lnSpc>
              <a:spcBef>
                <a:spcPts val="1200"/>
              </a:spcBef>
              <a:spcAft>
                <a:spcPts val="1200"/>
              </a:spcAft>
              <a:buNone/>
            </a:pPr>
            <a:r>
              <a:rPr lang="en-GB" sz="1800" dirty="0">
                <a:cs typeface="Arial"/>
              </a:rPr>
              <a:t>Overall, </a:t>
            </a:r>
            <a:r>
              <a:rPr lang="en-GB" sz="1800" dirty="0" smtClean="0">
                <a:cs typeface="Arial"/>
              </a:rPr>
              <a:t>Herefordshire is </a:t>
            </a:r>
            <a:r>
              <a:rPr lang="en-GB" sz="1800" dirty="0">
                <a:cs typeface="Arial"/>
              </a:rPr>
              <a:t>a good place </a:t>
            </a:r>
            <a:r>
              <a:rPr lang="en-GB" sz="1800" dirty="0" smtClean="0">
                <a:cs typeface="Arial"/>
              </a:rPr>
              <a:t>for its </a:t>
            </a:r>
            <a:r>
              <a:rPr lang="en-GB" sz="1800" dirty="0">
                <a:cs typeface="Arial"/>
              </a:rPr>
              <a:t>37,200* </a:t>
            </a:r>
            <a:r>
              <a:rPr lang="en-GB" sz="1800" dirty="0" smtClean="0">
                <a:cs typeface="Arial"/>
              </a:rPr>
              <a:t>under 20 year-olds to live.  There are relatively </a:t>
            </a:r>
            <a:r>
              <a:rPr lang="en-GB" sz="1800" dirty="0">
                <a:cs typeface="Arial"/>
              </a:rPr>
              <a:t>low levels of poverty and deprivation, and the majority of </a:t>
            </a:r>
            <a:r>
              <a:rPr lang="en-GB" sz="1800" dirty="0" smtClean="0">
                <a:cs typeface="Arial"/>
              </a:rPr>
              <a:t>children and young people </a:t>
            </a:r>
            <a:r>
              <a:rPr lang="en-GB" sz="1800" dirty="0">
                <a:cs typeface="Arial"/>
              </a:rPr>
              <a:t>are </a:t>
            </a:r>
            <a:r>
              <a:rPr lang="en-GB" sz="1800" dirty="0" smtClean="0">
                <a:cs typeface="Arial"/>
              </a:rPr>
              <a:t>happy.</a:t>
            </a:r>
          </a:p>
          <a:p>
            <a:pPr marL="360000" indent="0">
              <a:lnSpc>
                <a:spcPct val="100000"/>
              </a:lnSpc>
              <a:spcBef>
                <a:spcPts val="1200"/>
              </a:spcBef>
              <a:spcAft>
                <a:spcPts val="1200"/>
              </a:spcAft>
              <a:buNone/>
            </a:pPr>
            <a:r>
              <a:rPr lang="en-GB" sz="1800" dirty="0" smtClean="0">
                <a:cs typeface="Arial"/>
              </a:rPr>
              <a:t>Double </a:t>
            </a:r>
            <a:r>
              <a:rPr lang="en-GB" sz="1800" dirty="0">
                <a:cs typeface="Arial"/>
              </a:rPr>
              <a:t>edged sword of rurality: </a:t>
            </a:r>
            <a:r>
              <a:rPr lang="en-GB" sz="1800" dirty="0" smtClean="0">
                <a:cs typeface="Arial"/>
              </a:rPr>
              <a:t>access to the benefits of the natural </a:t>
            </a:r>
            <a:r>
              <a:rPr lang="en-GB" sz="1800" dirty="0">
                <a:cs typeface="Arial"/>
              </a:rPr>
              <a:t>environment vs </a:t>
            </a:r>
            <a:r>
              <a:rPr lang="en-GB" sz="1800" dirty="0" smtClean="0">
                <a:cs typeface="Arial"/>
              </a:rPr>
              <a:t>barriers to accessing facilities; underlying factor in low wage economy and social mobility ‘cold spot’ for disadvantaged children.</a:t>
            </a:r>
          </a:p>
          <a:p>
            <a:pPr marL="360000" indent="0">
              <a:lnSpc>
                <a:spcPct val="100000"/>
              </a:lnSpc>
              <a:spcBef>
                <a:spcPts val="1200"/>
              </a:spcBef>
              <a:spcAft>
                <a:spcPts val="1200"/>
              </a:spcAft>
              <a:buNone/>
            </a:pPr>
            <a:r>
              <a:rPr lang="en-GB" sz="1800" dirty="0">
                <a:cs typeface="Arial"/>
              </a:rPr>
              <a:t>The headline </a:t>
            </a:r>
            <a:r>
              <a:rPr lang="en-GB" sz="1800" dirty="0" smtClean="0">
                <a:cs typeface="Arial"/>
              </a:rPr>
              <a:t>figures </a:t>
            </a:r>
            <a:r>
              <a:rPr lang="en-GB" sz="1800" dirty="0">
                <a:cs typeface="Arial"/>
              </a:rPr>
              <a:t>mask some important minorities of children and young people, who are at the biggest risk of poor </a:t>
            </a:r>
            <a:r>
              <a:rPr lang="en-GB" sz="1800" dirty="0" smtClean="0">
                <a:cs typeface="Arial"/>
              </a:rPr>
              <a:t>outcomes. Including those with additional needs; exposed to family and behavioural risks; or with experience of the care system.</a:t>
            </a:r>
            <a:endParaRPr lang="en-GB" sz="1800" dirty="0">
              <a:cs typeface="Arial"/>
            </a:endParaRPr>
          </a:p>
          <a:p>
            <a:pPr marL="360000" indent="0">
              <a:lnSpc>
                <a:spcPct val="100000"/>
              </a:lnSpc>
              <a:spcBef>
                <a:spcPts val="1200"/>
              </a:spcBef>
              <a:spcAft>
                <a:spcPts val="1200"/>
              </a:spcAft>
              <a:buNone/>
            </a:pPr>
            <a:r>
              <a:rPr lang="en-GB" sz="1800" dirty="0" smtClean="0">
                <a:cs typeface="Arial"/>
              </a:rPr>
              <a:t>The Covid-19 pandemic disrupted two years of children’s development: social contact, education, experiences. Lasting impacts aren’t yet known, but it has undoubtedly widened </a:t>
            </a:r>
            <a:r>
              <a:rPr lang="en-GB" sz="1800" dirty="0">
                <a:cs typeface="Arial"/>
              </a:rPr>
              <a:t>pre-existing, deep-rooted </a:t>
            </a:r>
            <a:r>
              <a:rPr lang="en-GB" sz="1800" dirty="0" smtClean="0">
                <a:cs typeface="Arial"/>
              </a:rPr>
              <a:t>inequalities, including for disadvantaged children and those living in deprived areas. </a:t>
            </a:r>
          </a:p>
          <a:p>
            <a:pPr marL="360000" indent="0">
              <a:lnSpc>
                <a:spcPct val="100000"/>
              </a:lnSpc>
              <a:spcBef>
                <a:spcPts val="1200"/>
              </a:spcBef>
              <a:spcAft>
                <a:spcPts val="1200"/>
              </a:spcAft>
              <a:buNone/>
            </a:pPr>
            <a:r>
              <a:rPr lang="en-GB" sz="1800" dirty="0" smtClean="0">
                <a:cs typeface="Arial"/>
              </a:rPr>
              <a:t>There are </a:t>
            </a:r>
            <a:r>
              <a:rPr lang="en-GB" sz="1800" dirty="0">
                <a:cs typeface="Arial"/>
              </a:rPr>
              <a:t>some significant risks to consider for the future – </a:t>
            </a:r>
            <a:r>
              <a:rPr lang="en-GB" sz="1800" dirty="0" smtClean="0">
                <a:cs typeface="Arial"/>
              </a:rPr>
              <a:t>most immediately the cost of living crisis and the longer-term impact of the environmental emergency. </a:t>
            </a:r>
            <a:r>
              <a:rPr lang="en-GB" sz="1800" dirty="0">
                <a:cs typeface="Arial"/>
              </a:rPr>
              <a:t> </a:t>
            </a:r>
            <a:r>
              <a:rPr lang="en-GB" sz="1800" dirty="0" smtClean="0">
                <a:cs typeface="Arial"/>
              </a:rPr>
              <a:t>With rising obesity levels, the </a:t>
            </a:r>
            <a:r>
              <a:rPr lang="en-GB" sz="1800" dirty="0">
                <a:cs typeface="Arial"/>
              </a:rPr>
              <a:t>baseline health </a:t>
            </a:r>
            <a:r>
              <a:rPr lang="en-GB" sz="1800" dirty="0" smtClean="0">
                <a:cs typeface="Arial"/>
              </a:rPr>
              <a:t>of children and young people is also a concern for their future mental and physical wellbeing.</a:t>
            </a:r>
            <a:endParaRPr lang="en-GB" sz="2000" dirty="0" smtClean="0">
              <a:cs typeface="Arial"/>
            </a:endParaRPr>
          </a:p>
          <a:p>
            <a:pPr marL="0" indent="0" algn="ctr">
              <a:lnSpc>
                <a:spcPct val="100000"/>
              </a:lnSpc>
              <a:spcBef>
                <a:spcPts val="0"/>
              </a:spcBef>
              <a:buNone/>
            </a:pPr>
            <a:r>
              <a:rPr lang="en-GB" sz="2000" b="1" dirty="0" smtClean="0">
                <a:solidFill>
                  <a:srgbClr val="FFC000"/>
                </a:solidFill>
              </a:rPr>
              <a:t>Interconnections between risk factors and inter-generational factors</a:t>
            </a:r>
            <a:endParaRPr lang="en-GB" sz="2000" dirty="0" smtClean="0">
              <a:cs typeface="Arial"/>
            </a:endParaRPr>
          </a:p>
          <a:p>
            <a:pPr>
              <a:spcAft>
                <a:spcPts val="600"/>
              </a:spcAft>
            </a:pPr>
            <a:endParaRPr lang="en-GB" sz="2200" dirty="0"/>
          </a:p>
        </p:txBody>
      </p:sp>
      <p:pic>
        <p:nvPicPr>
          <p:cNvPr id="7" name="Picture 6" descr="Family by Teewara soontorn from the Noun Project" title="icon"/>
          <p:cNvPicPr/>
          <p:nvPr/>
        </p:nvPicPr>
        <p:blipFill>
          <a:blip r:embed="rId3">
            <a:duotone>
              <a:schemeClr val="accent4">
                <a:shade val="45000"/>
                <a:satMod val="135000"/>
              </a:schemeClr>
              <a:prstClr val="white"/>
            </a:duotone>
          </a:blip>
          <a:stretch>
            <a:fillRect/>
          </a:stretch>
        </p:blipFill>
        <p:spPr>
          <a:xfrm>
            <a:off x="195436" y="740532"/>
            <a:ext cx="785751" cy="735399"/>
          </a:xfrm>
          <a:prstGeom prst="rect">
            <a:avLst/>
          </a:prstGeom>
        </p:spPr>
      </p:pic>
      <p:pic>
        <p:nvPicPr>
          <p:cNvPr id="9" name="Picture 8" descr="spring by Taylan Sentürk from the Noun Project" title="icon"/>
          <p:cNvPicPr/>
          <p:nvPr/>
        </p:nvPicPr>
        <p:blipFill>
          <a:blip r:embed="rId4">
            <a:duotone>
              <a:schemeClr val="accent4">
                <a:shade val="45000"/>
                <a:satMod val="135000"/>
              </a:schemeClr>
              <a:prstClr val="white"/>
            </a:duotone>
          </a:blip>
          <a:stretch>
            <a:fillRect/>
          </a:stretch>
        </p:blipFill>
        <p:spPr>
          <a:xfrm>
            <a:off x="211888" y="1753852"/>
            <a:ext cx="752847" cy="648236"/>
          </a:xfrm>
          <a:prstGeom prst="rect">
            <a:avLst/>
          </a:prstGeom>
        </p:spPr>
      </p:pic>
      <p:pic>
        <p:nvPicPr>
          <p:cNvPr id="4" name="Picture 3" descr="minority by Yu luck from the Noun Project" title="icon"/>
          <p:cNvPicPr/>
          <p:nvPr/>
        </p:nvPicPr>
        <p:blipFill>
          <a:blip r:embed="rId5">
            <a:duotone>
              <a:schemeClr val="accent4">
                <a:shade val="45000"/>
                <a:satMod val="135000"/>
              </a:schemeClr>
              <a:prstClr val="white"/>
            </a:duotone>
          </a:blip>
          <a:stretch>
            <a:fillRect/>
          </a:stretch>
        </p:blipFill>
        <p:spPr>
          <a:xfrm>
            <a:off x="304390" y="2740686"/>
            <a:ext cx="567842" cy="507898"/>
          </a:xfrm>
          <a:prstGeom prst="rect">
            <a:avLst/>
          </a:prstGeom>
        </p:spPr>
      </p:pic>
      <p:pic>
        <p:nvPicPr>
          <p:cNvPr id="6" name="Picture 5" descr="Earthquake by DEMOGRAPH from the Noun Project" title="icon"/>
          <p:cNvPicPr/>
          <p:nvPr/>
        </p:nvPicPr>
        <p:blipFill>
          <a:blip r:embed="rId6">
            <a:duotone>
              <a:schemeClr val="accent4">
                <a:shade val="45000"/>
                <a:satMod val="135000"/>
              </a:schemeClr>
              <a:prstClr val="white"/>
            </a:duotone>
          </a:blip>
          <a:stretch>
            <a:fillRect/>
          </a:stretch>
        </p:blipFill>
        <p:spPr>
          <a:xfrm>
            <a:off x="242554" y="3587182"/>
            <a:ext cx="691515" cy="641831"/>
          </a:xfrm>
          <a:prstGeom prst="rect">
            <a:avLst/>
          </a:prstGeom>
        </p:spPr>
      </p:pic>
      <p:pic>
        <p:nvPicPr>
          <p:cNvPr id="5" name="Picture 4" descr="Alert By Icons8, RU from the Noun Project" title="icon"/>
          <p:cNvPicPr/>
          <p:nvPr/>
        </p:nvPicPr>
        <p:blipFill>
          <a:blip r:embed="rId7">
            <a:duotone>
              <a:schemeClr val="accent4">
                <a:shade val="45000"/>
                <a:satMod val="135000"/>
              </a:schemeClr>
              <a:prstClr val="white"/>
            </a:duotone>
          </a:blip>
          <a:stretch>
            <a:fillRect/>
          </a:stretch>
        </p:blipFill>
        <p:spPr>
          <a:xfrm>
            <a:off x="222222" y="4733924"/>
            <a:ext cx="732178" cy="680183"/>
          </a:xfrm>
          <a:prstGeom prst="rect">
            <a:avLst/>
          </a:prstGeom>
        </p:spPr>
      </p:pic>
      <p:sp>
        <p:nvSpPr>
          <p:cNvPr id="10" name="TextBox 9"/>
          <p:cNvSpPr txBox="1"/>
          <p:nvPr/>
        </p:nvSpPr>
        <p:spPr>
          <a:xfrm>
            <a:off x="2243191" y="6308333"/>
            <a:ext cx="6657654" cy="430887"/>
          </a:xfrm>
          <a:prstGeom prst="rect">
            <a:avLst/>
          </a:prstGeom>
          <a:noFill/>
        </p:spPr>
        <p:txBody>
          <a:bodyPr wrap="square" rtlCol="0">
            <a:spAutoFit/>
          </a:bodyPr>
          <a:lstStyle/>
          <a:p>
            <a:r>
              <a:rPr lang="en-GB" sz="1100" dirty="0" smtClean="0"/>
              <a:t>* Note change from earlier versions which stated 39,400.  This reduction is due to downward revisions in official population estimates following the 2021 Census</a:t>
            </a:r>
            <a:endParaRPr lang="en-GB" sz="1100" dirty="0"/>
          </a:p>
        </p:txBody>
      </p:sp>
    </p:spTree>
    <p:extLst>
      <p:ext uri="{BB962C8B-B14F-4D97-AF65-F5344CB8AC3E}">
        <p14:creationId xmlns:p14="http://schemas.microsoft.com/office/powerpoint/2010/main" val="234185472"/>
      </p:ext>
    </p:extLst>
  </p:cSld>
  <p:clrMapOvr>
    <a:masterClrMapping/>
  </p:clrMapOvr>
  <mc:AlternateContent xmlns:mc="http://schemas.openxmlformats.org/markup-compatibility/2006" xmlns:p14="http://schemas.microsoft.com/office/powerpoint/2010/main">
    <mc:Choice Requires="p14">
      <p:transition spd="slow" p14:dur="2000" advTm="1077"/>
    </mc:Choice>
    <mc:Fallback xmlns="">
      <p:transition spd="slow" advTm="107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9" y="177008"/>
            <a:ext cx="10515600" cy="593013"/>
          </a:xfrm>
        </p:spPr>
        <p:txBody>
          <a:bodyPr>
            <a:noAutofit/>
          </a:bodyPr>
          <a:lstStyle/>
          <a:p>
            <a:pPr lvl="0" indent="85725">
              <a:lnSpc>
                <a:spcPct val="100000"/>
              </a:lnSpc>
              <a:spcBef>
                <a:spcPts val="0"/>
              </a:spcBef>
              <a:spcAft>
                <a:spcPts val="300"/>
              </a:spcAft>
              <a:defRPr/>
            </a:pPr>
            <a:r>
              <a:rPr lang="en-GB" sz="4000" dirty="0">
                <a:solidFill>
                  <a:prstClr val="black"/>
                </a:solidFill>
              </a:rPr>
              <a:t>Home and family environment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1BFC7D-604F-7C4B-A40C-888091E5AA1B}"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 name="TextBox 22"/>
          <p:cNvSpPr txBox="1"/>
          <p:nvPr/>
        </p:nvSpPr>
        <p:spPr>
          <a:xfrm>
            <a:off x="498887" y="847462"/>
            <a:ext cx="5030677" cy="3033607"/>
          </a:xfrm>
          <a:prstGeom prst="roundRect">
            <a:avLst/>
          </a:prstGeom>
          <a:solidFill>
            <a:srgbClr val="F27E9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200" b="1" i="0" u="none" strike="noStrike" kern="1200" cap="none" spc="0" normalizeH="0" baseline="0" noProof="0" dirty="0" smtClean="0">
                <a:ln>
                  <a:noFill/>
                </a:ln>
                <a:solidFill>
                  <a:prstClr val="black"/>
                </a:solidFill>
                <a:effectLst/>
                <a:uLnTx/>
                <a:uFillTx/>
                <a:latin typeface="Arial" panose="020B0604020202020204"/>
                <a:ea typeface="+mn-ea"/>
                <a:cs typeface="+mn-cs"/>
              </a:rPr>
              <a:t>Cost </a:t>
            </a:r>
            <a:r>
              <a:rPr kumimoji="0" lang="en-GB" sz="2200" b="1" i="0" u="none" strike="noStrike" kern="1200" cap="none" spc="0" normalizeH="0" baseline="0" noProof="0" dirty="0">
                <a:ln>
                  <a:noFill/>
                </a:ln>
                <a:solidFill>
                  <a:prstClr val="black"/>
                </a:solidFill>
                <a:effectLst/>
                <a:uLnTx/>
                <a:uFillTx/>
                <a:latin typeface="Arial" panose="020B0604020202020204"/>
                <a:ea typeface="+mn-ea"/>
                <a:cs typeface="+mn-cs"/>
              </a:rPr>
              <a:t>of living </a:t>
            </a:r>
            <a:r>
              <a:rPr kumimoji="0" lang="en-GB" sz="2200" b="1" i="0" u="none" strike="noStrike" kern="1200" cap="none" spc="0" normalizeH="0" baseline="0" noProof="0" dirty="0" smtClean="0">
                <a:ln>
                  <a:noFill/>
                </a:ln>
                <a:solidFill>
                  <a:prstClr val="black"/>
                </a:solidFill>
                <a:effectLst/>
                <a:uLnTx/>
                <a:uFillTx/>
                <a:latin typeface="Arial" panose="020B0604020202020204"/>
                <a:ea typeface="+mn-ea"/>
                <a:cs typeface="+mn-cs"/>
              </a:rPr>
              <a:t>crisis</a:t>
            </a:r>
          </a:p>
          <a:p>
            <a:pPr marL="277813" marR="0" lvl="0" indent="-2778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immediate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threat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to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wellbeing of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most disadvantaged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children in particular – and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uncertain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how many more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will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fall into poverty in the near future.  </a:t>
            </a:r>
            <a:endPar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277813" marR="0" lvl="0" indent="-2778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Around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4,750 families with children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claiming Universal Credit in May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2022. </a:t>
            </a:r>
          </a:p>
          <a:p>
            <a:pPr marL="277813" marR="0" lvl="0" indent="-2778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Official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definitions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won’t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show the full picture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in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current situation</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TextBox 23"/>
          <p:cNvSpPr txBox="1"/>
          <p:nvPr/>
        </p:nvSpPr>
        <p:spPr>
          <a:xfrm>
            <a:off x="6992259" y="1041432"/>
            <a:ext cx="4978818" cy="2152189"/>
          </a:xfrm>
          <a:prstGeom prst="roundRect">
            <a:avLst/>
          </a:prstGeom>
          <a:solidFill>
            <a:srgbClr val="F27E9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a:ea typeface="+mn-ea"/>
                <a:cs typeface="+mn-cs"/>
              </a:rPr>
              <a:t>Cold homes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resulting from the </a:t>
            </a:r>
            <a:r>
              <a:rPr kumimoji="0" lang="en-GB" sz="2200" b="1" i="0" u="none" strike="noStrike" kern="1200" cap="none" spc="0" normalizeH="0" baseline="0" noProof="0" dirty="0" smtClean="0">
                <a:ln>
                  <a:noFill/>
                </a:ln>
                <a:solidFill>
                  <a:prstClr val="black"/>
                </a:solidFill>
                <a:effectLst/>
                <a:uLnTx/>
                <a:uFillTx/>
                <a:latin typeface="Arial" panose="020B0604020202020204"/>
                <a:ea typeface="+mn-ea"/>
                <a:cs typeface="+mn-cs"/>
              </a:rPr>
              <a:t>fuel </a:t>
            </a:r>
            <a:r>
              <a:rPr kumimoji="0" lang="en-GB" sz="2200" b="1" i="0" u="none" strike="noStrike" kern="1200" cap="none" spc="0" normalizeH="0" baseline="0" noProof="0" dirty="0">
                <a:ln>
                  <a:noFill/>
                </a:ln>
                <a:solidFill>
                  <a:prstClr val="black"/>
                </a:solidFill>
                <a:effectLst/>
                <a:uLnTx/>
                <a:uFillTx/>
                <a:latin typeface="Arial" panose="020B0604020202020204"/>
                <a:ea typeface="+mn-ea"/>
                <a:cs typeface="+mn-cs"/>
              </a:rPr>
              <a:t>poverty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affecting 14,000 (17%) of households even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before the current crisis (2020)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and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the county’s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stock of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old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houses pose risks to children’s health which can lead to missed education and </a:t>
            </a: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long-term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conditions. </a:t>
            </a:r>
            <a:endPar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
        <p:nvSpPr>
          <p:cNvPr id="25" name="TextBox 24" descr="Icon showing pandemic increased exposure to the ‘toxic trio’ of parental substance misuse, mental ill-health and domestic violence."/>
          <p:cNvSpPr txBox="1"/>
          <p:nvPr/>
        </p:nvSpPr>
        <p:spPr>
          <a:xfrm>
            <a:off x="3144982" y="4102749"/>
            <a:ext cx="6553199" cy="2023421"/>
          </a:xfrm>
          <a:prstGeom prst="roundRect">
            <a:avLst/>
          </a:prstGeom>
          <a:solidFill>
            <a:srgbClr val="F27E9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a:ea typeface="+mn-ea"/>
                <a:cs typeface="+mn-cs"/>
              </a:rPr>
              <a:t>Family risk factors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pandemic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increased exposure to the ‘toxic trio’ of parental substance misuse, mental ill-health and domestic violence. </a:t>
            </a:r>
            <a:endPar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Domestic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violence was observed in 59% of the 1,500 social care assessments undertaken in 2020/21, and around 40% of all risks identified at least one of the toxic trio</a:t>
            </a:r>
            <a:endPar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pic>
        <p:nvPicPr>
          <p:cNvPr id="7" name="Picture 6" descr="icon showing home and family environment" title="&quot;&quot;"/>
          <p:cNvPicPr>
            <a:picLocks noChangeAspect="1"/>
          </p:cNvPicPr>
          <p:nvPr/>
        </p:nvPicPr>
        <p:blipFill>
          <a:blip r:embed="rId2"/>
          <a:stretch>
            <a:fillRect/>
          </a:stretch>
        </p:blipFill>
        <p:spPr>
          <a:xfrm>
            <a:off x="4998107" y="2412706"/>
            <a:ext cx="2473750" cy="1955600"/>
          </a:xfrm>
          <a:prstGeom prst="rect">
            <a:avLst/>
          </a:prstGeom>
        </p:spPr>
      </p:pic>
      <p:pic>
        <p:nvPicPr>
          <p:cNvPr id="3" name="Picture 2" descr="icon for wallet" title="&quot;&quot;"/>
          <p:cNvPicPr>
            <a:picLocks noChangeAspect="1"/>
          </p:cNvPicPr>
          <p:nvPr/>
        </p:nvPicPr>
        <p:blipFill>
          <a:blip r:embed="rId3"/>
          <a:stretch>
            <a:fillRect/>
          </a:stretch>
        </p:blipFill>
        <p:spPr>
          <a:xfrm>
            <a:off x="4844051" y="889567"/>
            <a:ext cx="566204" cy="694887"/>
          </a:xfrm>
          <a:prstGeom prst="rect">
            <a:avLst/>
          </a:prstGeom>
        </p:spPr>
      </p:pic>
      <p:pic>
        <p:nvPicPr>
          <p:cNvPr id="5" name="Picture 4" descr="icon showing cold homes" title="&quot;&quot;"/>
          <p:cNvPicPr>
            <a:picLocks noChangeAspect="1"/>
          </p:cNvPicPr>
          <p:nvPr/>
        </p:nvPicPr>
        <p:blipFill>
          <a:blip r:embed="rId4">
            <a:clrChange>
              <a:clrFrom>
                <a:srgbClr val="FBD87B"/>
              </a:clrFrom>
              <a:clrTo>
                <a:srgbClr val="FBD87B">
                  <a:alpha val="0"/>
                </a:srgbClr>
              </a:clrTo>
            </a:clrChange>
          </a:blip>
          <a:stretch>
            <a:fillRect/>
          </a:stretch>
        </p:blipFill>
        <p:spPr>
          <a:xfrm>
            <a:off x="11262835" y="1041432"/>
            <a:ext cx="908383" cy="725487"/>
          </a:xfrm>
          <a:prstGeom prst="rect">
            <a:avLst/>
          </a:prstGeom>
        </p:spPr>
      </p:pic>
      <p:grpSp>
        <p:nvGrpSpPr>
          <p:cNvPr id="9" name="Group 8" descr="icon showing covid impact and toxic trio"/>
          <p:cNvGrpSpPr/>
          <p:nvPr/>
        </p:nvGrpSpPr>
        <p:grpSpPr>
          <a:xfrm>
            <a:off x="8912426" y="3679822"/>
            <a:ext cx="1268683" cy="1095163"/>
            <a:chOff x="2591048" y="4073604"/>
            <a:chExt cx="1268683" cy="1095163"/>
          </a:xfrm>
        </p:grpSpPr>
        <p:pic>
          <p:nvPicPr>
            <p:cNvPr id="6" name="Picture 5" title="&quot;&quot;"/>
            <p:cNvPicPr>
              <a:picLocks noChangeAspect="1"/>
            </p:cNvPicPr>
            <p:nvPr/>
          </p:nvPicPr>
          <p:blipFill rotWithShape="1">
            <a:blip r:embed="rId5">
              <a:clrChange>
                <a:clrFrom>
                  <a:srgbClr val="FFFFFF"/>
                </a:clrFrom>
                <a:clrTo>
                  <a:srgbClr val="FFFFFF">
                    <a:alpha val="0"/>
                  </a:srgbClr>
                </a:clrTo>
              </a:clrChange>
            </a:blip>
            <a:srcRect l="12658" r="10647" b="22691"/>
            <a:stretch/>
          </p:blipFill>
          <p:spPr>
            <a:xfrm>
              <a:off x="3003082" y="4305257"/>
              <a:ext cx="856649" cy="863510"/>
            </a:xfrm>
            <a:prstGeom prst="rect">
              <a:avLst/>
            </a:prstGeom>
          </p:spPr>
        </p:pic>
        <p:pic>
          <p:nvPicPr>
            <p:cNvPr id="8" name="Picture 7" title="&quot;&quot;"/>
            <p:cNvPicPr>
              <a:picLocks noChangeAspect="1"/>
            </p:cNvPicPr>
            <p:nvPr/>
          </p:nvPicPr>
          <p:blipFill>
            <a:blip r:embed="rId6">
              <a:clrChange>
                <a:clrFrom>
                  <a:srgbClr val="FFFFFF"/>
                </a:clrFrom>
                <a:clrTo>
                  <a:srgbClr val="FFFFFF">
                    <a:alpha val="0"/>
                  </a:srgbClr>
                </a:clrTo>
              </a:clrChange>
            </a:blip>
            <a:stretch>
              <a:fillRect/>
            </a:stretch>
          </p:blipFill>
          <p:spPr>
            <a:xfrm>
              <a:off x="2591048" y="4073604"/>
              <a:ext cx="829128" cy="682811"/>
            </a:xfrm>
            <a:prstGeom prst="rect">
              <a:avLst/>
            </a:prstGeom>
          </p:spPr>
        </p:pic>
      </p:grpSp>
    </p:spTree>
    <p:extLst>
      <p:ext uri="{BB962C8B-B14F-4D97-AF65-F5344CB8AC3E}">
        <p14:creationId xmlns:p14="http://schemas.microsoft.com/office/powerpoint/2010/main" val="3359144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widescreen template" id="{309E2F68-04EF-48DD-8D87-E5C86D0B1C5F}" vid="{E7228724-AF4F-4576-9ED6-65C7A9E23CA1}"/>
    </a:ext>
  </a:extLst>
</a:theme>
</file>

<file path=ppt/theme/theme2.xml><?xml version="1.0" encoding="utf-8"?>
<a:theme xmlns:a="http://schemas.openxmlformats.org/drawingml/2006/main" name="2_Office Them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4472C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AA8393A0-138C-094D-829E-6BBDDA59A5C3}" vid="{5901CA05-CC76-6E45-8112-14677824A7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4105</Words>
  <Application>Microsoft Office PowerPoint</Application>
  <PresentationFormat>Widescreen</PresentationFormat>
  <Paragraphs>295</Paragraphs>
  <Slides>22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Arial Narrow</vt:lpstr>
      <vt:lpstr>Calibri</vt:lpstr>
      <vt:lpstr>Lato</vt:lpstr>
      <vt:lpstr>1_Office Theme</vt:lpstr>
      <vt:lpstr>2_Office Theme</vt:lpstr>
      <vt:lpstr>PowerPoint Presentation</vt:lpstr>
      <vt:lpstr>Contents</vt:lpstr>
      <vt:lpstr>1. Introduction</vt:lpstr>
      <vt:lpstr>Background</vt:lpstr>
      <vt:lpstr>Topics covered in the analysis</vt:lpstr>
      <vt:lpstr>Herefordshire: the context</vt:lpstr>
      <vt:lpstr>2. Summary of needs analysis</vt:lpstr>
      <vt:lpstr>Common themes across all topics</vt:lpstr>
      <vt:lpstr>Home and family environment</vt:lpstr>
      <vt:lpstr>Child development and educational outcomes</vt:lpstr>
      <vt:lpstr>Young adults</vt:lpstr>
      <vt:lpstr>Physical health</vt:lpstr>
      <vt:lpstr>Mental well-being</vt:lpstr>
      <vt:lpstr>Vulnerable groups</vt:lpstr>
      <vt:lpstr>Risk factors: interconnected &amp; compounding vulnerabilities</vt:lpstr>
      <vt:lpstr>Inequalities in Herefordshire</vt:lpstr>
      <vt:lpstr>3. Insights for the Healthy Child Programme</vt:lpstr>
      <vt:lpstr>High Impact areas for school nursing and health visiting services</vt:lpstr>
      <vt:lpstr>Key findings mapped to high impact areas for early years (0-5)</vt:lpstr>
      <vt:lpstr>Key findings mapped to high impact areas for school age (5+)</vt:lpstr>
      <vt:lpstr>Key considerations for the Healthy Child Programme in Herefordshire</vt:lpstr>
      <vt:lpstr>More information</vt:lpstr>
    </vt:vector>
  </TitlesOfParts>
  <Company>Hoople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strategic considerations</dc:title>
  <dc:creator>Worthy, Charlotte</dc:creator>
  <cp:lastModifiedBy>Helm, Dave</cp:lastModifiedBy>
  <cp:revision>18</cp:revision>
  <dcterms:created xsi:type="dcterms:W3CDTF">2022-11-24T13:53:11Z</dcterms:created>
  <dcterms:modified xsi:type="dcterms:W3CDTF">2023-05-30T08:51:22Z</dcterms:modified>
</cp:coreProperties>
</file>