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3"/>
  </p:notesMasterIdLst>
  <p:sldIdLst>
    <p:sldId id="415" r:id="rId6"/>
    <p:sldId id="432" r:id="rId7"/>
    <p:sldId id="728" r:id="rId8"/>
    <p:sldId id="729" r:id="rId9"/>
    <p:sldId id="730" r:id="rId10"/>
    <p:sldId id="731" r:id="rId11"/>
    <p:sldId id="73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rthy, Charlotte" initials="WC" lastIdx="84" clrIdx="0">
    <p:extLst>
      <p:ext uri="{19B8F6BF-5375-455C-9EA6-DF929625EA0E}">
        <p15:presenceInfo xmlns:p15="http://schemas.microsoft.com/office/powerpoint/2012/main" userId="S-1-5-21-2047894233-766325340-581009308-6655" providerId="AD"/>
      </p:ext>
    </p:extLst>
  </p:cmAuthor>
  <p:cmAuthor id="2" name="Helm, Dave" initials="HD" lastIdx="9" clrIdx="1">
    <p:extLst>
      <p:ext uri="{19B8F6BF-5375-455C-9EA6-DF929625EA0E}">
        <p15:presenceInfo xmlns:p15="http://schemas.microsoft.com/office/powerpoint/2012/main" userId="S-1-5-21-2047894233-766325340-581009308-89567" providerId="AD"/>
      </p:ext>
    </p:extLst>
  </p:cmAuthor>
  <p:cmAuthor id="5" name="Wilding, Richard" initials="WR" lastIdx="3" clrIdx="2">
    <p:extLst>
      <p:ext uri="{19B8F6BF-5375-455C-9EA6-DF929625EA0E}">
        <p15:presenceInfo xmlns:p15="http://schemas.microsoft.com/office/powerpoint/2012/main" userId="S-1-5-21-2047894233-766325340-581009308-190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089" autoAdjust="0"/>
    <p:restoredTop sz="94343" autoAdjust="0"/>
  </p:normalViewPr>
  <p:slideViewPr>
    <p:cSldViewPr snapToGrid="0" snapToObjects="1">
      <p:cViewPr varScale="1">
        <p:scale>
          <a:sx n="56" d="100"/>
          <a:sy n="56" d="100"/>
        </p:scale>
        <p:origin x="48" y="2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4E5E60-EE27-45D9-BEC8-821A18030667}" type="datetimeFigureOut">
              <a:rPr lang="en-GB" smtClean="0"/>
              <a:t>16/02/2023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32A3DC-28DA-4493-9820-20C61ED01F20}" type="slidenum">
              <a:rPr lang="en-GB" smtClean="0"/>
              <a:t>‹#›</a:t>
            </a:fld>
            <a:endParaRPr lang="en-GB" dirty="0"/>
          </a:p>
        </p:txBody>
      </p:sp>
    </p:spTree>
    <p:extLst>
      <p:ext uri="{BB962C8B-B14F-4D97-AF65-F5344CB8AC3E}">
        <p14:creationId xmlns:p14="http://schemas.microsoft.com/office/powerpoint/2010/main" val="3491184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32A3DC-28DA-4493-9820-20C61ED01F2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3033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32A3DC-28DA-4493-9820-20C61ED01F20}" type="slidenum">
              <a:rPr lang="en-GB" smtClean="0"/>
              <a:t>5</a:t>
            </a:fld>
            <a:endParaRPr lang="en-GB" dirty="0"/>
          </a:p>
        </p:txBody>
      </p:sp>
    </p:spTree>
    <p:extLst>
      <p:ext uri="{BB962C8B-B14F-4D97-AF65-F5344CB8AC3E}">
        <p14:creationId xmlns:p14="http://schemas.microsoft.com/office/powerpoint/2010/main" val="1277478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32A3DC-28DA-4493-9820-20C61ED01F20}" type="slidenum">
              <a:rPr lang="en-GB" smtClean="0"/>
              <a:t>7</a:t>
            </a:fld>
            <a:endParaRPr lang="en-GB" dirty="0"/>
          </a:p>
        </p:txBody>
      </p:sp>
    </p:spTree>
    <p:extLst>
      <p:ext uri="{BB962C8B-B14F-4D97-AF65-F5344CB8AC3E}">
        <p14:creationId xmlns:p14="http://schemas.microsoft.com/office/powerpoint/2010/main" val="2558100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287338" y="317885"/>
            <a:ext cx="11530414" cy="5735674"/>
          </a:xfrm>
          <a:prstGeom prst="rect">
            <a:avLst/>
          </a:prstGeom>
        </p:spPr>
      </p:pic>
      <p:sp>
        <p:nvSpPr>
          <p:cNvPr id="14" name="Rectangle 13"/>
          <p:cNvSpPr/>
          <p:nvPr userDrawn="1"/>
        </p:nvSpPr>
        <p:spPr>
          <a:xfrm>
            <a:off x="1613645" y="2144593"/>
            <a:ext cx="3780000" cy="1815778"/>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p:cNvGrpSpPr/>
          <p:nvPr userDrawn="1"/>
        </p:nvGrpSpPr>
        <p:grpSpPr>
          <a:xfrm>
            <a:off x="287338" y="1715620"/>
            <a:ext cx="5734315" cy="2696583"/>
            <a:chOff x="287338" y="1715620"/>
            <a:chExt cx="5734315" cy="2696583"/>
          </a:xfrm>
        </p:grpSpPr>
        <p:sp>
          <p:nvSpPr>
            <p:cNvPr id="17" name="Rectangle 16"/>
            <p:cNvSpPr/>
            <p:nvPr userDrawn="1"/>
          </p:nvSpPr>
          <p:spPr>
            <a:xfrm>
              <a:off x="287338" y="1715620"/>
              <a:ext cx="5734315" cy="36000"/>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3128031" y="4375259"/>
              <a:ext cx="2880000" cy="36000"/>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5985652" y="1715620"/>
              <a:ext cx="36000" cy="2696583"/>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327722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2/16/2023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9789066" y="103428"/>
            <a:ext cx="2164268" cy="883997"/>
          </a:xfrm>
          <a:prstGeom prst="rect">
            <a:avLst/>
          </a:prstGeom>
        </p:spPr>
      </p:pic>
    </p:spTree>
    <p:extLst>
      <p:ext uri="{BB962C8B-B14F-4D97-AF65-F5344CB8AC3E}">
        <p14:creationId xmlns:p14="http://schemas.microsoft.com/office/powerpoint/2010/main" val="1440893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2/16/2023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9643069" y="185738"/>
            <a:ext cx="2164268" cy="883997"/>
          </a:xfrm>
          <a:prstGeom prst="rect">
            <a:avLst/>
          </a:prstGeom>
        </p:spPr>
      </p:pic>
    </p:spTree>
    <p:extLst>
      <p:ext uri="{BB962C8B-B14F-4D97-AF65-F5344CB8AC3E}">
        <p14:creationId xmlns:p14="http://schemas.microsoft.com/office/powerpoint/2010/main" val="2068207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2/16/2023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9844484" y="105256"/>
            <a:ext cx="2164268" cy="883997"/>
          </a:xfrm>
          <a:prstGeom prst="rect">
            <a:avLst/>
          </a:prstGeom>
        </p:spPr>
      </p:pic>
    </p:spTree>
    <p:extLst>
      <p:ext uri="{BB962C8B-B14F-4D97-AF65-F5344CB8AC3E}">
        <p14:creationId xmlns:p14="http://schemas.microsoft.com/office/powerpoint/2010/main" val="118771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4" name="Rectangle 13"/>
          <p:cNvSpPr/>
          <p:nvPr userDrawn="1"/>
        </p:nvSpPr>
        <p:spPr>
          <a:xfrm>
            <a:off x="1613645" y="2144593"/>
            <a:ext cx="3780000" cy="1815778"/>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p:cNvGrpSpPr/>
          <p:nvPr userDrawn="1"/>
        </p:nvGrpSpPr>
        <p:grpSpPr>
          <a:xfrm>
            <a:off x="287338" y="1715620"/>
            <a:ext cx="5734315" cy="2696583"/>
            <a:chOff x="287338" y="1715620"/>
            <a:chExt cx="5734315" cy="2696583"/>
          </a:xfrm>
        </p:grpSpPr>
        <p:sp>
          <p:nvSpPr>
            <p:cNvPr id="17" name="Rectangle 16"/>
            <p:cNvSpPr/>
            <p:nvPr userDrawn="1"/>
          </p:nvSpPr>
          <p:spPr>
            <a:xfrm>
              <a:off x="287338" y="1715620"/>
              <a:ext cx="5734315" cy="36000"/>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3128031" y="4375259"/>
              <a:ext cx="2880000" cy="36000"/>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5985652" y="1715620"/>
              <a:ext cx="36000" cy="2696583"/>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2/16/2023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9645280" y="148203"/>
            <a:ext cx="2162057" cy="879703"/>
          </a:xfrm>
          <a:prstGeom prst="rect">
            <a:avLst/>
          </a:prstGeom>
        </p:spPr>
      </p:pic>
    </p:spTree>
    <p:extLst>
      <p:ext uri="{BB962C8B-B14F-4D97-AF65-F5344CB8AC3E}">
        <p14:creationId xmlns:p14="http://schemas.microsoft.com/office/powerpoint/2010/main" val="106099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2/16/2023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spTree>
    <p:extLst>
      <p:ext uri="{BB962C8B-B14F-4D97-AF65-F5344CB8AC3E}">
        <p14:creationId xmlns:p14="http://schemas.microsoft.com/office/powerpoint/2010/main" val="157663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2/16/2023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9798302" y="143909"/>
            <a:ext cx="2164268" cy="883997"/>
          </a:xfrm>
          <a:prstGeom prst="rect">
            <a:avLst/>
          </a:prstGeom>
        </p:spPr>
      </p:pic>
    </p:spTree>
    <p:extLst>
      <p:ext uri="{BB962C8B-B14F-4D97-AF65-F5344CB8AC3E}">
        <p14:creationId xmlns:p14="http://schemas.microsoft.com/office/powerpoint/2010/main" val="625656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2/16/2023</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10" name="Picture 9"/>
          <p:cNvPicPr>
            <a:picLocks noChangeAspect="1"/>
          </p:cNvPicPr>
          <p:nvPr userDrawn="1"/>
        </p:nvPicPr>
        <p:blipFill>
          <a:blip r:embed="rId2"/>
          <a:stretch>
            <a:fillRect/>
          </a:stretch>
        </p:blipFill>
        <p:spPr>
          <a:xfrm>
            <a:off x="9798303" y="139147"/>
            <a:ext cx="2164268" cy="883997"/>
          </a:xfrm>
          <a:prstGeom prst="rect">
            <a:avLst/>
          </a:prstGeom>
        </p:spPr>
      </p:pic>
    </p:spTree>
    <p:extLst>
      <p:ext uri="{BB962C8B-B14F-4D97-AF65-F5344CB8AC3E}">
        <p14:creationId xmlns:p14="http://schemas.microsoft.com/office/powerpoint/2010/main" val="132301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2/16/2023</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spTree>
    <p:extLst>
      <p:ext uri="{BB962C8B-B14F-4D97-AF65-F5344CB8AC3E}">
        <p14:creationId xmlns:p14="http://schemas.microsoft.com/office/powerpoint/2010/main" val="79938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2/16/2023</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5" name="Picture 4"/>
          <p:cNvPicPr>
            <a:picLocks noChangeAspect="1"/>
          </p:cNvPicPr>
          <p:nvPr userDrawn="1"/>
        </p:nvPicPr>
        <p:blipFill>
          <a:blip r:embed="rId2"/>
          <a:stretch>
            <a:fillRect/>
          </a:stretch>
        </p:blipFill>
        <p:spPr>
          <a:xfrm>
            <a:off x="9687466" y="188382"/>
            <a:ext cx="2164268" cy="883997"/>
          </a:xfrm>
          <a:prstGeom prst="rect">
            <a:avLst/>
          </a:prstGeom>
        </p:spPr>
      </p:pic>
    </p:spTree>
    <p:extLst>
      <p:ext uri="{BB962C8B-B14F-4D97-AF65-F5344CB8AC3E}">
        <p14:creationId xmlns:p14="http://schemas.microsoft.com/office/powerpoint/2010/main" val="677025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2/16/2023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9733648" y="50126"/>
            <a:ext cx="2164268" cy="883997"/>
          </a:xfrm>
          <a:prstGeom prst="rect">
            <a:avLst/>
          </a:prstGeom>
        </p:spPr>
      </p:pic>
    </p:spTree>
    <p:extLst>
      <p:ext uri="{BB962C8B-B14F-4D97-AF65-F5344CB8AC3E}">
        <p14:creationId xmlns:p14="http://schemas.microsoft.com/office/powerpoint/2010/main" val="140341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7337" y="365125"/>
            <a:ext cx="115200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87337" y="1825625"/>
            <a:ext cx="115200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177532" y="6283139"/>
            <a:ext cx="2711646" cy="378226"/>
          </a:xfrm>
          <a:prstGeom prst="rect">
            <a:avLst/>
          </a:prstGeom>
        </p:spPr>
      </p:pic>
      <p:pic>
        <p:nvPicPr>
          <p:cNvPr id="8" name="Picture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87338" y="6370847"/>
            <a:ext cx="1702827" cy="236729"/>
          </a:xfrm>
          <a:prstGeom prst="rect">
            <a:avLst/>
          </a:prstGeom>
        </p:spPr>
      </p:pic>
      <p:sp>
        <p:nvSpPr>
          <p:cNvPr id="9" name="Rectangle 8"/>
          <p:cNvSpPr/>
          <p:nvPr userDrawn="1"/>
        </p:nvSpPr>
        <p:spPr>
          <a:xfrm>
            <a:off x="287337" y="6031688"/>
            <a:ext cx="11520000" cy="144000"/>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9371294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researchteam@herefordshire.gov.uk"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hyperlink" Target="https://stat-xplore.dwp.gov.uk/webapi/info/fuc/definitions.html#CountDate" TargetMode="External"/><Relationship Id="rId4" Type="http://schemas.openxmlformats.org/officeDocument/2006/relationships/hyperlink" Target="https://stat-xplore.dwp.gov.uk/webapi/jsf/dataCatalogueExplorer.x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stat-xplore.dwp.gov.uk/webapi/jsf/login.x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hyperlink" Target="https://www.nomisweb.co.uk/sources/c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1585785" y="2546649"/>
            <a:ext cx="4101783" cy="932688"/>
          </a:xfrm>
        </p:spPr>
        <p:txBody>
          <a:bodyPr>
            <a:noAutofit/>
          </a:bodyPr>
          <a:lstStyle/>
          <a:p>
            <a:r>
              <a:rPr lang="en-GB" sz="2800" dirty="0" smtClean="0"/>
              <a:t>Herefordshire </a:t>
            </a:r>
            <a:r>
              <a:rPr lang="en-GB" sz="2800" dirty="0"/>
              <a:t>c</a:t>
            </a:r>
            <a:r>
              <a:rPr lang="en-GB" sz="2800" dirty="0" smtClean="0"/>
              <a:t>ost-of-living monthly monitoring report </a:t>
            </a:r>
            <a:br>
              <a:rPr lang="en-GB" sz="2800" dirty="0" smtClean="0"/>
            </a:br>
            <a:r>
              <a:rPr lang="en-GB" sz="1600" dirty="0" smtClean="0"/>
              <a:t>February 2023</a:t>
            </a:r>
            <a:r>
              <a:rPr lang="en-GB" sz="1600" dirty="0" smtClean="0"/>
              <a:t/>
            </a:r>
            <a:br>
              <a:rPr lang="en-GB" sz="1600" dirty="0" smtClean="0"/>
            </a:br>
            <a:r>
              <a:rPr lang="en-GB" sz="1800" dirty="0" smtClean="0"/>
              <a:t/>
            </a:r>
            <a:br>
              <a:rPr lang="en-GB" sz="1800" dirty="0" smtClean="0"/>
            </a:br>
            <a:r>
              <a:rPr lang="en-GB" sz="1600" dirty="0" smtClean="0"/>
              <a:t>Herefordshire Council Intelligence Unit</a:t>
            </a:r>
            <a:endParaRPr lang="en-GB" sz="1600" dirty="0"/>
          </a:p>
        </p:txBody>
      </p:sp>
      <p:pic>
        <p:nvPicPr>
          <p:cNvPr id="3" name="Picture 2" descr="Understanding Herefordshire - people and places" title="Understanding Herefordshire icon"/>
          <p:cNvPicPr>
            <a:picLocks noChangeAspect="1"/>
          </p:cNvPicPr>
          <p:nvPr/>
        </p:nvPicPr>
        <p:blipFill>
          <a:blip r:embed="rId2"/>
          <a:stretch>
            <a:fillRect/>
          </a:stretch>
        </p:blipFill>
        <p:spPr>
          <a:xfrm>
            <a:off x="227163" y="177602"/>
            <a:ext cx="3011685" cy="1225402"/>
          </a:xfrm>
          <a:prstGeom prst="rect">
            <a:avLst/>
          </a:prstGeom>
        </p:spPr>
      </p:pic>
    </p:spTree>
    <p:extLst>
      <p:ext uri="{BB962C8B-B14F-4D97-AF65-F5344CB8AC3E}">
        <p14:creationId xmlns:p14="http://schemas.microsoft.com/office/powerpoint/2010/main" val="4095610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7" y="94538"/>
            <a:ext cx="11520000" cy="623919"/>
          </a:xfrm>
        </p:spPr>
        <p:txBody>
          <a:bodyPr>
            <a:normAutofit/>
          </a:bodyPr>
          <a:lstStyle/>
          <a:p>
            <a:r>
              <a:rPr lang="en-GB" sz="3200" dirty="0" smtClean="0"/>
              <a:t>About the monthly monitoring report</a:t>
            </a:r>
            <a:endParaRPr lang="en-GB" sz="3200" dirty="0"/>
          </a:p>
        </p:txBody>
      </p:sp>
      <p:sp>
        <p:nvSpPr>
          <p:cNvPr id="3" name="Content Placeholder 2"/>
          <p:cNvSpPr>
            <a:spLocks noGrp="1"/>
          </p:cNvSpPr>
          <p:nvPr>
            <p:ph idx="1"/>
          </p:nvPr>
        </p:nvSpPr>
        <p:spPr>
          <a:xfrm>
            <a:off x="287337" y="993057"/>
            <a:ext cx="11685588" cy="5324615"/>
          </a:xfrm>
          <a:solidFill>
            <a:schemeClr val="bg1"/>
          </a:solidFill>
        </p:spPr>
        <p:txBody>
          <a:bodyPr>
            <a:normAutofit/>
          </a:bodyPr>
          <a:lstStyle/>
          <a:p>
            <a:pPr marL="0" indent="0">
              <a:lnSpc>
                <a:spcPct val="120000"/>
              </a:lnSpc>
              <a:spcBef>
                <a:spcPts val="1200"/>
              </a:spcBef>
              <a:buNone/>
            </a:pPr>
            <a:r>
              <a:rPr lang="en-GB" sz="2200" dirty="0" smtClean="0"/>
              <a:t>The monthly monitoring report is a supplementary report to the quarterly Cost-of-Living Bulletin and provides the latest data from the limited number of datasets that are updated on a monthly basis.  </a:t>
            </a:r>
          </a:p>
          <a:p>
            <a:pPr marL="0" indent="0">
              <a:lnSpc>
                <a:spcPct val="120000"/>
              </a:lnSpc>
              <a:spcBef>
                <a:spcPts val="1200"/>
              </a:spcBef>
              <a:buNone/>
            </a:pPr>
            <a:r>
              <a:rPr lang="en-GB" sz="2000" dirty="0" smtClean="0"/>
              <a:t>If </a:t>
            </a:r>
            <a:r>
              <a:rPr lang="en-GB" sz="2000" dirty="0"/>
              <a:t>you need help to understand this document, or would like it in another format or language, please contact us on 01432 261944 or e-mail </a:t>
            </a:r>
            <a:r>
              <a:rPr lang="en-GB" sz="2000" u="sng" dirty="0" smtClean="0">
                <a:hlinkClick r:id="rId2"/>
              </a:rPr>
              <a:t>researchteam@herefordshire.gov.uk</a:t>
            </a:r>
            <a:endParaRPr lang="en-GB" sz="2000" u="sng" dirty="0" smtClean="0"/>
          </a:p>
          <a:p>
            <a:pPr marL="0" indent="0">
              <a:lnSpc>
                <a:spcPct val="120000"/>
              </a:lnSpc>
              <a:spcBef>
                <a:spcPts val="1200"/>
              </a:spcBef>
              <a:buNone/>
            </a:pPr>
            <a:endParaRPr lang="en-US" sz="2900" dirty="0" smtClean="0"/>
          </a:p>
          <a:p>
            <a:pPr marL="0" indent="0">
              <a:lnSpc>
                <a:spcPct val="120000"/>
              </a:lnSpc>
              <a:spcBef>
                <a:spcPts val="600"/>
              </a:spcBef>
              <a:buNone/>
            </a:pPr>
            <a:endParaRPr lang="en-US" sz="1800" dirty="0" smtClean="0"/>
          </a:p>
          <a:p>
            <a:pPr marL="0" indent="0">
              <a:lnSpc>
                <a:spcPct val="120000"/>
              </a:lnSpc>
              <a:spcBef>
                <a:spcPts val="600"/>
              </a:spcBef>
              <a:buNone/>
            </a:pPr>
            <a:endParaRPr lang="en-US" sz="1800" dirty="0" smtClean="0"/>
          </a:p>
          <a:p>
            <a:pPr marL="0" indent="0">
              <a:lnSpc>
                <a:spcPct val="120000"/>
              </a:lnSpc>
              <a:spcBef>
                <a:spcPts val="600"/>
              </a:spcBef>
              <a:buNone/>
            </a:pPr>
            <a:endParaRPr lang="en-US" sz="1800" dirty="0" smtClean="0"/>
          </a:p>
          <a:p>
            <a:pPr marL="0" indent="0">
              <a:lnSpc>
                <a:spcPct val="120000"/>
              </a:lnSpc>
              <a:spcBef>
                <a:spcPts val="600"/>
              </a:spcBef>
              <a:buNone/>
            </a:pPr>
            <a:endParaRPr lang="en-GB" sz="1800" dirty="0" smtClean="0"/>
          </a:p>
        </p:txBody>
      </p:sp>
    </p:spTree>
    <p:extLst>
      <p:ext uri="{BB962C8B-B14F-4D97-AF65-F5344CB8AC3E}">
        <p14:creationId xmlns:p14="http://schemas.microsoft.com/office/powerpoint/2010/main" val="3794202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7" y="365126"/>
            <a:ext cx="11520000" cy="881784"/>
          </a:xfrm>
        </p:spPr>
        <p:txBody>
          <a:bodyPr/>
          <a:lstStyle/>
          <a:p>
            <a:r>
              <a:rPr lang="en-GB" dirty="0" smtClean="0"/>
              <a:t>Key points</a:t>
            </a:r>
            <a:endParaRPr lang="en-GB" dirty="0"/>
          </a:p>
        </p:txBody>
      </p:sp>
      <p:sp>
        <p:nvSpPr>
          <p:cNvPr id="3" name="Content Placeholder 2"/>
          <p:cNvSpPr>
            <a:spLocks noGrp="1"/>
          </p:cNvSpPr>
          <p:nvPr>
            <p:ph idx="1"/>
          </p:nvPr>
        </p:nvSpPr>
        <p:spPr>
          <a:xfrm>
            <a:off x="287337" y="1148731"/>
            <a:ext cx="11647364" cy="4670177"/>
          </a:xfrm>
        </p:spPr>
        <p:txBody>
          <a:bodyPr>
            <a:normAutofit lnSpcReduction="10000"/>
          </a:bodyPr>
          <a:lstStyle/>
          <a:p>
            <a:pPr lvl="1">
              <a:lnSpc>
                <a:spcPct val="120000"/>
              </a:lnSpc>
            </a:pPr>
            <a:r>
              <a:rPr lang="en-GB" dirty="0"/>
              <a:t>The number of people claiming the Universal Credit (UC) </a:t>
            </a:r>
            <a:r>
              <a:rPr lang="en-GB" dirty="0" smtClean="0"/>
              <a:t>doubled </a:t>
            </a:r>
            <a:r>
              <a:rPr lang="en-GB" dirty="0"/>
              <a:t>between March 2020 and May </a:t>
            </a:r>
            <a:r>
              <a:rPr lang="en-GB" dirty="0" smtClean="0"/>
              <a:t>2020 and is currently rising again.  Numbers of claimants remained </a:t>
            </a:r>
            <a:r>
              <a:rPr lang="en-GB" dirty="0"/>
              <a:t>at a </a:t>
            </a:r>
            <a:r>
              <a:rPr lang="en-GB" dirty="0" smtClean="0"/>
              <a:t>high </a:t>
            </a:r>
            <a:r>
              <a:rPr lang="en-GB" dirty="0" smtClean="0"/>
              <a:t>level compared to pre-pandemic. </a:t>
            </a:r>
            <a:endParaRPr lang="en-GB" dirty="0" smtClean="0"/>
          </a:p>
          <a:p>
            <a:pPr lvl="1">
              <a:lnSpc>
                <a:spcPct val="120000"/>
              </a:lnSpc>
            </a:pPr>
            <a:r>
              <a:rPr lang="en-GB" dirty="0"/>
              <a:t>The number of people claiming Pension Credit (UC)  in Herefordshire has fallen significantly and fairly consistently since May </a:t>
            </a:r>
            <a:r>
              <a:rPr lang="en-GB" dirty="0" smtClean="0"/>
              <a:t>2018.</a:t>
            </a:r>
          </a:p>
          <a:p>
            <a:pPr lvl="1">
              <a:lnSpc>
                <a:spcPct val="120000"/>
              </a:lnSpc>
            </a:pPr>
            <a:r>
              <a:rPr lang="en-GB" dirty="0" smtClean="0"/>
              <a:t>From early 2021 onwards the </a:t>
            </a:r>
            <a:r>
              <a:rPr lang="en-GB" dirty="0"/>
              <a:t>numbers </a:t>
            </a:r>
            <a:r>
              <a:rPr lang="en-GB" dirty="0" smtClean="0"/>
              <a:t>of people claiming </a:t>
            </a:r>
            <a:r>
              <a:rPr lang="en-GB" dirty="0" smtClean="0"/>
              <a:t>out-of-work related </a:t>
            </a:r>
            <a:r>
              <a:rPr lang="en-GB" dirty="0" smtClean="0"/>
              <a:t>benefits </a:t>
            </a:r>
            <a:r>
              <a:rPr lang="en-GB" dirty="0" smtClean="0"/>
              <a:t>decreased </a:t>
            </a:r>
            <a:r>
              <a:rPr lang="en-GB" dirty="0"/>
              <a:t>gradually and fairly consistently from the peaks seen in May and August </a:t>
            </a:r>
            <a:r>
              <a:rPr lang="en-GB" dirty="0" smtClean="0"/>
              <a:t>2020 but this fall has now faltered and numbers increased in January.  Numbers </a:t>
            </a:r>
            <a:r>
              <a:rPr lang="en-GB" dirty="0" smtClean="0"/>
              <a:t>of claimants </a:t>
            </a:r>
            <a:r>
              <a:rPr lang="en-GB" dirty="0" smtClean="0"/>
              <a:t>remain </a:t>
            </a:r>
            <a:r>
              <a:rPr lang="en-GB" dirty="0"/>
              <a:t>elevated when compared to the pre-pandemic </a:t>
            </a:r>
            <a:r>
              <a:rPr lang="en-GB" dirty="0" smtClean="0"/>
              <a:t>level</a:t>
            </a:r>
            <a:r>
              <a:rPr lang="en-GB" dirty="0"/>
              <a:t>. Generally, those w</a:t>
            </a:r>
            <a:r>
              <a:rPr lang="en-GB" dirty="0" smtClean="0"/>
              <a:t>ards </a:t>
            </a:r>
            <a:r>
              <a:rPr lang="en-GB" dirty="0"/>
              <a:t>with the highest numbers of claimants before the pandemic still have the highest numbers now</a:t>
            </a:r>
            <a:r>
              <a:rPr lang="en-GB" dirty="0" smtClean="0"/>
              <a:t>.</a:t>
            </a:r>
          </a:p>
          <a:p>
            <a:pPr lvl="1">
              <a:lnSpc>
                <a:spcPct val="120000"/>
              </a:lnSpc>
            </a:pPr>
            <a:endParaRPr lang="en-GB" dirty="0"/>
          </a:p>
        </p:txBody>
      </p:sp>
    </p:spTree>
    <p:extLst>
      <p:ext uri="{BB962C8B-B14F-4D97-AF65-F5344CB8AC3E}">
        <p14:creationId xmlns:p14="http://schemas.microsoft.com/office/powerpoint/2010/main" val="2738544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34" y="143164"/>
            <a:ext cx="7278975" cy="549563"/>
          </a:xfrm>
        </p:spPr>
        <p:txBody>
          <a:bodyPr>
            <a:normAutofit/>
          </a:bodyPr>
          <a:lstStyle/>
          <a:p>
            <a:r>
              <a:rPr lang="en-GB" dirty="0" smtClean="0"/>
              <a:t>People claiming Universal Credit (UC)</a:t>
            </a:r>
            <a:endParaRPr lang="en-GB" dirty="0"/>
          </a:p>
        </p:txBody>
      </p:sp>
      <p:sp>
        <p:nvSpPr>
          <p:cNvPr id="4" name="Text Placeholder 3"/>
          <p:cNvSpPr>
            <a:spLocks noGrp="1"/>
          </p:cNvSpPr>
          <p:nvPr>
            <p:ph type="body" sz="half" idx="2"/>
          </p:nvPr>
        </p:nvSpPr>
        <p:spPr>
          <a:xfrm>
            <a:off x="165534" y="733047"/>
            <a:ext cx="3922784" cy="4954882"/>
          </a:xfrm>
          <a:ln>
            <a:solidFill>
              <a:srgbClr val="FFC000"/>
            </a:solidFill>
          </a:ln>
        </p:spPr>
        <p:txBody>
          <a:bodyPr>
            <a:noAutofit/>
          </a:bodyPr>
          <a:lstStyle/>
          <a:p>
            <a:pPr>
              <a:lnSpc>
                <a:spcPct val="110000"/>
              </a:lnSpc>
            </a:pPr>
            <a:r>
              <a:rPr lang="en-GB" sz="1200" b="1" dirty="0"/>
              <a:t>Key points</a:t>
            </a:r>
          </a:p>
          <a:p>
            <a:pPr marL="285750" indent="-285750">
              <a:lnSpc>
                <a:spcPct val="110000"/>
              </a:lnSpc>
              <a:buFont typeface="Arial" panose="020B0604020202020204" pitchFamily="34" charset="0"/>
              <a:buChar char="•"/>
            </a:pPr>
            <a:r>
              <a:rPr lang="en-GB" sz="1200" dirty="0"/>
              <a:t>The number of people claiming the Universal Credit (UC)  doubled between March 2020 and May 2020.  Since then the claimant numbers remained at a high level. </a:t>
            </a:r>
            <a:r>
              <a:rPr lang="en-US" sz="1200" dirty="0"/>
              <a:t>Provisional data suggest there were </a:t>
            </a:r>
            <a:r>
              <a:rPr lang="en-US" sz="1200" dirty="0" smtClean="0"/>
              <a:t>12,300 </a:t>
            </a:r>
            <a:r>
              <a:rPr lang="en-US" sz="1200" dirty="0"/>
              <a:t>Universal Credit in claimants in Herefordshire in </a:t>
            </a:r>
            <a:r>
              <a:rPr lang="en-US" sz="1200" dirty="0" smtClean="0"/>
              <a:t>January 2023, </a:t>
            </a:r>
            <a:r>
              <a:rPr lang="en-US" sz="1200" dirty="0"/>
              <a:t>slightly below the peak of 12,390 seen in April 2021 but well above the 5,980 seen in March 2020.</a:t>
            </a:r>
          </a:p>
          <a:p>
            <a:pPr marL="285750" indent="-285750">
              <a:lnSpc>
                <a:spcPct val="110000"/>
              </a:lnSpc>
              <a:buFont typeface="Arial" panose="020B0604020202020204" pitchFamily="34" charset="0"/>
              <a:buChar char="•"/>
            </a:pPr>
            <a:r>
              <a:rPr lang="en-US" sz="1200" dirty="0"/>
              <a:t>In Herefordshire, UC claimants currently comprise 11% of the working age population; lower than the West Midlands Region (16%) and England (14%) but still double the 5% seen in March 2020.</a:t>
            </a:r>
          </a:p>
          <a:p>
            <a:pPr marL="285750" indent="-285750">
              <a:lnSpc>
                <a:spcPct val="110000"/>
              </a:lnSpc>
              <a:buFont typeface="Arial" panose="020B0604020202020204" pitchFamily="34" charset="0"/>
              <a:buChar char="•"/>
            </a:pPr>
            <a:r>
              <a:rPr lang="en-GB" sz="1200" dirty="0"/>
              <a:t>The wards with the highest number of UC claimants were </a:t>
            </a:r>
            <a:r>
              <a:rPr lang="en-US" sz="1200" dirty="0"/>
              <a:t>Hinton &amp; </a:t>
            </a:r>
            <a:r>
              <a:rPr lang="en-US" sz="1200" dirty="0" err="1"/>
              <a:t>Hunderton</a:t>
            </a:r>
            <a:r>
              <a:rPr lang="en-US" sz="1200" dirty="0"/>
              <a:t> (</a:t>
            </a:r>
            <a:r>
              <a:rPr lang="en-US" sz="1200" dirty="0" smtClean="0"/>
              <a:t>690</a:t>
            </a:r>
            <a:r>
              <a:rPr lang="en-US" sz="1200" dirty="0"/>
              <a:t>) and Newton Farm (</a:t>
            </a:r>
            <a:r>
              <a:rPr lang="en-US" sz="1200" dirty="0" smtClean="0"/>
              <a:t>640</a:t>
            </a:r>
            <a:r>
              <a:rPr lang="en-US" sz="1200" dirty="0"/>
              <a:t>) followed by Leominster East (</a:t>
            </a:r>
            <a:r>
              <a:rPr lang="en-US" sz="1200" dirty="0" smtClean="0"/>
              <a:t>460</a:t>
            </a:r>
            <a:r>
              <a:rPr lang="en-US" sz="1200" dirty="0"/>
              <a:t>), </a:t>
            </a:r>
            <a:r>
              <a:rPr lang="en-US" sz="1200" dirty="0" smtClean="0"/>
              <a:t>Red </a:t>
            </a:r>
            <a:r>
              <a:rPr lang="en-US" sz="1200" dirty="0"/>
              <a:t>Hill (</a:t>
            </a:r>
            <a:r>
              <a:rPr lang="en-US" sz="1200" dirty="0" smtClean="0"/>
              <a:t>460</a:t>
            </a:r>
            <a:r>
              <a:rPr lang="en-US" sz="1200" dirty="0"/>
              <a:t>) and </a:t>
            </a:r>
            <a:r>
              <a:rPr lang="en-US" sz="1200" dirty="0" err="1"/>
              <a:t>Widemarsh</a:t>
            </a:r>
            <a:r>
              <a:rPr lang="en-US" sz="1200" dirty="0"/>
              <a:t> (450</a:t>
            </a:r>
            <a:r>
              <a:rPr lang="en-US" sz="1200" dirty="0" smtClean="0"/>
              <a:t>). </a:t>
            </a:r>
            <a:endParaRPr lang="en-US" sz="1200" dirty="0"/>
          </a:p>
          <a:p>
            <a:pPr marL="285750" indent="-285750">
              <a:lnSpc>
                <a:spcPct val="110000"/>
              </a:lnSpc>
              <a:buFont typeface="Arial" panose="020B0604020202020204" pitchFamily="34" charset="0"/>
              <a:buChar char="•"/>
            </a:pPr>
            <a:r>
              <a:rPr lang="en-GB" sz="1200" dirty="0"/>
              <a:t>In </a:t>
            </a:r>
            <a:r>
              <a:rPr lang="en-GB" sz="1200" dirty="0" smtClean="0"/>
              <a:t>November </a:t>
            </a:r>
            <a:r>
              <a:rPr lang="en-GB" sz="1200" dirty="0"/>
              <a:t>2022, there were </a:t>
            </a:r>
            <a:r>
              <a:rPr lang="en-GB" sz="1200" dirty="0" smtClean="0"/>
              <a:t>10,030 </a:t>
            </a:r>
            <a:r>
              <a:rPr lang="en-GB" sz="1200" dirty="0"/>
              <a:t>households in Herefordshire claiming Universal Credit, of these households just over a half (</a:t>
            </a:r>
            <a:r>
              <a:rPr lang="en-GB" sz="1200" dirty="0" smtClean="0"/>
              <a:t>5,200</a:t>
            </a:r>
            <a:r>
              <a:rPr lang="en-GB" sz="1200" dirty="0"/>
              <a:t>) had at least one child. </a:t>
            </a:r>
          </a:p>
          <a:p>
            <a:pPr>
              <a:lnSpc>
                <a:spcPct val="110000"/>
              </a:lnSpc>
            </a:pPr>
            <a:r>
              <a:rPr lang="en-GB" sz="1200" dirty="0" smtClean="0"/>
              <a:t/>
            </a:r>
            <a:br>
              <a:rPr lang="en-GB" sz="1200" dirty="0" smtClean="0"/>
            </a:br>
            <a:r>
              <a:rPr lang="en-GB" sz="1200" dirty="0" smtClean="0"/>
              <a:t/>
            </a:r>
            <a:br>
              <a:rPr lang="en-GB" sz="1200" dirty="0" smtClean="0"/>
            </a:br>
            <a:r>
              <a:rPr lang="en-GB" sz="1200" dirty="0" smtClean="0"/>
              <a:t> </a:t>
            </a:r>
            <a:endParaRPr lang="en-GB" sz="1200" dirty="0"/>
          </a:p>
        </p:txBody>
      </p:sp>
      <p:pic>
        <p:nvPicPr>
          <p:cNvPr id="6" name="Content Placeholder 5" descr="Line graph showing the numer of people claiming universal credit since January 2020 in Herefordshire, England and in the West Midlands."/>
          <p:cNvPicPr>
            <a:picLocks noGrp="1" noChangeAspect="1"/>
          </p:cNvPicPr>
          <p:nvPr>
            <p:ph idx="1"/>
          </p:nvPr>
        </p:nvPicPr>
        <p:blipFill>
          <a:blip r:embed="rId3"/>
          <a:stretch>
            <a:fillRect/>
          </a:stretch>
        </p:blipFill>
        <p:spPr>
          <a:xfrm>
            <a:off x="4244740" y="693808"/>
            <a:ext cx="7682741" cy="4535053"/>
          </a:xfrm>
          <a:prstGeom prst="rect">
            <a:avLst/>
          </a:prstGeom>
        </p:spPr>
      </p:pic>
      <p:sp>
        <p:nvSpPr>
          <p:cNvPr id="7" name="TextBox 6"/>
          <p:cNvSpPr txBox="1"/>
          <p:nvPr/>
        </p:nvSpPr>
        <p:spPr>
          <a:xfrm>
            <a:off x="10079212" y="5387847"/>
            <a:ext cx="2112788" cy="769441"/>
          </a:xfrm>
          <a:prstGeom prst="rect">
            <a:avLst/>
          </a:prstGeom>
          <a:solidFill>
            <a:schemeClr val="bg1"/>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rPr>
              <a:t>S</a:t>
            </a:r>
            <a:r>
              <a:rPr kumimoji="0" lang="en-GB" sz="1100" b="0" i="0" u="none" strike="noStrike" kern="1200" cap="none" spc="0" normalizeH="0" baseline="0" noProof="0" dirty="0" smtClean="0">
                <a:ln>
                  <a:noFill/>
                </a:ln>
                <a:solidFill>
                  <a:prstClr val="black"/>
                </a:solidFill>
                <a:effectLst/>
                <a:uLnTx/>
                <a:uFillTx/>
                <a:latin typeface="Arial" panose="020B0604020202020204"/>
                <a:ea typeface="+mn-ea"/>
                <a:cs typeface="+mn-cs"/>
              </a:rPr>
              <a:t>ource: </a:t>
            </a:r>
            <a:r>
              <a:rPr kumimoji="0" lang="en-GB" sz="1100" b="0" i="0" u="none" strike="noStrike" kern="1200" cap="none" spc="0" normalizeH="0" baseline="0" noProof="0" dirty="0" smtClean="0">
                <a:ln>
                  <a:noFill/>
                </a:ln>
                <a:solidFill>
                  <a:prstClr val="black"/>
                </a:solidFill>
                <a:effectLst/>
                <a:uLnTx/>
                <a:uFillTx/>
                <a:latin typeface="Arial" panose="020B0604020202020204"/>
                <a:ea typeface="+mn-ea"/>
                <a:cs typeface="+mn-cs"/>
                <a:hlinkClick r:id="rId4"/>
              </a:rPr>
              <a:t>DWP</a:t>
            </a:r>
            <a:r>
              <a:rPr kumimoji="0" lang="en-GB" sz="1100" b="0" i="0" u="none" strike="noStrike" kern="1200" cap="none" spc="0" normalizeH="0" baseline="0" noProof="0" dirty="0" smtClean="0">
                <a:ln>
                  <a:noFill/>
                </a:ln>
                <a:solidFill>
                  <a:srgbClr val="FF0000"/>
                </a:solidFill>
                <a:effectLst/>
                <a:uLnTx/>
                <a:uFillTx/>
                <a:latin typeface="Arial" panose="020B060402020202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a:ea typeface="+mn-ea"/>
                <a:cs typeface="+mn-cs"/>
              </a:rPr>
              <a:t>Date last updated: Feb. 2023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a:ea typeface="+mn-ea"/>
                <a:cs typeface="+mn-cs"/>
              </a:rPr>
              <a:t>Frequency of update: </a:t>
            </a:r>
            <a:r>
              <a:rPr kumimoji="0" lang="en-GB" sz="1100" b="0" i="0" u="none" strike="noStrike" kern="1200" cap="none" spc="0" normalizeH="0" baseline="0" noProof="0" dirty="0" smtClean="0">
                <a:ln>
                  <a:noFill/>
                </a:ln>
                <a:solidFill>
                  <a:prstClr val="black"/>
                </a:solidFill>
                <a:effectLst/>
                <a:uLnTx/>
                <a:uFillTx/>
                <a:latin typeface="Arial" panose="020B0604020202020204"/>
                <a:ea typeface="+mn-ea"/>
                <a:cs typeface="+mn-cs"/>
              </a:rPr>
              <a:t>Monthly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solidFill>
                  <a:prstClr val="black"/>
                </a:solidFill>
                <a:latin typeface="Arial" panose="020B0604020202020204"/>
              </a:rPr>
              <a:t>Next update: March 2023</a:t>
            </a:r>
            <a:endParaRPr kumimoji="0" lang="en-GB" sz="1100" b="0" i="0" u="none" strike="noStrike" kern="1200" cap="none" spc="0" normalizeH="0" baseline="0" noProof="0" dirty="0" smtClean="0">
              <a:ln>
                <a:noFill/>
              </a:ln>
              <a:solidFill>
                <a:prstClr val="black"/>
              </a:solidFill>
              <a:effectLst/>
              <a:uLnTx/>
              <a:uFillTx/>
              <a:latin typeface="Arial" panose="020B0604020202020204"/>
              <a:ea typeface="+mn-ea"/>
              <a:cs typeface="+mn-cs"/>
            </a:endParaRPr>
          </a:p>
        </p:txBody>
      </p:sp>
      <p:sp>
        <p:nvSpPr>
          <p:cNvPr id="9" name="TextBox 8"/>
          <p:cNvSpPr txBox="1"/>
          <p:nvPr/>
        </p:nvSpPr>
        <p:spPr>
          <a:xfrm>
            <a:off x="4130359" y="5306631"/>
            <a:ext cx="5906812" cy="1477328"/>
          </a:xfrm>
          <a:prstGeom prst="rect">
            <a:avLst/>
          </a:prstGeom>
          <a:solidFill>
            <a:schemeClr val="bg1"/>
          </a:solidFill>
          <a:ln>
            <a:solidFill>
              <a:schemeClr val="bg1">
                <a:lumMod val="65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lumMod val="65000"/>
                  </a:prstClr>
                </a:solidFill>
                <a:effectLst/>
                <a:uLnTx/>
                <a:uFillTx/>
                <a:latin typeface="Arial" panose="020B0604020202020204"/>
                <a:ea typeface="+mn-ea"/>
                <a:cs typeface="+mn-cs"/>
              </a:rPr>
              <a:t>Need to know: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white">
                    <a:lumMod val="75000"/>
                  </a:prstClr>
                </a:solidFill>
                <a:effectLst/>
                <a:uLnTx/>
                <a:uFillTx/>
                <a:latin typeface="Arial" panose="020B0604020202020204"/>
                <a:ea typeface="+mn-ea"/>
                <a:cs typeface="+mn-cs"/>
              </a:rPr>
              <a:t>The </a:t>
            </a:r>
            <a:r>
              <a:rPr kumimoji="0" lang="en-US" sz="1000" b="0" i="0" u="none" strike="noStrike" kern="1200" cap="none" spc="0" normalizeH="0" baseline="0" noProof="0" dirty="0">
                <a:ln>
                  <a:noFill/>
                </a:ln>
                <a:solidFill>
                  <a:prstClr val="white">
                    <a:lumMod val="75000"/>
                  </a:prstClr>
                </a:solidFill>
                <a:effectLst/>
                <a:uLnTx/>
                <a:uFillTx/>
                <a:latin typeface="Arial" panose="020B0604020202020204"/>
                <a:ea typeface="+mn-ea"/>
                <a:cs typeface="+mn-cs"/>
              </a:rPr>
              <a:t>monthly number of people on Universal Credit includes all individuals who have an open claim on the </a:t>
            </a:r>
            <a:r>
              <a:rPr kumimoji="0" lang="en-US" sz="1000" b="0" i="0" u="none" strike="noStrike" kern="1200" cap="none" spc="0" normalizeH="0" baseline="0" noProof="0" dirty="0">
                <a:ln>
                  <a:noFill/>
                </a:ln>
                <a:solidFill>
                  <a:prstClr val="white">
                    <a:lumMod val="75000"/>
                  </a:prstClr>
                </a:solidFill>
                <a:effectLst/>
                <a:uLnTx/>
                <a:uFillTx/>
                <a:latin typeface="Arial" panose="020B0604020202020204"/>
                <a:ea typeface="+mn-ea"/>
                <a:cs typeface="+mn-cs"/>
                <a:hlinkClick r:id="rId5"/>
              </a:rPr>
              <a:t>count date</a:t>
            </a:r>
            <a:r>
              <a:rPr kumimoji="0" lang="en-US" sz="1000" b="0" i="0" u="none" strike="noStrike" kern="1200" cap="none" spc="0" normalizeH="0" baseline="0" noProof="0" dirty="0">
                <a:ln>
                  <a:noFill/>
                </a:ln>
                <a:solidFill>
                  <a:prstClr val="white">
                    <a:lumMod val="75000"/>
                  </a:prstClr>
                </a:solidFill>
                <a:effectLst/>
                <a:uLnTx/>
                <a:uFillTx/>
                <a:latin typeface="Arial" panose="020B0604020202020204"/>
                <a:ea typeface="+mn-ea"/>
                <a:cs typeface="+mn-cs"/>
              </a:rPr>
              <a:t> for the month.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lumMod val="75000"/>
                  </a:prstClr>
                </a:solidFill>
                <a:effectLst/>
                <a:uLnTx/>
                <a:uFillTx/>
                <a:latin typeface="Arial" panose="020B0604020202020204"/>
                <a:ea typeface="+mn-ea"/>
                <a:cs typeface="+mn-cs"/>
              </a:rPr>
              <a:t>Some people will have their claim terminated either at the request of the individual or if their entitlement to Universal Credit ends. If a termination is recorded, but the person is still receiving a payment, then the claim will still be classed as live at the end of each reporting month.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lumMod val="75000"/>
                  </a:prstClr>
                </a:solidFill>
                <a:effectLst/>
                <a:uLnTx/>
                <a:uFillTx/>
                <a:latin typeface="Arial" panose="020B0604020202020204"/>
                <a:ea typeface="+mn-ea"/>
                <a:cs typeface="+mn-cs"/>
              </a:rPr>
              <a:t>The latest month's figures are provisional and are subject to change in the next publication where they will be revised and finalised. Monthly figures are currently not subject to retrospection beyond the first revision</a:t>
            </a:r>
            <a:r>
              <a:rPr kumimoji="0" lang="en-US" sz="1000" b="0" i="0" u="none" strike="noStrike" kern="1200" cap="none" spc="0" normalizeH="0" baseline="0" noProof="0" dirty="0" smtClean="0">
                <a:ln>
                  <a:noFill/>
                </a:ln>
                <a:solidFill>
                  <a:prstClr val="white">
                    <a:lumMod val="75000"/>
                  </a:prstClr>
                </a:solidFill>
                <a:effectLst/>
                <a:uLnTx/>
                <a:uFillTx/>
                <a:latin typeface="Arial" panose="020B0604020202020204"/>
                <a:ea typeface="+mn-ea"/>
                <a:cs typeface="+mn-cs"/>
              </a:rPr>
              <a:t>.</a:t>
            </a:r>
            <a:endParaRPr kumimoji="0" lang="en-US" sz="1000" b="0" i="0" u="none" strike="noStrike" kern="1200" cap="none" spc="0" normalizeH="0" baseline="0" noProof="0" dirty="0">
              <a:ln>
                <a:noFill/>
              </a:ln>
              <a:solidFill>
                <a:prstClr val="white">
                  <a:lumMod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445140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7" y="365126"/>
            <a:ext cx="11520000" cy="596776"/>
          </a:xfrm>
        </p:spPr>
        <p:txBody>
          <a:bodyPr>
            <a:normAutofit/>
          </a:bodyPr>
          <a:lstStyle/>
          <a:p>
            <a:r>
              <a:rPr lang="en-GB" sz="3200" dirty="0" smtClean="0"/>
              <a:t>People claiming Pension Credit</a:t>
            </a:r>
            <a:endParaRPr lang="en-GB" sz="3200" dirty="0"/>
          </a:p>
        </p:txBody>
      </p:sp>
      <p:sp>
        <p:nvSpPr>
          <p:cNvPr id="6" name="Text Placeholder 3"/>
          <p:cNvSpPr txBox="1">
            <a:spLocks/>
          </p:cNvSpPr>
          <p:nvPr/>
        </p:nvSpPr>
        <p:spPr>
          <a:xfrm>
            <a:off x="258660" y="961901"/>
            <a:ext cx="4473526" cy="3479469"/>
          </a:xfrm>
          <a:prstGeom prst="rect">
            <a:avLst/>
          </a:prstGeom>
          <a:ln w="38100">
            <a:solidFill>
              <a:srgbClr val="FFC000"/>
            </a:solidFill>
          </a:ln>
        </p:spPr>
        <p:txBody>
          <a:bodyPr>
            <a:normAutofit fontScale="550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10000"/>
              </a:lnSpc>
              <a:buNone/>
            </a:pPr>
            <a:r>
              <a:rPr lang="en-GB" sz="2900" b="1" dirty="0" smtClean="0"/>
              <a:t>Key points</a:t>
            </a:r>
          </a:p>
          <a:p>
            <a:pPr>
              <a:lnSpc>
                <a:spcPct val="110000"/>
              </a:lnSpc>
            </a:pPr>
            <a:r>
              <a:rPr lang="en-GB" dirty="0" smtClean="0"/>
              <a:t>Pension </a:t>
            </a:r>
            <a:r>
              <a:rPr lang="en-GB" dirty="0"/>
              <a:t>Credit </a:t>
            </a:r>
            <a:r>
              <a:rPr lang="en-GB" dirty="0" smtClean="0"/>
              <a:t>provides help </a:t>
            </a:r>
            <a:r>
              <a:rPr lang="en-GB" dirty="0"/>
              <a:t>with </a:t>
            </a:r>
            <a:r>
              <a:rPr lang="en-GB" dirty="0" smtClean="0"/>
              <a:t>living </a:t>
            </a:r>
            <a:r>
              <a:rPr lang="en-GB" dirty="0"/>
              <a:t>costs </a:t>
            </a:r>
            <a:r>
              <a:rPr lang="en-GB" dirty="0" smtClean="0"/>
              <a:t>for people who are over </a:t>
            </a:r>
            <a:r>
              <a:rPr lang="en-GB" dirty="0"/>
              <a:t>State Pension age and on a low income. Pension Credit can also help with housing costs such as ground rent or service charges</a:t>
            </a:r>
            <a:r>
              <a:rPr lang="en-GB" dirty="0" smtClean="0"/>
              <a:t>.</a:t>
            </a:r>
          </a:p>
          <a:p>
            <a:pPr>
              <a:lnSpc>
                <a:spcPct val="110000"/>
              </a:lnSpc>
            </a:pPr>
            <a:r>
              <a:rPr lang="en-GB" dirty="0"/>
              <a:t>Pension Credit tops up</a:t>
            </a:r>
            <a:r>
              <a:rPr lang="en-GB" dirty="0" smtClean="0"/>
              <a:t>:  </a:t>
            </a:r>
          </a:p>
          <a:p>
            <a:pPr lvl="1">
              <a:lnSpc>
                <a:spcPct val="110000"/>
              </a:lnSpc>
            </a:pPr>
            <a:r>
              <a:rPr lang="en-GB" dirty="0" smtClean="0"/>
              <a:t>weekly </a:t>
            </a:r>
            <a:r>
              <a:rPr lang="en-GB" dirty="0"/>
              <a:t>income to £182.60 if you’re single</a:t>
            </a:r>
          </a:p>
          <a:p>
            <a:pPr lvl="1">
              <a:lnSpc>
                <a:spcPct val="110000"/>
              </a:lnSpc>
            </a:pPr>
            <a:r>
              <a:rPr lang="en-GB" dirty="0" smtClean="0"/>
              <a:t>joint </a:t>
            </a:r>
            <a:r>
              <a:rPr lang="en-GB" dirty="0"/>
              <a:t>weekly income to £278.70 if you have a partner</a:t>
            </a:r>
          </a:p>
          <a:p>
            <a:pPr>
              <a:lnSpc>
                <a:spcPct val="110000"/>
              </a:lnSpc>
            </a:pPr>
            <a:r>
              <a:rPr lang="en-GB" dirty="0" smtClean="0"/>
              <a:t>The number of people claiming Pension Credit (UC)  in Herefordshire has fallen significantly and fairly consistently since May 2018 from 5,025 to 4,030 in August 2022. </a:t>
            </a:r>
            <a:endParaRPr lang="en-GB" dirty="0"/>
          </a:p>
        </p:txBody>
      </p:sp>
      <p:pic>
        <p:nvPicPr>
          <p:cNvPr id="12" name="Picture 11" descr="Bar chart showing the numbers of Pension Credit claimants in Herefordshire each quarter since May 2018."/>
          <p:cNvPicPr>
            <a:picLocks noChangeAspect="1"/>
          </p:cNvPicPr>
          <p:nvPr/>
        </p:nvPicPr>
        <p:blipFill>
          <a:blip r:embed="rId3"/>
          <a:stretch>
            <a:fillRect/>
          </a:stretch>
        </p:blipFill>
        <p:spPr>
          <a:xfrm>
            <a:off x="5064557" y="1114096"/>
            <a:ext cx="6910048" cy="4149709"/>
          </a:xfrm>
          <a:prstGeom prst="rect">
            <a:avLst/>
          </a:prstGeom>
        </p:spPr>
      </p:pic>
      <p:sp>
        <p:nvSpPr>
          <p:cNvPr id="7" name="TextBox 6"/>
          <p:cNvSpPr txBox="1"/>
          <p:nvPr/>
        </p:nvSpPr>
        <p:spPr>
          <a:xfrm>
            <a:off x="7656626" y="5394357"/>
            <a:ext cx="4317979" cy="769441"/>
          </a:xfrm>
          <a:prstGeom prst="rect">
            <a:avLst/>
          </a:prstGeom>
          <a:solidFill>
            <a:schemeClr val="bg1"/>
          </a:solidFill>
          <a:ln>
            <a:solidFill>
              <a:schemeClr val="tx1"/>
            </a:solidFill>
          </a:ln>
        </p:spPr>
        <p:txBody>
          <a:bodyPr wrap="square" rtlCol="0">
            <a:spAutoFit/>
          </a:bodyPr>
          <a:lstStyle/>
          <a:p>
            <a:r>
              <a:rPr lang="en-GB" sz="1100" dirty="0" smtClean="0"/>
              <a:t>Data source:  </a:t>
            </a:r>
            <a:r>
              <a:rPr lang="en-GB" sz="1100" dirty="0" smtClean="0">
                <a:hlinkClick r:id="rId4"/>
              </a:rPr>
              <a:t>Department for Work &amp; Pensions (Stat-Xplore)</a:t>
            </a:r>
            <a:endParaRPr lang="en-GB" sz="1100" dirty="0" smtClean="0"/>
          </a:p>
          <a:p>
            <a:r>
              <a:rPr lang="en-GB" sz="1100" dirty="0" smtClean="0"/>
              <a:t>Frequency:  quarterly in arrears</a:t>
            </a:r>
          </a:p>
          <a:p>
            <a:r>
              <a:rPr lang="en-GB" sz="1100" dirty="0" smtClean="0"/>
              <a:t>Last updated: </a:t>
            </a:r>
            <a:r>
              <a:rPr lang="en-GB" sz="1100" dirty="0"/>
              <a:t>14 February 2023</a:t>
            </a:r>
            <a:endParaRPr lang="en-GB" sz="1100" dirty="0" smtClean="0"/>
          </a:p>
          <a:p>
            <a:r>
              <a:rPr lang="en-GB" sz="1100" dirty="0" smtClean="0"/>
              <a:t>Next update: May 2023</a:t>
            </a:r>
            <a:endParaRPr lang="en-GB" sz="1100" dirty="0"/>
          </a:p>
        </p:txBody>
      </p:sp>
      <p:sp>
        <p:nvSpPr>
          <p:cNvPr id="3" name="TextBox 2"/>
          <p:cNvSpPr txBox="1"/>
          <p:nvPr/>
        </p:nvSpPr>
        <p:spPr>
          <a:xfrm>
            <a:off x="301522" y="4600158"/>
            <a:ext cx="4387802" cy="2123658"/>
          </a:xfrm>
          <a:prstGeom prst="rect">
            <a:avLst/>
          </a:prstGeom>
          <a:solidFill>
            <a:schemeClr val="bg1"/>
          </a:solidFill>
          <a:ln>
            <a:solidFill>
              <a:schemeClr val="bg1">
                <a:lumMod val="50000"/>
              </a:schemeClr>
            </a:solidFill>
          </a:ln>
        </p:spPr>
        <p:txBody>
          <a:bodyPr wrap="square" rtlCol="0">
            <a:spAutoFit/>
          </a:bodyPr>
          <a:lstStyle/>
          <a:p>
            <a:r>
              <a:rPr lang="en-GB" sz="1200" b="1" dirty="0" smtClean="0">
                <a:solidFill>
                  <a:schemeClr val="bg1">
                    <a:lumMod val="65000"/>
                  </a:schemeClr>
                </a:solidFill>
              </a:rPr>
              <a:t>Need to know: </a:t>
            </a:r>
            <a:r>
              <a:rPr lang="en-GB" sz="1200" dirty="0" smtClean="0">
                <a:solidFill>
                  <a:schemeClr val="bg1">
                    <a:lumMod val="65000"/>
                  </a:schemeClr>
                </a:solidFill>
              </a:rPr>
              <a:t>The </a:t>
            </a:r>
            <a:r>
              <a:rPr lang="en-GB" sz="1200" dirty="0">
                <a:solidFill>
                  <a:schemeClr val="bg1">
                    <a:lumMod val="65000"/>
                  </a:schemeClr>
                </a:solidFill>
              </a:rPr>
              <a:t>age in which you qualify for pension credit has gradually increased from 60 to State Pension Age between April 2010 and November 2018 in line with the female State Pension </a:t>
            </a:r>
            <a:r>
              <a:rPr lang="en-GB" sz="1200" dirty="0" smtClean="0">
                <a:solidFill>
                  <a:schemeClr val="bg1">
                    <a:lumMod val="65000"/>
                  </a:schemeClr>
                </a:solidFill>
              </a:rPr>
              <a:t>age.</a:t>
            </a:r>
            <a:endParaRPr lang="en-GB" sz="1200" dirty="0">
              <a:solidFill>
                <a:schemeClr val="bg1">
                  <a:lumMod val="65000"/>
                </a:schemeClr>
              </a:solidFill>
            </a:endParaRPr>
          </a:p>
          <a:p>
            <a:r>
              <a:rPr lang="en-GB" sz="1200" dirty="0">
                <a:solidFill>
                  <a:schemeClr val="bg1">
                    <a:lumMod val="65000"/>
                  </a:schemeClr>
                </a:solidFill>
              </a:rPr>
              <a:t>To be entitled to Pension Credit, </a:t>
            </a:r>
            <a:r>
              <a:rPr lang="en-GB" sz="1200" dirty="0" smtClean="0">
                <a:solidFill>
                  <a:schemeClr val="bg1">
                    <a:lumMod val="65000"/>
                  </a:schemeClr>
                </a:solidFill>
              </a:rPr>
              <a:t>you must </a:t>
            </a:r>
            <a:r>
              <a:rPr lang="en-GB" sz="1200" dirty="0">
                <a:solidFill>
                  <a:schemeClr val="bg1">
                    <a:lumMod val="65000"/>
                  </a:schemeClr>
                </a:solidFill>
              </a:rPr>
              <a:t>be of qualifying age and living in Great Britain. In the case of a couple, either may claim if both are of qualifying age but only one partner can get Pension Credit at any one time</a:t>
            </a:r>
            <a:r>
              <a:rPr lang="en-GB" sz="1200" dirty="0" smtClean="0">
                <a:solidFill>
                  <a:schemeClr val="bg1">
                    <a:lumMod val="65000"/>
                  </a:schemeClr>
                </a:solidFill>
              </a:rPr>
              <a:t>.  The </a:t>
            </a:r>
            <a:r>
              <a:rPr lang="en-GB" sz="1200" dirty="0">
                <a:solidFill>
                  <a:schemeClr val="bg1">
                    <a:lumMod val="65000"/>
                  </a:schemeClr>
                </a:solidFill>
              </a:rPr>
              <a:t>second element is the savings </a:t>
            </a:r>
            <a:r>
              <a:rPr lang="en-GB" sz="1200" dirty="0" smtClean="0">
                <a:solidFill>
                  <a:schemeClr val="bg1">
                    <a:lumMod val="65000"/>
                  </a:schemeClr>
                </a:solidFill>
              </a:rPr>
              <a:t>credit whereby pensioners </a:t>
            </a:r>
            <a:r>
              <a:rPr lang="en-GB" sz="1200" dirty="0">
                <a:solidFill>
                  <a:schemeClr val="bg1">
                    <a:lumMod val="65000"/>
                  </a:schemeClr>
                </a:solidFill>
              </a:rPr>
              <a:t>aged 65 and over receive a cash reward for their second pension or savings income above the level of the savings credit threshold.</a:t>
            </a:r>
          </a:p>
        </p:txBody>
      </p:sp>
    </p:spTree>
    <p:extLst>
      <p:ext uri="{BB962C8B-B14F-4D97-AF65-F5344CB8AC3E}">
        <p14:creationId xmlns:p14="http://schemas.microsoft.com/office/powerpoint/2010/main" val="3265981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2494"/>
            <a:ext cx="9043638" cy="613954"/>
          </a:xfrm>
        </p:spPr>
        <p:txBody>
          <a:bodyPr>
            <a:normAutofit/>
          </a:bodyPr>
          <a:lstStyle/>
          <a:p>
            <a:r>
              <a:rPr lang="en-GB" sz="3200" dirty="0" smtClean="0"/>
              <a:t>Out-of-work related claimant count: </a:t>
            </a:r>
            <a:r>
              <a:rPr lang="en-GB" sz="3200" dirty="0"/>
              <a:t>all ages</a:t>
            </a:r>
          </a:p>
        </p:txBody>
      </p:sp>
      <p:sp>
        <p:nvSpPr>
          <p:cNvPr id="8" name="TextBox 7" descr="Column chart showing claimant counts in Herefordshire since January 2020."/>
          <p:cNvSpPr txBox="1"/>
          <p:nvPr/>
        </p:nvSpPr>
        <p:spPr>
          <a:xfrm>
            <a:off x="80211" y="614594"/>
            <a:ext cx="5114661" cy="4716676"/>
          </a:xfrm>
          <a:prstGeom prst="rect">
            <a:avLst/>
          </a:prstGeom>
          <a:solidFill>
            <a:schemeClr val="bg1"/>
          </a:solidFill>
          <a:ln w="38100">
            <a:solidFill>
              <a:schemeClr val="accent4"/>
            </a:solidFill>
          </a:ln>
        </p:spPr>
        <p:txBody>
          <a:bodyPr wrap="square" lIns="36000" rIns="36000" rtlCol="0">
            <a:spAutoFit/>
          </a:bodyPr>
          <a:lstStyle/>
          <a:p>
            <a:pPr marR="0" lvl="0" algn="l" defTabSz="914400" rtl="0" eaLnBrk="1" fontAlgn="auto" latinLnBrk="0" hangingPunct="1">
              <a:lnSpc>
                <a:spcPct val="100000"/>
              </a:lnSpc>
              <a:spcBef>
                <a:spcPts val="600"/>
              </a:spcBef>
              <a:spcAft>
                <a:spcPts val="0"/>
              </a:spcAft>
              <a:buClrTx/>
              <a:buSzTx/>
              <a:tabLst/>
              <a:defRPr/>
            </a:pPr>
            <a:r>
              <a:rPr kumimoji="0" lang="en-GB" sz="1600" b="1" i="0" u="none" strike="noStrike" kern="1200" cap="none" spc="0" normalizeH="0" baseline="0" noProof="0" dirty="0" smtClean="0">
                <a:ln>
                  <a:noFill/>
                </a:ln>
                <a:effectLst/>
                <a:uLnTx/>
                <a:uFillTx/>
                <a:latin typeface="Arial" panose="020B0604020202020204"/>
                <a:ea typeface="+mn-ea"/>
                <a:cs typeface="+mn-cs"/>
              </a:rPr>
              <a:t>Key points</a:t>
            </a:r>
          </a:p>
          <a:p>
            <a:pPr marL="180000" marR="0" lvl="0" indent="-18000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2,605 people aged 16+ claiming </a:t>
            </a:r>
            <a:r>
              <a:rPr kumimoji="0" lang="en-GB" sz="1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unemployment</a:t>
            </a:r>
            <a:r>
              <a:rPr kumimoji="0" lang="en-GB" sz="1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related </a:t>
            </a:r>
            <a:r>
              <a:rPr kumimoji="0" lang="en-GB" sz="14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benefits*</a:t>
            </a:r>
            <a:r>
              <a:rPr lang="en-GB" sz="1400" dirty="0">
                <a:latin typeface="Arial" panose="020B0604020202020204" pitchFamily="34" charset="0"/>
                <a:cs typeface="Arial" panose="020B0604020202020204" pitchFamily="34" charset="0"/>
              </a:rPr>
              <a:t> </a:t>
            </a:r>
            <a:r>
              <a:rPr kumimoji="0" lang="en-GB" sz="14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in January 2022: an increase of 70 on the previous month.</a:t>
            </a:r>
            <a:endParaRPr lang="en-GB" sz="1400" dirty="0">
              <a:latin typeface="Arial" panose="020B0604020202020204" pitchFamily="34" charset="0"/>
              <a:cs typeface="Arial" panose="020B0604020202020204" pitchFamily="34" charset="0"/>
            </a:endParaRPr>
          </a:p>
          <a:p>
            <a:pPr marL="180000" marR="0" lvl="0" indent="-18000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1400" dirty="0" smtClean="0">
                <a:latin typeface="Arial" panose="020B0604020202020204" pitchFamily="34" charset="0"/>
                <a:cs typeface="Arial" panose="020B0604020202020204" pitchFamily="34" charset="0"/>
              </a:rPr>
              <a:t>The fairly steady decline in claimants since the Spring of 2021 now appears to have stalled and numbers remain elevated when compared to pre-pandemic levels, being 23% higher than in March 2020 (this compared to 24% higher across </a:t>
            </a:r>
            <a:r>
              <a:rPr lang="en-GB" sz="1400" dirty="0" smtClean="0"/>
              <a:t>England </a:t>
            </a:r>
            <a:r>
              <a:rPr lang="en-GB" sz="1400" dirty="0"/>
              <a:t>as a </a:t>
            </a:r>
            <a:r>
              <a:rPr lang="en-GB" sz="1400" dirty="0" smtClean="0"/>
              <a:t>whole).</a:t>
            </a:r>
            <a:endParaRPr lang="en-GB" sz="1400" dirty="0">
              <a:cs typeface="Arial" panose="020B0604020202020204" pitchFamily="34" charset="0"/>
            </a:endParaRPr>
          </a:p>
          <a:p>
            <a:pPr marL="180000" marR="0" lvl="0" indent="-18000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1400" dirty="0" smtClean="0">
                <a:latin typeface="Arial" panose="020B0604020202020204" pitchFamily="34" charset="0"/>
                <a:cs typeface="Arial" panose="020B0604020202020204" pitchFamily="34" charset="0"/>
              </a:rPr>
              <a:t>There are currently around 520 </a:t>
            </a:r>
            <a:r>
              <a:rPr lang="en-GB" sz="1400" dirty="0">
                <a:latin typeface="Arial" panose="020B0604020202020204" pitchFamily="34" charset="0"/>
                <a:cs typeface="Arial" panose="020B0604020202020204" pitchFamily="34" charset="0"/>
              </a:rPr>
              <a:t>more </a:t>
            </a:r>
            <a:r>
              <a:rPr lang="en-GB" sz="1400" dirty="0" smtClean="0">
                <a:latin typeface="Arial" panose="020B0604020202020204" pitchFamily="34" charset="0"/>
                <a:cs typeface="Arial" panose="020B0604020202020204" pitchFamily="34" charset="0"/>
              </a:rPr>
              <a:t>claimants than in the aftermath of the Great Recession (February 2012).</a:t>
            </a:r>
          </a:p>
          <a:p>
            <a:pPr marL="180000" marR="0" lvl="0" indent="-18000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US" sz="1400" dirty="0" smtClean="0"/>
              <a:t>The </a:t>
            </a:r>
            <a:r>
              <a:rPr lang="en-US" sz="1400" dirty="0"/>
              <a:t>claimant count rate </a:t>
            </a:r>
            <a:r>
              <a:rPr lang="en-GB" sz="1400" dirty="0"/>
              <a:t>a proportion of residents aged </a:t>
            </a:r>
            <a:r>
              <a:rPr lang="en-GB" sz="1400" dirty="0" smtClean="0"/>
              <a:t>16-64 </a:t>
            </a:r>
            <a:r>
              <a:rPr lang="en-US" sz="1400" dirty="0" smtClean="0"/>
              <a:t>for </a:t>
            </a:r>
            <a:r>
              <a:rPr lang="en-US" sz="1400" dirty="0"/>
              <a:t>the county </a:t>
            </a:r>
            <a:r>
              <a:rPr lang="en-US" sz="1400" dirty="0" smtClean="0"/>
              <a:t>in January 2022 was 2.4% compared to 3.7% for England and 4.8% for the West Midlands region.</a:t>
            </a:r>
            <a:endParaRPr lang="en-US" sz="1400" dirty="0"/>
          </a:p>
          <a:p>
            <a:pPr lvl="0">
              <a:spcBef>
                <a:spcPts val="600"/>
              </a:spcBef>
              <a:defRPr/>
            </a:pPr>
            <a:r>
              <a:rPr lang="en-GB" sz="1400" b="1" dirty="0" smtClean="0"/>
              <a:t>What </a:t>
            </a:r>
            <a:r>
              <a:rPr lang="en-GB" sz="1400" b="1" dirty="0"/>
              <a:t>this doesn’t tell us:</a:t>
            </a:r>
          </a:p>
          <a:p>
            <a:pPr marL="180000" indent="-180000">
              <a:spcBef>
                <a:spcPts val="300"/>
              </a:spcBef>
              <a:spcAft>
                <a:spcPts val="300"/>
              </a:spcAft>
              <a:buFont typeface="Arial" panose="020B0604020202020204" pitchFamily="34" charset="0"/>
              <a:buChar char="•"/>
              <a:defRPr/>
            </a:pPr>
            <a:r>
              <a:rPr lang="en-GB" sz="1400" dirty="0">
                <a:latin typeface="Arial" panose="020B0604020202020204" pitchFamily="34" charset="0"/>
                <a:cs typeface="Arial" panose="020B0604020202020204" pitchFamily="34" charset="0"/>
              </a:rPr>
              <a:t>Claimant count is NOT a full measure of unemployment, but it is the most timely </a:t>
            </a:r>
            <a:r>
              <a:rPr lang="en-GB" sz="1400" dirty="0" smtClean="0">
                <a:latin typeface="Arial" panose="020B0604020202020204" pitchFamily="34" charset="0"/>
                <a:cs typeface="Arial" panose="020B0604020202020204" pitchFamily="34" charset="0"/>
              </a:rPr>
              <a:t>indicator.</a:t>
            </a:r>
          </a:p>
          <a:p>
            <a:pPr marL="180000" indent="-180000">
              <a:spcBef>
                <a:spcPts val="300"/>
              </a:spcBef>
              <a:spcAft>
                <a:spcPts val="300"/>
              </a:spcAft>
              <a:buFont typeface="Arial" panose="020B0604020202020204" pitchFamily="34" charset="0"/>
              <a:buChar char="•"/>
              <a:defRPr/>
            </a:pPr>
            <a:r>
              <a:rPr lang="en-GB" sz="1400" dirty="0">
                <a:latin typeface="Arial" panose="020B0604020202020204" pitchFamily="34" charset="0"/>
                <a:cs typeface="Arial" panose="020B0604020202020204" pitchFamily="34" charset="0"/>
              </a:rPr>
              <a:t>From these data, we do not know which industry sector(s) any increases or decreases are being driven by. </a:t>
            </a:r>
            <a:endParaRPr lang="en-GB" sz="1400" dirty="0" smtClean="0">
              <a:latin typeface="Arial" panose="020B0604020202020204" pitchFamily="34" charset="0"/>
              <a:cs typeface="Arial" panose="020B0604020202020204" pitchFamily="34" charset="0"/>
            </a:endParaRPr>
          </a:p>
        </p:txBody>
      </p:sp>
      <p:pic>
        <p:nvPicPr>
          <p:cNvPr id="4" name="Picture 3" descr="A column chart showing claimant counts in Herefordshire since January 2020."/>
          <p:cNvPicPr>
            <a:picLocks noChangeAspect="1"/>
          </p:cNvPicPr>
          <p:nvPr/>
        </p:nvPicPr>
        <p:blipFill>
          <a:blip r:embed="rId2"/>
          <a:stretch>
            <a:fillRect/>
          </a:stretch>
        </p:blipFill>
        <p:spPr>
          <a:xfrm>
            <a:off x="5398591" y="908659"/>
            <a:ext cx="6522168" cy="4092210"/>
          </a:xfrm>
          <a:prstGeom prst="rect">
            <a:avLst/>
          </a:prstGeom>
        </p:spPr>
      </p:pic>
      <p:sp>
        <p:nvSpPr>
          <p:cNvPr id="6" name="TextBox 5"/>
          <p:cNvSpPr txBox="1"/>
          <p:nvPr/>
        </p:nvSpPr>
        <p:spPr>
          <a:xfrm>
            <a:off x="9688943" y="5093201"/>
            <a:ext cx="2404734" cy="769441"/>
          </a:xfrm>
          <a:prstGeom prst="rect">
            <a:avLst/>
          </a:prstGeom>
          <a:solidFill>
            <a:schemeClr val="bg1"/>
          </a:solidFill>
          <a:ln>
            <a:solidFill>
              <a:schemeClr val="bg1">
                <a:lumMod val="50000"/>
              </a:schemeClr>
            </a:solidFill>
          </a:ln>
        </p:spPr>
        <p:txBody>
          <a:bodyPr wrap="square" rtlCol="0">
            <a:spAutoFit/>
          </a:bodyPr>
          <a:lstStyle/>
          <a:p>
            <a:r>
              <a:rPr lang="en-GB" sz="1100" dirty="0" smtClean="0"/>
              <a:t>Data source: ONS/</a:t>
            </a:r>
            <a:r>
              <a:rPr lang="en-GB" sz="1100" dirty="0" smtClean="0">
                <a:hlinkClick r:id="rId3"/>
              </a:rPr>
              <a:t>NOMIS</a:t>
            </a:r>
            <a:r>
              <a:rPr lang="en-GB" sz="1100" dirty="0"/>
              <a:t/>
            </a:r>
            <a:br>
              <a:rPr lang="en-GB" sz="1100" dirty="0"/>
            </a:br>
            <a:r>
              <a:rPr lang="en-GB" sz="1100" dirty="0" smtClean="0"/>
              <a:t>Date last updated: 14 Feb. 2023</a:t>
            </a:r>
          </a:p>
          <a:p>
            <a:r>
              <a:rPr lang="en-GB" sz="1100" dirty="0" smtClean="0"/>
              <a:t>Frequency of update: monthly</a:t>
            </a:r>
          </a:p>
          <a:p>
            <a:r>
              <a:rPr lang="en-GB" sz="1100" dirty="0" smtClean="0"/>
              <a:t>Next update: 14 March 2023</a:t>
            </a:r>
          </a:p>
        </p:txBody>
      </p:sp>
      <p:sp>
        <p:nvSpPr>
          <p:cNvPr id="9" name="TextBox 8"/>
          <p:cNvSpPr txBox="1"/>
          <p:nvPr/>
        </p:nvSpPr>
        <p:spPr>
          <a:xfrm>
            <a:off x="5275082" y="5000869"/>
            <a:ext cx="4349209" cy="954107"/>
          </a:xfrm>
          <a:prstGeom prst="rect">
            <a:avLst/>
          </a:prstGeom>
          <a:solidFill>
            <a:schemeClr val="bg1"/>
          </a:solidFill>
          <a:ln>
            <a:solidFill>
              <a:schemeClr val="bg1">
                <a:lumMod val="50000"/>
              </a:schemeClr>
            </a:solidFill>
          </a:ln>
        </p:spPr>
        <p:txBody>
          <a:bodyPr wrap="square" lIns="36000" rIns="36000" rtlCol="0">
            <a:spAutoFit/>
          </a:bodyPr>
          <a:lstStyle/>
          <a:p>
            <a:r>
              <a:rPr lang="en-GB" sz="1200" b="1" dirty="0" smtClean="0">
                <a:solidFill>
                  <a:schemeClr val="bg1">
                    <a:lumMod val="75000"/>
                  </a:schemeClr>
                </a:solidFill>
              </a:rPr>
              <a:t>Need to know</a:t>
            </a:r>
          </a:p>
          <a:p>
            <a:r>
              <a:rPr lang="en-US" sz="1100" dirty="0" smtClean="0">
                <a:solidFill>
                  <a:schemeClr val="bg1">
                    <a:lumMod val="75000"/>
                  </a:schemeClr>
                </a:solidFill>
              </a:rPr>
              <a:t>*Includes people </a:t>
            </a:r>
            <a:r>
              <a:rPr lang="en-US" sz="1100" dirty="0">
                <a:solidFill>
                  <a:schemeClr val="bg1">
                    <a:lumMod val="75000"/>
                  </a:schemeClr>
                </a:solidFill>
              </a:rPr>
              <a:t>claiming Jobseeker's Allowance plus those </a:t>
            </a:r>
            <a:r>
              <a:rPr lang="en-US" sz="1100" dirty="0" smtClean="0">
                <a:solidFill>
                  <a:schemeClr val="bg1">
                    <a:lumMod val="75000"/>
                  </a:schemeClr>
                </a:solidFill>
              </a:rPr>
              <a:t>claiming </a:t>
            </a:r>
            <a:r>
              <a:rPr lang="en-US" sz="1100" dirty="0">
                <a:solidFill>
                  <a:schemeClr val="bg1">
                    <a:lumMod val="75000"/>
                  </a:schemeClr>
                </a:solidFill>
              </a:rPr>
              <a:t>Universal Credit </a:t>
            </a:r>
            <a:r>
              <a:rPr lang="en-US" sz="1100" dirty="0" smtClean="0">
                <a:solidFill>
                  <a:schemeClr val="bg1">
                    <a:lumMod val="75000"/>
                  </a:schemeClr>
                </a:solidFill>
              </a:rPr>
              <a:t>who </a:t>
            </a:r>
            <a:r>
              <a:rPr lang="en-US" sz="1100" dirty="0">
                <a:solidFill>
                  <a:schemeClr val="bg1">
                    <a:lumMod val="75000"/>
                  </a:schemeClr>
                </a:solidFill>
              </a:rPr>
              <a:t>are required to </a:t>
            </a:r>
            <a:r>
              <a:rPr lang="en-US" sz="1100" dirty="0" smtClean="0">
                <a:solidFill>
                  <a:schemeClr val="bg1">
                    <a:lumMod val="75000"/>
                  </a:schemeClr>
                </a:solidFill>
              </a:rPr>
              <a:t>seek </a:t>
            </a:r>
            <a:r>
              <a:rPr lang="en-US" sz="1100" dirty="0">
                <a:solidFill>
                  <a:schemeClr val="bg1">
                    <a:lumMod val="75000"/>
                  </a:schemeClr>
                </a:solidFill>
              </a:rPr>
              <a:t>and be available </a:t>
            </a:r>
            <a:r>
              <a:rPr lang="en-US" sz="1100" dirty="0" smtClean="0">
                <a:solidFill>
                  <a:schemeClr val="bg1">
                    <a:lumMod val="75000"/>
                  </a:schemeClr>
                </a:solidFill>
              </a:rPr>
              <a:t>for </a:t>
            </a:r>
            <a:r>
              <a:rPr lang="en-US" sz="1100" dirty="0">
                <a:solidFill>
                  <a:schemeClr val="bg1">
                    <a:lumMod val="75000"/>
                  </a:schemeClr>
                </a:solidFill>
              </a:rPr>
              <a:t>work</a:t>
            </a:r>
            <a:r>
              <a:rPr lang="en-US" sz="1100" dirty="0" smtClean="0">
                <a:solidFill>
                  <a:schemeClr val="bg1">
                    <a:lumMod val="75000"/>
                  </a:schemeClr>
                </a:solidFill>
              </a:rPr>
              <a:t>.</a:t>
            </a:r>
          </a:p>
          <a:p>
            <a:r>
              <a:rPr lang="en-GB" sz="1100" dirty="0" smtClean="0">
                <a:solidFill>
                  <a:schemeClr val="bg1">
                    <a:lumMod val="75000"/>
                  </a:schemeClr>
                </a:solidFill>
              </a:rPr>
              <a:t>Month-by-month comparisons are </a:t>
            </a:r>
            <a:r>
              <a:rPr lang="en-US" sz="1100" dirty="0">
                <a:solidFill>
                  <a:schemeClr val="bg1">
                    <a:lumMod val="75000"/>
                  </a:schemeClr>
                </a:solidFill>
              </a:rPr>
              <a:t>difficult as previous data is often revised</a:t>
            </a:r>
            <a:endParaRPr lang="en-GB" sz="1100" dirty="0" smtClean="0">
              <a:solidFill>
                <a:schemeClr val="bg1">
                  <a:lumMod val="75000"/>
                </a:schemeClr>
              </a:solidFill>
            </a:endParaRPr>
          </a:p>
        </p:txBody>
      </p:sp>
    </p:spTree>
    <p:extLst>
      <p:ext uri="{BB962C8B-B14F-4D97-AF65-F5344CB8AC3E}">
        <p14:creationId xmlns:p14="http://schemas.microsoft.com/office/powerpoint/2010/main" val="3318783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53" y="170007"/>
            <a:ext cx="5777434" cy="674055"/>
          </a:xfrm>
        </p:spPr>
        <p:txBody>
          <a:bodyPr>
            <a:noAutofit/>
          </a:bodyPr>
          <a:lstStyle/>
          <a:p>
            <a:r>
              <a:rPr lang="en-GB" dirty="0"/>
              <a:t>Claimant </a:t>
            </a:r>
            <a:r>
              <a:rPr lang="en-GB" dirty="0" smtClean="0"/>
              <a:t>count by ward </a:t>
            </a:r>
            <a:endParaRPr lang="en-GB" dirty="0"/>
          </a:p>
        </p:txBody>
      </p:sp>
      <p:sp>
        <p:nvSpPr>
          <p:cNvPr id="4" name="Text Placeholder 3"/>
          <p:cNvSpPr>
            <a:spLocks noGrp="1"/>
          </p:cNvSpPr>
          <p:nvPr>
            <p:ph type="body" sz="half" idx="2"/>
          </p:nvPr>
        </p:nvSpPr>
        <p:spPr>
          <a:xfrm>
            <a:off x="194687" y="987424"/>
            <a:ext cx="5303588" cy="4922722"/>
          </a:xfrm>
          <a:ln w="38100">
            <a:solidFill>
              <a:srgbClr val="FFC000"/>
            </a:solidFill>
          </a:ln>
        </p:spPr>
        <p:txBody>
          <a:bodyPr>
            <a:noAutofit/>
          </a:bodyPr>
          <a:lstStyle/>
          <a:p>
            <a:pPr>
              <a:lnSpc>
                <a:spcPct val="120000"/>
              </a:lnSpc>
            </a:pPr>
            <a:r>
              <a:rPr lang="en-US" b="1" dirty="0"/>
              <a:t>Key </a:t>
            </a:r>
            <a:r>
              <a:rPr lang="en-US" b="1" dirty="0" smtClean="0"/>
              <a:t>points</a:t>
            </a:r>
          </a:p>
          <a:p>
            <a:pPr>
              <a:lnSpc>
                <a:spcPct val="120000"/>
              </a:lnSpc>
            </a:pPr>
            <a:r>
              <a:rPr lang="en-US" dirty="0" smtClean="0"/>
              <a:t>Generally</a:t>
            </a:r>
            <a:r>
              <a:rPr lang="en-US" dirty="0"/>
              <a:t>, those wards with the </a:t>
            </a:r>
            <a:r>
              <a:rPr lang="en-US" dirty="0" smtClean="0"/>
              <a:t>highest numbers of claimants before </a:t>
            </a:r>
            <a:r>
              <a:rPr lang="en-US" dirty="0"/>
              <a:t>the pandemic still have the highest </a:t>
            </a:r>
            <a:r>
              <a:rPr lang="en-US" dirty="0" smtClean="0"/>
              <a:t>numbers now.</a:t>
            </a:r>
          </a:p>
          <a:p>
            <a:pPr marL="285750" indent="-285750">
              <a:lnSpc>
                <a:spcPct val="120000"/>
              </a:lnSpc>
              <a:buFont typeface="Arial" panose="020B0604020202020204" pitchFamily="34" charset="0"/>
              <a:buChar char="•"/>
            </a:pPr>
            <a:r>
              <a:rPr lang="en-US" dirty="0" smtClean="0"/>
              <a:t>Currently, the Wards with the highest numbers of claimants are Hinton &amp; </a:t>
            </a:r>
            <a:r>
              <a:rPr lang="en-US" dirty="0" err="1" smtClean="0"/>
              <a:t>Hunderton</a:t>
            </a:r>
            <a:r>
              <a:rPr lang="en-US" dirty="0" smtClean="0"/>
              <a:t> (140), Newton </a:t>
            </a:r>
            <a:r>
              <a:rPr lang="en-US" dirty="0"/>
              <a:t>Farm </a:t>
            </a:r>
            <a:r>
              <a:rPr lang="en-US" dirty="0" smtClean="0"/>
              <a:t>(115</a:t>
            </a:r>
            <a:r>
              <a:rPr lang="en-US" dirty="0"/>
              <a:t>), </a:t>
            </a:r>
            <a:r>
              <a:rPr lang="en-US" dirty="0" err="1" smtClean="0"/>
              <a:t>Widemarsh</a:t>
            </a:r>
            <a:r>
              <a:rPr lang="en-US" dirty="0" smtClean="0"/>
              <a:t>, </a:t>
            </a:r>
            <a:r>
              <a:rPr lang="en-US" dirty="0"/>
              <a:t>Leominster </a:t>
            </a:r>
            <a:r>
              <a:rPr lang="en-US" dirty="0" smtClean="0"/>
              <a:t>East, and </a:t>
            </a:r>
            <a:r>
              <a:rPr lang="en-US" dirty="0" err="1" smtClean="0"/>
              <a:t>Greyfriars</a:t>
            </a:r>
            <a:r>
              <a:rPr lang="en-US" dirty="0" smtClean="0"/>
              <a:t> </a:t>
            </a:r>
            <a:r>
              <a:rPr lang="en-US" dirty="0"/>
              <a:t>(</a:t>
            </a:r>
            <a:r>
              <a:rPr lang="en-US" dirty="0" smtClean="0"/>
              <a:t>110 each). </a:t>
            </a:r>
          </a:p>
          <a:p>
            <a:pPr marL="285750" indent="-285750">
              <a:lnSpc>
                <a:spcPct val="120000"/>
              </a:lnSpc>
              <a:buFont typeface="Arial" panose="020B0604020202020204" pitchFamily="34" charset="0"/>
              <a:buChar char="•"/>
            </a:pPr>
            <a:r>
              <a:rPr lang="en-US" dirty="0" smtClean="0"/>
              <a:t>The largest proportional increases in the claimant count since March 2020 have occurred in Kerne Bridge (by 150%), Birch and </a:t>
            </a:r>
            <a:r>
              <a:rPr lang="en-US" dirty="0" err="1" smtClean="0"/>
              <a:t>Credenhill</a:t>
            </a:r>
            <a:r>
              <a:rPr lang="en-US" dirty="0" smtClean="0"/>
              <a:t> (each by 120%). </a:t>
            </a:r>
            <a:br>
              <a:rPr lang="en-US" dirty="0" smtClean="0"/>
            </a:br>
            <a:r>
              <a:rPr lang="en-US" dirty="0" smtClean="0"/>
              <a:t>In terms of numerical increases, the largest have been by 45 claimants in </a:t>
            </a:r>
            <a:r>
              <a:rPr lang="en-US" dirty="0" err="1" smtClean="0"/>
              <a:t>Widemarsh</a:t>
            </a:r>
            <a:r>
              <a:rPr lang="en-US" dirty="0" smtClean="0"/>
              <a:t> and by 30 in </a:t>
            </a:r>
            <a:r>
              <a:rPr lang="en-US" dirty="0" err="1" smtClean="0"/>
              <a:t>Widemarsh</a:t>
            </a:r>
            <a:r>
              <a:rPr lang="en-US" dirty="0" smtClean="0"/>
              <a:t>.</a:t>
            </a:r>
            <a:endParaRPr lang="en-US" dirty="0"/>
          </a:p>
        </p:txBody>
      </p:sp>
      <p:pic>
        <p:nvPicPr>
          <p:cNvPr id="6" name="Picture 5" descr="A column graph showing the number of claimants in each ward "/>
          <p:cNvPicPr>
            <a:picLocks noChangeAspect="1"/>
          </p:cNvPicPr>
          <p:nvPr/>
        </p:nvPicPr>
        <p:blipFill>
          <a:blip r:embed="rId3"/>
          <a:stretch>
            <a:fillRect/>
          </a:stretch>
        </p:blipFill>
        <p:spPr>
          <a:xfrm>
            <a:off x="5904768" y="170007"/>
            <a:ext cx="6193422" cy="6466661"/>
          </a:xfrm>
          <a:prstGeom prst="rect">
            <a:avLst/>
          </a:prstGeom>
        </p:spPr>
      </p:pic>
      <p:sp>
        <p:nvSpPr>
          <p:cNvPr id="7" name="TextBox 6"/>
          <p:cNvSpPr txBox="1"/>
          <p:nvPr/>
        </p:nvSpPr>
        <p:spPr>
          <a:xfrm>
            <a:off x="3387884" y="6047242"/>
            <a:ext cx="2404734" cy="769441"/>
          </a:xfrm>
          <a:prstGeom prst="rect">
            <a:avLst/>
          </a:prstGeom>
          <a:solidFill>
            <a:schemeClr val="bg1"/>
          </a:solidFill>
          <a:ln>
            <a:solidFill>
              <a:schemeClr val="bg1">
                <a:lumMod val="50000"/>
              </a:schemeClr>
            </a:solidFill>
          </a:ln>
        </p:spPr>
        <p:txBody>
          <a:bodyPr wrap="square" rtlCol="0">
            <a:spAutoFit/>
          </a:bodyPr>
          <a:lstStyle/>
          <a:p>
            <a:r>
              <a:rPr lang="en-GB" sz="1100" dirty="0" smtClean="0"/>
              <a:t>Data source: ONS/</a:t>
            </a:r>
            <a:r>
              <a:rPr lang="en-GB" sz="1100" dirty="0" smtClean="0">
                <a:hlinkClick r:id="rId4"/>
              </a:rPr>
              <a:t>NOMIS</a:t>
            </a:r>
            <a:r>
              <a:rPr lang="en-GB" sz="1100" dirty="0"/>
              <a:t/>
            </a:r>
            <a:br>
              <a:rPr lang="en-GB" sz="1100" dirty="0"/>
            </a:br>
            <a:r>
              <a:rPr lang="en-GB" sz="1100" dirty="0" smtClean="0"/>
              <a:t>Date last updated: 14 Feb. 2023</a:t>
            </a:r>
          </a:p>
          <a:p>
            <a:r>
              <a:rPr lang="en-GB" sz="1100" dirty="0" smtClean="0"/>
              <a:t>Frequency of update: monthly</a:t>
            </a:r>
          </a:p>
          <a:p>
            <a:r>
              <a:rPr lang="en-GB" sz="1100" dirty="0" smtClean="0"/>
              <a:t>Next updated: 14 March 2023</a:t>
            </a:r>
          </a:p>
        </p:txBody>
      </p:sp>
    </p:spTree>
    <p:extLst>
      <p:ext uri="{BB962C8B-B14F-4D97-AF65-F5344CB8AC3E}">
        <p14:creationId xmlns:p14="http://schemas.microsoft.com/office/powerpoint/2010/main" val="2897811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ides for members session December 2018" id="{4C06133F-E414-4267-B4C4-492064D039F5}" vid="{AC3BF778-5BDC-41C2-8933-1D21794541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785528a6-32f5-452f-8308-80ce7c30b3ce">HCOUNCIL-48-736</_dlc_DocId>
    <_dlc_DocIdUrl xmlns="785528a6-32f5-452f-8308-80ce7c30b3ce">
      <Url>https://apps.herefordshire.gov.uk/communicationstoolkit/_layouts/15/DocIdRedir.aspx?ID=HCOUNCIL-48-736</Url>
      <Description>HCOUNCIL-48-736</Description>
    </_dlc_DocIdUrl>
    <a6cee0ee38274d03a2244fd0d7af2e56 xmlns="380969fb-86ba-427f-8d63-edb9920bc495">
      <Terms xmlns="http://schemas.microsoft.com/office/infopath/2007/PartnerControls"/>
    </a6cee0ee38274d03a2244fd0d7af2e56>
    <Summary_x0020_of_x0020_contents xmlns="380969fb-86ba-427f-8d63-edb9920bc495" xsi:nil="true"/>
    <Date_x003a_ xmlns="380969fb-86ba-427f-8d63-edb9920bc495" xsi:nil="true"/>
    <TaxCatchAll xmlns="785528a6-32f5-452f-8308-80ce7c30b3ce">
      <Value>299</Value>
      <Value>300</Value>
    </TaxCatchAll>
    <n0425a8407db4fe5b25990a2abc67e9c xmlns="380969fb-86ba-427f-8d63-edb9920bc495">
      <Terms xmlns="http://schemas.microsoft.com/office/infopath/2007/PartnerControls"/>
    </n0425a8407db4fe5b25990a2abc67e9c>
    <i63fdb31de014b12a53dc9978b7b9fef xmlns="380969fb-86ba-427f-8d63-edb9920bc495">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77cdb05f-c51e-4611-914f-31c3a09203db</TermId>
        </TermInfo>
      </Terms>
    </i63fdb31de014b12a53dc9978b7b9fef>
    <f1c6999a444a4595833ed3ee2044a84d xmlns="380969fb-86ba-427f-8d63-edb9920bc495">
      <Terms xmlns="http://schemas.microsoft.com/office/infopath/2007/PartnerControls">
        <TermInfo xmlns="http://schemas.microsoft.com/office/infopath/2007/PartnerControls">
          <TermName xmlns="http://schemas.microsoft.com/office/infopath/2007/PartnerControls">Design</TermName>
          <TermId xmlns="http://schemas.microsoft.com/office/infopath/2007/PartnerControls">c65c5619-539f-4304-904b-2cbcb750c49f</TermId>
        </TermInfo>
      </Terms>
    </f1c6999a444a4595833ed3ee2044a84d>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8CA920995D693E41ABB64C713481F65E" ma:contentTypeVersion="30" ma:contentTypeDescription="Create a new document." ma:contentTypeScope="" ma:versionID="c02685bd0119a8c112d1a062023715e5">
  <xsd:schema xmlns:xsd="http://www.w3.org/2001/XMLSchema" xmlns:xs="http://www.w3.org/2001/XMLSchema" xmlns:p="http://schemas.microsoft.com/office/2006/metadata/properties" xmlns:ns2="785528a6-32f5-452f-8308-80ce7c30b3ce" xmlns:ns3="380969fb-86ba-427f-8d63-edb9920bc495" targetNamespace="http://schemas.microsoft.com/office/2006/metadata/properties" ma:root="true" ma:fieldsID="92315330cffa1fe2b2347959461b230a" ns2:_="" ns3:_="">
    <xsd:import namespace="785528a6-32f5-452f-8308-80ce7c30b3ce"/>
    <xsd:import namespace="380969fb-86ba-427f-8d63-edb9920bc495"/>
    <xsd:element name="properties">
      <xsd:complexType>
        <xsd:sequence>
          <xsd:element name="documentManagement">
            <xsd:complexType>
              <xsd:all>
                <xsd:element ref="ns2:TaxCatchAll" minOccurs="0"/>
                <xsd:element ref="ns2:_dlc_DocId" minOccurs="0"/>
                <xsd:element ref="ns2:_dlc_DocIdUrl" minOccurs="0"/>
                <xsd:element ref="ns2:_dlc_DocIdPersistId" minOccurs="0"/>
                <xsd:element ref="ns3:Summary_x0020_of_x0020_contents" minOccurs="0"/>
                <xsd:element ref="ns3:Date_x003a_" minOccurs="0"/>
                <xsd:element ref="ns3:a6cee0ee38274d03a2244fd0d7af2e56" minOccurs="0"/>
                <xsd:element ref="ns3:n0425a8407db4fe5b25990a2abc67e9c" minOccurs="0"/>
                <xsd:element ref="ns3:f1c6999a444a4595833ed3ee2044a84d" minOccurs="0"/>
                <xsd:element ref="ns3:i63fdb31de014b12a53dc9978b7b9fe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528a6-32f5-452f-8308-80ce7c30b3c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7e5a467f-6be1-43e9-8119-98b97c383304}" ma:internalName="TaxCatchAll" ma:showField="CatchAllData" ma:web="785528a6-32f5-452f-8308-80ce7c30b3ce">
      <xsd:complexType>
        <xsd:complexContent>
          <xsd:extension base="dms:MultiChoiceLookup">
            <xsd:sequence>
              <xsd:element name="Value" type="dms:Lookup" maxOccurs="unbounded" minOccurs="0" nillable="true"/>
            </xsd:sequence>
          </xsd:extension>
        </xsd:complexContent>
      </xsd:complexType>
    </xsd:element>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80969fb-86ba-427f-8d63-edb9920bc495" elementFormDefault="qualified">
    <xsd:import namespace="http://schemas.microsoft.com/office/2006/documentManagement/types"/>
    <xsd:import namespace="http://schemas.microsoft.com/office/infopath/2007/PartnerControls"/>
    <xsd:element name="Summary_x0020_of_x0020_contents" ma:index="12" nillable="true" ma:displayName="Summary of contents" ma:internalName="Summary_x0020_of_x0020_contents">
      <xsd:simpleType>
        <xsd:restriction base="dms:Note">
          <xsd:maxLength value="255"/>
        </xsd:restriction>
      </xsd:simpleType>
    </xsd:element>
    <xsd:element name="Date_x003a_" ma:index="13" nillable="true" ma:displayName="Date:" ma:format="DateOnly" ma:internalName="Date_x003a_">
      <xsd:simpleType>
        <xsd:restriction base="dms:DateTime"/>
      </xsd:simpleType>
    </xsd:element>
    <xsd:element name="a6cee0ee38274d03a2244fd0d7af2e56" ma:index="15" nillable="true" ma:taxonomy="true" ma:internalName="a6cee0ee38274d03a2244fd0d7af2e56" ma:taxonomyFieldName="Publication_x003a_" ma:displayName="Publication:" ma:default="" ma:fieldId="{a6cee0ee-3827-4d03-a224-4fd0d7af2e56}" ma:sspId="3b6fcdd1-4903-492f-8b5e-90291690267e" ma:termSetId="3db898da-2d8a-4f57-9b8c-6eca1dd6dda6" ma:anchorId="00000000-0000-0000-0000-000000000000" ma:open="false" ma:isKeyword="false">
      <xsd:complexType>
        <xsd:sequence>
          <xsd:element ref="pc:Terms" minOccurs="0" maxOccurs="1"/>
        </xsd:sequence>
      </xsd:complexType>
    </xsd:element>
    <xsd:element name="n0425a8407db4fe5b25990a2abc67e9c" ma:index="17" nillable="true" ma:taxonomy="true" ma:internalName="n0425a8407db4fe5b25990a2abc67e9c" ma:taxonomyFieldName="Year" ma:displayName="Year" ma:default="" ma:fieldId="{70425a84-07db-4fe5-b259-90a2abc67e9c}" ma:sspId="3b6fcdd1-4903-492f-8b5e-90291690267e" ma:termSetId="5a53d11f-bb07-4f4c-a3fe-2abf1d542c31" ma:anchorId="00000000-0000-0000-0000-000000000000" ma:open="false" ma:isKeyword="false">
      <xsd:complexType>
        <xsd:sequence>
          <xsd:element ref="pc:Terms" minOccurs="0" maxOccurs="1"/>
        </xsd:sequence>
      </xsd:complexType>
    </xsd:element>
    <xsd:element name="f1c6999a444a4595833ed3ee2044a84d" ma:index="19" nillable="true" ma:taxonomy="true" ma:internalName="f1c6999a444a4595833ed3ee2044a84d" ma:taxonomyFieldName="Division" ma:displayName="Division" ma:default="" ma:fieldId="{f1c6999a-444a-4595-833e-d3ee2044a84d}" ma:sspId="3b6fcdd1-4903-492f-8b5e-90291690267e" ma:termSetId="5d68b3a3-b1b9-4f8b-bfd2-cca273afe61b" ma:anchorId="00000000-0000-0000-0000-000000000000" ma:open="false" ma:isKeyword="false">
      <xsd:complexType>
        <xsd:sequence>
          <xsd:element ref="pc:Terms" minOccurs="0" maxOccurs="1"/>
        </xsd:sequence>
      </xsd:complexType>
    </xsd:element>
    <xsd:element name="i63fdb31de014b12a53dc9978b7b9fef" ma:index="21" nillable="true" ma:taxonomy="true" ma:internalName="i63fdb31de014b12a53dc9978b7b9fef" ma:taxonomyFieldName="Document_x0020_type" ma:displayName="Document type" ma:default="" ma:fieldId="{263fdb31-de01-4b12-a53d-c9978b7b9fef}" ma:sspId="3b6fcdd1-4903-492f-8b5e-90291690267e" ma:termSetId="f85f1f20-9150-4e17-bbec-5eceab8abd2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8FFFC6-755B-46C1-A091-D501E8DC6BA9}">
  <ds:schemaRefs>
    <ds:schemaRef ds:uri="http://schemas.microsoft.com/sharepoint/events"/>
  </ds:schemaRefs>
</ds:datastoreItem>
</file>

<file path=customXml/itemProps2.xml><?xml version="1.0" encoding="utf-8"?>
<ds:datastoreItem xmlns:ds="http://schemas.openxmlformats.org/officeDocument/2006/customXml" ds:itemID="{6EA75A90-E200-4978-A342-78F26B636AD4}">
  <ds:schemaRefs>
    <ds:schemaRef ds:uri="http://schemas.microsoft.com/sharepoint/v3/contenttype/forms"/>
  </ds:schemaRefs>
</ds:datastoreItem>
</file>

<file path=customXml/itemProps3.xml><?xml version="1.0" encoding="utf-8"?>
<ds:datastoreItem xmlns:ds="http://schemas.openxmlformats.org/officeDocument/2006/customXml" ds:itemID="{D30C635B-FBB1-44EF-A051-F27C2C3A0054}">
  <ds:schemaRefs>
    <ds:schemaRef ds:uri="http://purl.org/dc/terms/"/>
    <ds:schemaRef ds:uri="http://schemas.microsoft.com/office/2006/documentManagement/types"/>
    <ds:schemaRef ds:uri="785528a6-32f5-452f-8308-80ce7c30b3c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380969fb-86ba-427f-8d63-edb9920bc495"/>
    <ds:schemaRef ds:uri="http://www.w3.org/XML/1998/namespace"/>
    <ds:schemaRef ds:uri="http://purl.org/dc/dcmitype/"/>
  </ds:schemaRefs>
</ds:datastoreItem>
</file>

<file path=customXml/itemProps4.xml><?xml version="1.0" encoding="utf-8"?>
<ds:datastoreItem xmlns:ds="http://schemas.openxmlformats.org/officeDocument/2006/customXml" ds:itemID="{9630AA34-7525-43CC-9748-5289FD3A72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5528a6-32f5-452f-8308-80ce7c30b3ce"/>
    <ds:schemaRef ds:uri="380969fb-86ba-427f-8d63-edb9920bc4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Slides for members session December 2018</Template>
  <TotalTime>60961</TotalTime>
  <Words>1150</Words>
  <Application>Microsoft Office PowerPoint</Application>
  <PresentationFormat>Widescreen</PresentationFormat>
  <Paragraphs>65</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Herefordshire cost-of-living monthly monitoring report  February 2023  Herefordshire Council Intelligence Unit</vt:lpstr>
      <vt:lpstr>About the monthly monitoring report</vt:lpstr>
      <vt:lpstr>Key points</vt:lpstr>
      <vt:lpstr>People claiming Universal Credit (UC)</vt:lpstr>
      <vt:lpstr>People claiming Pension Credit</vt:lpstr>
      <vt:lpstr>Out-of-work related claimant count: all ages</vt:lpstr>
      <vt:lpstr>Claimant count by ward </vt:lpstr>
    </vt:vector>
  </TitlesOfParts>
  <Company>Herefordshire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impact summary</dc:title>
  <dc:creator>Helm, Dave</dc:creator>
  <cp:lastModifiedBy>Helm, Dave</cp:lastModifiedBy>
  <cp:revision>2725</cp:revision>
  <dcterms:created xsi:type="dcterms:W3CDTF">2018-11-26T07:57:21Z</dcterms:created>
  <dcterms:modified xsi:type="dcterms:W3CDTF">2023-02-16T10:17:57Z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8b5416b7-4d83-4895-b0f9-a191a5587b74</vt:lpwstr>
  </property>
  <property fmtid="{D5CDD505-2E9C-101B-9397-08002B2CF9AE}" pid="3" name="ContentTypeId">
    <vt:lpwstr>0x0101008CA920995D693E41ABB64C713481F65E</vt:lpwstr>
  </property>
  <property fmtid="{D5CDD505-2E9C-101B-9397-08002B2CF9AE}" pid="4" name="Year">
    <vt:lpwstr/>
  </property>
  <property fmtid="{D5CDD505-2E9C-101B-9397-08002B2CF9AE}" pid="5" name="Publication_x003a_">
    <vt:lpwstr/>
  </property>
  <property fmtid="{D5CDD505-2E9C-101B-9397-08002B2CF9AE}" pid="6" name="Document_x0020_type">
    <vt:lpwstr>300;#Template|77cdb05f-c51e-4611-914f-31c3a09203db</vt:lpwstr>
  </property>
  <property fmtid="{D5CDD505-2E9C-101B-9397-08002B2CF9AE}" pid="7" name="Division">
    <vt:lpwstr>299;#Design|c65c5619-539f-4304-904b-2cbcb750c49f</vt:lpwstr>
  </property>
  <property fmtid="{D5CDD505-2E9C-101B-9397-08002B2CF9AE}" pid="8" name="Document type">
    <vt:lpwstr>300</vt:lpwstr>
  </property>
  <property fmtid="{D5CDD505-2E9C-101B-9397-08002B2CF9AE}" pid="9" name="Publication:">
    <vt:lpwstr/>
  </property>
</Properties>
</file>