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37"/>
  </p:notesMasterIdLst>
  <p:sldIdLst>
    <p:sldId id="415" r:id="rId7"/>
    <p:sldId id="432" r:id="rId8"/>
    <p:sldId id="728" r:id="rId9"/>
    <p:sldId id="714" r:id="rId10"/>
    <p:sldId id="740" r:id="rId11"/>
    <p:sldId id="735" r:id="rId12"/>
    <p:sldId id="736" r:id="rId13"/>
    <p:sldId id="737" r:id="rId14"/>
    <p:sldId id="715" r:id="rId15"/>
    <p:sldId id="723" r:id="rId16"/>
    <p:sldId id="703" r:id="rId17"/>
    <p:sldId id="733" r:id="rId18"/>
    <p:sldId id="741" r:id="rId19"/>
    <p:sldId id="725" r:id="rId20"/>
    <p:sldId id="739" r:id="rId21"/>
    <p:sldId id="726" r:id="rId22"/>
    <p:sldId id="729" r:id="rId23"/>
    <p:sldId id="727" r:id="rId24"/>
    <p:sldId id="719" r:id="rId25"/>
    <p:sldId id="665" r:id="rId26"/>
    <p:sldId id="730" r:id="rId27"/>
    <p:sldId id="417" r:id="rId28"/>
    <p:sldId id="738" r:id="rId29"/>
    <p:sldId id="731" r:id="rId30"/>
    <p:sldId id="716" r:id="rId31"/>
    <p:sldId id="718" r:id="rId32"/>
    <p:sldId id="710" r:id="rId33"/>
    <p:sldId id="709" r:id="rId34"/>
    <p:sldId id="693" r:id="rId35"/>
    <p:sldId id="7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9" autoAdjust="0"/>
    <p:restoredTop sz="94343" autoAdjust="0"/>
  </p:normalViewPr>
  <p:slideViewPr>
    <p:cSldViewPr snapToGrid="0" snapToObjects="1">
      <p:cViewPr varScale="1">
        <p:scale>
          <a:sx n="65" d="100"/>
          <a:sy n="65" d="100"/>
        </p:scale>
        <p:origin x="2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19/01/2023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05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a:t>
            </a:fld>
            <a:endParaRPr lang="en-GB" dirty="0"/>
          </a:p>
        </p:txBody>
      </p:sp>
    </p:spTree>
    <p:extLst>
      <p:ext uri="{BB962C8B-B14F-4D97-AF65-F5344CB8AC3E}">
        <p14:creationId xmlns:p14="http://schemas.microsoft.com/office/powerpoint/2010/main" val="128725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280670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12</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1173261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642205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171267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455807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386820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01243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334074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310685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3173627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403074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3335795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722906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00333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1156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misweb.co.uk/datasets/umb" TargetMode="External"/><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hyperlink" Target="https://www.economicshelp.org/blog/14529/unemployment/claimant-count-unemployment/" TargetMode="External"/><Relationship Id="rId4" Type="http://schemas.openxmlformats.org/officeDocument/2006/relationships/hyperlink" Target="https://www.nomisweb.co.uk/query/construct/summary.asp?reset=yes&amp;mode=construct&amp;dataset=127&amp;version=0&amp;anal=1&amp;initse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datasets/householdsbycombinedeconomicactivitystatusofhouseholdmembersbylocalauthoritytablea1la"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www.nomisweb.co.uk/datasets/aps181"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ons.gov.uk/employmentandlabourmarket/peoplenotinwork/economicinactivity/articles/halfamillionmorepeopleareoutofthelabourforcebecauseoflongtermsickness/2022-11-10" TargetMode="External"/><Relationship Id="rId5" Type="http://schemas.openxmlformats.org/officeDocument/2006/relationships/hyperlink" Target="https://onlinelibrary.wiley.com/doi/pdfdirect/10.1111/j.1467-842X.2006.tb00859.x" TargetMode="External"/><Relationship Id="rId4" Type="http://schemas.openxmlformats.org/officeDocument/2006/relationships/hyperlink" Target="https://www.ippr.org/files/publications/pdf/working-well-feb2017.pdf" TargetMode="External"/><Relationship Id="rId9" Type="http://schemas.openxmlformats.org/officeDocument/2006/relationships/hyperlink" Target="https://www.nomisweb.co.uk/reports/lmp/la/1946157169/subreports/einact_time_series/report.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ns.gov.uk/economy/grossvalueaddedgva/datasets/nominalandrealregionalgrossvalueaddedbalancedbyindustry"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ons.gov.uk/visualisations/dvc1370/index.html" TargetMode="External"/><Relationship Id="rId1" Type="http://schemas.openxmlformats.org/officeDocument/2006/relationships/slideLayout" Target="../slideLayouts/slideLayout9.xml"/><Relationship Id="rId6" Type="http://schemas.openxmlformats.org/officeDocument/2006/relationships/hyperlink" Target="https://blog.bham.ac.uk/cityredi/what-is-gross-value-added-gva/" TargetMode="External"/><Relationship Id="rId5"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idlandsengineintelligencehub.or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www.nomisweb.co.uk/reports/lmp/la/1946157169/report.aspx?town=herefordshire#tabjobs" TargetMode="External"/><Relationship Id="rId1" Type="http://schemas.openxmlformats.org/officeDocument/2006/relationships/slideLayout" Target="../slideLayouts/slideLayout9.xml"/><Relationship Id="rId4" Type="http://schemas.openxmlformats.org/officeDocument/2006/relationships/hyperlink" Target="https://www.gov.uk/government/statistics/income-and-tax-by-borough-and-district-or-unitary-authority-2010-to-201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derstanding.herefordshire.gov.uk/populatio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20.png"/><Relationship Id="rId4" Type="http://schemas.openxmlformats.org/officeDocument/2006/relationships/hyperlink" Target="https://understanding.herefordshire.gov.uk/economy-place/topics-relating-to-housing/household-tenur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ingertips.phe.org.uk/search/NEET#page/4/gid/1/pat/6/ati/402/are/E06000019/iid/93203/age/174/sex/4/cat/-1/ctp/-1/yrr/1/cid/4/tbm/1/page-options/tre-ao-0"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news/uk-house-price-index-for-september-2022" TargetMode="External"/><Relationship Id="rId2" Type="http://schemas.openxmlformats.org/officeDocument/2006/relationships/hyperlink" Target="https://www.ons.gov.uk/economy/inflationandpriceindices/bulletins/housepriceindex/october2022"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medianhousepricefornationalandsubnationalgeographiesquarterlyrollingyearhpssadataset09"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hyperlink" Target="mailto:researchteam@herefordshire.gov.uk" TargetMode="Externa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log.bham.ac.uk/cityredi/west-midlands-economic-impact-monitor-8th-july-2022/" TargetMode="External"/><Relationship Id="rId1" Type="http://schemas.openxmlformats.org/officeDocument/2006/relationships/slideLayout" Target="../slideLayouts/slideLayout10.xml"/><Relationship Id="rId4" Type="http://schemas.openxmlformats.org/officeDocument/2006/relationships/hyperlink" Target="https://www.ons.gov.uk/peoplepopulationandcommunity/housing/datasets/housepriceexistingdwellingstoworkplacebasedearningsratio"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ns.gov.uk/peoplepopulationandcommunity/housing/bulletins/privaterentalmarketsummarystatisticsinengland/october2021toseptember2022" TargetMode="External"/><Relationship Id="rId7" Type="http://schemas.openxmlformats.org/officeDocument/2006/relationships/hyperlink" Target="https://www.ons.gov.uk/peoplepopulationandcommunity/housing/datasets/privaterentalmarketsummarystatisticsinengland" TargetMode="External"/><Relationship Id="rId2" Type="http://schemas.openxmlformats.org/officeDocument/2006/relationships/hyperlink" Target="https://news.sky.com/story/why-is-the-uks-rental-market-in-chaos-12711971" TargetMode="Externa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slide" Target="slide15.xml"/><Relationship Id="rId4" Type="http://schemas.openxmlformats.org/officeDocument/2006/relationships/hyperlink" Target="https://www.ons.gov.uk/economy/inflationandpriceindices/bulletins/indexofprivatehousingrentalprices/november202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ukfinance.org.uk/data-and-research/data/mortgages/arrears-and-possessions" TargetMode="External"/><Relationship Id="rId1" Type="http://schemas.openxmlformats.org/officeDocument/2006/relationships/slideLayout" Target="../slideLayouts/slideLayout9.xml"/><Relationship Id="rId4" Type="http://schemas.openxmlformats.org/officeDocument/2006/relationships/hyperlink" Target="https://lginform.local.gov.uk/reports/view/lga-research/lga-research-summary-report-mortgage-and-landlord-possession-statistics-quarterly?mod-area=E0600001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ews.sky.com/story/no-fault-evictions-driving-up-homelessness-rates-in-the-north-of-england-12754427" TargetMode="External"/><Relationship Id="rId1" Type="http://schemas.openxmlformats.org/officeDocument/2006/relationships/slideLayout" Target="../slideLayouts/slideLayout9.xml"/><Relationship Id="rId4" Type="http://schemas.openxmlformats.org/officeDocument/2006/relationships/hyperlink" Target="https://www.gov.uk/government/collections/homelessness-statistics#statutory-homelessnes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ublic.flourish.studio/story/1634399/" TargetMode="Externa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fingertips.phe.org.uk/search/income#page/4/gid/8000037/pat/6/par/E12000005/ati/302/are/E06000019/iid/93700/age/169/sex/4/cat/-1/ctp/-1/yrr/1/cid/4/tbm/1/page-options/car-do-0"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www.jrf.org.uk/report/uk-poverty-2022"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jrf.org.uk/data/child-poverty-rates-local-authority" TargetMode="External"/><Relationship Id="rId5" Type="http://schemas.openxmlformats.org/officeDocument/2006/relationships/image" Target="../media/image33.png"/><Relationship Id="rId4" Type="http://schemas.openxmlformats.org/officeDocument/2006/relationships/hyperlink" Target="https://www.childrenssociety.org.uk/what-we-do/blogs/children-cost-of-living-crisi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ndfuelpoverty.org.uk/price-cap-methodology/" TargetMode="External"/><Relationship Id="rId7" Type="http://schemas.openxmlformats.org/officeDocument/2006/relationships/hyperlink" Target="https://www.gov.uk/government/statistics/sub-regional-fuel-poverty-data-2022"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lginform.local.gov.uk/" TargetMode="External"/><Relationship Id="rId13" Type="http://schemas.openxmlformats.org/officeDocument/2006/relationships/hyperlink" Target="https://www.ons.gov.uk/economy/inflationandpriceindices/articles/costofliving/latestinsights" TargetMode="External"/><Relationship Id="rId18" Type="http://schemas.openxmlformats.org/officeDocument/2006/relationships/hyperlink" Target="https://www.ons.gov.uk/peoplepopulationandcommunity/wellbeing/bulletins/measuringnationalwellbeing/april2021tomarch2022" TargetMode="External"/><Relationship Id="rId3" Type="http://schemas.openxmlformats.org/officeDocument/2006/relationships/hyperlink" Target="https://www.progressive-policy.net/publications/hard-up" TargetMode="External"/><Relationship Id="rId7" Type="http://schemas.openxmlformats.org/officeDocument/2006/relationships/hyperlink" Target="https://www.health.org.uk/evidence-hub/money-and-resources/poverty/map-of-child-poverty" TargetMode="External"/><Relationship Id="rId12" Type="http://schemas.openxmlformats.org/officeDocument/2006/relationships/hyperlink" Target="Census%202021:%20how%20homes%20are%20heated%20in%20your%20area" TargetMode="External"/><Relationship Id="rId17" Type="http://schemas.openxmlformats.org/officeDocument/2006/relationships/hyperlink" Target="https://www.nomisweb.co.uk/reports/lmp/la/1946157169/report.aspx?town=herefordshire#tabjobs" TargetMode="External"/><Relationship Id="rId2" Type="http://schemas.openxmlformats.org/officeDocument/2006/relationships/hyperlink" Target="https://www.centreforcities.org/data/cost-of-living-tracker/" TargetMode="External"/><Relationship Id="rId16" Type="http://schemas.openxmlformats.org/officeDocument/2006/relationships/hyperlink" Target="https://www.ons.gov.uk/employmentandlabourmarket/peopleinwork/employmentandemployeetypes/bulletins/uklabourmarket/november2022" TargetMode="External"/><Relationship Id="rId20" Type="http://schemas.openxmlformats.org/officeDocument/2006/relationships/hyperlink" Target="https://shefuni.maps.arcgis.com/apps/instant/interactivelegend/index.html?appid=8be0cd9e18904c258afd3c959d6fc4d7" TargetMode="External"/><Relationship Id="rId1" Type="http://schemas.openxmlformats.org/officeDocument/2006/relationships/slideLayout" Target="../slideLayouts/slideLayout3.xml"/><Relationship Id="rId6" Type="http://schemas.openxmlformats.org/officeDocument/2006/relationships/hyperlink" Target="https://www.dataorchard.org.uk/case-studies/food-poverty-mapping-project#:~:text=Data%20Orchard%20completed%20a%20literature,lower%20super%20output%20area%27%20geographies." TargetMode="External"/><Relationship Id="rId11" Type="http://schemas.openxmlformats.org/officeDocument/2006/relationships/hyperlink" Target="https://www.ons.gov.uk/peoplepopulationandcommunity/populationandmigration/populationestimates/articles/buildacustomareaprofile/2023-01-17" TargetMode="External"/><Relationship Id="rId5" Type="http://schemas.openxmlformats.org/officeDocument/2006/relationships/hyperlink" Target="https://public.flourish.studio/story/1634399/" TargetMode="External"/><Relationship Id="rId15" Type="http://schemas.openxmlformats.org/officeDocument/2006/relationships/hyperlink" Target="https://www.ons.gov.uk/economy/economicoutputandproductivity/output/articles/ukeconomylatest/2021-01-25" TargetMode="External"/><Relationship Id="rId10" Type="http://schemas.openxmlformats.org/officeDocument/2006/relationships/hyperlink" Target="https://analytics.phe.gov.uk/apps/health-inequalities-dashboard/" TargetMode="External"/><Relationship Id="rId19" Type="http://schemas.openxmlformats.org/officeDocument/2006/relationships/hyperlink" Target="https://www.resolutionfoundation.org/app/uploads/2023/01/Living-Standards-Outlook-2023.pdf" TargetMode="External"/><Relationship Id="rId4" Type="http://schemas.openxmlformats.org/officeDocument/2006/relationships/hyperlink" Target="https://www.thrivingplacesindex.org/candidates/E06000019" TargetMode="External"/><Relationship Id="rId9" Type="http://schemas.openxmlformats.org/officeDocument/2006/relationships/hyperlink" Target="https://www.midlandsengineintelligencehub.org/" TargetMode="External"/><Relationship Id="rId14" Type="http://schemas.openxmlformats.org/officeDocument/2006/relationships/hyperlink" Target="https://www.ons.gov.uk/economy/inflationandpriceindices/articles/thecostoflivingcurrentandupcomingwork/september202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hyperlink" Target="https://stat-xplore.dwp.gov.uk/webapi/info/fuc/definitions.html#CountDate" TargetMode="External"/><Relationship Id="rId4" Type="http://schemas.openxmlformats.org/officeDocument/2006/relationships/hyperlink" Target="https://stat-xplore.dwp.gov.uk/webapi/jsf/dataCatalogueExplorer.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a:t>
            </a:r>
            <a:r>
              <a:rPr lang="en-GB" sz="2800" dirty="0"/>
              <a:t>c</a:t>
            </a:r>
            <a:r>
              <a:rPr lang="en-GB" sz="2800" dirty="0" smtClean="0"/>
              <a:t>ost-of-living bulletin </a:t>
            </a:r>
            <a:br>
              <a:rPr lang="en-GB" sz="2800" dirty="0" smtClean="0"/>
            </a:br>
            <a:r>
              <a:rPr lang="en-GB" sz="1800" dirty="0" smtClean="0"/>
              <a:t>January</a:t>
            </a:r>
            <a:r>
              <a:rPr lang="en-GB" sz="2800" dirty="0" smtClean="0"/>
              <a:t> </a:t>
            </a:r>
            <a:r>
              <a:rPr lang="en-GB" sz="1800" dirty="0" smtClean="0">
                <a:latin typeface="+mn-lt"/>
              </a:rPr>
              <a:t>2023</a:t>
            </a:r>
            <a:br>
              <a:rPr lang="en-GB" sz="1800" dirty="0" smtClean="0">
                <a:latin typeface="+mn-lt"/>
              </a:rPr>
            </a:br>
            <a:r>
              <a:rPr lang="en-GB" sz="1800" dirty="0" smtClean="0"/>
              <a:t/>
            </a:r>
            <a:br>
              <a:rPr lang="en-GB" sz="1800" dirty="0" smtClean="0"/>
            </a:br>
            <a:r>
              <a:rPr lang="en-GB" sz="1600" dirty="0" smtClean="0"/>
              <a:t>Herefordshire Council Intelligence Unit</a:t>
            </a:r>
            <a:endParaRPr lang="en-GB" sz="16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72" y="42084"/>
            <a:ext cx="9413690" cy="540327"/>
          </a:xfrm>
        </p:spPr>
        <p:txBody>
          <a:bodyPr>
            <a:noAutofit/>
          </a:bodyPr>
          <a:lstStyle/>
          <a:p>
            <a:r>
              <a:rPr lang="en-GB" dirty="0" smtClean="0"/>
              <a:t>Model-based estimates of unemployment</a:t>
            </a:r>
            <a:endParaRPr lang="en-GB" dirty="0"/>
          </a:p>
        </p:txBody>
      </p:sp>
      <p:sp>
        <p:nvSpPr>
          <p:cNvPr id="4" name="Text Placeholder 3"/>
          <p:cNvSpPr>
            <a:spLocks noGrp="1"/>
          </p:cNvSpPr>
          <p:nvPr>
            <p:ph type="body" sz="half" idx="2"/>
          </p:nvPr>
        </p:nvSpPr>
        <p:spPr>
          <a:xfrm>
            <a:off x="372708" y="838049"/>
            <a:ext cx="4187593" cy="5100635"/>
          </a:xfrm>
          <a:ln w="38100">
            <a:solidFill>
              <a:srgbClr val="FFC000"/>
            </a:solidFill>
          </a:ln>
        </p:spPr>
        <p:txBody>
          <a:bodyPr>
            <a:noAutofit/>
          </a:bodyPr>
          <a:lstStyle/>
          <a:p>
            <a:pPr lvl="0">
              <a:lnSpc>
                <a:spcPct val="120000"/>
              </a:lnSpc>
              <a:spcBef>
                <a:spcPts val="600"/>
              </a:spcBef>
              <a:defRPr/>
            </a:pPr>
            <a:r>
              <a:rPr lang="en-GB" sz="12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In the period October 2021 to September 2022 the unemployment rate in Herefordshire was 3.2% (CI+-0.9), compared to 3.7% (CI+-0.1) in England as a whole and 4.9% (CI+-0.5)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Herefordshire’s unemployment rate was significantly lower than England as a whole but not significantly so and significantly lower than the West Midlands region but remains elevated compared to pre-pandemic levels, although not significantly so.</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Compared to the previous period (July 2021 – June 2022), the Herefordshire rate was very slightly higher (3.2% vs 3.1%) but the increase was not statistically significant.  In fact, due to the wide confidence intervals on these data, there has been no statistically significant change in the Herefordshire rate observed since January 2013- December 2013.</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This </a:t>
            </a:r>
            <a:r>
              <a:rPr lang="en-US" sz="1200" dirty="0">
                <a:solidFill>
                  <a:srgbClr val="282E2B"/>
                </a:solidFill>
                <a:cs typeface="Arial" panose="020B0604020202020204" pitchFamily="34" charset="0"/>
              </a:rPr>
              <a:t>shows the official annual unemployment </a:t>
            </a:r>
            <a:r>
              <a:rPr lang="en-US" sz="1200" dirty="0" smtClean="0">
                <a:solidFill>
                  <a:srgbClr val="282E2B"/>
                </a:solidFill>
                <a:cs typeface="Arial" panose="020B0604020202020204" pitchFamily="34" charset="0"/>
              </a:rPr>
              <a:t>rate which IS NOT the same as the claimant count rate.</a:t>
            </a:r>
            <a:endParaRPr lang="en-US" sz="1200" dirty="0">
              <a:solidFill>
                <a:srgbClr val="282E2B"/>
              </a:solidFill>
              <a:cs typeface="Arial" panose="020B0604020202020204" pitchFamily="34" charset="0"/>
            </a:endParaRPr>
          </a:p>
          <a:p>
            <a:pPr lvl="0">
              <a:lnSpc>
                <a:spcPct val="120000"/>
              </a:lnSpc>
              <a:spcBef>
                <a:spcPts val="600"/>
              </a:spcBef>
              <a:defRPr/>
            </a:pPr>
            <a:r>
              <a:rPr lang="en-GB" sz="1200" b="1" dirty="0" smtClean="0">
                <a:solidFill>
                  <a:srgbClr val="282E2B"/>
                </a:solidFill>
              </a:rPr>
              <a:t>What </a:t>
            </a:r>
            <a:r>
              <a:rPr lang="en-GB" sz="1200" b="1" dirty="0">
                <a:solidFill>
                  <a:srgbClr val="282E2B"/>
                </a:solidFill>
              </a:rPr>
              <a:t>this doesn’t tell us:</a:t>
            </a:r>
          </a:p>
          <a:p>
            <a:pPr marL="180000" indent="-180000">
              <a:lnSpc>
                <a:spcPct val="120000"/>
              </a:lnSpc>
              <a:spcBef>
                <a:spcPts val="300"/>
              </a:spcBef>
              <a:spcAft>
                <a:spcPts val="300"/>
              </a:spcAft>
              <a:buFont typeface="Arial" panose="020B0604020202020204" pitchFamily="34" charset="0"/>
              <a:buChar char="•"/>
              <a:defRPr/>
            </a:pPr>
            <a:r>
              <a:rPr lang="en-GB" sz="1200" dirty="0">
                <a:solidFill>
                  <a:srgbClr val="282E2B"/>
                </a:solidFill>
                <a:cs typeface="Arial" panose="020B0604020202020204" pitchFamily="34" charset="0"/>
              </a:rPr>
              <a:t>No further breakdown is available below all-age county </a:t>
            </a:r>
            <a:r>
              <a:rPr lang="en-GB" sz="1200" dirty="0" smtClean="0">
                <a:solidFill>
                  <a:srgbClr val="282E2B"/>
                </a:solidFill>
                <a:cs typeface="Arial" panose="020B0604020202020204" pitchFamily="34" charset="0"/>
              </a:rPr>
              <a:t>rate.</a:t>
            </a:r>
            <a:endParaRPr lang="en-GB" sz="1200" dirty="0"/>
          </a:p>
        </p:txBody>
      </p:sp>
      <p:pic>
        <p:nvPicPr>
          <p:cNvPr id="10" name="Content Placeholder 9" descr="Line chart showing trend in model-based unemployment rate in Herefordshire, the West Midlands and England since 2007/08.  Currently, in line with the trend regionally and nationally, the unemployment rate in Herefordshire remains at a historically relatively low level.  In line with the position nationally, model-based estimates of unemployment are currently at historically relatively low levels.  Compared to pre-pandemic the Herefordshire rate remains higher but not significantly so."/>
          <p:cNvPicPr>
            <a:picLocks noGrp="1" noChangeAspect="1"/>
          </p:cNvPicPr>
          <p:nvPr>
            <p:ph idx="1"/>
          </p:nvPr>
        </p:nvPicPr>
        <p:blipFill>
          <a:blip r:embed="rId2"/>
          <a:stretch>
            <a:fillRect/>
          </a:stretch>
        </p:blipFill>
        <p:spPr>
          <a:xfrm>
            <a:off x="4941692" y="905780"/>
            <a:ext cx="6660500" cy="5032904"/>
          </a:xfrm>
          <a:prstGeom prst="rect">
            <a:avLst/>
          </a:prstGeom>
          <a:ln>
            <a:solidFill>
              <a:schemeClr val="tx1"/>
            </a:solidFill>
          </a:ln>
        </p:spPr>
      </p:pic>
      <p:sp>
        <p:nvSpPr>
          <p:cNvPr id="5" name="TextBox 4"/>
          <p:cNvSpPr txBox="1"/>
          <p:nvPr/>
        </p:nvSpPr>
        <p:spPr>
          <a:xfrm>
            <a:off x="9239002" y="6010425"/>
            <a:ext cx="2785339" cy="769441"/>
          </a:xfrm>
          <a:prstGeom prst="rect">
            <a:avLst/>
          </a:prstGeom>
          <a:solidFill>
            <a:schemeClr val="bg1"/>
          </a:solidFill>
          <a:ln>
            <a:solidFill>
              <a:schemeClr val="tx1"/>
            </a:solidFill>
          </a:ln>
        </p:spPr>
        <p:txBody>
          <a:bodyPr wrap="square" rtlCol="0">
            <a:spAutoFit/>
          </a:bodyPr>
          <a:lstStyle/>
          <a:p>
            <a:pPr algn="r"/>
            <a:r>
              <a:rPr lang="en-GB" sz="1100" dirty="0" smtClean="0"/>
              <a:t>Data source: ONS/</a:t>
            </a:r>
            <a:r>
              <a:rPr lang="en-US" sz="1100" dirty="0" smtClean="0">
                <a:hlinkClick r:id="rId3"/>
              </a:rPr>
              <a:t>NOMIS</a:t>
            </a:r>
            <a:r>
              <a:rPr lang="en-US" sz="1100" dirty="0" smtClean="0">
                <a:hlinkClick r:id="rId4"/>
              </a:rPr>
              <a:t> </a:t>
            </a:r>
            <a:endParaRPr lang="en-US" sz="1100" dirty="0" smtClean="0"/>
          </a:p>
          <a:p>
            <a:pPr algn="r"/>
            <a:r>
              <a:rPr lang="en-GB" sz="1100" dirty="0" smtClean="0"/>
              <a:t>Date last updated: 17 January 2023</a:t>
            </a:r>
          </a:p>
          <a:p>
            <a:pPr algn="r"/>
            <a:r>
              <a:rPr lang="en-GB" sz="1100" dirty="0" smtClean="0"/>
              <a:t>Frequency: quarterly</a:t>
            </a:r>
          </a:p>
          <a:p>
            <a:pPr algn="r"/>
            <a:r>
              <a:rPr lang="en-GB" sz="1100" dirty="0" smtClean="0"/>
              <a:t>Next update: 11 April 2023</a:t>
            </a:r>
          </a:p>
        </p:txBody>
      </p:sp>
      <p:sp>
        <p:nvSpPr>
          <p:cNvPr id="3" name="TextBox 2"/>
          <p:cNvSpPr txBox="1"/>
          <p:nvPr/>
        </p:nvSpPr>
        <p:spPr>
          <a:xfrm>
            <a:off x="144556" y="6023021"/>
            <a:ext cx="8979779" cy="784830"/>
          </a:xfrm>
          <a:prstGeom prst="rect">
            <a:avLst/>
          </a:prstGeom>
          <a:solidFill>
            <a:schemeClr val="bg1"/>
          </a:solidFill>
          <a:ln>
            <a:solidFill>
              <a:schemeClr val="bg1">
                <a:lumMod val="75000"/>
              </a:schemeClr>
            </a:solidFill>
          </a:ln>
        </p:spPr>
        <p:txBody>
          <a:bodyPr wrap="square" rtlCol="0">
            <a:spAutoFit/>
          </a:bodyPr>
          <a:lstStyle/>
          <a:p>
            <a:r>
              <a:rPr lang="en-GB" sz="1200" b="1" dirty="0" smtClean="0">
                <a:solidFill>
                  <a:schemeClr val="bg1">
                    <a:lumMod val="75000"/>
                  </a:schemeClr>
                </a:solidFill>
              </a:rPr>
              <a:t>Need </a:t>
            </a:r>
            <a:r>
              <a:rPr lang="en-GB" sz="1200" b="1" dirty="0">
                <a:solidFill>
                  <a:schemeClr val="bg1">
                    <a:lumMod val="75000"/>
                  </a:schemeClr>
                </a:solidFill>
              </a:rPr>
              <a:t>to </a:t>
            </a:r>
            <a:r>
              <a:rPr lang="en-GB" sz="1200" b="1" dirty="0" smtClean="0">
                <a:solidFill>
                  <a:schemeClr val="bg1">
                    <a:lumMod val="75000"/>
                  </a:schemeClr>
                </a:solidFill>
              </a:rPr>
              <a:t>know</a:t>
            </a:r>
            <a:endParaRPr lang="en-GB" sz="1200" b="1" dirty="0">
              <a:solidFill>
                <a:schemeClr val="bg1">
                  <a:lumMod val="75000"/>
                </a:schemeClr>
              </a:solidFill>
            </a:endParaRPr>
          </a:p>
          <a:p>
            <a:r>
              <a:rPr lang="en-US" sz="1100" dirty="0">
                <a:solidFill>
                  <a:schemeClr val="bg1">
                    <a:lumMod val="75000"/>
                  </a:schemeClr>
                </a:solidFill>
              </a:rPr>
              <a:t>Model-based estimates are produced for local authority areas.  Estimates of unemployment for nations and regions are not model-based and have been taken directly from the Annual Population Survey dataset.  For more information on the difference between the unemployment and claimant count rates see this </a:t>
            </a:r>
            <a:r>
              <a:rPr lang="en-US" sz="1100" dirty="0">
                <a:solidFill>
                  <a:schemeClr val="bg1">
                    <a:lumMod val="75000"/>
                  </a:schemeClr>
                </a:solidFill>
                <a:hlinkClick r:id="rId5"/>
              </a:rPr>
              <a:t>article</a:t>
            </a:r>
            <a:r>
              <a:rPr lang="en-US" sz="1100" dirty="0">
                <a:solidFill>
                  <a:schemeClr val="bg1">
                    <a:lumMod val="75000"/>
                  </a:schemeClr>
                </a:solidFill>
              </a:rPr>
              <a:t>. </a:t>
            </a:r>
            <a:endParaRPr lang="en-GB"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smtClean="0"/>
              <a:t>Workless households</a:t>
            </a:r>
            <a:endParaRPr lang="en-GB" dirty="0"/>
          </a:p>
        </p:txBody>
      </p:sp>
      <p:sp>
        <p:nvSpPr>
          <p:cNvPr id="4" name="Text Placeholder 3"/>
          <p:cNvSpPr>
            <a:spLocks noGrp="1"/>
          </p:cNvSpPr>
          <p:nvPr>
            <p:ph type="body" sz="half" idx="2"/>
          </p:nvPr>
        </p:nvSpPr>
        <p:spPr>
          <a:xfrm>
            <a:off x="182570" y="653142"/>
            <a:ext cx="5460430" cy="6032665"/>
          </a:xfrm>
          <a:solidFill>
            <a:schemeClr val="bg1"/>
          </a:solidFill>
          <a:ln w="38100">
            <a:solidFill>
              <a:srgbClr val="FFC000"/>
            </a:solidFill>
          </a:ln>
        </p:spPr>
        <p:txBody>
          <a:bodyPr>
            <a:noAutofit/>
          </a:bodyPr>
          <a:lstStyle/>
          <a:p>
            <a:pPr>
              <a:lnSpc>
                <a:spcPct val="120000"/>
              </a:lnSpc>
            </a:pPr>
            <a:r>
              <a:rPr lang="en-US" sz="1200" dirty="0" smtClean="0"/>
              <a:t>Some </a:t>
            </a:r>
            <a:r>
              <a:rPr lang="en-US" sz="1200" dirty="0"/>
              <a:t>families face numerous </a:t>
            </a:r>
            <a:r>
              <a:rPr lang="en-US" sz="1200" dirty="0" smtClean="0"/>
              <a:t>barriers to </a:t>
            </a:r>
            <a:r>
              <a:rPr lang="en-US" sz="1200" dirty="0"/>
              <a:t>work and experience long-term </a:t>
            </a:r>
            <a:r>
              <a:rPr lang="en-US" sz="1200" dirty="0" err="1" smtClean="0"/>
              <a:t>worklessness</a:t>
            </a:r>
            <a:r>
              <a:rPr lang="en-US" sz="1200" dirty="0" smtClean="0"/>
              <a:t>, which is associated with a range of negative social outcomes and can prove difficult to reverse.</a:t>
            </a:r>
          </a:p>
          <a:p>
            <a:pPr>
              <a:lnSpc>
                <a:spcPct val="120000"/>
              </a:lnSpc>
            </a:pPr>
            <a:r>
              <a:rPr lang="en-US" sz="1200" b="1" dirty="0" smtClean="0"/>
              <a:t>Key points</a:t>
            </a:r>
          </a:p>
          <a:p>
            <a:pPr marL="171450" indent="-171450">
              <a:lnSpc>
                <a:spcPct val="120000"/>
              </a:lnSpc>
              <a:buFont typeface="Arial" panose="020B0604020202020204" pitchFamily="34" charset="0"/>
              <a:buChar char="•"/>
            </a:pPr>
            <a:r>
              <a:rPr lang="en-US" sz="1200" dirty="0"/>
              <a:t>Problem debt is around twice as prevalent in workless households</a:t>
            </a:r>
            <a:r>
              <a:rPr lang="en-US" sz="1200" dirty="0" smtClean="0"/>
              <a:t>.</a:t>
            </a:r>
          </a:p>
          <a:p>
            <a:pPr marL="171450" indent="-171450">
              <a:lnSpc>
                <a:spcPct val="120000"/>
              </a:lnSpc>
              <a:buFont typeface="Arial" panose="020B0604020202020204" pitchFamily="34" charset="0"/>
              <a:buChar char="•"/>
            </a:pPr>
            <a:r>
              <a:rPr lang="en-US" sz="1200"/>
              <a:t>Around </a:t>
            </a:r>
            <a:r>
              <a:rPr lang="en-US" sz="1200" smtClean="0"/>
              <a:t>60% </a:t>
            </a:r>
            <a:r>
              <a:rPr lang="en-US" sz="1200" dirty="0"/>
              <a:t>of housing benefit claimants in </a:t>
            </a:r>
            <a:r>
              <a:rPr lang="en-US" sz="1200" dirty="0" smtClean="0"/>
              <a:t>temporary accommodation </a:t>
            </a:r>
            <a:r>
              <a:rPr lang="en-US" sz="1200" dirty="0"/>
              <a:t>are workless or on out-of-work benefits. </a:t>
            </a:r>
            <a:endParaRPr lang="en-US" sz="1200" dirty="0" smtClean="0"/>
          </a:p>
          <a:p>
            <a:pPr marL="171450" indent="-171450">
              <a:lnSpc>
                <a:spcPct val="120000"/>
              </a:lnSpc>
              <a:buFont typeface="Arial" panose="020B0604020202020204" pitchFamily="34" charset="0"/>
              <a:buChar char="•"/>
            </a:pPr>
            <a:r>
              <a:rPr lang="en-US" sz="1200" dirty="0"/>
              <a:t>In couple-parent families, relationship distress is around </a:t>
            </a:r>
            <a:r>
              <a:rPr lang="en-US" sz="1200" dirty="0" smtClean="0"/>
              <a:t>three times </a:t>
            </a:r>
            <a:r>
              <a:rPr lang="en-US" sz="1200" dirty="0"/>
              <a:t>as prevalent if both parents are workless, as when </a:t>
            </a:r>
            <a:r>
              <a:rPr lang="en-US" sz="1200" dirty="0" smtClean="0"/>
              <a:t>both parents </a:t>
            </a:r>
            <a:r>
              <a:rPr lang="en-US" sz="1200" dirty="0"/>
              <a:t>are working</a:t>
            </a:r>
            <a:r>
              <a:rPr lang="en-US" sz="1200" dirty="0" smtClean="0"/>
              <a:t>.  The </a:t>
            </a:r>
            <a:r>
              <a:rPr lang="en-US" sz="1200" dirty="0"/>
              <a:t>vast majority of parents reporting treatment for </a:t>
            </a:r>
            <a:r>
              <a:rPr lang="en-US" sz="1200" dirty="0" smtClean="0"/>
              <a:t>drug/alcohol use/dependency </a:t>
            </a:r>
            <a:r>
              <a:rPr lang="en-US" sz="1200" dirty="0"/>
              <a:t>had been out of work for at least a month. </a:t>
            </a:r>
            <a:endParaRPr lang="en-US" sz="1200" dirty="0" smtClean="0"/>
          </a:p>
          <a:p>
            <a:pPr marL="171450" indent="-171450">
              <a:lnSpc>
                <a:spcPct val="120000"/>
              </a:lnSpc>
              <a:buFont typeface="Arial" panose="020B0604020202020204" pitchFamily="34" charset="0"/>
              <a:buChar char="•"/>
            </a:pPr>
            <a:r>
              <a:rPr lang="en-US" sz="1200" dirty="0" smtClean="0"/>
              <a:t>Around </a:t>
            </a:r>
            <a:r>
              <a:rPr lang="en-US" sz="1200" dirty="0"/>
              <a:t>half of children </a:t>
            </a:r>
            <a:r>
              <a:rPr lang="en-US" sz="1200" dirty="0" smtClean="0"/>
              <a:t>in workless </a:t>
            </a:r>
            <a:r>
              <a:rPr lang="en-US" sz="1200" dirty="0"/>
              <a:t>families are living with parents who have at least three </a:t>
            </a:r>
            <a:r>
              <a:rPr lang="en-US" sz="1200" dirty="0" smtClean="0"/>
              <a:t>potential barriers </a:t>
            </a:r>
            <a:r>
              <a:rPr lang="en-US" sz="1200" dirty="0"/>
              <a:t>to work, such as ill health, low qualifications or lone parenthood</a:t>
            </a:r>
            <a:r>
              <a:rPr lang="en-US" sz="1200" dirty="0" smtClean="0"/>
              <a:t>.  Children </a:t>
            </a:r>
            <a:r>
              <a:rPr lang="en-US" sz="1200" dirty="0"/>
              <a:t>in workless families are almost twice as likely to </a:t>
            </a:r>
            <a:r>
              <a:rPr lang="en-US" sz="1200" dirty="0" smtClean="0"/>
              <a:t>live with </a:t>
            </a:r>
            <a:r>
              <a:rPr lang="en-US" sz="1200" dirty="0"/>
              <a:t>at least one parent with poor mental </a:t>
            </a:r>
            <a:r>
              <a:rPr lang="en-US" sz="1200" dirty="0" smtClean="0"/>
              <a:t>health.</a:t>
            </a:r>
            <a:endParaRPr lang="en-US" sz="1200" dirty="0"/>
          </a:p>
          <a:p>
            <a:pPr marL="171450" indent="-171450">
              <a:lnSpc>
                <a:spcPct val="120000"/>
              </a:lnSpc>
              <a:buFont typeface="Arial" panose="020B0604020202020204" pitchFamily="34" charset="0"/>
              <a:buChar char="•"/>
            </a:pPr>
            <a:r>
              <a:rPr lang="en-US" sz="1200" dirty="0" smtClean="0"/>
              <a:t>Children </a:t>
            </a:r>
            <a:r>
              <a:rPr lang="en-US" sz="1200" dirty="0"/>
              <a:t>growing up in </a:t>
            </a:r>
            <a:r>
              <a:rPr lang="en-US" sz="1200" dirty="0" smtClean="0"/>
              <a:t>workless families </a:t>
            </a:r>
            <a:r>
              <a:rPr lang="en-US" sz="1200" dirty="0"/>
              <a:t>are almost twice as likely as children in working families to fail </a:t>
            </a:r>
            <a:r>
              <a:rPr lang="en-US" sz="1200" dirty="0" smtClean="0"/>
              <a:t>to reach </a:t>
            </a:r>
            <a:r>
              <a:rPr lang="en-US" sz="1200" dirty="0"/>
              <a:t>the expected levels at all stages of their education.</a:t>
            </a:r>
          </a:p>
          <a:p>
            <a:pPr marL="171450" indent="-171450">
              <a:lnSpc>
                <a:spcPct val="120000"/>
              </a:lnSpc>
              <a:buFont typeface="Arial" panose="020B0604020202020204" pitchFamily="34" charset="0"/>
              <a:buChar char="•"/>
            </a:pPr>
            <a:r>
              <a:rPr lang="en-GB" sz="1200" dirty="0" smtClean="0"/>
              <a:t>Up to 2021 (the latest data available) the proportion of workless households in Herefordshire (12.4%) had fallen slightly from 13.0% in 2020 and was lower than in England both as a whole (13.4%) and in the West Midlands region (14.2%) but not significantly so.   </a:t>
            </a:r>
            <a:endParaRPr lang="en-GB" sz="1200" dirty="0"/>
          </a:p>
        </p:txBody>
      </p:sp>
      <p:pic>
        <p:nvPicPr>
          <p:cNvPr id="12" name="Content Placeholder 11" descr="Chart and table showing the proportion of workless households in Herefordshire, the West Midlands and England for the period 2010 to 2021.  The long-term trend and proportions are broadly in line with the national and regional picture.&#10;"/>
          <p:cNvPicPr>
            <a:picLocks noGrp="1" noChangeAspect="1"/>
          </p:cNvPicPr>
          <p:nvPr>
            <p:ph idx="1"/>
          </p:nvPr>
        </p:nvPicPr>
        <p:blipFill>
          <a:blip r:embed="rId2"/>
          <a:stretch>
            <a:fillRect/>
          </a:stretch>
        </p:blipFill>
        <p:spPr>
          <a:xfrm>
            <a:off x="5776286" y="919915"/>
            <a:ext cx="6234099" cy="3728669"/>
          </a:xfrm>
          <a:prstGeom prst="rect">
            <a:avLst/>
          </a:prstGeom>
          <a:ln>
            <a:solidFill>
              <a:schemeClr val="tx1"/>
            </a:solidFill>
          </a:ln>
        </p:spPr>
      </p:pic>
      <p:sp>
        <p:nvSpPr>
          <p:cNvPr id="7" name="TextBox 6"/>
          <p:cNvSpPr txBox="1"/>
          <p:nvPr/>
        </p:nvSpPr>
        <p:spPr>
          <a:xfrm>
            <a:off x="9326561" y="4652144"/>
            <a:ext cx="2683824" cy="769441"/>
          </a:xfrm>
          <a:prstGeom prst="rect">
            <a:avLst/>
          </a:prstGeom>
          <a:solidFill>
            <a:schemeClr val="bg1"/>
          </a:solidFill>
          <a:ln>
            <a:solidFill>
              <a:schemeClr val="accent1"/>
            </a:solidFill>
          </a:ln>
        </p:spPr>
        <p:txBody>
          <a:bodyPr wrap="square" rtlCol="0">
            <a:spAutoFit/>
          </a:bodyPr>
          <a:lstStyle/>
          <a:p>
            <a:r>
              <a:rPr lang="en-GB" sz="1100" dirty="0" smtClean="0"/>
              <a:t>Data source:  </a:t>
            </a:r>
            <a:r>
              <a:rPr lang="en-GB" sz="1100" dirty="0" smtClean="0">
                <a:hlinkClick r:id="rId3"/>
              </a:rPr>
              <a:t>ONS</a:t>
            </a:r>
            <a:endParaRPr lang="en-GB" sz="1100" dirty="0" smtClean="0"/>
          </a:p>
          <a:p>
            <a:r>
              <a:rPr lang="en-GB" sz="1100" dirty="0" smtClean="0"/>
              <a:t>Last updated:  20 October 2022</a:t>
            </a:r>
          </a:p>
          <a:p>
            <a:r>
              <a:rPr lang="en-GB" sz="1100" dirty="0" smtClean="0"/>
              <a:t>Frequency:  annual</a:t>
            </a:r>
          </a:p>
          <a:p>
            <a:r>
              <a:rPr lang="en-GB" sz="1100" dirty="0" smtClean="0"/>
              <a:t>Next update:  October 2023</a:t>
            </a:r>
            <a:endParaRPr lang="en-GB" sz="1100" dirty="0"/>
          </a:p>
        </p:txBody>
      </p:sp>
      <p:sp>
        <p:nvSpPr>
          <p:cNvPr id="6" name="TextBox 5"/>
          <p:cNvSpPr txBox="1"/>
          <p:nvPr/>
        </p:nvSpPr>
        <p:spPr>
          <a:xfrm>
            <a:off x="5776285" y="5670144"/>
            <a:ext cx="6234099" cy="1015663"/>
          </a:xfrm>
          <a:prstGeom prst="rect">
            <a:avLst/>
          </a:prstGeom>
          <a:solidFill>
            <a:schemeClr val="bg1"/>
          </a:solidFill>
          <a:ln>
            <a:solidFill>
              <a:schemeClr val="accent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Workless </a:t>
            </a:r>
            <a:r>
              <a:rPr lang="en-US" sz="1200" dirty="0">
                <a:solidFill>
                  <a:schemeClr val="bg1">
                    <a:lumMod val="65000"/>
                  </a:schemeClr>
                </a:solidFill>
              </a:rPr>
              <a:t>households are households where no one aged 16 years or over is in employment. These members may be unemployed or economically inactive. Economically inactive members may be unavailable to work because of family commitments, retirement or study, or sickness or disability</a:t>
            </a:r>
            <a:r>
              <a:rPr lang="en-US" sz="1200" dirty="0" smtClean="0">
                <a:solidFill>
                  <a:schemeClr val="bg1">
                    <a:lumMod val="65000"/>
                  </a:schemeClr>
                </a:solidFill>
              </a:rPr>
              <a:t>.  Percentages are of working age households i.e. where at least one household member is aged 16-64.</a:t>
            </a:r>
            <a:endParaRPr lang="en-GB" sz="1200" dirty="0">
              <a:solidFill>
                <a:schemeClr val="bg1">
                  <a:lumMod val="65000"/>
                </a:schemeClr>
              </a:solidFill>
            </a:endParaRPr>
          </a:p>
        </p:txBody>
      </p:sp>
    </p:spTree>
    <p:extLst>
      <p:ext uri="{BB962C8B-B14F-4D97-AF65-F5344CB8AC3E}">
        <p14:creationId xmlns:p14="http://schemas.microsoft.com/office/powerpoint/2010/main" val="183959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141242"/>
            <a:ext cx="9511281" cy="943864"/>
          </a:xfrm>
        </p:spPr>
        <p:txBody>
          <a:bodyPr>
            <a:normAutofit/>
          </a:bodyPr>
          <a:lstStyle/>
          <a:p>
            <a:r>
              <a:rPr lang="en-GB" dirty="0" smtClean="0"/>
              <a:t>Absence from work due to long-term sickness</a:t>
            </a:r>
            <a:endParaRPr lang="en-GB" dirty="0"/>
          </a:p>
        </p:txBody>
      </p:sp>
      <p:sp>
        <p:nvSpPr>
          <p:cNvPr id="9" name="Text Placeholder 8"/>
          <p:cNvSpPr>
            <a:spLocks noGrp="1"/>
          </p:cNvSpPr>
          <p:nvPr>
            <p:ph type="body" sz="half" idx="2"/>
          </p:nvPr>
        </p:nvSpPr>
        <p:spPr>
          <a:xfrm>
            <a:off x="252111" y="1085106"/>
            <a:ext cx="4526366" cy="4874802"/>
          </a:xfrm>
          <a:ln w="38100">
            <a:solidFill>
              <a:srgbClr val="FFC000"/>
            </a:solidFill>
          </a:ln>
        </p:spPr>
        <p:txBody>
          <a:bodyPr>
            <a:normAutofit fontScale="70000" lnSpcReduction="20000"/>
          </a:bodyPr>
          <a:lstStyle/>
          <a:p>
            <a:pPr>
              <a:lnSpc>
                <a:spcPct val="120000"/>
              </a:lnSpc>
            </a:pPr>
            <a:r>
              <a:rPr lang="en-GB" dirty="0" smtClean="0"/>
              <a:t>Sickness </a:t>
            </a:r>
            <a:r>
              <a:rPr lang="en-GB" dirty="0"/>
              <a:t>absence is a key indicator </a:t>
            </a:r>
            <a:r>
              <a:rPr lang="en-GB" dirty="0" smtClean="0"/>
              <a:t>of </a:t>
            </a:r>
            <a:r>
              <a:rPr lang="en-GB" dirty="0"/>
              <a:t>labour </a:t>
            </a:r>
            <a:r>
              <a:rPr lang="en-GB" dirty="0" smtClean="0"/>
              <a:t>productivity.  In addition, long-term </a:t>
            </a:r>
            <a:r>
              <a:rPr lang="en-GB" dirty="0"/>
              <a:t>absence from the workplace can have a serious detrimental impact </a:t>
            </a:r>
            <a:r>
              <a:rPr lang="en-GB" dirty="0" smtClean="0"/>
              <a:t>on individuals</a:t>
            </a:r>
            <a:r>
              <a:rPr lang="en-GB" dirty="0"/>
              <a:t>’ long-term health, financial security and social </a:t>
            </a:r>
            <a:r>
              <a:rPr lang="en-GB" dirty="0" smtClean="0"/>
              <a:t>inclusion (</a:t>
            </a:r>
            <a:r>
              <a:rPr lang="en-GB" dirty="0" smtClean="0">
                <a:hlinkClick r:id="rId3"/>
              </a:rPr>
              <a:t>NICE</a:t>
            </a:r>
            <a:r>
              <a:rPr lang="en-GB" dirty="0" smtClean="0"/>
              <a:t>, 2019).</a:t>
            </a:r>
          </a:p>
          <a:p>
            <a:pPr>
              <a:lnSpc>
                <a:spcPct val="120000"/>
              </a:lnSpc>
            </a:pPr>
            <a:r>
              <a:rPr lang="en-GB" dirty="0" smtClean="0"/>
              <a:t>Furthermore, people with disabilities, in insecure employment, and in lower socio-economic groups, who are already at higher risk of financial insecurity and poverty, are also more likely to experience long-term sickness absence (</a:t>
            </a:r>
            <a:r>
              <a:rPr lang="en-GB" dirty="0" smtClean="0">
                <a:hlinkClick r:id="rId4"/>
              </a:rPr>
              <a:t>IPPR</a:t>
            </a:r>
            <a:r>
              <a:rPr lang="en-GB" dirty="0" smtClean="0"/>
              <a:t>, 2017; </a:t>
            </a:r>
            <a:r>
              <a:rPr lang="en-GB" dirty="0" smtClean="0">
                <a:hlinkClick r:id="rId5"/>
              </a:rPr>
              <a:t>De Souza </a:t>
            </a:r>
            <a:r>
              <a:rPr lang="en-GB" i="1" dirty="0" smtClean="0">
                <a:hlinkClick r:id="rId5"/>
              </a:rPr>
              <a:t>et al</a:t>
            </a:r>
            <a:r>
              <a:rPr lang="en-GB" i="1" dirty="0" smtClean="0"/>
              <a:t>, </a:t>
            </a:r>
            <a:r>
              <a:rPr lang="en-GB" dirty="0" smtClean="0"/>
              <a:t>2006).</a:t>
            </a:r>
          </a:p>
          <a:p>
            <a:pPr>
              <a:lnSpc>
                <a:spcPct val="120000"/>
              </a:lnSpc>
            </a:pPr>
            <a:r>
              <a:rPr lang="en-GB" dirty="0" smtClean="0"/>
              <a:t>Mental ill-health is one of the major causes of long-term sickness absence and is being adversely impacted by the cost-of-living crisis (</a:t>
            </a:r>
            <a:r>
              <a:rPr lang="en-GB" dirty="0" smtClean="0">
                <a:hlinkClick r:id="rId6"/>
              </a:rPr>
              <a:t>ONS</a:t>
            </a:r>
            <a:r>
              <a:rPr lang="en-GB" dirty="0" smtClean="0"/>
              <a:t>, 2022).</a:t>
            </a:r>
          </a:p>
          <a:p>
            <a:pPr>
              <a:lnSpc>
                <a:spcPct val="120000"/>
              </a:lnSpc>
            </a:pPr>
            <a:r>
              <a:rPr lang="en-GB" dirty="0" smtClean="0">
                <a:hlinkClick r:id="rId6"/>
              </a:rPr>
              <a:t>ONS report </a:t>
            </a:r>
            <a:r>
              <a:rPr lang="en-GB" dirty="0" smtClean="0"/>
              <a:t>that </a:t>
            </a:r>
            <a:r>
              <a:rPr lang="en-GB" dirty="0"/>
              <a:t>across the UK </a:t>
            </a:r>
            <a:r>
              <a:rPr lang="en-GB" dirty="0" smtClean="0"/>
              <a:t>the </a:t>
            </a:r>
            <a:r>
              <a:rPr lang="en-GB" dirty="0"/>
              <a:t>number of working-age adults who are out of the labour market (known as "economically inactive") because of long-term sickness has been rising since 2019, from around 2.0 million people in spring 2019, to about 2.5 million in summer 2022.</a:t>
            </a:r>
            <a:endParaRPr lang="en-GB" dirty="0" smtClean="0"/>
          </a:p>
          <a:p>
            <a:pPr>
              <a:lnSpc>
                <a:spcPct val="120000"/>
              </a:lnSpc>
            </a:pPr>
            <a:r>
              <a:rPr lang="en-GB" dirty="0" smtClean="0"/>
              <a:t>Long-term sickness rates as a proportion of those economically inactive in Herefordshire have fluctuated very significantly in the past two decades and are currently (October 2021 – September 2022) higher than for Great Britain and the West Midlands: 26.7% compared to 24.3% and 25.4% respectively.</a:t>
            </a:r>
          </a:p>
          <a:p>
            <a:pPr>
              <a:lnSpc>
                <a:spcPct val="120000"/>
              </a:lnSpc>
            </a:pPr>
            <a:r>
              <a:rPr lang="en-GB" dirty="0" smtClean="0"/>
              <a:t>Currently (October 2021-September 2022), around 5,800 </a:t>
            </a:r>
            <a:r>
              <a:rPr lang="en-GB" dirty="0"/>
              <a:t>people aged </a:t>
            </a:r>
            <a:r>
              <a:rPr lang="en-GB" dirty="0" smtClean="0"/>
              <a:t>16-64 in Herefordshire are absent from work due to long-term sickness.</a:t>
            </a:r>
            <a:endParaRPr lang="en-GB" dirty="0"/>
          </a:p>
        </p:txBody>
      </p:sp>
      <p:pic>
        <p:nvPicPr>
          <p:cNvPr id="8" name="Content Placeholder 7" descr="Line graph showing long-term sickness rates (as a proportion of all economically inactive) in Herefordshire, the West Midlands and Great Britain since 2005."/>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863594" y="1085106"/>
            <a:ext cx="6489944" cy="3558496"/>
          </a:xfrm>
          <a:ln>
            <a:solidFill>
              <a:schemeClr val="tx1"/>
            </a:solidFill>
          </a:ln>
        </p:spPr>
      </p:pic>
      <p:sp>
        <p:nvSpPr>
          <p:cNvPr id="11" name="TextBox 10"/>
          <p:cNvSpPr txBox="1"/>
          <p:nvPr/>
        </p:nvSpPr>
        <p:spPr>
          <a:xfrm>
            <a:off x="4863594" y="4713412"/>
            <a:ext cx="2616174" cy="830997"/>
          </a:xfrm>
          <a:prstGeom prst="rect">
            <a:avLst/>
          </a:prstGeom>
          <a:noFill/>
          <a:ln>
            <a:solidFill>
              <a:schemeClr val="tx1"/>
            </a:solidFill>
          </a:ln>
        </p:spPr>
        <p:txBody>
          <a:bodyPr wrap="square" rtlCol="0">
            <a:spAutoFit/>
          </a:bodyPr>
          <a:lstStyle/>
          <a:p>
            <a:r>
              <a:rPr lang="en-GB" sz="1200" dirty="0" smtClean="0"/>
              <a:t>Source:  ONS</a:t>
            </a:r>
            <a:r>
              <a:rPr lang="en-GB" sz="1200" dirty="0" smtClean="0">
                <a:hlinkClick r:id="rId8"/>
              </a:rPr>
              <a:t>/</a:t>
            </a:r>
            <a:r>
              <a:rPr lang="en-GB" sz="1200" dirty="0" smtClean="0">
                <a:hlinkClick r:id="rId9"/>
              </a:rPr>
              <a:t>NOMIS</a:t>
            </a:r>
            <a:endParaRPr lang="en-GB" sz="1200" dirty="0" smtClean="0"/>
          </a:p>
          <a:p>
            <a:r>
              <a:rPr lang="en-GB" sz="1200" dirty="0" smtClean="0"/>
              <a:t>Frequency:  quarterly</a:t>
            </a:r>
          </a:p>
          <a:p>
            <a:r>
              <a:rPr lang="en-GB" sz="1200" dirty="0" smtClean="0"/>
              <a:t>Last updated: 17 January 2023</a:t>
            </a:r>
          </a:p>
          <a:p>
            <a:r>
              <a:rPr lang="en-GB" sz="1200" dirty="0" smtClean="0"/>
              <a:t>Next update:  April 2023</a:t>
            </a:r>
            <a:endParaRPr lang="en-GB" sz="1200" dirty="0"/>
          </a:p>
        </p:txBody>
      </p:sp>
      <p:sp>
        <p:nvSpPr>
          <p:cNvPr id="3" name="TextBox 2"/>
          <p:cNvSpPr txBox="1"/>
          <p:nvPr/>
        </p:nvSpPr>
        <p:spPr>
          <a:xfrm>
            <a:off x="4863594" y="5614219"/>
            <a:ext cx="7100806" cy="276999"/>
          </a:xfrm>
          <a:prstGeom prst="rect">
            <a:avLst/>
          </a:prstGeom>
          <a:solidFill>
            <a:schemeClr val="bg1"/>
          </a:solidFill>
          <a:ln>
            <a:solidFill>
              <a:schemeClr val="tx1"/>
            </a:solidFill>
          </a:ln>
        </p:spPr>
        <p:txBody>
          <a:bodyPr wrap="square" rtlCol="0">
            <a:spAutoFit/>
          </a:bodyPr>
          <a:lstStyle/>
          <a:p>
            <a:r>
              <a:rPr lang="en-GB" sz="1200" dirty="0" smtClean="0">
                <a:solidFill>
                  <a:schemeClr val="bg1">
                    <a:lumMod val="65000"/>
                  </a:schemeClr>
                </a:solidFill>
              </a:rPr>
              <a:t>Need to know:  Percentages are proportion </a:t>
            </a:r>
            <a:r>
              <a:rPr lang="en-GB" sz="1200" dirty="0">
                <a:solidFill>
                  <a:schemeClr val="bg1">
                    <a:lumMod val="65000"/>
                  </a:schemeClr>
                </a:solidFill>
              </a:rPr>
              <a:t>of those economically </a:t>
            </a:r>
            <a:r>
              <a:rPr lang="en-GB" sz="1200" dirty="0" smtClean="0">
                <a:solidFill>
                  <a:schemeClr val="bg1">
                    <a:lumMod val="65000"/>
                  </a:schemeClr>
                </a:solidFill>
              </a:rPr>
              <a:t>inactive aged 16-64.</a:t>
            </a:r>
            <a:endParaRPr lang="en-GB" sz="1200" dirty="0">
              <a:solidFill>
                <a:schemeClr val="bg1">
                  <a:lumMod val="65000"/>
                </a:schemeClr>
              </a:solidFill>
            </a:endParaRPr>
          </a:p>
        </p:txBody>
      </p:sp>
    </p:spTree>
    <p:extLst>
      <p:ext uri="{BB962C8B-B14F-4D97-AF65-F5344CB8AC3E}">
        <p14:creationId xmlns:p14="http://schemas.microsoft.com/office/powerpoint/2010/main" val="81380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29"/>
            <a:ext cx="4707393" cy="900801"/>
          </a:xfrm>
        </p:spPr>
        <p:txBody>
          <a:bodyPr>
            <a:normAutofit fontScale="90000"/>
          </a:bodyPr>
          <a:lstStyle/>
          <a:p>
            <a:r>
              <a:rPr lang="en-GB" dirty="0" smtClean="0"/>
              <a:t>The value of Herefordshire’s economy</a:t>
            </a:r>
            <a:endParaRPr lang="en-GB" dirty="0"/>
          </a:p>
        </p:txBody>
      </p:sp>
      <p:sp>
        <p:nvSpPr>
          <p:cNvPr id="4" name="Text Placeholder 3"/>
          <p:cNvSpPr>
            <a:spLocks noGrp="1"/>
          </p:cNvSpPr>
          <p:nvPr>
            <p:ph type="body" sz="half" idx="2"/>
          </p:nvPr>
        </p:nvSpPr>
        <p:spPr>
          <a:xfrm>
            <a:off x="166255" y="1190501"/>
            <a:ext cx="5094514" cy="4548094"/>
          </a:xfrm>
          <a:ln w="38100">
            <a:solidFill>
              <a:srgbClr val="FFC000"/>
            </a:solidFill>
          </a:ln>
        </p:spPr>
        <p:txBody>
          <a:bodyPr>
            <a:normAutofit fontScale="85000" lnSpcReduction="20000"/>
          </a:bodyPr>
          <a:lstStyle/>
          <a:p>
            <a:pPr>
              <a:lnSpc>
                <a:spcPct val="120000"/>
              </a:lnSpc>
            </a:pPr>
            <a:r>
              <a:rPr lang="en-GB" dirty="0" smtClean="0"/>
              <a:t>There is a widely accepted association between economic growth and living standards</a:t>
            </a:r>
            <a:r>
              <a:rPr lang="en-GB" dirty="0"/>
              <a:t>. Herefordshire's </a:t>
            </a:r>
            <a:r>
              <a:rPr lang="en-GB" dirty="0" smtClean="0"/>
              <a:t>GVA </a:t>
            </a:r>
            <a:r>
              <a:rPr lang="en-GB" dirty="0"/>
              <a:t>declined relative to England and the West Midlands region in the mid 2000s.  Thereafter it increased fairly consistently in line with the national trend until 2016 when it dipped again.  Although it increased again subsequently, increases were lower than nationally and regionally.  </a:t>
            </a:r>
            <a:r>
              <a:rPr lang="en-GB" dirty="0" smtClean="0"/>
              <a:t>In </a:t>
            </a:r>
            <a:r>
              <a:rPr lang="en-GB" dirty="0"/>
              <a:t>2020 the economy was seriously impacted by the pandemic and </a:t>
            </a:r>
            <a:r>
              <a:rPr lang="en-GB" dirty="0" smtClean="0"/>
              <a:t>in real terms contracted </a:t>
            </a:r>
            <a:r>
              <a:rPr lang="en-GB" dirty="0"/>
              <a:t>to less than the size </a:t>
            </a:r>
            <a:r>
              <a:rPr lang="en-GB" dirty="0" smtClean="0"/>
              <a:t>it had been in </a:t>
            </a:r>
            <a:r>
              <a:rPr lang="en-GB" dirty="0"/>
              <a:t>2014.</a:t>
            </a:r>
            <a:endParaRPr lang="en-GB" dirty="0" smtClean="0"/>
          </a:p>
          <a:p>
            <a:pPr marL="285750" indent="-285750">
              <a:lnSpc>
                <a:spcPct val="120000"/>
              </a:lnSpc>
              <a:buFont typeface="Arial" panose="020B0604020202020204" pitchFamily="34" charset="0"/>
              <a:buChar char="•"/>
            </a:pPr>
            <a:r>
              <a:rPr lang="en-GB" dirty="0" smtClean="0"/>
              <a:t>In 2020 (the latest year available) the value of Herefordshire’s economy at current prices was £3,857 million.</a:t>
            </a:r>
          </a:p>
          <a:p>
            <a:pPr marL="285750" indent="-285750">
              <a:lnSpc>
                <a:spcPct val="120000"/>
              </a:lnSpc>
              <a:buFont typeface="Arial" panose="020B0604020202020204" pitchFamily="34" charset="0"/>
              <a:buChar char="•"/>
            </a:pPr>
            <a:r>
              <a:rPr lang="en-GB" dirty="0" smtClean="0"/>
              <a:t>Adjusting to remove the effects of inflation (i.e. using the chained volume measure), as a result of the pandemic Herefordshire’s economy shrank by 11% in 2020 compared to the previous year.  This followed an 8% increase in real terms between 2015 and 2019.  This closely followed the trend nationally (8% increase in real terms 2015-2019 then a 10% fall 2019-2020).</a:t>
            </a:r>
            <a:endParaRPr lang="en-GB" dirty="0"/>
          </a:p>
        </p:txBody>
      </p:sp>
      <p:sp>
        <p:nvSpPr>
          <p:cNvPr id="6" name="TextBox 5"/>
          <p:cNvSpPr txBox="1"/>
          <p:nvPr/>
        </p:nvSpPr>
        <p:spPr>
          <a:xfrm>
            <a:off x="9708908" y="5738595"/>
            <a:ext cx="219841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2"/>
              </a:rPr>
              <a:t>ONS</a:t>
            </a:r>
            <a:endParaRPr lang="en-GB" sz="1200" dirty="0" smtClean="0"/>
          </a:p>
          <a:p>
            <a:r>
              <a:rPr lang="en-GB" sz="1200" dirty="0" smtClean="0"/>
              <a:t>Frequency:  annual</a:t>
            </a:r>
          </a:p>
          <a:p>
            <a:r>
              <a:rPr lang="en-GB" sz="1200" dirty="0" smtClean="0"/>
              <a:t>Last updated:  30 May 2022</a:t>
            </a:r>
          </a:p>
          <a:p>
            <a:r>
              <a:rPr lang="en-GB" sz="1200" dirty="0" smtClean="0"/>
              <a:t>Next update: Spring 2023</a:t>
            </a:r>
            <a:endParaRPr lang="en-GB" sz="1200" dirty="0"/>
          </a:p>
        </p:txBody>
      </p:sp>
      <p:sp>
        <p:nvSpPr>
          <p:cNvPr id="3" name="TextBox 2"/>
          <p:cNvSpPr txBox="1"/>
          <p:nvPr/>
        </p:nvSpPr>
        <p:spPr>
          <a:xfrm>
            <a:off x="166255" y="5836566"/>
            <a:ext cx="9452758"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  </a:t>
            </a:r>
            <a:r>
              <a:rPr lang="en-GB" sz="1200" dirty="0" smtClean="0">
                <a:solidFill>
                  <a:schemeClr val="bg1">
                    <a:lumMod val="65000"/>
                  </a:schemeClr>
                </a:solidFill>
              </a:rPr>
              <a:t>Gross </a:t>
            </a:r>
            <a:r>
              <a:rPr lang="en-GB" sz="1200" dirty="0">
                <a:solidFill>
                  <a:schemeClr val="bg1">
                    <a:lumMod val="65000"/>
                  </a:schemeClr>
                </a:solidFill>
              </a:rPr>
              <a:t>value added (GVA) is the value of goods and services produced in an area, industry, or sector of an economy and is used to measure the value of the economy due to the production of goods and services over time</a:t>
            </a:r>
            <a:r>
              <a:rPr lang="en-GB" sz="1200" dirty="0" smtClean="0">
                <a:solidFill>
                  <a:schemeClr val="bg1">
                    <a:lumMod val="65000"/>
                  </a:schemeClr>
                </a:solidFill>
              </a:rPr>
              <a:t>.  The data above provide </a:t>
            </a:r>
            <a:r>
              <a:rPr lang="en-GB" sz="1200" dirty="0">
                <a:solidFill>
                  <a:schemeClr val="bg1">
                    <a:lumMod val="65000"/>
                  </a:schemeClr>
                </a:solidFill>
              </a:rPr>
              <a:t>estimates of </a:t>
            </a:r>
            <a:r>
              <a:rPr lang="en-GB" sz="1200" dirty="0" smtClean="0">
                <a:solidFill>
                  <a:schemeClr val="bg1">
                    <a:lumMod val="65000"/>
                  </a:schemeClr>
                </a:solidFill>
              </a:rPr>
              <a:t>GVA </a:t>
            </a:r>
            <a:r>
              <a:rPr lang="en-GB" sz="1200" dirty="0">
                <a:solidFill>
                  <a:schemeClr val="bg1">
                    <a:lumMod val="65000"/>
                  </a:schemeClr>
                </a:solidFill>
              </a:rPr>
              <a:t>derived by balancing the income and production approaches to measuring GVA. </a:t>
            </a:r>
            <a:r>
              <a:rPr lang="en-GB" sz="1200" dirty="0" smtClean="0">
                <a:solidFill>
                  <a:schemeClr val="bg1">
                    <a:lumMod val="65000"/>
                  </a:schemeClr>
                </a:solidFill>
              </a:rPr>
              <a:t>The dataset includes both current </a:t>
            </a:r>
            <a:r>
              <a:rPr lang="en-GB" sz="1200" dirty="0">
                <a:solidFill>
                  <a:schemeClr val="bg1">
                    <a:lumMod val="65000"/>
                  </a:schemeClr>
                </a:solidFill>
              </a:rPr>
              <a:t>price (nominal or value) and 'real' (chained volume) measures</a:t>
            </a:r>
            <a:r>
              <a:rPr lang="en-GB" sz="1200" dirty="0" smtClean="0">
                <a:solidFill>
                  <a:schemeClr val="bg1">
                    <a:lumMod val="65000"/>
                  </a:schemeClr>
                </a:solidFill>
              </a:rPr>
              <a:t>.  Using an index value allows us to compare relative growth between different areas.</a:t>
            </a:r>
            <a:endParaRPr lang="en-GB" sz="1200" dirty="0">
              <a:solidFill>
                <a:schemeClr val="bg1">
                  <a:lumMod val="65000"/>
                </a:schemeClr>
              </a:solidFill>
            </a:endParaRPr>
          </a:p>
        </p:txBody>
      </p:sp>
      <p:pic>
        <p:nvPicPr>
          <p:cNvPr id="8" name="Content Placeholder 7" descr="Line chart showing Gross Value Added (chained-volume measure) indexed to 2019 (100).  Herefordshire's GVA declined relative to England and the West Midlands region in the mid 2000s.  Thereafter it increased fairly consistently in line with the national trend until 2016 when it dipped again.  Although it increased again subsequently, increases were lower than nationally and regionally.  In 2020 the economy was seriously impacted by the pandemic and contracted to less than the size it was in 2014."/>
          <p:cNvPicPr>
            <a:picLocks noGrp="1" noChangeAspect="1"/>
          </p:cNvPicPr>
          <p:nvPr>
            <p:ph idx="1"/>
          </p:nvPr>
        </p:nvPicPr>
        <p:blipFill>
          <a:blip r:embed="rId3"/>
          <a:stretch>
            <a:fillRect/>
          </a:stretch>
        </p:blipFill>
        <p:spPr>
          <a:xfrm>
            <a:off x="5343896" y="981579"/>
            <a:ext cx="6721434" cy="4649678"/>
          </a:xfrm>
          <a:prstGeom prst="rect">
            <a:avLst/>
          </a:prstGeom>
          <a:ln>
            <a:solidFill>
              <a:schemeClr val="tx1"/>
            </a:solidFill>
          </a:ln>
        </p:spPr>
      </p:pic>
      <p:sp>
        <p:nvSpPr>
          <p:cNvPr id="9" name="Up Arrow Callout 8"/>
          <p:cNvSpPr/>
          <p:nvPr/>
        </p:nvSpPr>
        <p:spPr>
          <a:xfrm>
            <a:off x="7974281" y="2449207"/>
            <a:ext cx="1460664" cy="203068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Financial Crisis – start of the Great Recession</a:t>
            </a:r>
            <a:endParaRPr lang="en-GB" sz="1400" dirty="0"/>
          </a:p>
        </p:txBody>
      </p:sp>
      <p:sp>
        <p:nvSpPr>
          <p:cNvPr id="10" name="Up Arrow Callout 9"/>
          <p:cNvSpPr/>
          <p:nvPr/>
        </p:nvSpPr>
        <p:spPr>
          <a:xfrm>
            <a:off x="11144992" y="2248849"/>
            <a:ext cx="1003465" cy="139824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COVID-19 pandemic</a:t>
            </a:r>
            <a:endParaRPr lang="en-GB" sz="1400" dirty="0"/>
          </a:p>
        </p:txBody>
      </p:sp>
    </p:spTree>
    <p:extLst>
      <p:ext uri="{BB962C8B-B14F-4D97-AF65-F5344CB8AC3E}">
        <p14:creationId xmlns:p14="http://schemas.microsoft.com/office/powerpoint/2010/main" val="86197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11" y="457200"/>
            <a:ext cx="3932237" cy="604684"/>
          </a:xfrm>
        </p:spPr>
        <p:txBody>
          <a:bodyPr/>
          <a:lstStyle/>
          <a:p>
            <a:r>
              <a:rPr lang="en-GB" dirty="0" smtClean="0"/>
              <a:t>Labour productivity</a:t>
            </a:r>
            <a:endParaRPr lang="en-GB" dirty="0"/>
          </a:p>
        </p:txBody>
      </p:sp>
      <p:sp>
        <p:nvSpPr>
          <p:cNvPr id="4" name="Text Placeholder 3"/>
          <p:cNvSpPr>
            <a:spLocks noGrp="1"/>
          </p:cNvSpPr>
          <p:nvPr>
            <p:ph type="body" sz="half" idx="2"/>
          </p:nvPr>
        </p:nvSpPr>
        <p:spPr>
          <a:xfrm>
            <a:off x="154379" y="1101436"/>
            <a:ext cx="3536765" cy="4291106"/>
          </a:xfrm>
          <a:ln w="38100">
            <a:solidFill>
              <a:srgbClr val="FFC000"/>
            </a:solidFill>
          </a:ln>
        </p:spPr>
        <p:txBody>
          <a:bodyPr>
            <a:normAutofit fontScale="70000" lnSpcReduction="20000"/>
          </a:bodyPr>
          <a:lstStyle/>
          <a:p>
            <a:pPr>
              <a:lnSpc>
                <a:spcPct val="120000"/>
              </a:lnSpc>
            </a:pPr>
            <a:r>
              <a:rPr lang="en-GB" dirty="0" smtClean="0"/>
              <a:t>The </a:t>
            </a:r>
            <a:r>
              <a:rPr lang="en-GB" dirty="0"/>
              <a:t>level of </a:t>
            </a:r>
            <a:r>
              <a:rPr lang="en-GB" dirty="0" smtClean="0"/>
              <a:t>labour </a:t>
            </a:r>
            <a:r>
              <a:rPr lang="en-GB" dirty="0"/>
              <a:t>productivity is determined by how efficiently and effectively </a:t>
            </a:r>
            <a:r>
              <a:rPr lang="en-GB" dirty="0" smtClean="0"/>
              <a:t>labour </a:t>
            </a:r>
            <a:r>
              <a:rPr lang="en-GB" dirty="0"/>
              <a:t>is utilized in an </a:t>
            </a:r>
            <a:r>
              <a:rPr lang="en-GB" dirty="0" smtClean="0"/>
              <a:t>economy.  </a:t>
            </a:r>
          </a:p>
          <a:p>
            <a:pPr>
              <a:lnSpc>
                <a:spcPct val="120000"/>
              </a:lnSpc>
            </a:pPr>
            <a:r>
              <a:rPr lang="en-GB" dirty="0" smtClean="0"/>
              <a:t>Comparing labour productivity (measured as Gross Value Added (GVA) per hour worked) provides an indication of the relative competitiveness of a local economy.</a:t>
            </a:r>
          </a:p>
          <a:p>
            <a:pPr>
              <a:lnSpc>
                <a:spcPct val="120000"/>
              </a:lnSpc>
            </a:pPr>
            <a:r>
              <a:rPr lang="en-GB" dirty="0" smtClean="0"/>
              <a:t>The level of labour productivity is one of the key determinants of wages and poor labour productivity can act as a barrier to social mobility. </a:t>
            </a:r>
          </a:p>
          <a:p>
            <a:pPr marL="285750" indent="-285750">
              <a:lnSpc>
                <a:spcPct val="120000"/>
              </a:lnSpc>
              <a:buFont typeface="Arial" panose="020B0604020202020204" pitchFamily="34" charset="0"/>
              <a:buChar char="•"/>
            </a:pPr>
            <a:r>
              <a:rPr lang="en-GB" dirty="0" smtClean="0"/>
              <a:t>Herefordshire has the second lowest labour productivity on any ITL3 region of Great Britain (</a:t>
            </a:r>
            <a:r>
              <a:rPr lang="en-GB" dirty="0" smtClean="0">
                <a:hlinkClick r:id="rId2"/>
              </a:rPr>
              <a:t>ONS</a:t>
            </a:r>
            <a:r>
              <a:rPr lang="en-GB" dirty="0" smtClean="0"/>
              <a:t>).  Furthermore, this is a long-standing issue with Herefordshire’s productivity consistently below that of both England and the West Midlands since 2004 when current data begin.</a:t>
            </a:r>
          </a:p>
          <a:p>
            <a:pPr marL="285750" indent="-285750">
              <a:lnSpc>
                <a:spcPct val="120000"/>
              </a:lnSpc>
              <a:buFont typeface="Arial" panose="020B0604020202020204" pitchFamily="34" charset="0"/>
              <a:buChar char="•"/>
            </a:pPr>
            <a:r>
              <a:rPr lang="en-GB" dirty="0" smtClean="0"/>
              <a:t>The reasons for this are complex but are related to the composition of Herefordshire’s economy and the over-representation of low skilled occupations. </a:t>
            </a:r>
            <a:endParaRPr lang="en-GB" dirty="0"/>
          </a:p>
        </p:txBody>
      </p:sp>
      <p:pic>
        <p:nvPicPr>
          <p:cNvPr id="5" name="Content Placeholder 4" descr="Heat map image showing Herefordshire with legend indicating it's relative position compared to the UK average - productivity = £24.2/hour (0.69x aver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3737" y="1090955"/>
            <a:ext cx="2576930" cy="3460216"/>
          </a:xfrm>
          <a:ln>
            <a:solidFill>
              <a:schemeClr val="tx1"/>
            </a:solidFill>
          </a:ln>
        </p:spPr>
      </p:pic>
      <p:sp>
        <p:nvSpPr>
          <p:cNvPr id="8" name="TextBox 7"/>
          <p:cNvSpPr txBox="1"/>
          <p:nvPr/>
        </p:nvSpPr>
        <p:spPr>
          <a:xfrm>
            <a:off x="3783737" y="4642949"/>
            <a:ext cx="2414016" cy="600164"/>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a:hlinkClick r:id="rId2"/>
              </a:rPr>
              <a:t>ONS - What are the regional differences in income and productivity</a:t>
            </a:r>
            <a:r>
              <a:rPr lang="en-GB" sz="1100" dirty="0" smtClean="0">
                <a:hlinkClick r:id="rId2"/>
              </a:rPr>
              <a:t>? (May 2021)</a:t>
            </a:r>
            <a:endParaRPr lang="en-GB" sz="1100" dirty="0"/>
          </a:p>
        </p:txBody>
      </p:sp>
      <p:pic>
        <p:nvPicPr>
          <p:cNvPr id="3" name="Picture 2" descr="Chart showing labour productivity (measured as Gross Value Added per hours worked) for Herefordshire, England and the West Midlands since 2004 and expressed as an Index Value compared to the UK (value = 100).  Herefordshire's labour productivity has remained consistently well below that of both England and the West Midlands over this period."/>
          <p:cNvPicPr>
            <a:picLocks noChangeAspect="1"/>
          </p:cNvPicPr>
          <p:nvPr/>
        </p:nvPicPr>
        <p:blipFill>
          <a:blip r:embed="rId4"/>
          <a:stretch>
            <a:fillRect/>
          </a:stretch>
        </p:blipFill>
        <p:spPr>
          <a:xfrm>
            <a:off x="6453260" y="1101437"/>
            <a:ext cx="5658147" cy="3328060"/>
          </a:xfrm>
          <a:prstGeom prst="rect">
            <a:avLst/>
          </a:prstGeom>
          <a:ln>
            <a:solidFill>
              <a:schemeClr val="tx1"/>
            </a:solidFill>
          </a:ln>
        </p:spPr>
      </p:pic>
      <p:sp>
        <p:nvSpPr>
          <p:cNvPr id="7" name="TextBox 6"/>
          <p:cNvSpPr txBox="1"/>
          <p:nvPr/>
        </p:nvSpPr>
        <p:spPr>
          <a:xfrm>
            <a:off x="9684091" y="4551171"/>
            <a:ext cx="2414016" cy="954107"/>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 </a:t>
            </a:r>
            <a:r>
              <a:rPr lang="en-GB" sz="1100" dirty="0" err="1" smtClean="0">
                <a:hlinkClick r:id="rId5"/>
              </a:rPr>
              <a:t>Subregional</a:t>
            </a:r>
            <a:r>
              <a:rPr lang="en-GB" sz="1100" dirty="0" smtClean="0">
                <a:hlinkClick r:id="rId5"/>
              </a:rPr>
              <a:t> </a:t>
            </a:r>
            <a:r>
              <a:rPr lang="en-GB" sz="1100" dirty="0">
                <a:hlinkClick r:id="rId5"/>
              </a:rPr>
              <a:t>Productivity </a:t>
            </a:r>
            <a:r>
              <a:rPr lang="en-GB" sz="1100" dirty="0" smtClean="0">
                <a:hlinkClick r:id="rId5"/>
              </a:rPr>
              <a:t>(July 2022)</a:t>
            </a:r>
            <a:endParaRPr lang="en-GB" sz="1100" dirty="0"/>
          </a:p>
          <a:p>
            <a:r>
              <a:rPr lang="en-GB" sz="1100" dirty="0"/>
              <a:t>Frequency:  annual</a:t>
            </a:r>
          </a:p>
          <a:p>
            <a:r>
              <a:rPr lang="en-GB" sz="1100" dirty="0"/>
              <a:t>Last updated: </a:t>
            </a:r>
            <a:r>
              <a:rPr lang="en-GB" sz="1100" dirty="0" smtClean="0"/>
              <a:t>6 July 2022</a:t>
            </a:r>
          </a:p>
          <a:p>
            <a:r>
              <a:rPr lang="en-GB" sz="1100" dirty="0" smtClean="0"/>
              <a:t>Next update:  TBC</a:t>
            </a:r>
            <a:endParaRPr lang="en-GB" sz="1100" dirty="0"/>
          </a:p>
        </p:txBody>
      </p:sp>
      <p:sp>
        <p:nvSpPr>
          <p:cNvPr id="9" name="TextBox 8"/>
          <p:cNvSpPr txBox="1"/>
          <p:nvPr/>
        </p:nvSpPr>
        <p:spPr>
          <a:xfrm>
            <a:off x="154379" y="5569527"/>
            <a:ext cx="8882743" cy="461665"/>
          </a:xfrm>
          <a:prstGeom prst="rect">
            <a:avLst/>
          </a:prstGeom>
          <a:solidFill>
            <a:schemeClr val="bg1"/>
          </a:solidFill>
          <a:ln>
            <a:solidFill>
              <a:schemeClr val="tx1"/>
            </a:solidFill>
          </a:ln>
        </p:spPr>
        <p:txBody>
          <a:bodyPr wrap="square" rtlCol="0">
            <a:spAutoFit/>
          </a:bodyPr>
          <a:lstStyle/>
          <a:p>
            <a:r>
              <a:rPr lang="en-GB" sz="1200" dirty="0" smtClean="0">
                <a:solidFill>
                  <a:schemeClr val="bg1">
                    <a:lumMod val="65000"/>
                  </a:schemeClr>
                </a:solidFill>
              </a:rPr>
              <a:t>Need to know:  Gross </a:t>
            </a:r>
            <a:r>
              <a:rPr lang="en-GB" sz="1200" dirty="0">
                <a:solidFill>
                  <a:schemeClr val="bg1">
                    <a:lumMod val="65000"/>
                  </a:schemeClr>
                </a:solidFill>
              </a:rPr>
              <a:t>value </a:t>
            </a:r>
            <a:r>
              <a:rPr lang="en-GB" sz="1200" dirty="0" smtClean="0">
                <a:solidFill>
                  <a:schemeClr val="bg1">
                    <a:lumMod val="65000"/>
                  </a:schemeClr>
                </a:solidFill>
              </a:rPr>
              <a:t>added </a:t>
            </a:r>
            <a:r>
              <a:rPr lang="en-GB" sz="1200" dirty="0">
                <a:solidFill>
                  <a:schemeClr val="bg1">
                    <a:lumMod val="65000"/>
                  </a:schemeClr>
                </a:solidFill>
              </a:rPr>
              <a:t>(GVA) measures the contribution made to an economy by one individual producer, industry, sector or region. The figure is used in the calculation of gross domestic product (GDP</a:t>
            </a:r>
            <a:r>
              <a:rPr lang="en-GB" sz="1200" dirty="0" smtClean="0">
                <a:solidFill>
                  <a:schemeClr val="bg1">
                    <a:lumMod val="65000"/>
                  </a:schemeClr>
                </a:solidFill>
              </a:rPr>
              <a:t>) – </a:t>
            </a:r>
            <a:r>
              <a:rPr lang="en-GB" sz="1200" dirty="0" smtClean="0">
                <a:solidFill>
                  <a:schemeClr val="bg1">
                    <a:lumMod val="65000"/>
                  </a:schemeClr>
                </a:solidFill>
                <a:hlinkClick r:id="rId6"/>
              </a:rPr>
              <a:t>University of Birmingham </a:t>
            </a:r>
            <a:endParaRPr lang="en-GB" sz="1200" dirty="0">
              <a:solidFill>
                <a:schemeClr val="bg1">
                  <a:lumMod val="65000"/>
                </a:schemeClr>
              </a:solidFill>
            </a:endParaRPr>
          </a:p>
        </p:txBody>
      </p:sp>
    </p:spTree>
    <p:extLst>
      <p:ext uri="{BB962C8B-B14F-4D97-AF65-F5344CB8AC3E}">
        <p14:creationId xmlns:p14="http://schemas.microsoft.com/office/powerpoint/2010/main" val="1513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9901"/>
            <a:ext cx="8706548" cy="713232"/>
          </a:xfrm>
        </p:spPr>
        <p:txBody>
          <a:bodyPr>
            <a:normAutofit/>
          </a:bodyPr>
          <a:lstStyle/>
          <a:p>
            <a:r>
              <a:rPr lang="en-GB" dirty="0" smtClean="0"/>
              <a:t>Earnings</a:t>
            </a:r>
            <a:endParaRPr lang="en-GB" dirty="0"/>
          </a:p>
        </p:txBody>
      </p:sp>
      <p:sp>
        <p:nvSpPr>
          <p:cNvPr id="4" name="Text Placeholder 3"/>
          <p:cNvSpPr>
            <a:spLocks noGrp="1"/>
          </p:cNvSpPr>
          <p:nvPr>
            <p:ph type="body" sz="half" idx="2"/>
          </p:nvPr>
        </p:nvSpPr>
        <p:spPr>
          <a:xfrm>
            <a:off x="166465" y="804418"/>
            <a:ext cx="4479417" cy="4366672"/>
          </a:xfrm>
          <a:ln w="38100">
            <a:solidFill>
              <a:srgbClr val="FFC000"/>
            </a:solidFill>
          </a:ln>
        </p:spPr>
        <p:txBody>
          <a:bodyPr>
            <a:normAutofit fontScale="92500" lnSpcReduction="20000"/>
          </a:bodyPr>
          <a:lstStyle/>
          <a:p>
            <a:pPr>
              <a:lnSpc>
                <a:spcPct val="120000"/>
              </a:lnSpc>
            </a:pPr>
            <a:r>
              <a:rPr lang="en-US" sz="1800" b="1" dirty="0" smtClean="0"/>
              <a:t>Key points</a:t>
            </a:r>
          </a:p>
          <a:p>
            <a:pPr marL="285750" indent="-285750">
              <a:lnSpc>
                <a:spcPct val="120000"/>
              </a:lnSpc>
              <a:buFont typeface="Arial" panose="020B0604020202020204" pitchFamily="34" charset="0"/>
              <a:buChar char="•"/>
            </a:pPr>
            <a:r>
              <a:rPr lang="en-US" b="1" dirty="0" smtClean="0"/>
              <a:t>Workplace-based </a:t>
            </a:r>
            <a:r>
              <a:rPr lang="en-US" dirty="0"/>
              <a:t>median weekly earnings for </a:t>
            </a:r>
            <a:r>
              <a:rPr lang="en-US" dirty="0" smtClean="0"/>
              <a:t>all employees (full and part-time) who </a:t>
            </a:r>
            <a:r>
              <a:rPr lang="en-US" dirty="0"/>
              <a:t>work in Herefordshire is now </a:t>
            </a:r>
            <a:r>
              <a:rPr lang="en-US" dirty="0" smtClean="0"/>
              <a:t>(2022) £454.00: </a:t>
            </a:r>
            <a:r>
              <a:rPr lang="en-US" dirty="0"/>
              <a:t>a </a:t>
            </a:r>
            <a:r>
              <a:rPr lang="en-US" dirty="0" smtClean="0"/>
              <a:t>3.3% </a:t>
            </a:r>
            <a:r>
              <a:rPr lang="en-US" dirty="0"/>
              <a:t>increase from the amount recorded for </a:t>
            </a:r>
            <a:r>
              <a:rPr lang="en-US" dirty="0" smtClean="0"/>
              <a:t>2021 </a:t>
            </a:r>
            <a:r>
              <a:rPr lang="en-US" dirty="0"/>
              <a:t>(£</a:t>
            </a:r>
            <a:r>
              <a:rPr lang="en-US" dirty="0" smtClean="0"/>
              <a:t>439.70).</a:t>
            </a:r>
            <a:endParaRPr lang="en-US" dirty="0"/>
          </a:p>
          <a:p>
            <a:pPr marL="285750" indent="-285750">
              <a:lnSpc>
                <a:spcPct val="120000"/>
              </a:lnSpc>
              <a:buFont typeface="Arial" panose="020B0604020202020204" pitchFamily="34" charset="0"/>
              <a:buChar char="•"/>
            </a:pPr>
            <a:r>
              <a:rPr lang="en-US" dirty="0"/>
              <a:t>Herefordshire’s gross weekly earnings are significantly lower </a:t>
            </a:r>
            <a:r>
              <a:rPr lang="en-US" dirty="0" smtClean="0"/>
              <a:t>than the average for England as a whole (£536.60).  Average earnings in England also grew at a faster rate in the past year (5.2%)</a:t>
            </a:r>
          </a:p>
          <a:p>
            <a:pPr marL="285750" indent="-285750">
              <a:lnSpc>
                <a:spcPct val="120000"/>
              </a:lnSpc>
              <a:buFont typeface="Arial" panose="020B0604020202020204" pitchFamily="34" charset="0"/>
              <a:buChar char="•"/>
            </a:pPr>
            <a:r>
              <a:rPr lang="en-US" dirty="0" smtClean="0"/>
              <a:t>In 2021, Herefordshire had </a:t>
            </a:r>
            <a:r>
              <a:rPr lang="en-US" dirty="0"/>
              <a:t>the lowest median earnings of all 14 </a:t>
            </a:r>
            <a:r>
              <a:rPr lang="en-US" dirty="0" smtClean="0"/>
              <a:t>comparator West </a:t>
            </a:r>
            <a:r>
              <a:rPr lang="en-US" dirty="0"/>
              <a:t>Midlands authorities, however looking at England as a whole it </a:t>
            </a:r>
            <a:r>
              <a:rPr lang="en-US" dirty="0" smtClean="0"/>
              <a:t>was </a:t>
            </a:r>
            <a:r>
              <a:rPr lang="en-US" dirty="0"/>
              <a:t>not among the local authorities that have the lowest median earnings in 2021.</a:t>
            </a:r>
          </a:p>
          <a:p>
            <a:endParaRPr lang="en-GB" dirty="0"/>
          </a:p>
          <a:p>
            <a:endParaRPr lang="en-GB" dirty="0"/>
          </a:p>
        </p:txBody>
      </p:sp>
      <p:sp>
        <p:nvSpPr>
          <p:cNvPr id="7" name="TextBox 6"/>
          <p:cNvSpPr txBox="1"/>
          <p:nvPr/>
        </p:nvSpPr>
        <p:spPr>
          <a:xfrm>
            <a:off x="131049" y="5232375"/>
            <a:ext cx="4541242" cy="1123384"/>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t>: </a:t>
            </a:r>
            <a:r>
              <a:rPr lang="en-GB" sz="1100" u="sng" dirty="0">
                <a:hlinkClick r:id="rId2"/>
              </a:rPr>
              <a:t>Midlands Engine Observatory Intelligence Hub</a:t>
            </a:r>
            <a:endParaRPr lang="en-GB" sz="800" dirty="0"/>
          </a:p>
          <a:p>
            <a:r>
              <a:rPr lang="en-GB" sz="1100" dirty="0" smtClean="0"/>
              <a:t>(Annual </a:t>
            </a:r>
            <a:r>
              <a:rPr lang="en-GB" sz="1100" dirty="0"/>
              <a:t>Survey of Hours and Earnings (ASHE</a:t>
            </a:r>
            <a:r>
              <a:rPr lang="en-GB" sz="1100" dirty="0" smtClean="0"/>
              <a:t>))</a:t>
            </a:r>
          </a:p>
          <a:p>
            <a:r>
              <a:rPr lang="en-GB" sz="1100" dirty="0" smtClean="0"/>
              <a:t>Frequency</a:t>
            </a:r>
            <a:r>
              <a:rPr lang="en-GB" sz="1100" dirty="0"/>
              <a:t>:  annual</a:t>
            </a:r>
          </a:p>
          <a:p>
            <a:r>
              <a:rPr lang="en-GB" sz="1100" dirty="0"/>
              <a:t>Last updated:  </a:t>
            </a:r>
            <a:r>
              <a:rPr lang="en-GB" sz="1100" dirty="0" smtClean="0"/>
              <a:t>26 October 2022</a:t>
            </a:r>
          </a:p>
          <a:p>
            <a:r>
              <a:rPr lang="en-GB" sz="1100" dirty="0" smtClean="0"/>
              <a:t>Next update: October 2023</a:t>
            </a:r>
            <a:br>
              <a:rPr lang="en-GB" sz="1100" dirty="0" smtClean="0"/>
            </a:br>
            <a:r>
              <a:rPr lang="en-GB" sz="1200" dirty="0" smtClean="0"/>
              <a:t>Image </a:t>
            </a:r>
            <a:r>
              <a:rPr lang="en-GB" sz="1200" dirty="0"/>
              <a:t>Source: </a:t>
            </a:r>
            <a:r>
              <a:rPr lang="en-GB" sz="1200" u="sng" dirty="0">
                <a:hlinkClick r:id="rId2"/>
              </a:rPr>
              <a:t>Midlands Engine Observatory Intelligence Hub</a:t>
            </a:r>
            <a:endParaRPr lang="en-GB" sz="900" dirty="0"/>
          </a:p>
        </p:txBody>
      </p:sp>
      <p:sp>
        <p:nvSpPr>
          <p:cNvPr id="5" name="TextBox 4"/>
          <p:cNvSpPr txBox="1"/>
          <p:nvPr/>
        </p:nvSpPr>
        <p:spPr>
          <a:xfrm>
            <a:off x="4731457" y="5076836"/>
            <a:ext cx="6605767" cy="938719"/>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workplace-based earnings includes </a:t>
            </a:r>
            <a:r>
              <a:rPr lang="en-US" sz="1100" dirty="0">
                <a:solidFill>
                  <a:schemeClr val="bg1">
                    <a:lumMod val="65000"/>
                  </a:schemeClr>
                </a:solidFill>
              </a:rPr>
              <a:t>all people who work in Herefordshire regardless of which county they live </a:t>
            </a:r>
            <a:r>
              <a:rPr lang="en-US" sz="1100" dirty="0" smtClean="0">
                <a:solidFill>
                  <a:schemeClr val="bg1">
                    <a:lumMod val="65000"/>
                  </a:schemeClr>
                </a:solidFill>
              </a:rPr>
              <a:t>in..  This gives a better sense of earnings from local employment than the residence-based measure.  </a:t>
            </a:r>
          </a:p>
          <a:p>
            <a:r>
              <a:rPr lang="en-US" sz="1100" dirty="0" smtClean="0">
                <a:solidFill>
                  <a:schemeClr val="bg1">
                    <a:lumMod val="65000"/>
                  </a:schemeClr>
                </a:solidFill>
              </a:rPr>
              <a:t>Earnings figures are for full and part-time employees – Herefordshire has a higher proportion of part-time employees than both England and the West Midlands region. </a:t>
            </a:r>
            <a:endParaRPr lang="en-GB" sz="1100" dirty="0">
              <a:solidFill>
                <a:schemeClr val="bg1">
                  <a:lumMod val="65000"/>
                </a:schemeClr>
              </a:solidFill>
            </a:endParaRPr>
          </a:p>
        </p:txBody>
      </p:sp>
      <p:pic>
        <p:nvPicPr>
          <p:cNvPr id="9" name="Picture 8" descr="Dashboard image showing:&#10;Weekly pay &amp; % change since last year compared to England&#10;The trend total weekly pay compared to England.&#10;The amount of gross weekly pay year-on-year in Herefordshire.&#10;% change in total weekly pay since last year compared to other West Midlands authorities.&#10;Figures are for all employees (full and part-ti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457" y="819060"/>
            <a:ext cx="7316400" cy="4081113"/>
          </a:xfrm>
          <a:prstGeom prst="rect">
            <a:avLst/>
          </a:prstGeom>
          <a:ln>
            <a:solidFill>
              <a:schemeClr val="tx1"/>
            </a:solidFill>
          </a:ln>
        </p:spPr>
      </p:pic>
    </p:spTree>
    <p:extLst>
      <p:ext uri="{BB962C8B-B14F-4D97-AF65-F5344CB8AC3E}">
        <p14:creationId xmlns:p14="http://schemas.microsoft.com/office/powerpoint/2010/main" val="1416831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50966"/>
          </a:xfrm>
        </p:spPr>
        <p:txBody>
          <a:bodyPr/>
          <a:lstStyle/>
          <a:p>
            <a:r>
              <a:rPr lang="en-GB" dirty="0" smtClean="0"/>
              <a:t>Income from self employment</a:t>
            </a:r>
            <a:endParaRPr lang="en-GB" dirty="0"/>
          </a:p>
        </p:txBody>
      </p:sp>
      <p:sp>
        <p:nvSpPr>
          <p:cNvPr id="5" name="Text Placeholder 4"/>
          <p:cNvSpPr>
            <a:spLocks noGrp="1"/>
          </p:cNvSpPr>
          <p:nvPr>
            <p:ph type="body" sz="half" idx="2"/>
          </p:nvPr>
        </p:nvSpPr>
        <p:spPr>
          <a:xfrm>
            <a:off x="839787" y="1677390"/>
            <a:ext cx="3932237" cy="3811588"/>
          </a:xfrm>
          <a:ln w="38100">
            <a:solidFill>
              <a:srgbClr val="FFC000"/>
            </a:solidFill>
          </a:ln>
        </p:spPr>
        <p:txBody>
          <a:bodyPr>
            <a:normAutofit/>
          </a:bodyPr>
          <a:lstStyle/>
          <a:p>
            <a:r>
              <a:rPr lang="en-GB" dirty="0" smtClean="0"/>
              <a:t>There are currently around 21,000 people in Herefordshire who are self-employed (</a:t>
            </a:r>
            <a:r>
              <a:rPr lang="en-GB" dirty="0" smtClean="0">
                <a:hlinkClick r:id="rId2"/>
              </a:rPr>
              <a:t>ONS - NOMIS</a:t>
            </a:r>
            <a:r>
              <a:rPr lang="en-GB" dirty="0" smtClean="0"/>
              <a:t>)</a:t>
            </a:r>
          </a:p>
          <a:p>
            <a:r>
              <a:rPr lang="en-GB" dirty="0" smtClean="0"/>
              <a:t>The proportion of the working-age population in Herefordshire who are self-employed (15.2%) is significantly higher than in both England (9.3%) and the West Midlands region (8.2%) (</a:t>
            </a:r>
            <a:r>
              <a:rPr lang="en-GB" dirty="0" smtClean="0">
                <a:hlinkClick r:id="rId2"/>
              </a:rPr>
              <a:t>ONS – NOMIS</a:t>
            </a:r>
            <a:r>
              <a:rPr lang="en-GB" dirty="0" smtClean="0"/>
              <a:t>).</a:t>
            </a:r>
          </a:p>
          <a:p>
            <a:r>
              <a:rPr lang="en-GB" dirty="0" smtClean="0"/>
              <a:t>In the tax year 2019/20, median income from self-employment in Herefordshire was £14,400 – significantly lower than for the West Midlands region as a whole (£15,100) and toward the lower end of West Midlands local authority areas.  </a:t>
            </a:r>
            <a:endParaRPr lang="en-GB" dirty="0"/>
          </a:p>
        </p:txBody>
      </p:sp>
      <p:pic>
        <p:nvPicPr>
          <p:cNvPr id="6" name="Content Placeholder 5" descr="Table of showing median self-employment earnings for all West Midlands local authority areas and the West Midlands region overall, ranked in order from highest to lowest - Herefordshire is 27th out of 34 areas."/>
          <p:cNvPicPr>
            <a:picLocks noGrp="1" noChangeAspect="1"/>
          </p:cNvPicPr>
          <p:nvPr>
            <p:ph idx="1"/>
          </p:nvPr>
        </p:nvPicPr>
        <p:blipFill>
          <a:blip r:embed="rId3"/>
          <a:stretch>
            <a:fillRect/>
          </a:stretch>
        </p:blipFill>
        <p:spPr>
          <a:xfrm>
            <a:off x="5156856" y="138339"/>
            <a:ext cx="3630884" cy="6362977"/>
          </a:xfrm>
          <a:prstGeom prst="rect">
            <a:avLst/>
          </a:prstGeom>
          <a:solidFill>
            <a:schemeClr val="bg1"/>
          </a:solidFill>
          <a:ln>
            <a:solidFill>
              <a:schemeClr val="tx1"/>
            </a:solidFill>
          </a:ln>
        </p:spPr>
      </p:pic>
      <p:sp>
        <p:nvSpPr>
          <p:cNvPr id="7" name="TextBox 6"/>
          <p:cNvSpPr txBox="1"/>
          <p:nvPr/>
        </p:nvSpPr>
        <p:spPr>
          <a:xfrm>
            <a:off x="8927394" y="4730565"/>
            <a:ext cx="2414016" cy="1107996"/>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smtClean="0">
                <a:hlinkClick r:id="rId4"/>
              </a:rPr>
              <a:t>HM Revenue </a:t>
            </a:r>
            <a:r>
              <a:rPr lang="en-GB" sz="1100" dirty="0">
                <a:hlinkClick r:id="rId4"/>
              </a:rPr>
              <a:t>&amp; Customs - Income and tax by borough and district or unitary authority</a:t>
            </a:r>
            <a:endParaRPr lang="en-GB" sz="1100" dirty="0"/>
          </a:p>
          <a:p>
            <a:r>
              <a:rPr lang="en-GB" sz="1100" dirty="0"/>
              <a:t>Frequency:  annual</a:t>
            </a:r>
          </a:p>
          <a:p>
            <a:r>
              <a:rPr lang="en-GB" sz="1100" dirty="0"/>
              <a:t>Last updated: </a:t>
            </a:r>
            <a:r>
              <a:rPr lang="en-GB" sz="1100" dirty="0" smtClean="0"/>
              <a:t>13 April 2022</a:t>
            </a:r>
          </a:p>
          <a:p>
            <a:r>
              <a:rPr lang="en-GB" sz="1100" dirty="0" smtClean="0"/>
              <a:t>Next update: not known</a:t>
            </a:r>
            <a:endParaRPr lang="en-GB" sz="1100" dirty="0"/>
          </a:p>
        </p:txBody>
      </p:sp>
    </p:spTree>
    <p:extLst>
      <p:ext uri="{BB962C8B-B14F-4D97-AF65-F5344CB8AC3E}">
        <p14:creationId xmlns:p14="http://schemas.microsoft.com/office/powerpoint/2010/main" val="3360853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sz="2800" dirty="0"/>
              <a:t>Gross disposable household income (GDHI)</a:t>
            </a:r>
          </a:p>
        </p:txBody>
      </p:sp>
      <p:sp>
        <p:nvSpPr>
          <p:cNvPr id="4" name="Text Placeholder 3"/>
          <p:cNvSpPr>
            <a:spLocks noGrp="1"/>
          </p:cNvSpPr>
          <p:nvPr>
            <p:ph type="body" sz="half" idx="2"/>
          </p:nvPr>
        </p:nvSpPr>
        <p:spPr>
          <a:xfrm>
            <a:off x="281354" y="692727"/>
            <a:ext cx="5721881" cy="5570421"/>
          </a:xfrm>
          <a:ln>
            <a:solidFill>
              <a:srgbClr val="FFC000"/>
            </a:solidFill>
          </a:ln>
        </p:spPr>
        <p:txBody>
          <a:bodyPr>
            <a:normAutofit fontScale="77500" lnSpcReduction="20000"/>
          </a:bodyPr>
          <a:lstStyle/>
          <a:p>
            <a:pPr>
              <a:lnSpc>
                <a:spcPct val="160000"/>
              </a:lnSpc>
            </a:pPr>
            <a:r>
              <a:rPr lang="en-GB" sz="1500" dirty="0" smtClean="0"/>
              <a:t>Gross </a:t>
            </a:r>
            <a:r>
              <a:rPr lang="en-GB" sz="1500" dirty="0"/>
              <a:t>disposable household income is the amount of money that </a:t>
            </a:r>
            <a:r>
              <a:rPr lang="en-GB" sz="1500" dirty="0" smtClean="0"/>
              <a:t>individuals (the </a:t>
            </a:r>
            <a:r>
              <a:rPr lang="en-GB" sz="1500" dirty="0"/>
              <a:t>household </a:t>
            </a:r>
            <a:r>
              <a:rPr lang="en-GB" sz="1500" dirty="0" smtClean="0"/>
              <a:t>sector) </a:t>
            </a:r>
            <a:r>
              <a:rPr lang="en-GB" sz="1500" dirty="0"/>
              <a:t>have available for spending or saving. GDHI, which forms part of the regional accounts data set, includes income from wages, salaries, self-employment, property and pensions and is money left after expenditure associated with this income i.e. taxes and social contributions.  </a:t>
            </a:r>
            <a:r>
              <a:rPr lang="en-GB" sz="1500" dirty="0" smtClean="0"/>
              <a:t> </a:t>
            </a:r>
            <a:r>
              <a:rPr lang="en-GB" sz="1500" dirty="0"/>
              <a:t>To make the measure comparable between areas, per head indices are </a:t>
            </a:r>
            <a:r>
              <a:rPr lang="en-GB" sz="1500" dirty="0" smtClean="0"/>
              <a:t>used.</a:t>
            </a:r>
          </a:p>
          <a:p>
            <a:pPr marL="285750" indent="-285750">
              <a:lnSpc>
                <a:spcPct val="160000"/>
              </a:lnSpc>
              <a:buFont typeface="Arial" panose="020B0604020202020204" pitchFamily="34" charset="0"/>
              <a:buChar char="•"/>
            </a:pPr>
            <a:r>
              <a:rPr lang="en-GB" sz="1500" dirty="0"/>
              <a:t>I</a:t>
            </a:r>
            <a:r>
              <a:rPr lang="en-GB" sz="1500" dirty="0" smtClean="0"/>
              <a:t>n 2020 </a:t>
            </a:r>
            <a:r>
              <a:rPr lang="en-GB" sz="1500" dirty="0"/>
              <a:t>Herefordshire’s GDHI per head </a:t>
            </a:r>
            <a:r>
              <a:rPr lang="en-GB" sz="1500" dirty="0" smtClean="0"/>
              <a:t>at current prices was £20,690 a reduction from £20,824 in 2019 and lower </a:t>
            </a:r>
            <a:r>
              <a:rPr lang="en-GB" sz="1500" dirty="0"/>
              <a:t>than England’s </a:t>
            </a:r>
            <a:r>
              <a:rPr lang="en-GB" sz="1500" dirty="0" smtClean="0"/>
              <a:t>(£21,962), </a:t>
            </a:r>
            <a:r>
              <a:rPr lang="en-GB" sz="1500" dirty="0"/>
              <a:t>but higher than that for the West Midlands </a:t>
            </a:r>
            <a:r>
              <a:rPr lang="en-GB" sz="1500" dirty="0" smtClean="0"/>
              <a:t>(£18,363).</a:t>
            </a:r>
          </a:p>
          <a:p>
            <a:pPr marL="285750" indent="-285750">
              <a:lnSpc>
                <a:spcPct val="160000"/>
              </a:lnSpc>
              <a:buFont typeface="Arial" panose="020B0604020202020204" pitchFamily="34" charset="0"/>
              <a:buChar char="•"/>
            </a:pPr>
            <a:r>
              <a:rPr lang="en-GB" sz="1500" dirty="0" smtClean="0"/>
              <a:t>In 2020, the annual growth rate of per head GDHI in Herefordshire (-0.6%) was slightly worse than nationally (-0.2%) and regionally (+0.2%).</a:t>
            </a:r>
          </a:p>
          <a:p>
            <a:pPr>
              <a:lnSpc>
                <a:spcPct val="160000"/>
              </a:lnSpc>
            </a:pPr>
            <a:r>
              <a:rPr lang="en-GB" sz="1500" dirty="0"/>
              <a:t>The relatively high level of GDHI per head in Herefordshire compared to the West Midlands as a whole is in contrast to the low level of earnings for the county and the low Gross Value Added per head. This difference may be partly explained by a </a:t>
            </a:r>
            <a:r>
              <a:rPr lang="en-GB" sz="1500" dirty="0">
                <a:hlinkClick r:id="rId3"/>
              </a:rPr>
              <a:t>relatively large proportion of people of retirement age in </a:t>
            </a:r>
            <a:r>
              <a:rPr lang="en-GB" sz="1500" dirty="0" smtClean="0">
                <a:hlinkClick r:id="rId3"/>
              </a:rPr>
              <a:t>Herefordshire</a:t>
            </a:r>
            <a:r>
              <a:rPr lang="en-GB" sz="1500" dirty="0" smtClean="0"/>
              <a:t>, </a:t>
            </a:r>
            <a:r>
              <a:rPr lang="en-GB" sz="1500" dirty="0"/>
              <a:t>who may derive a considerable income from pensions and other financial assets and investments. The deduction of costs associated with property ownership from GDHI data may also play a part as </a:t>
            </a:r>
            <a:r>
              <a:rPr lang="en-GB" sz="1500" dirty="0">
                <a:hlinkClick r:id="rId4"/>
              </a:rPr>
              <a:t>Herefordshire has a greater proportion of owner occupancy</a:t>
            </a:r>
            <a:r>
              <a:rPr lang="en-GB" sz="1500" dirty="0"/>
              <a:t> compared to the West </a:t>
            </a:r>
            <a:r>
              <a:rPr lang="en-GB" sz="1500" dirty="0" smtClean="0"/>
              <a:t>Midlands</a:t>
            </a:r>
            <a:r>
              <a:rPr lang="en-GB" dirty="0" smtClean="0"/>
              <a:t>.</a:t>
            </a:r>
          </a:p>
        </p:txBody>
      </p:sp>
      <p:pic>
        <p:nvPicPr>
          <p:cNvPr id="6" name="Content Placeholder 5" descr="Line chart showing that in 2020 Gross Disposable household income (GDHI) at current prices in Herefordshire had fallen slightly from 2019 and was lower than in England.  However, it remained higher than in the West Midlands region."/>
          <p:cNvPicPr>
            <a:picLocks noGrp="1" noChangeAspect="1"/>
          </p:cNvPicPr>
          <p:nvPr>
            <p:ph idx="1"/>
          </p:nvPr>
        </p:nvPicPr>
        <p:blipFill>
          <a:blip r:embed="rId5"/>
          <a:stretch>
            <a:fillRect/>
          </a:stretch>
        </p:blipFill>
        <p:spPr>
          <a:xfrm>
            <a:off x="6078259" y="973788"/>
            <a:ext cx="6113741" cy="3306735"/>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8842734" y="4561585"/>
            <a:ext cx="2951747" cy="769441"/>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13</a:t>
            </a:r>
            <a:r>
              <a:rPr kumimoji="0" lang="en-GB" sz="11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October 2022</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smtClean="0">
                <a:solidFill>
                  <a:prstClr val="black"/>
                </a:solidFill>
                <a:latin typeface="Arial" panose="020B0604020202020204"/>
              </a:rPr>
              <a:t>Next update:  Summer 2023</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8" name="TextBox 7"/>
          <p:cNvSpPr txBox="1"/>
          <p:nvPr/>
        </p:nvSpPr>
        <p:spPr>
          <a:xfrm>
            <a:off x="6133398" y="5449529"/>
            <a:ext cx="5661083" cy="523220"/>
          </a:xfrm>
          <a:prstGeom prst="rect">
            <a:avLst/>
          </a:prstGeom>
          <a:noFill/>
          <a:ln>
            <a:solidFill>
              <a:schemeClr val="bg1">
                <a:lumMod val="65000"/>
              </a:schemeClr>
            </a:solidFill>
          </a:ln>
        </p:spPr>
        <p:txBody>
          <a:bodyPr wrap="square" rtlCol="0">
            <a:spAutoFit/>
          </a:bodyPr>
          <a:lstStyle/>
          <a:p>
            <a:pPr lvl="0">
              <a:defRPr/>
            </a:pPr>
            <a:r>
              <a:rPr kumimoji="0" lang="en-US" sz="1400" b="1" i="0" u="none" strike="noStrike" kern="1200" cap="none" spc="0" normalizeH="0" baseline="0" noProof="0" dirty="0" smtClean="0">
                <a:ln>
                  <a:noFill/>
                </a:ln>
                <a:solidFill>
                  <a:schemeClr val="bg1">
                    <a:lumMod val="65000"/>
                  </a:schemeClr>
                </a:solidFill>
                <a:effectLst/>
                <a:uLnTx/>
                <a:uFillTx/>
                <a:latin typeface="Arial" panose="020B0604020202020204"/>
                <a:ea typeface="+mn-ea"/>
                <a:cs typeface="+mn-cs"/>
              </a:rPr>
              <a:t>Need to know:</a:t>
            </a:r>
            <a:r>
              <a:rPr lang="en-GB" sz="1400" dirty="0">
                <a:solidFill>
                  <a:schemeClr val="bg1">
                    <a:lumMod val="65000"/>
                  </a:schemeClr>
                </a:solidFill>
              </a:rPr>
              <a:t> GDHI is preferred to Gross Value Added (GVA) as the measure of economic welfare</a:t>
            </a:r>
            <a:endParaRPr kumimoji="0" lang="en-US" sz="1400" b="1" i="0" u="none" strike="noStrike" kern="1200" cap="none" spc="0" normalizeH="0" baseline="0" noProof="0" dirty="0" smtClean="0">
              <a:ln>
                <a:noFill/>
              </a:ln>
              <a:solidFill>
                <a:schemeClr val="bg1">
                  <a:lumMod val="65000"/>
                </a:schemeClr>
              </a:solidFill>
              <a:effectLst/>
              <a:uLnTx/>
              <a:uFillTx/>
              <a:latin typeface="Arial" panose="020B0604020202020204"/>
            </a:endParaRPr>
          </a:p>
        </p:txBody>
      </p:sp>
    </p:spTree>
    <p:extLst>
      <p:ext uri="{BB962C8B-B14F-4D97-AF65-F5344CB8AC3E}">
        <p14:creationId xmlns:p14="http://schemas.microsoft.com/office/powerpoint/2010/main" val="1551091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11520000" cy="923636"/>
          </a:xfrm>
          <a:solidFill>
            <a:schemeClr val="bg1"/>
          </a:solidFill>
        </p:spPr>
        <p:txBody>
          <a:bodyPr>
            <a:normAutofit/>
          </a:bodyPr>
          <a:lstStyle/>
          <a:p>
            <a:r>
              <a:rPr lang="en-GB" sz="2800" dirty="0" smtClean="0"/>
              <a:t>Young people not in Education, Employment or Training (NEET)</a:t>
            </a:r>
            <a:endParaRPr lang="en-GB" sz="2800" dirty="0"/>
          </a:p>
        </p:txBody>
      </p:sp>
      <p:sp>
        <p:nvSpPr>
          <p:cNvPr id="3" name="Content Placeholder 2"/>
          <p:cNvSpPr>
            <a:spLocks noGrp="1"/>
          </p:cNvSpPr>
          <p:nvPr>
            <p:ph idx="1"/>
          </p:nvPr>
        </p:nvSpPr>
        <p:spPr>
          <a:xfrm>
            <a:off x="79531" y="923636"/>
            <a:ext cx="11988143" cy="2456873"/>
          </a:xfrm>
          <a:ln w="38100">
            <a:solidFill>
              <a:srgbClr val="FFC000"/>
            </a:solidFill>
          </a:ln>
        </p:spPr>
        <p:txBody>
          <a:bodyPr>
            <a:normAutofit fontScale="47500" lnSpcReduction="20000"/>
          </a:bodyPr>
          <a:lstStyle/>
          <a:p>
            <a:pPr marL="0" indent="0">
              <a:buNone/>
            </a:pPr>
            <a:r>
              <a:rPr lang="en-GB" sz="2500" b="1" dirty="0" smtClean="0"/>
              <a:t>Why it matters?</a:t>
            </a:r>
          </a:p>
          <a:p>
            <a:pPr marL="0" indent="0">
              <a:lnSpc>
                <a:spcPct val="120000"/>
              </a:lnSpc>
              <a:buNone/>
            </a:pPr>
            <a:r>
              <a:rPr lang="en-GB" sz="2500" dirty="0" smtClean="0">
                <a:hlinkClick r:id="rId2"/>
              </a:rPr>
              <a:t>The Scottish </a:t>
            </a:r>
            <a:r>
              <a:rPr lang="en-GB" sz="2500" dirty="0">
                <a:hlinkClick r:id="rId2"/>
              </a:rPr>
              <a:t>Longitudinal NEET </a:t>
            </a:r>
            <a:r>
              <a:rPr lang="en-GB" sz="2500" dirty="0" smtClean="0">
                <a:hlinkClick r:id="rId2"/>
              </a:rPr>
              <a:t>Study </a:t>
            </a:r>
            <a:r>
              <a:rPr lang="en-GB" sz="2500" dirty="0" smtClean="0"/>
              <a:t>(2015) showed that young people who are NEET, suffer long-lasting and cumulative </a:t>
            </a:r>
            <a:r>
              <a:rPr lang="en-GB" sz="2500" dirty="0"/>
              <a:t>detrimental </a:t>
            </a:r>
            <a:r>
              <a:rPr lang="en-GB" sz="2500" dirty="0" smtClean="0"/>
              <a:t>effects. It found that: </a:t>
            </a:r>
          </a:p>
          <a:p>
            <a:pPr>
              <a:lnSpc>
                <a:spcPct val="120000"/>
              </a:lnSpc>
            </a:pPr>
            <a:r>
              <a:rPr lang="en-GB" sz="2500" dirty="0" smtClean="0"/>
              <a:t>NEETs remained </a:t>
            </a:r>
            <a:r>
              <a:rPr lang="en-GB" sz="2500" dirty="0"/>
              <a:t>disadvantaged in their level of educational attainment 10 and 20 years later. More than one in five of NEET young people in 2001 had no qualifications in 2011, compared with only one in twenty five of non-NEETS.</a:t>
            </a:r>
          </a:p>
          <a:p>
            <a:pPr>
              <a:lnSpc>
                <a:spcPct val="120000"/>
              </a:lnSpc>
            </a:pPr>
            <a:r>
              <a:rPr lang="en-GB" sz="2500" dirty="0"/>
              <a:t>There is a 'scarring effect' on economic activity. In comparison with their non-NEET peers, NEET young people in 2001 were 2.8 times as likely to be unemployed or economically inactive 10 years later</a:t>
            </a:r>
            <a:r>
              <a:rPr lang="en-GB" sz="2500" dirty="0" smtClean="0"/>
              <a:t>.  The </a:t>
            </a:r>
            <a:r>
              <a:rPr lang="en-GB" sz="2500" dirty="0"/>
              <a:t>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20000"/>
              </a:lnSpc>
            </a:pPr>
            <a:r>
              <a:rPr lang="en-GB" sz="2500" dirty="0"/>
              <a:t>NEET experiences are associated with a higher risk of poor physical health after 10 and 20 years. The risk for the NEET group was 1.6-2.5 times that for the non-NEET group, varying with different health outcomes</a:t>
            </a:r>
            <a:r>
              <a:rPr lang="en-GB" sz="2500" dirty="0" smtClean="0"/>
              <a:t>.  NEET </a:t>
            </a:r>
            <a:r>
              <a:rPr lang="en-GB" sz="2500" dirty="0"/>
              <a:t>experiences are </a:t>
            </a:r>
            <a:r>
              <a:rPr lang="en-GB" sz="2500" dirty="0" smtClean="0"/>
              <a:t>also associated </a:t>
            </a:r>
            <a:r>
              <a:rPr lang="en-GB" sz="2500" dirty="0"/>
              <a:t>with a higher risk of poor mental health after 10 and 20 years. The risk of depression and anxiety prescription for the NEET group is over 50% higher than that for the non-NEET group</a:t>
            </a:r>
            <a:r>
              <a:rPr lang="en-GB" sz="2500" dirty="0" smtClean="0"/>
              <a:t>.</a:t>
            </a:r>
            <a:endParaRPr lang="en-GB" sz="2500" dirty="0"/>
          </a:p>
        </p:txBody>
      </p:sp>
      <p:sp>
        <p:nvSpPr>
          <p:cNvPr id="5" name="TextBox 4" descr="Line chart showing percentage of 16-17 year-olds whose status is NEET or not known in Herefordshire compared to England as a whole."/>
          <p:cNvSpPr txBox="1"/>
          <p:nvPr/>
        </p:nvSpPr>
        <p:spPr>
          <a:xfrm>
            <a:off x="79531" y="3467336"/>
            <a:ext cx="4007572" cy="3354765"/>
          </a:xfrm>
          <a:prstGeom prst="rect">
            <a:avLst/>
          </a:prstGeom>
          <a:solidFill>
            <a:schemeClr val="bg1"/>
          </a:solidFill>
          <a:ln w="38100">
            <a:solidFill>
              <a:srgbClr val="FFC000"/>
            </a:solidFill>
          </a:ln>
        </p:spPr>
        <p:txBody>
          <a:bodyPr wrap="square" rtlCol="0">
            <a:spAutoFit/>
          </a:bodyPr>
          <a:lstStyle/>
          <a:p>
            <a:r>
              <a:rPr lang="en-GB" sz="1400" b="1" dirty="0" smtClean="0"/>
              <a:t>The local picture</a:t>
            </a:r>
            <a:endParaRPr lang="en-GB" sz="1400" b="1" dirty="0"/>
          </a:p>
          <a:p>
            <a:pPr marL="171450" indent="-171450">
              <a:buFont typeface="Arial" panose="020B0604020202020204" pitchFamily="34" charset="0"/>
              <a:buChar char="•"/>
            </a:pPr>
            <a:r>
              <a:rPr lang="en-GB" sz="1100" dirty="0" smtClean="0"/>
              <a:t>In 2020 Herefordshire’s NEET/Not known rate was 5.9%, higher than the West Midlands (5.7%) and England (5.5%) but not significantly so.*  The number of NEETS and Not Knowns varies significantly month-on-month, the annual rate data are an </a:t>
            </a:r>
            <a:r>
              <a:rPr lang="en-GB" sz="1100" dirty="0"/>
              <a:t>average of the figures submitted by </a:t>
            </a:r>
            <a:r>
              <a:rPr lang="en-GB" sz="1100" dirty="0" smtClean="0"/>
              <a:t>to the </a:t>
            </a:r>
            <a:r>
              <a:rPr lang="en-GB" sz="1100" dirty="0" err="1" smtClean="0"/>
              <a:t>DfE</a:t>
            </a:r>
            <a:r>
              <a:rPr lang="en-GB" sz="1100" dirty="0" smtClean="0"/>
              <a:t> for </a:t>
            </a:r>
            <a:r>
              <a:rPr lang="en-GB" sz="1100" dirty="0"/>
              <a:t>the months of December, January, February each </a:t>
            </a:r>
            <a:r>
              <a:rPr lang="en-GB" sz="1100" dirty="0" smtClean="0"/>
              <a:t>year.</a:t>
            </a:r>
          </a:p>
          <a:p>
            <a:pPr marL="171450" indent="-171450">
              <a:buFont typeface="Arial" panose="020B0604020202020204" pitchFamily="34" charset="0"/>
              <a:buChar char="•"/>
            </a:pPr>
            <a:r>
              <a:rPr lang="en-GB" sz="1100" dirty="0" smtClean="0"/>
              <a:t>Herefordshire’s </a:t>
            </a:r>
            <a:r>
              <a:rPr lang="en-GB" sz="1100" dirty="0"/>
              <a:t>NEET cohort </a:t>
            </a:r>
            <a:r>
              <a:rPr lang="en-GB" sz="1100" dirty="0" smtClean="0"/>
              <a:t>has been above the national </a:t>
            </a:r>
            <a:r>
              <a:rPr lang="en-GB" sz="1100" dirty="0"/>
              <a:t>average </a:t>
            </a:r>
            <a:r>
              <a:rPr lang="en-GB" sz="1100" dirty="0" smtClean="0"/>
              <a:t>since 2011. In </a:t>
            </a:r>
            <a:r>
              <a:rPr lang="en-GB" sz="1100" dirty="0"/>
              <a:t>part this is due to </a:t>
            </a:r>
            <a:r>
              <a:rPr lang="en-GB" sz="1100" dirty="0" smtClean="0"/>
              <a:t>the lack of any support </a:t>
            </a:r>
            <a:r>
              <a:rPr lang="en-GB" sz="1100" dirty="0"/>
              <a:t>services for those furthest away from positive destinations.  </a:t>
            </a:r>
            <a:r>
              <a:rPr lang="en-GB" sz="1100" dirty="0" smtClean="0"/>
              <a:t>The </a:t>
            </a:r>
            <a:r>
              <a:rPr lang="en-GB" sz="1100" dirty="0"/>
              <a:t>impact of recent closures of local support services is likely to be significant. </a:t>
            </a:r>
          </a:p>
          <a:p>
            <a:pPr marL="171450" indent="-171450">
              <a:buFont typeface="Arial" panose="020B0604020202020204" pitchFamily="34" charset="0"/>
              <a:buChar char="•"/>
            </a:pPr>
            <a:r>
              <a:rPr lang="en-GB" sz="1100" dirty="0" smtClean="0"/>
              <a:t> “Not knowns” have </a:t>
            </a:r>
            <a:r>
              <a:rPr lang="en-GB" sz="1100" dirty="0"/>
              <a:t>been relatively stable </a:t>
            </a:r>
            <a:r>
              <a:rPr lang="en-GB" sz="1100" dirty="0" smtClean="0"/>
              <a:t>since 2013/14 and generally </a:t>
            </a:r>
            <a:r>
              <a:rPr lang="en-GB" sz="1100" dirty="0"/>
              <a:t>lower than the national average</a:t>
            </a:r>
            <a:r>
              <a:rPr lang="en-GB" sz="1100" dirty="0" smtClean="0"/>
              <a:t>.</a:t>
            </a:r>
          </a:p>
          <a:p>
            <a:pPr marL="171450" indent="-171450">
              <a:buFont typeface="Arial" panose="020B0604020202020204" pitchFamily="34" charset="0"/>
              <a:buChar char="•"/>
            </a:pPr>
            <a:r>
              <a:rPr lang="en-GB" sz="1100" dirty="0" smtClean="0"/>
              <a:t>Young people living in the most deprived areas of the county are much more likely to be NEET than those in the least deprived. </a:t>
            </a:r>
          </a:p>
          <a:p>
            <a:r>
              <a:rPr lang="en-GB" sz="1100" dirty="0" smtClean="0"/>
              <a:t>*</a:t>
            </a:r>
            <a:r>
              <a:rPr lang="en-GB" sz="1100" dirty="0" smtClean="0">
                <a:hlinkClick r:id="rId3"/>
              </a:rPr>
              <a:t>Office for Health Improvement &amp; Disparities Fingertips</a:t>
            </a:r>
            <a:endParaRPr lang="en-GB" sz="1100" dirty="0"/>
          </a:p>
        </p:txBody>
      </p:sp>
      <p:sp>
        <p:nvSpPr>
          <p:cNvPr id="6" name="TextBox 5"/>
          <p:cNvSpPr txBox="1"/>
          <p:nvPr/>
        </p:nvSpPr>
        <p:spPr>
          <a:xfrm>
            <a:off x="4157272" y="3541408"/>
            <a:ext cx="4180751" cy="461665"/>
          </a:xfrm>
          <a:prstGeom prst="rect">
            <a:avLst/>
          </a:prstGeom>
          <a:solidFill>
            <a:schemeClr val="bg1"/>
          </a:solidFill>
          <a:ln>
            <a:solidFill>
              <a:schemeClr val="tx1"/>
            </a:solidFill>
          </a:ln>
        </p:spPr>
        <p:txBody>
          <a:bodyPr wrap="square" rtlCol="0">
            <a:spAutoFit/>
          </a:bodyPr>
          <a:lstStyle/>
          <a:p>
            <a:r>
              <a:rPr lang="en-GB" sz="1200" dirty="0" smtClean="0"/>
              <a:t>Proportion of 16-17 </a:t>
            </a:r>
            <a:r>
              <a:rPr lang="en-GB" sz="1200" dirty="0"/>
              <a:t>year olds not in education, employment or training (NEET) or whose activity is not known</a:t>
            </a:r>
          </a:p>
        </p:txBody>
      </p:sp>
      <p:pic>
        <p:nvPicPr>
          <p:cNvPr id="10" name="Picture 9" descr="Line chart showing the proportion of 16 and 17 year-olds NEET or Not Known in Herefordshire and in England 2016 to 20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881" y="3541408"/>
            <a:ext cx="4156142" cy="2386302"/>
          </a:xfrm>
          <a:prstGeom prst="rect">
            <a:avLst/>
          </a:prstGeom>
          <a:ln>
            <a:solidFill>
              <a:schemeClr val="tx1"/>
            </a:solidFill>
          </a:ln>
        </p:spPr>
      </p:pic>
      <p:sp>
        <p:nvSpPr>
          <p:cNvPr id="4" name="TextBox 3"/>
          <p:cNvSpPr txBox="1"/>
          <p:nvPr/>
        </p:nvSpPr>
        <p:spPr>
          <a:xfrm>
            <a:off x="4322630" y="6052660"/>
            <a:ext cx="3371261" cy="769441"/>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smtClean="0">
                <a:hlinkClick r:id="rId3"/>
              </a:rPr>
              <a:t>Office </a:t>
            </a:r>
            <a:r>
              <a:rPr lang="en-GB" sz="1100" dirty="0">
                <a:hlinkClick r:id="rId3"/>
              </a:rPr>
              <a:t>for Health Improvement &amp; Disparities </a:t>
            </a:r>
            <a:r>
              <a:rPr lang="en-GB" sz="1100" dirty="0" smtClean="0">
                <a:hlinkClick r:id="rId3"/>
              </a:rPr>
              <a:t>Fingertips</a:t>
            </a:r>
            <a:endParaRPr lang="en-GB" sz="1100" dirty="0" smtClean="0"/>
          </a:p>
          <a:p>
            <a:r>
              <a:rPr lang="en-GB" sz="1100" dirty="0" smtClean="0"/>
              <a:t>Frequency:  annual.</a:t>
            </a:r>
          </a:p>
          <a:p>
            <a:r>
              <a:rPr lang="en-GB" sz="1100" dirty="0" smtClean="0"/>
              <a:t>Next update:  TBC</a:t>
            </a:r>
            <a:endParaRPr lang="en-GB" sz="1100" dirty="0"/>
          </a:p>
        </p:txBody>
      </p:sp>
      <p:pic>
        <p:nvPicPr>
          <p:cNvPr id="11" name="Picture 10" descr="Stacked bar chart showing the proportion of 16-17 year olds NEET or Not Known by Herefordshire deprivation quintile (where 1 = most deprived) as at May 2022.  THe proportion of NEETS and Not Knowns is significantly higher in the most deprived decile compared to the least deprived.&#10;"/>
          <p:cNvPicPr>
            <a:picLocks noChangeAspect="1"/>
          </p:cNvPicPr>
          <p:nvPr/>
        </p:nvPicPr>
        <p:blipFill>
          <a:blip r:embed="rId5"/>
          <a:stretch>
            <a:fillRect/>
          </a:stretch>
        </p:blipFill>
        <p:spPr>
          <a:xfrm>
            <a:off x="8432800" y="3468990"/>
            <a:ext cx="3634873" cy="2523030"/>
          </a:xfrm>
          <a:prstGeom prst="rect">
            <a:avLst/>
          </a:prstGeom>
          <a:ln>
            <a:solidFill>
              <a:schemeClr val="tx1"/>
            </a:solidFill>
          </a:ln>
        </p:spPr>
      </p:pic>
      <p:sp>
        <p:nvSpPr>
          <p:cNvPr id="8" name="TextBox 7"/>
          <p:cNvSpPr txBox="1"/>
          <p:nvPr/>
        </p:nvSpPr>
        <p:spPr>
          <a:xfrm>
            <a:off x="8432801" y="6034217"/>
            <a:ext cx="3759200" cy="261610"/>
          </a:xfrm>
          <a:prstGeom prst="rect">
            <a:avLst/>
          </a:prstGeom>
          <a:solidFill>
            <a:schemeClr val="bg1"/>
          </a:solidFill>
          <a:ln>
            <a:solidFill>
              <a:schemeClr val="accent1"/>
            </a:solidFill>
          </a:ln>
        </p:spPr>
        <p:txBody>
          <a:bodyPr wrap="square" rtlCol="0">
            <a:spAutoFit/>
          </a:bodyPr>
          <a:lstStyle/>
          <a:p>
            <a:r>
              <a:rPr lang="en-GB" sz="1100" dirty="0" smtClean="0"/>
              <a:t>Data source: Herefordshire Council, CYP Directorate</a:t>
            </a:r>
            <a:endParaRPr lang="en-GB" sz="1100" dirty="0"/>
          </a:p>
        </p:txBody>
      </p:sp>
    </p:spTree>
    <p:extLst>
      <p:ext uri="{BB962C8B-B14F-4D97-AF65-F5344CB8AC3E}">
        <p14:creationId xmlns:p14="http://schemas.microsoft.com/office/powerpoint/2010/main" val="3858516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10228012" cy="195943"/>
          </a:xfrm>
        </p:spPr>
        <p:txBody>
          <a:bodyPr>
            <a:noAutofit/>
          </a:bodyPr>
          <a:lstStyle/>
          <a:p>
            <a:r>
              <a:rPr lang="en-GB" dirty="0" smtClean="0"/>
              <a:t>House prices</a:t>
            </a:r>
            <a:endParaRPr lang="en-GB" dirty="0"/>
          </a:p>
        </p:txBody>
      </p:sp>
      <p:sp>
        <p:nvSpPr>
          <p:cNvPr id="4" name="Text Placeholder 3"/>
          <p:cNvSpPr>
            <a:spLocks noGrp="1"/>
          </p:cNvSpPr>
          <p:nvPr>
            <p:ph type="body" sz="half" idx="2"/>
          </p:nvPr>
        </p:nvSpPr>
        <p:spPr>
          <a:xfrm>
            <a:off x="106878" y="555170"/>
            <a:ext cx="5676405" cy="6302830"/>
          </a:xfrm>
          <a:solidFill>
            <a:schemeClr val="bg1"/>
          </a:solidFill>
          <a:ln w="38100">
            <a:solidFill>
              <a:srgbClr val="FFC000"/>
            </a:solidFill>
          </a:ln>
        </p:spPr>
        <p:txBody>
          <a:bodyPr>
            <a:noAutofit/>
          </a:bodyPr>
          <a:lstStyle/>
          <a:p>
            <a:pPr>
              <a:lnSpc>
                <a:spcPct val="120000"/>
              </a:lnSpc>
            </a:pPr>
            <a:r>
              <a:rPr lang="en-GB" sz="1400" b="1" dirty="0" smtClean="0"/>
              <a:t>Key points</a:t>
            </a:r>
          </a:p>
          <a:p>
            <a:pPr>
              <a:lnSpc>
                <a:spcPct val="120000"/>
              </a:lnSpc>
            </a:pPr>
            <a:r>
              <a:rPr lang="en-GB" sz="1400" dirty="0" smtClean="0"/>
              <a:t>House prices (median price paid measure) rose to record levels during the pandemic adding further to housing affordability pressures, especially in destination areas for the so-called “race for space” however more recently the cost-of-living crisis and the increase in mortgage interest rates has started to reverse this trend.  </a:t>
            </a:r>
          </a:p>
          <a:p>
            <a:pPr>
              <a:lnSpc>
                <a:spcPct val="120000"/>
              </a:lnSpc>
            </a:pPr>
            <a:r>
              <a:rPr lang="en-GB" sz="1400" dirty="0" smtClean="0">
                <a:hlinkClick r:id="rId2"/>
              </a:rPr>
              <a:t>ONS report </a:t>
            </a:r>
            <a:r>
              <a:rPr lang="en-GB" sz="1400" dirty="0" smtClean="0"/>
              <a:t>that:</a:t>
            </a:r>
          </a:p>
          <a:p>
            <a:pPr marL="285750" indent="-285750">
              <a:lnSpc>
                <a:spcPct val="120000"/>
              </a:lnSpc>
              <a:buFont typeface="Arial" panose="020B0604020202020204" pitchFamily="34" charset="0"/>
              <a:buChar char="•"/>
            </a:pPr>
            <a:r>
              <a:rPr lang="en-GB" sz="1400" dirty="0"/>
              <a:t>Average UK house prices increased by 12.6% over the year to October 2022, up from 9.9% in September 2022</a:t>
            </a:r>
            <a:r>
              <a:rPr lang="en-GB" sz="1400" dirty="0" smtClean="0"/>
              <a:t>.  The </a:t>
            </a:r>
            <a:r>
              <a:rPr lang="en-GB" sz="1400" dirty="0"/>
              <a:t>increase in the annual percentage change was partly caused by a sharp fall in UK average house prices in October 2021, following changes to Stamp Duty Land Tax.</a:t>
            </a:r>
          </a:p>
          <a:p>
            <a:pPr marL="285750" indent="-285750">
              <a:lnSpc>
                <a:spcPct val="120000"/>
              </a:lnSpc>
              <a:buFont typeface="Arial" panose="020B0604020202020204" pitchFamily="34" charset="0"/>
              <a:buChar char="•"/>
            </a:pPr>
            <a:r>
              <a:rPr lang="en-GB" sz="1400" dirty="0"/>
              <a:t>The average UK house price was £296,000 in October 2022, which is £33,000 higher than this time last year and little changed from last month</a:t>
            </a:r>
            <a:r>
              <a:rPr lang="en-GB" sz="1400" dirty="0" smtClean="0"/>
              <a:t>.  Average </a:t>
            </a:r>
            <a:r>
              <a:rPr lang="en-GB" sz="1400" dirty="0"/>
              <a:t>house prices increased over the year to £316,000 (13.2%) in England, to £224,000 </a:t>
            </a:r>
          </a:p>
          <a:p>
            <a:pPr>
              <a:lnSpc>
                <a:spcPct val="120000"/>
              </a:lnSpc>
            </a:pPr>
            <a:r>
              <a:rPr lang="en-GB" sz="1400" dirty="0" smtClean="0"/>
              <a:t>According to the latest </a:t>
            </a:r>
            <a:r>
              <a:rPr lang="en-GB" sz="1400" dirty="0">
                <a:hlinkClick r:id="rId3"/>
              </a:rPr>
              <a:t>HM Land </a:t>
            </a:r>
            <a:r>
              <a:rPr lang="en-GB" sz="1400" dirty="0" smtClean="0">
                <a:hlinkClick r:id="rId3"/>
              </a:rPr>
              <a:t>Registry</a:t>
            </a:r>
            <a:r>
              <a:rPr lang="en-GB" sz="1400" dirty="0" smtClean="0"/>
              <a:t> data, in </a:t>
            </a:r>
            <a:r>
              <a:rPr lang="en-GB" sz="1400" dirty="0"/>
              <a:t>England, the September </a:t>
            </a:r>
            <a:r>
              <a:rPr lang="en-GB" sz="1400" dirty="0" smtClean="0"/>
              <a:t>2022 data </a:t>
            </a:r>
            <a:r>
              <a:rPr lang="en-GB" sz="1400" dirty="0"/>
              <a:t>shows on average, house prices have not changed since August 2022. The annual price rise of 9.6% takes the average property value to £314,278</a:t>
            </a:r>
            <a:r>
              <a:rPr lang="en-GB" sz="1400" dirty="0" smtClean="0"/>
              <a:t>.  The average house price in the West Midlands </a:t>
            </a:r>
            <a:r>
              <a:rPr lang="en-GB" sz="1400" dirty="0"/>
              <a:t>region </a:t>
            </a:r>
            <a:r>
              <a:rPr lang="en-GB" sz="1400" dirty="0" smtClean="0"/>
              <a:t>was £253,864: a 10.1% increase from September 2021. </a:t>
            </a:r>
            <a:endParaRPr lang="en-GB" sz="1400" dirty="0"/>
          </a:p>
        </p:txBody>
      </p:sp>
      <p:pic>
        <p:nvPicPr>
          <p:cNvPr id="9" name="Content Placeholder 8" descr="Line chart showing median price paid each quarter since December 1995 for Herefordshire, the West Midlands and England.  House prices (median price paid) while at historically high levels have fallen consistently since June 2021 in line with the national and regional trend. &#10;"/>
          <p:cNvPicPr>
            <a:picLocks noGrp="1" noChangeAspect="1"/>
          </p:cNvPicPr>
          <p:nvPr>
            <p:ph idx="1"/>
          </p:nvPr>
        </p:nvPicPr>
        <p:blipFill>
          <a:blip r:embed="rId4"/>
          <a:stretch>
            <a:fillRect/>
          </a:stretch>
        </p:blipFill>
        <p:spPr>
          <a:xfrm>
            <a:off x="5878115" y="1189329"/>
            <a:ext cx="6187250" cy="2881226"/>
          </a:xfrm>
          <a:prstGeom prst="rect">
            <a:avLst/>
          </a:prstGeom>
          <a:ln>
            <a:solidFill>
              <a:schemeClr val="tx1"/>
            </a:solidFill>
          </a:ln>
        </p:spPr>
      </p:pic>
      <p:sp>
        <p:nvSpPr>
          <p:cNvPr id="6" name="TextBox 5"/>
          <p:cNvSpPr txBox="1"/>
          <p:nvPr/>
        </p:nvSpPr>
        <p:spPr>
          <a:xfrm>
            <a:off x="9703598" y="4211293"/>
            <a:ext cx="2361767" cy="769441"/>
          </a:xfrm>
          <a:prstGeom prst="rect">
            <a:avLst/>
          </a:prstGeom>
          <a:noFill/>
          <a:ln>
            <a:solidFill>
              <a:schemeClr val="tx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Frequency:  Quarterly in arrears</a:t>
            </a:r>
          </a:p>
          <a:p>
            <a:r>
              <a:rPr lang="en-GB" sz="1100" dirty="0" smtClean="0"/>
              <a:t>Last updated: 16 December 2022</a:t>
            </a:r>
          </a:p>
          <a:p>
            <a:r>
              <a:rPr lang="en-GB" sz="1100" dirty="0" smtClean="0"/>
              <a:t>Next update:  March 2023</a:t>
            </a:r>
            <a:endParaRPr lang="en-GB" sz="1100" dirty="0"/>
          </a:p>
        </p:txBody>
      </p:sp>
    </p:spTree>
    <p:extLst>
      <p:ext uri="{BB962C8B-B14F-4D97-AF65-F5344CB8AC3E}">
        <p14:creationId xmlns:p14="http://schemas.microsoft.com/office/powerpoint/2010/main" val="248187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smtClean="0"/>
              <a:t>About this bulletin</a:t>
            </a:r>
            <a:endParaRPr lang="en-GB" sz="3200" dirty="0"/>
          </a:p>
        </p:txBody>
      </p:sp>
      <p:sp>
        <p:nvSpPr>
          <p:cNvPr id="3" name="Content Placeholder 2"/>
          <p:cNvSpPr>
            <a:spLocks noGrp="1"/>
          </p:cNvSpPr>
          <p:nvPr>
            <p:ph idx="1"/>
          </p:nvPr>
        </p:nvSpPr>
        <p:spPr>
          <a:xfrm>
            <a:off x="287337" y="993057"/>
            <a:ext cx="11685588" cy="5324615"/>
          </a:xfrm>
          <a:solidFill>
            <a:schemeClr val="bg1"/>
          </a:solidFill>
        </p:spPr>
        <p:txBody>
          <a:bodyPr>
            <a:normAutofit lnSpcReduction="10000"/>
          </a:bodyPr>
          <a:lstStyle/>
          <a:p>
            <a:pPr marL="0" indent="0">
              <a:lnSpc>
                <a:spcPct val="120000"/>
              </a:lnSpc>
              <a:spcBef>
                <a:spcPts val="1200"/>
              </a:spcBef>
              <a:buNone/>
            </a:pPr>
            <a:r>
              <a:rPr lang="en-GB" sz="2200" dirty="0" smtClean="0"/>
              <a:t>The purpose of this bulletin is to provide an overview of the local impact of the cost-of-living crisis and the groups likely to be most affected.  It contains data and intelligence covering a range of relevant socio-economic indicators, acting as an evidence base to inform policy interventions</a:t>
            </a:r>
            <a:r>
              <a:rPr lang="en-GB" sz="2200" dirty="0"/>
              <a:t>. </a:t>
            </a:r>
            <a:r>
              <a:rPr lang="en-GB" sz="2200" dirty="0" smtClean="0"/>
              <a:t>There are a limited number of datasets that are updated on a monthly basis and the benefits monitor will be updated monthly to reflect this.  The rest of the slides are updated periodically to coincide with other data releases.</a:t>
            </a:r>
          </a:p>
          <a:p>
            <a:pPr marL="0" indent="0">
              <a:lnSpc>
                <a:spcPct val="120000"/>
              </a:lnSpc>
              <a:spcBef>
                <a:spcPts val="1200"/>
              </a:spcBef>
              <a:buNone/>
            </a:pPr>
            <a:r>
              <a:rPr lang="en-GB" sz="2200" dirty="0" smtClean="0"/>
              <a:t>The bulletin comprises three sections:</a:t>
            </a:r>
            <a:endParaRPr lang="en-GB" sz="2200" dirty="0"/>
          </a:p>
          <a:p>
            <a:pPr marL="457200" lvl="1" indent="0">
              <a:lnSpc>
                <a:spcPct val="120000"/>
              </a:lnSpc>
              <a:spcBef>
                <a:spcPts val="1200"/>
              </a:spcBef>
              <a:buNone/>
            </a:pPr>
            <a:r>
              <a:rPr lang="en-GB" sz="2200" u="sng" dirty="0">
                <a:hlinkClick r:id="rId2" action="ppaction://hlinksldjump"/>
              </a:rPr>
              <a:t>Section 1:  </a:t>
            </a:r>
            <a:r>
              <a:rPr lang="en-GB" sz="2200" u="sng" dirty="0" smtClean="0">
                <a:hlinkClick r:id="rId2" action="ppaction://hlinksldjump"/>
              </a:rPr>
              <a:t>Monthly monitor - people </a:t>
            </a:r>
            <a:r>
              <a:rPr lang="en-GB" sz="2200" u="sng" dirty="0">
                <a:hlinkClick r:id="rId2" action="ppaction://hlinksldjump"/>
              </a:rPr>
              <a:t>in receipt of means-tested </a:t>
            </a:r>
            <a:r>
              <a:rPr lang="en-GB" sz="2200" u="sng" dirty="0" smtClean="0">
                <a:hlinkClick r:id="rId2" action="ppaction://hlinksldjump"/>
              </a:rPr>
              <a:t>and out-of-work benefits</a:t>
            </a:r>
            <a:endParaRPr lang="en-GB" sz="2200" u="sng" dirty="0"/>
          </a:p>
          <a:p>
            <a:pPr marL="457200" lvl="1" indent="0">
              <a:lnSpc>
                <a:spcPct val="120000"/>
              </a:lnSpc>
              <a:spcBef>
                <a:spcPts val="1200"/>
              </a:spcBef>
              <a:buNone/>
            </a:pPr>
            <a:r>
              <a:rPr lang="en-GB" sz="2200" u="sng" dirty="0">
                <a:hlinkClick r:id="rId3" action="ppaction://hlinksldjump"/>
              </a:rPr>
              <a:t>Section 2:  </a:t>
            </a:r>
            <a:r>
              <a:rPr lang="en-GB" sz="2200" u="sng" dirty="0" smtClean="0">
                <a:hlinkClick r:id="rId3" action="ppaction://hlinksldjump"/>
              </a:rPr>
              <a:t>Other cost-of-living related indicators</a:t>
            </a:r>
            <a:endParaRPr lang="en-GB" sz="2200" u="sng" dirty="0"/>
          </a:p>
          <a:p>
            <a:pPr marL="457200" lvl="1" indent="0">
              <a:lnSpc>
                <a:spcPct val="120000"/>
              </a:lnSpc>
              <a:spcBef>
                <a:spcPts val="1200"/>
              </a:spcBef>
              <a:buNone/>
            </a:pPr>
            <a:r>
              <a:rPr lang="en-GB" sz="2200" u="sng" dirty="0">
                <a:hlinkClick r:id="rId4" action="ppaction://hlinksldjump"/>
              </a:rPr>
              <a:t>Section 3:  Income deprivation and poverty</a:t>
            </a:r>
            <a:endParaRPr lang="en-GB" sz="2200" u="sng" dirty="0"/>
          </a:p>
          <a:p>
            <a:pPr marL="0" indent="0">
              <a:lnSpc>
                <a:spcPct val="120000"/>
              </a:lnSpc>
              <a:spcBef>
                <a:spcPts val="1200"/>
              </a:spcBef>
              <a:buNone/>
            </a:pPr>
            <a:r>
              <a:rPr lang="en-GB" sz="2000" dirty="0" smtClean="0"/>
              <a:t>If </a:t>
            </a:r>
            <a:r>
              <a:rPr lang="en-GB" sz="2000" dirty="0"/>
              <a:t>you need help to understand this document, or would like it in another format or language, please contact us on 01432 261944 or e-mail </a:t>
            </a:r>
            <a:r>
              <a:rPr lang="en-GB" sz="2000" u="sng" dirty="0" smtClean="0">
                <a:hlinkClick r:id="rId5"/>
              </a:rPr>
              <a:t>researchteam@herefordshire.gov.uk</a:t>
            </a:r>
            <a:endParaRPr lang="en-GB" sz="2000" u="sng" dirty="0" smtClean="0"/>
          </a:p>
          <a:p>
            <a:pPr marL="0" indent="0">
              <a:lnSpc>
                <a:spcPct val="120000"/>
              </a:lnSpc>
              <a:spcBef>
                <a:spcPts val="1200"/>
              </a:spcBef>
              <a:buNone/>
            </a:pP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smtClean="0"/>
              <a:t>Housing affordability</a:t>
            </a:r>
            <a:endParaRPr lang="en-GB" dirty="0"/>
          </a:p>
        </p:txBody>
      </p:sp>
      <p:sp>
        <p:nvSpPr>
          <p:cNvPr id="4" name="Text Placeholder 3"/>
          <p:cNvSpPr>
            <a:spLocks noGrp="1"/>
          </p:cNvSpPr>
          <p:nvPr>
            <p:ph type="body" sz="half" idx="2"/>
          </p:nvPr>
        </p:nvSpPr>
        <p:spPr>
          <a:xfrm>
            <a:off x="148927" y="975579"/>
            <a:ext cx="4619036" cy="4205948"/>
          </a:xfrm>
          <a:solidFill>
            <a:schemeClr val="bg1"/>
          </a:solidFill>
          <a:ln w="38100">
            <a:solidFill>
              <a:srgbClr val="FFC000"/>
            </a:solidFill>
          </a:ln>
        </p:spPr>
        <p:txBody>
          <a:bodyPr>
            <a:normAutofit lnSpcReduction="10000"/>
          </a:bodyPr>
          <a:lstStyle/>
          <a:p>
            <a:pPr>
              <a:lnSpc>
                <a:spcPct val="120000"/>
              </a:lnSpc>
            </a:pPr>
            <a:r>
              <a:rPr lang="en-GB" sz="1500" dirty="0" smtClean="0"/>
              <a:t>The </a:t>
            </a:r>
            <a:r>
              <a:rPr lang="en-GB" sz="1500" dirty="0" smtClean="0">
                <a:hlinkClick r:id="rId2"/>
              </a:rPr>
              <a:t>West Midlands Economic Impact Monitor (8 July 2022) </a:t>
            </a:r>
            <a:r>
              <a:rPr lang="en-GB" sz="1500" dirty="0" smtClean="0"/>
              <a:t>reported </a:t>
            </a:r>
            <a:r>
              <a:rPr lang="en-GB" sz="1500" dirty="0"/>
              <a:t>that </a:t>
            </a:r>
            <a:r>
              <a:rPr lang="en-GB" sz="1500" dirty="0" smtClean="0"/>
              <a:t>“the </a:t>
            </a:r>
            <a:r>
              <a:rPr lang="en-GB" sz="1500" dirty="0"/>
              <a:t>housing crisis has been growing for a number of years, with house prices hitting a record high in 2021, </a:t>
            </a:r>
            <a:r>
              <a:rPr lang="en-GB" sz="1500" dirty="0" smtClean="0"/>
              <a:t>driven by </a:t>
            </a:r>
            <a:r>
              <a:rPr lang="en-GB" sz="1500" dirty="0"/>
              <a:t>undersupply of affordable housing. Shelter estimates that 17.5 million people (22 million including children) do </a:t>
            </a:r>
            <a:r>
              <a:rPr lang="en-GB" sz="1500" dirty="0" smtClean="0"/>
              <a:t>not </a:t>
            </a:r>
            <a:r>
              <a:rPr lang="en-GB" sz="1500" dirty="0"/>
              <a:t>have access to a safe decent home, that suits their needs and is affordable</a:t>
            </a:r>
            <a:r>
              <a:rPr lang="en-GB" sz="1500" dirty="0" smtClean="0"/>
              <a:t>.”</a:t>
            </a:r>
          </a:p>
          <a:p>
            <a:pPr>
              <a:lnSpc>
                <a:spcPct val="120000"/>
              </a:lnSpc>
            </a:pPr>
            <a:r>
              <a:rPr lang="en-GB" sz="1500" b="1" dirty="0" smtClean="0"/>
              <a:t>Key points</a:t>
            </a:r>
            <a:endParaRPr lang="en-GB" sz="1500" b="1" dirty="0"/>
          </a:p>
          <a:p>
            <a:pPr marL="285750" indent="-285750">
              <a:lnSpc>
                <a:spcPct val="120000"/>
              </a:lnSpc>
              <a:buFont typeface="Arial" panose="020B0604020202020204" pitchFamily="34" charset="0"/>
              <a:buChar char="•"/>
            </a:pPr>
            <a:r>
              <a:rPr lang="en-GB" sz="1400" dirty="0" smtClean="0"/>
              <a:t>In 2021, the ratio </a:t>
            </a:r>
            <a:r>
              <a:rPr lang="en-GB" sz="1400" dirty="0"/>
              <a:t>of lower quartile house price to lower quartile annual workplace-based earnings </a:t>
            </a:r>
            <a:r>
              <a:rPr lang="en-GB" sz="1400" dirty="0" smtClean="0"/>
              <a:t>in Herefordshire was 9.73: significantly higher than in England (7.96) and the West Midlands region as a whole (7.33).</a:t>
            </a:r>
            <a:endParaRPr lang="en-US" sz="1400" dirty="0"/>
          </a:p>
          <a:p>
            <a:endParaRPr lang="en-GB" sz="1200" b="1" dirty="0">
              <a:solidFill>
                <a:srgbClr val="FF0000"/>
              </a:solidFill>
            </a:endParaRPr>
          </a:p>
        </p:txBody>
      </p:sp>
      <p:pic>
        <p:nvPicPr>
          <p:cNvPr id="6" name="Picture 5" descr="Line chart showing the ratio of lower quartile house price to lower quartile annual workplace-based earnings in Herefordshire, the West Midlands and England since 1998. "/>
          <p:cNvPicPr>
            <a:picLocks noChangeAspect="1"/>
          </p:cNvPicPr>
          <p:nvPr/>
        </p:nvPicPr>
        <p:blipFill>
          <a:blip r:embed="rId3"/>
          <a:stretch>
            <a:fillRect/>
          </a:stretch>
        </p:blipFill>
        <p:spPr>
          <a:xfrm>
            <a:off x="4934089" y="975579"/>
            <a:ext cx="7120745" cy="4596782"/>
          </a:xfrm>
          <a:prstGeom prst="rect">
            <a:avLst/>
          </a:prstGeom>
          <a:ln>
            <a:solidFill>
              <a:schemeClr val="tx1"/>
            </a:solidFill>
          </a:ln>
        </p:spPr>
      </p:pic>
      <p:sp>
        <p:nvSpPr>
          <p:cNvPr id="3" name="TextBox 2"/>
          <p:cNvSpPr txBox="1"/>
          <p:nvPr/>
        </p:nvSpPr>
        <p:spPr>
          <a:xfrm>
            <a:off x="9489764" y="5636774"/>
            <a:ext cx="256507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Last updated: 23 March 2022</a:t>
            </a:r>
          </a:p>
          <a:p>
            <a:r>
              <a:rPr lang="en-GB" sz="1100" dirty="0" smtClean="0"/>
              <a:t>Frequency:  annual</a:t>
            </a:r>
          </a:p>
          <a:p>
            <a:r>
              <a:rPr lang="en-GB" sz="1100" dirty="0" smtClean="0"/>
              <a:t>Next update:  March 2023</a:t>
            </a:r>
            <a:endParaRPr lang="en-GB" sz="1100" dirty="0"/>
          </a:p>
        </p:txBody>
      </p:sp>
      <p:sp>
        <p:nvSpPr>
          <p:cNvPr id="7" name="TextBox 6"/>
          <p:cNvSpPr txBox="1"/>
          <p:nvPr/>
        </p:nvSpPr>
        <p:spPr>
          <a:xfrm>
            <a:off x="148927" y="5636774"/>
            <a:ext cx="8306304" cy="646331"/>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a:t>
            </a:r>
            <a:r>
              <a:rPr lang="en-GB" sz="1200" b="1" dirty="0">
                <a:solidFill>
                  <a:schemeClr val="bg1">
                    <a:lumMod val="65000"/>
                  </a:schemeClr>
                </a:solidFill>
              </a:rPr>
              <a:t>know: </a:t>
            </a:r>
            <a:r>
              <a:rPr lang="en-GB" sz="1200" dirty="0">
                <a:solidFill>
                  <a:schemeClr val="bg1">
                    <a:lumMod val="65000"/>
                  </a:schemeClr>
                </a:solidFill>
              </a:rPr>
              <a:t>Housing affordability can be measured based on either residence-based earnings or workplace-based earnings.  The latter is, on balance, a more accurate reflection of the county’s economic status and as such is more influential in planning</a:t>
            </a:r>
          </a:p>
        </p:txBody>
      </p:sp>
    </p:spTree>
    <p:extLst>
      <p:ext uri="{BB962C8B-B14F-4D97-AF65-F5344CB8AC3E}">
        <p14:creationId xmlns:p14="http://schemas.microsoft.com/office/powerpoint/2010/main" val="4290183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318304"/>
            <a:ext cx="3932237" cy="677119"/>
          </a:xfrm>
        </p:spPr>
        <p:txBody>
          <a:bodyPr>
            <a:normAutofit/>
          </a:bodyPr>
          <a:lstStyle/>
          <a:p>
            <a:r>
              <a:rPr lang="en-GB" sz="2800" dirty="0" smtClean="0"/>
              <a:t>Private rental costs</a:t>
            </a:r>
            <a:endParaRPr lang="en-GB" sz="2800" dirty="0"/>
          </a:p>
        </p:txBody>
      </p:sp>
      <p:sp>
        <p:nvSpPr>
          <p:cNvPr id="5" name="Text Placeholder 4"/>
          <p:cNvSpPr>
            <a:spLocks noGrp="1"/>
          </p:cNvSpPr>
          <p:nvPr>
            <p:ph type="body" sz="half" idx="2"/>
          </p:nvPr>
        </p:nvSpPr>
        <p:spPr>
          <a:xfrm>
            <a:off x="53494" y="995423"/>
            <a:ext cx="4438423" cy="4972758"/>
          </a:xfrm>
          <a:solidFill>
            <a:schemeClr val="bg1"/>
          </a:solidFill>
          <a:ln w="38100">
            <a:solidFill>
              <a:srgbClr val="FFC000"/>
            </a:solidFill>
          </a:ln>
        </p:spPr>
        <p:txBody>
          <a:bodyPr>
            <a:normAutofit fontScale="70000" lnSpcReduction="20000"/>
          </a:bodyPr>
          <a:lstStyle/>
          <a:p>
            <a:pPr marL="285750" indent="-285750">
              <a:lnSpc>
                <a:spcPct val="120000"/>
              </a:lnSpc>
              <a:buFont typeface="Arial" panose="020B0604020202020204" pitchFamily="34" charset="0"/>
              <a:buChar char="•"/>
            </a:pPr>
            <a:r>
              <a:rPr lang="en-GB" dirty="0" smtClean="0"/>
              <a:t>Nationally, a chronic undersupply of private rental accommodation is being exacerbated by rising mortgage costs on buy-to-let properties and regulatory changes that have caused many small landlords to withdraw from the market. </a:t>
            </a:r>
          </a:p>
          <a:p>
            <a:pPr marL="285750" indent="-285750">
              <a:lnSpc>
                <a:spcPct val="120000"/>
              </a:lnSpc>
              <a:buFont typeface="Arial" panose="020B0604020202020204" pitchFamily="34" charset="0"/>
              <a:buChar char="•"/>
            </a:pPr>
            <a:r>
              <a:rPr lang="en-GB" dirty="0" smtClean="0"/>
              <a:t>Analysis by </a:t>
            </a:r>
            <a:r>
              <a:rPr lang="en-GB" dirty="0" smtClean="0">
                <a:hlinkClick r:id="rId2"/>
              </a:rPr>
              <a:t>Sky News </a:t>
            </a:r>
            <a:r>
              <a:rPr lang="en-GB" dirty="0" smtClean="0"/>
              <a:t>has </a:t>
            </a:r>
            <a:r>
              <a:rPr lang="en-GB" dirty="0"/>
              <a:t>found that </a:t>
            </a:r>
            <a:r>
              <a:rPr lang="en-GB" dirty="0" smtClean="0"/>
              <a:t>the </a:t>
            </a:r>
            <a:r>
              <a:rPr lang="en-GB" dirty="0"/>
              <a:t>number of advertised rental properties in the UK has fallen markedly in the past three years, pushing up </a:t>
            </a:r>
            <a:r>
              <a:rPr lang="en-GB" dirty="0" smtClean="0"/>
              <a:t>prices.</a:t>
            </a:r>
          </a:p>
          <a:p>
            <a:pPr marL="285750" indent="-285750">
              <a:lnSpc>
                <a:spcPct val="120000"/>
              </a:lnSpc>
              <a:buFont typeface="Arial" panose="020B0604020202020204" pitchFamily="34" charset="0"/>
              <a:buChar char="•"/>
            </a:pPr>
            <a:r>
              <a:rPr lang="en-GB" dirty="0" smtClean="0">
                <a:hlinkClick r:id="rId3"/>
              </a:rPr>
              <a:t>ONS</a:t>
            </a:r>
            <a:r>
              <a:rPr lang="en-GB" dirty="0" smtClean="0"/>
              <a:t> reports </a:t>
            </a:r>
            <a:r>
              <a:rPr lang="en-GB" dirty="0"/>
              <a:t>that </a:t>
            </a:r>
            <a:r>
              <a:rPr lang="en-GB" dirty="0" smtClean="0"/>
              <a:t>the </a:t>
            </a:r>
            <a:r>
              <a:rPr lang="en-GB" dirty="0"/>
              <a:t>median monthly rent </a:t>
            </a:r>
            <a:r>
              <a:rPr lang="en-GB" dirty="0" smtClean="0"/>
              <a:t>recorded for England between October </a:t>
            </a:r>
            <a:r>
              <a:rPr lang="en-GB" dirty="0"/>
              <a:t>2021 and </a:t>
            </a:r>
            <a:r>
              <a:rPr lang="en-GB" dirty="0" smtClean="0"/>
              <a:t>September 2022 was £800: the </a:t>
            </a:r>
            <a:r>
              <a:rPr lang="en-GB" dirty="0"/>
              <a:t>highest ever recorded. The difference in monthly rental price between the most and least expensive local authorities was </a:t>
            </a:r>
            <a:r>
              <a:rPr lang="en-GB" dirty="0" smtClean="0"/>
              <a:t>£</a:t>
            </a:r>
          </a:p>
          <a:p>
            <a:pPr marL="285750" indent="-285750">
              <a:lnSpc>
                <a:spcPct val="120000"/>
              </a:lnSpc>
              <a:buFont typeface="Arial" panose="020B0604020202020204" pitchFamily="34" charset="0"/>
              <a:buChar char="•"/>
            </a:pPr>
            <a:r>
              <a:rPr lang="en-GB" dirty="0" smtClean="0">
                <a:hlinkClick r:id="rId4"/>
              </a:rPr>
              <a:t>Private </a:t>
            </a:r>
            <a:r>
              <a:rPr lang="en-GB" dirty="0">
                <a:hlinkClick r:id="rId4"/>
              </a:rPr>
              <a:t>rental prices </a:t>
            </a:r>
            <a:r>
              <a:rPr lang="en-GB" dirty="0" smtClean="0"/>
              <a:t>paid </a:t>
            </a:r>
            <a:r>
              <a:rPr lang="en-GB" dirty="0"/>
              <a:t>by tenants in the </a:t>
            </a:r>
            <a:r>
              <a:rPr lang="en-GB" dirty="0" smtClean="0"/>
              <a:t>UK </a:t>
            </a:r>
            <a:r>
              <a:rPr lang="en-GB" dirty="0"/>
              <a:t>rose by 4.0% in the 12 months to November 2022, up from 3.8% in the 12 months to October 2022. Annual private rental prices increased </a:t>
            </a:r>
            <a:r>
              <a:rPr lang="en-GB" dirty="0" smtClean="0"/>
              <a:t>by 3.9% in England</a:t>
            </a:r>
            <a:endParaRPr lang="en-GB" dirty="0"/>
          </a:p>
          <a:p>
            <a:pPr marL="285750" indent="-285750">
              <a:lnSpc>
                <a:spcPct val="120000"/>
              </a:lnSpc>
              <a:buFont typeface="Arial" panose="020B0604020202020204" pitchFamily="34" charset="0"/>
              <a:buChar char="•"/>
            </a:pPr>
            <a:r>
              <a:rPr lang="en-GB" dirty="0" smtClean="0"/>
              <a:t>Median monthly rents (all property types) are lower in Herefordshire than regionally or nationally but until the latest period had been rising in line with the national and regional trend.  Also, </a:t>
            </a:r>
            <a:r>
              <a:rPr lang="en-GB" dirty="0" smtClean="0">
                <a:hlinkClick r:id="rId5" action="ppaction://hlinksldjump"/>
              </a:rPr>
              <a:t>earnings</a:t>
            </a:r>
            <a:r>
              <a:rPr lang="en-GB" dirty="0" smtClean="0"/>
              <a:t> are significantly lower here than regionally and nationally.</a:t>
            </a:r>
          </a:p>
          <a:p>
            <a:pPr marL="285750" indent="-285750">
              <a:lnSpc>
                <a:spcPct val="120000"/>
              </a:lnSpc>
              <a:buFont typeface="Arial" panose="020B0604020202020204" pitchFamily="34" charset="0"/>
              <a:buChar char="•"/>
            </a:pPr>
            <a:r>
              <a:rPr lang="en-GB" dirty="0" smtClean="0"/>
              <a:t>In the period 1 October 2021 – 30 September 2022 median rent was unchanged from the previous period at £650 in Herefordshire compared to an £695 (also unchanged) in the West Midlands and £800 (a slight increase) in England as a whole.</a:t>
            </a:r>
            <a:endParaRPr lang="en-GB" dirty="0"/>
          </a:p>
        </p:txBody>
      </p:sp>
      <p:pic>
        <p:nvPicPr>
          <p:cNvPr id="4" name="Content Placeholder 3" descr="Bar chart showing median monthly rents (all property types) in Herefordshire, England and the West Midlands from 1 April 2019 - 31 March 2020 period onwards.  Median monthly rents are lower in Herefordshire than regionally or nationally and had been rising in line with the national and regional trend before stabilising in the latest period (1 October 2021 - 30 September 2022).&#10;"/>
          <p:cNvPicPr>
            <a:picLocks noGrp="1" noChangeAspect="1"/>
          </p:cNvPicPr>
          <p:nvPr>
            <p:ph idx="1"/>
          </p:nvPr>
        </p:nvPicPr>
        <p:blipFill>
          <a:blip r:embed="rId6"/>
          <a:stretch>
            <a:fillRect/>
          </a:stretch>
        </p:blipFill>
        <p:spPr>
          <a:xfrm>
            <a:off x="4593143" y="995422"/>
            <a:ext cx="7448350" cy="4795777"/>
          </a:xfrm>
          <a:prstGeom prst="rect">
            <a:avLst/>
          </a:prstGeom>
        </p:spPr>
      </p:pic>
      <p:sp>
        <p:nvSpPr>
          <p:cNvPr id="6" name="TextBox 5"/>
          <p:cNvSpPr txBox="1"/>
          <p:nvPr/>
        </p:nvSpPr>
        <p:spPr>
          <a:xfrm>
            <a:off x="9217497" y="5891513"/>
            <a:ext cx="256507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ONS</a:t>
            </a:r>
            <a:endParaRPr lang="en-GB" sz="1100" dirty="0" smtClean="0"/>
          </a:p>
          <a:p>
            <a:r>
              <a:rPr lang="en-GB" sz="1100" dirty="0" smtClean="0"/>
              <a:t>Last updated: 14 December 2022</a:t>
            </a:r>
          </a:p>
          <a:p>
            <a:r>
              <a:rPr lang="en-GB" sz="1100" dirty="0" smtClean="0"/>
              <a:t>Frequency:  6-monthly</a:t>
            </a:r>
          </a:p>
          <a:p>
            <a:r>
              <a:rPr lang="en-GB" sz="1100" dirty="0" smtClean="0"/>
              <a:t>Next update:  June 2023</a:t>
            </a:r>
            <a:endParaRPr lang="en-GB" sz="1100" dirty="0"/>
          </a:p>
        </p:txBody>
      </p:sp>
    </p:spTree>
    <p:extLst>
      <p:ext uri="{BB962C8B-B14F-4D97-AF65-F5344CB8AC3E}">
        <p14:creationId xmlns:p14="http://schemas.microsoft.com/office/powerpoint/2010/main" val="350664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smtClean="0"/>
              <a:t>Mortgage </a:t>
            </a:r>
            <a:r>
              <a:rPr lang="en-US" dirty="0"/>
              <a:t>and l</a:t>
            </a:r>
            <a:r>
              <a:rPr lang="en-US" dirty="0" smtClean="0"/>
              <a:t>andlord possessions</a:t>
            </a:r>
            <a:endParaRPr lang="en-GB" dirty="0"/>
          </a:p>
        </p:txBody>
      </p:sp>
      <p:sp>
        <p:nvSpPr>
          <p:cNvPr id="5" name="Text Placeholder 4"/>
          <p:cNvSpPr>
            <a:spLocks noGrp="1"/>
          </p:cNvSpPr>
          <p:nvPr>
            <p:ph type="body" sz="half" idx="2"/>
          </p:nvPr>
        </p:nvSpPr>
        <p:spPr>
          <a:xfrm>
            <a:off x="184227" y="873061"/>
            <a:ext cx="5777185" cy="5003418"/>
          </a:xfrm>
          <a:solidFill>
            <a:schemeClr val="bg1"/>
          </a:solidFill>
          <a:ln w="38100">
            <a:solidFill>
              <a:srgbClr val="FFC000"/>
            </a:solidFill>
          </a:ln>
        </p:spPr>
        <p:txBody>
          <a:bodyPr>
            <a:noAutofit/>
          </a:bodyPr>
          <a:lstStyle/>
          <a:p>
            <a:pPr>
              <a:lnSpc>
                <a:spcPct val="100000"/>
              </a:lnSpc>
            </a:pPr>
            <a:r>
              <a:rPr lang="en-GB" sz="1400" b="1" dirty="0" smtClean="0"/>
              <a:t>Key points</a:t>
            </a:r>
          </a:p>
          <a:p>
            <a:pPr marL="285750" indent="-285750">
              <a:lnSpc>
                <a:spcPct val="100000"/>
              </a:lnSpc>
              <a:buFont typeface="Arial" panose="020B0604020202020204" pitchFamily="34" charset="0"/>
              <a:buChar char="•"/>
            </a:pPr>
            <a:r>
              <a:rPr lang="en-GB" sz="1400" dirty="0" smtClean="0"/>
              <a:t>As at Q2 2022/23 mortgage possessions in Herefordshire increased slightly to 9 from 6 the previous quarter.  Landlord possessions also increased slightly from 28 claims issued to 36.  However, historically these levels remain low.  </a:t>
            </a:r>
          </a:p>
          <a:p>
            <a:pPr marL="285750" indent="-285750">
              <a:lnSpc>
                <a:spcPct val="100000"/>
              </a:lnSpc>
              <a:buFont typeface="Arial" panose="020B0604020202020204" pitchFamily="34" charset="0"/>
              <a:buChar char="•"/>
            </a:pPr>
            <a:r>
              <a:rPr lang="en-US" sz="1400" dirty="0" smtClean="0"/>
              <a:t>Going forward, nationally, there has been concern that the cost-of-living crisis could instigate a significant increase in possessions in the coming months.</a:t>
            </a:r>
          </a:p>
          <a:p>
            <a:pPr marL="285750" indent="-285750">
              <a:lnSpc>
                <a:spcPct val="100000"/>
              </a:lnSpc>
              <a:buFont typeface="Arial" panose="020B0604020202020204" pitchFamily="34" charset="0"/>
              <a:buChar char="•"/>
            </a:pPr>
            <a:r>
              <a:rPr lang="en-US" sz="1400" b="1" dirty="0" smtClean="0"/>
              <a:t>For an overview of </a:t>
            </a:r>
            <a:r>
              <a:rPr lang="en-US" sz="1400" b="1" dirty="0"/>
              <a:t>m</a:t>
            </a:r>
            <a:r>
              <a:rPr lang="en-US" sz="1400" b="1" dirty="0" smtClean="0"/>
              <a:t>ortgage </a:t>
            </a:r>
            <a:r>
              <a:rPr lang="en-US" sz="1400" b="1" dirty="0"/>
              <a:t>arrears and </a:t>
            </a:r>
            <a:r>
              <a:rPr lang="en-US" sz="1400" b="1" dirty="0" smtClean="0"/>
              <a:t>possessions nationally see</a:t>
            </a:r>
            <a:r>
              <a:rPr lang="en-US" sz="1400" dirty="0" smtClean="0"/>
              <a:t>  </a:t>
            </a:r>
            <a:r>
              <a:rPr lang="en-US" sz="1400" dirty="0" smtClean="0">
                <a:hlinkClick r:id="rId2"/>
              </a:rPr>
              <a:t>Q3 2022 </a:t>
            </a:r>
            <a:r>
              <a:rPr lang="en-US" sz="1400" dirty="0">
                <a:hlinkClick r:id="rId2"/>
              </a:rPr>
              <a:t>data from UK </a:t>
            </a:r>
            <a:r>
              <a:rPr lang="en-US" sz="1400" dirty="0" smtClean="0">
                <a:hlinkClick r:id="rId2"/>
              </a:rPr>
              <a:t>Finance</a:t>
            </a:r>
            <a:r>
              <a:rPr lang="en-US" sz="1400" dirty="0" smtClean="0"/>
              <a:t>.  UK Finance reports that nationally t</a:t>
            </a:r>
            <a:r>
              <a:rPr lang="en-GB" sz="1400" dirty="0" smtClean="0"/>
              <a:t>here </a:t>
            </a:r>
            <a:r>
              <a:rPr lang="en-GB" sz="1400" dirty="0"/>
              <a:t>were </a:t>
            </a:r>
            <a:r>
              <a:rPr lang="en-GB" sz="1400" dirty="0" smtClean="0"/>
              <a:t>over 74,000 </a:t>
            </a:r>
            <a:r>
              <a:rPr lang="en-GB" sz="1400" dirty="0"/>
              <a:t>homeowner mortgages in arrears of </a:t>
            </a:r>
            <a:r>
              <a:rPr lang="en-GB" sz="1400" dirty="0" smtClean="0"/>
              <a:t>2.5% </a:t>
            </a:r>
            <a:r>
              <a:rPr lang="en-GB" sz="1400" dirty="0"/>
              <a:t>or more of the outstanding balance in the third quarter of 2022, </a:t>
            </a:r>
            <a:r>
              <a:rPr lang="en-GB" sz="1400" dirty="0" smtClean="0"/>
              <a:t>1% </a:t>
            </a:r>
            <a:r>
              <a:rPr lang="en-GB" sz="1400" dirty="0"/>
              <a:t>fewer than in the previous quarter.</a:t>
            </a:r>
          </a:p>
          <a:p>
            <a:pPr marL="285750" indent="-285750">
              <a:lnSpc>
                <a:spcPct val="100000"/>
              </a:lnSpc>
              <a:buFont typeface="Arial" panose="020B0604020202020204" pitchFamily="34" charset="0"/>
              <a:buChar char="•"/>
            </a:pPr>
            <a:r>
              <a:rPr lang="en-GB" sz="1400" dirty="0" smtClean="0"/>
              <a:t>There </a:t>
            </a:r>
            <a:r>
              <a:rPr lang="en-GB" sz="1400" dirty="0"/>
              <a:t>were </a:t>
            </a:r>
            <a:r>
              <a:rPr lang="en-GB" sz="1400" dirty="0" smtClean="0"/>
              <a:t>c. 5,800 </a:t>
            </a:r>
            <a:r>
              <a:rPr lang="en-GB" sz="1400" dirty="0"/>
              <a:t>buy-to-let mortgages in arrears of </a:t>
            </a:r>
            <a:r>
              <a:rPr lang="en-GB" sz="1400" dirty="0" smtClean="0"/>
              <a:t>2.5% </a:t>
            </a:r>
            <a:r>
              <a:rPr lang="en-GB" sz="1400" dirty="0"/>
              <a:t>or more of the outstanding balance in the third quarter of 2022, </a:t>
            </a:r>
            <a:r>
              <a:rPr lang="en-GB" sz="1400" dirty="0" smtClean="0"/>
              <a:t>2% more </a:t>
            </a:r>
            <a:r>
              <a:rPr lang="en-GB" sz="1400" dirty="0"/>
              <a:t>than in the previous quarter.</a:t>
            </a:r>
          </a:p>
          <a:p>
            <a:pPr marL="285750" indent="-285750">
              <a:lnSpc>
                <a:spcPct val="100000"/>
              </a:lnSpc>
              <a:buFont typeface="Arial" panose="020B0604020202020204" pitchFamily="34" charset="0"/>
              <a:buChar char="•"/>
            </a:pPr>
            <a:r>
              <a:rPr lang="en-GB" sz="1400" dirty="0" smtClean="0"/>
              <a:t>700 </a:t>
            </a:r>
            <a:r>
              <a:rPr lang="en-GB" sz="1400" dirty="0"/>
              <a:t>homeowner mortgaged properties were taken into possession in the third quarter of 2022, </a:t>
            </a:r>
            <a:r>
              <a:rPr lang="en-GB" sz="1400" dirty="0" smtClean="0"/>
              <a:t>15% more than </a:t>
            </a:r>
            <a:r>
              <a:rPr lang="en-GB" sz="1400" dirty="0"/>
              <a:t>in the previous </a:t>
            </a:r>
            <a:r>
              <a:rPr lang="en-GB" sz="1400" dirty="0" smtClean="0"/>
              <a:t>quarter, while 390 </a:t>
            </a:r>
            <a:r>
              <a:rPr lang="en-GB" sz="1400" dirty="0"/>
              <a:t>buy-to-let mortgaged properties were taken into </a:t>
            </a:r>
            <a:r>
              <a:rPr lang="en-GB" sz="1400" dirty="0" smtClean="0"/>
              <a:t>possession: 11% more than </a:t>
            </a:r>
            <a:r>
              <a:rPr lang="en-GB" sz="1400" dirty="0"/>
              <a:t>in the previous quarter</a:t>
            </a:r>
            <a:r>
              <a:rPr lang="en-GB" sz="1400" dirty="0" smtClean="0"/>
              <a:t>.</a:t>
            </a:r>
            <a:endParaRPr lang="en-GB" sz="1400" dirty="0"/>
          </a:p>
        </p:txBody>
      </p:sp>
      <p:pic>
        <p:nvPicPr>
          <p:cNvPr id="6" name="Content Placeholder 5" descr="Line chart showing numbers of landlord and mortgage lender possession claims in Herefordshire each quarter since Q2 2014/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6330" y="873061"/>
            <a:ext cx="5544061" cy="4873625"/>
          </a:xfrm>
          <a:ln>
            <a:solidFill>
              <a:schemeClr val="tx1"/>
            </a:solidFill>
          </a:ln>
        </p:spPr>
      </p:pic>
      <p:sp>
        <p:nvSpPr>
          <p:cNvPr id="7" name="TextBox 6"/>
          <p:cNvSpPr txBox="1"/>
          <p:nvPr/>
        </p:nvSpPr>
        <p:spPr>
          <a:xfrm>
            <a:off x="8888361" y="5876479"/>
            <a:ext cx="2967510"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a:hlinkClick r:id="rId4"/>
              </a:rPr>
              <a:t>LG </a:t>
            </a:r>
            <a:r>
              <a:rPr lang="en-GB" sz="1100" dirty="0" smtClean="0">
                <a:hlinkClick r:id="rId4"/>
              </a:rPr>
              <a:t>Inform</a:t>
            </a:r>
            <a:endParaRPr lang="en-GB" sz="1100" dirty="0" smtClean="0"/>
          </a:p>
          <a:p>
            <a:r>
              <a:rPr lang="en-GB" sz="1100" dirty="0" smtClean="0"/>
              <a:t>Date last updated: 13 November 2022 </a:t>
            </a:r>
            <a:r>
              <a:rPr lang="en-GB" sz="1100" dirty="0"/>
              <a:t>(</a:t>
            </a:r>
            <a:r>
              <a:rPr lang="en-GB" sz="1100" dirty="0" smtClean="0"/>
              <a:t>Q2 2022/23)</a:t>
            </a:r>
          </a:p>
          <a:p>
            <a:r>
              <a:rPr lang="en-GB" sz="1100" dirty="0" smtClean="0"/>
              <a:t>Frequency: quarterly</a:t>
            </a:r>
          </a:p>
          <a:p>
            <a:r>
              <a:rPr lang="en-GB" sz="1100" dirty="0" smtClean="0"/>
              <a:t>Next update:  February 2023</a:t>
            </a:r>
          </a:p>
        </p:txBody>
      </p:sp>
    </p:spTree>
    <p:extLst>
      <p:ext uri="{BB962C8B-B14F-4D97-AF65-F5344CB8AC3E}">
        <p14:creationId xmlns:p14="http://schemas.microsoft.com/office/powerpoint/2010/main" val="274099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smtClean="0"/>
              <a:t>Homelessness</a:t>
            </a:r>
            <a:endParaRPr lang="en-GB" dirty="0"/>
          </a:p>
        </p:txBody>
      </p:sp>
      <p:sp>
        <p:nvSpPr>
          <p:cNvPr id="5" name="Text Placeholder 4"/>
          <p:cNvSpPr>
            <a:spLocks noGrp="1"/>
          </p:cNvSpPr>
          <p:nvPr>
            <p:ph type="body" sz="half" idx="2"/>
          </p:nvPr>
        </p:nvSpPr>
        <p:spPr>
          <a:xfrm>
            <a:off x="673534" y="1090264"/>
            <a:ext cx="4219100" cy="4954276"/>
          </a:xfrm>
          <a:solidFill>
            <a:schemeClr val="bg1"/>
          </a:solidFill>
          <a:ln w="38100">
            <a:solidFill>
              <a:srgbClr val="FFC000"/>
            </a:solidFill>
          </a:ln>
        </p:spPr>
        <p:txBody>
          <a:bodyPr>
            <a:normAutofit fontScale="85000" lnSpcReduction="20000"/>
          </a:bodyPr>
          <a:lstStyle/>
          <a:p>
            <a:pPr>
              <a:lnSpc>
                <a:spcPct val="110000"/>
              </a:lnSpc>
            </a:pPr>
            <a:r>
              <a:rPr lang="en-GB" dirty="0" smtClean="0"/>
              <a:t>Very significant rent and mortgage increases in recent months have driven up costs for many tenants and home-owners across the country and are a contributory factor in some landlords nationally quitting the rental sector.  Changes in legislation that have placed an increased regulatory burden on landlords have also made the rental sector less attractive, especially to smaller landlords.</a:t>
            </a:r>
          </a:p>
          <a:p>
            <a:pPr>
              <a:lnSpc>
                <a:spcPct val="110000"/>
              </a:lnSpc>
            </a:pPr>
            <a:r>
              <a:rPr lang="en-GB" dirty="0" smtClean="0"/>
              <a:t>As a result, </a:t>
            </a:r>
            <a:r>
              <a:rPr lang="en-GB" dirty="0" smtClean="0">
                <a:hlinkClick r:id="rId2"/>
              </a:rPr>
              <a:t>nationally, ‘no fault’ evictions are increasing</a:t>
            </a:r>
            <a:r>
              <a:rPr lang="en-GB" dirty="0"/>
              <a:t> </a:t>
            </a:r>
            <a:r>
              <a:rPr lang="en-GB" dirty="0" smtClean="0"/>
              <a:t>and this is contributing to rising numbers of households becoming homeless.</a:t>
            </a:r>
          </a:p>
          <a:p>
            <a:pPr>
              <a:lnSpc>
                <a:spcPct val="110000"/>
              </a:lnSpc>
            </a:pPr>
            <a:r>
              <a:rPr lang="en-GB" dirty="0" smtClean="0"/>
              <a:t>Yearly data are not yet available for the current financial year but in Herefordshire between 2020-21 and 2021-22 the number of households that were either homeless (with a relief duty owed) or threatened with homeless (preventing duty owed) increased from 1,189 to 1,273.  </a:t>
            </a:r>
          </a:p>
          <a:p>
            <a:pPr>
              <a:lnSpc>
                <a:spcPct val="110000"/>
              </a:lnSpc>
            </a:pPr>
            <a:r>
              <a:rPr lang="en-GB" dirty="0" smtClean="0"/>
              <a:t>Within the total of those threatened with homelessness, the number of households threatened with homelessness due to a valid Section 21 Notice increased significantly from 69 to 115.</a:t>
            </a:r>
            <a:endParaRPr lang="en-GB" dirty="0"/>
          </a:p>
        </p:txBody>
      </p:sp>
      <p:pic>
        <p:nvPicPr>
          <p:cNvPr id="11" name="Content Placeholder 10" descr="Between 2020-21 and 2021-22 the number of households in Herefordshire who were either homeless or threatened with homelessness increased &#10;"/>
          <p:cNvPicPr>
            <a:picLocks noGrp="1" noChangeAspect="1"/>
          </p:cNvPicPr>
          <p:nvPr>
            <p:ph idx="1"/>
          </p:nvPr>
        </p:nvPicPr>
        <p:blipFill>
          <a:blip r:embed="rId3"/>
          <a:stretch>
            <a:fillRect/>
          </a:stretch>
        </p:blipFill>
        <p:spPr>
          <a:xfrm>
            <a:off x="5075114" y="1090264"/>
            <a:ext cx="6429457" cy="4218006"/>
          </a:xfrm>
          <a:prstGeom prst="rect">
            <a:avLst/>
          </a:prstGeom>
          <a:ln>
            <a:solidFill>
              <a:schemeClr val="tx1"/>
            </a:solidFill>
          </a:ln>
        </p:spPr>
      </p:pic>
      <p:sp>
        <p:nvSpPr>
          <p:cNvPr id="7" name="TextBox 6"/>
          <p:cNvSpPr txBox="1"/>
          <p:nvPr/>
        </p:nvSpPr>
        <p:spPr>
          <a:xfrm>
            <a:off x="5075114" y="5420441"/>
            <a:ext cx="6271312"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4"/>
              </a:rPr>
              <a:t>Department for Levelling Up, Housing and Communities</a:t>
            </a:r>
            <a:endParaRPr lang="en-GB" sz="1200" dirty="0" smtClean="0"/>
          </a:p>
          <a:p>
            <a:r>
              <a:rPr lang="en-GB" sz="1200" dirty="0" smtClean="0"/>
              <a:t>Data last updated:  22 September 2022</a:t>
            </a:r>
          </a:p>
          <a:p>
            <a:r>
              <a:rPr lang="en-GB" sz="1200" dirty="0" smtClean="0"/>
              <a:t>Frequency:  Annual</a:t>
            </a:r>
          </a:p>
          <a:p>
            <a:r>
              <a:rPr lang="en-GB" sz="1200" dirty="0" smtClean="0"/>
              <a:t>Next update:  September 2023</a:t>
            </a:r>
            <a:endParaRPr lang="en-GB" dirty="0"/>
          </a:p>
        </p:txBody>
      </p:sp>
    </p:spTree>
    <p:extLst>
      <p:ext uri="{BB962C8B-B14F-4D97-AF65-F5344CB8AC3E}">
        <p14:creationId xmlns:p14="http://schemas.microsoft.com/office/powerpoint/2010/main" val="233722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75" y="132736"/>
            <a:ext cx="6042793" cy="520408"/>
          </a:xfrm>
        </p:spPr>
        <p:txBody>
          <a:bodyPr>
            <a:normAutofit fontScale="90000"/>
          </a:bodyPr>
          <a:lstStyle/>
          <a:p>
            <a:r>
              <a:rPr lang="en-GB" sz="3200" dirty="0" smtClean="0"/>
              <a:t>Debt issues</a:t>
            </a:r>
            <a:endParaRPr lang="en-GB" sz="3200" dirty="0"/>
          </a:p>
        </p:txBody>
      </p:sp>
      <p:sp>
        <p:nvSpPr>
          <p:cNvPr id="4" name="Text Placeholder 3"/>
          <p:cNvSpPr>
            <a:spLocks noGrp="1"/>
          </p:cNvSpPr>
          <p:nvPr>
            <p:ph type="body" sz="half" idx="2"/>
          </p:nvPr>
        </p:nvSpPr>
        <p:spPr>
          <a:xfrm>
            <a:off x="107991" y="790539"/>
            <a:ext cx="4416508" cy="5966522"/>
          </a:xfrm>
          <a:solidFill>
            <a:schemeClr val="bg1"/>
          </a:solidFill>
          <a:ln w="38100">
            <a:solidFill>
              <a:srgbClr val="FFC000"/>
            </a:solidFill>
          </a:ln>
        </p:spPr>
        <p:txBody>
          <a:bodyPr>
            <a:normAutofit fontScale="85000" lnSpcReduction="20000"/>
          </a:bodyPr>
          <a:lstStyle/>
          <a:p>
            <a:pPr>
              <a:lnSpc>
                <a:spcPct val="120000"/>
              </a:lnSpc>
            </a:pPr>
            <a:r>
              <a:rPr lang="en-GB" dirty="0" smtClean="0"/>
              <a:t>Citizens Advice (CA) has </a:t>
            </a:r>
            <a:r>
              <a:rPr lang="en-GB" dirty="0"/>
              <a:t>developed </a:t>
            </a:r>
            <a:r>
              <a:rPr lang="en-GB" dirty="0" smtClean="0"/>
              <a:t>an </a:t>
            </a:r>
            <a:r>
              <a:rPr lang="en-GB" dirty="0" smtClean="0">
                <a:hlinkClick r:id="rId2"/>
              </a:rPr>
              <a:t>interactive </a:t>
            </a:r>
            <a:r>
              <a:rPr lang="en-GB" dirty="0">
                <a:hlinkClick r:id="rId2"/>
              </a:rPr>
              <a:t>dashboard </a:t>
            </a:r>
            <a:r>
              <a:rPr lang="en-GB" dirty="0"/>
              <a:t>that provides indicators around financial insecurity at local authority level. This shows that in Herefordshire, as in much of the rest of the country, the top debt </a:t>
            </a:r>
            <a:r>
              <a:rPr lang="en-GB" dirty="0" smtClean="0"/>
              <a:t>issue </a:t>
            </a:r>
            <a:r>
              <a:rPr lang="en-GB" dirty="0"/>
              <a:t>faced by people before the pandemic was council tax arrears, followed by credit, store and charge card debts – but (in the case of Herefordshire since Q4 2020-2021) this has become energy debts as energy costs rise.</a:t>
            </a:r>
          </a:p>
          <a:p>
            <a:pPr>
              <a:lnSpc>
                <a:spcPct val="120000"/>
              </a:lnSpc>
            </a:pPr>
            <a:r>
              <a:rPr lang="en-GB" dirty="0"/>
              <a:t>Across England and Wales as a whole </a:t>
            </a:r>
            <a:r>
              <a:rPr lang="en-GB" dirty="0" smtClean="0"/>
              <a:t>CA </a:t>
            </a:r>
            <a:r>
              <a:rPr lang="en-GB" dirty="0"/>
              <a:t>reports that it is helping more people with crisis support this year than at any other year on record.  In </a:t>
            </a:r>
            <a:r>
              <a:rPr lang="en-GB" dirty="0" smtClean="0"/>
              <a:t>Q2 </a:t>
            </a:r>
            <a:r>
              <a:rPr lang="en-GB" dirty="0"/>
              <a:t>2022-23 in Herefordshire </a:t>
            </a:r>
            <a:r>
              <a:rPr lang="en-GB" dirty="0" smtClean="0"/>
              <a:t>5.89 </a:t>
            </a:r>
            <a:r>
              <a:rPr lang="en-GB" dirty="0"/>
              <a:t>people per 10,000 were being helped with crisis support: up from 1.91 in Q4 2019-2020 but still relatively low compared to some other areas of the country.</a:t>
            </a:r>
          </a:p>
          <a:p>
            <a:pPr>
              <a:lnSpc>
                <a:spcPct val="120000"/>
              </a:lnSpc>
            </a:pPr>
            <a:r>
              <a:rPr lang="en-GB" dirty="0"/>
              <a:t>Nationally, </a:t>
            </a:r>
            <a:r>
              <a:rPr lang="en-GB" dirty="0" smtClean="0"/>
              <a:t>CA </a:t>
            </a:r>
            <a:r>
              <a:rPr lang="en-GB" dirty="0"/>
              <a:t>report that they have never seen a higher proportion of people in a negative budget and that they are seeing more disabled people facing cost of living issues than other issues.</a:t>
            </a:r>
          </a:p>
          <a:p>
            <a:pPr>
              <a:lnSpc>
                <a:spcPct val="120000"/>
              </a:lnSpc>
            </a:pPr>
            <a:r>
              <a:rPr lang="en-GB" dirty="0"/>
              <a:t>Single people and single people with children, social housing tenants, people with disabilities, people whose ethnicity is mixed or black, and women are all more likely to be referred to food banks. </a:t>
            </a:r>
          </a:p>
        </p:txBody>
      </p:sp>
      <p:pic>
        <p:nvPicPr>
          <p:cNvPr id="5" name="Content Placeholder 4" descr="Hear map showing the most common types of debt issue CA help people with by local authority in England and Wales.  In Herefordshire in Q2 2022-23, as in much of the rest of the country, this was energy cos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4995" y="941028"/>
            <a:ext cx="3568854" cy="4975171"/>
          </a:xfrm>
          <a:ln>
            <a:solidFill>
              <a:schemeClr val="tx1"/>
            </a:solidFill>
          </a:ln>
        </p:spPr>
      </p:pic>
      <p:sp>
        <p:nvSpPr>
          <p:cNvPr id="6" name="TextBox 5"/>
          <p:cNvSpPr txBox="1"/>
          <p:nvPr/>
        </p:nvSpPr>
        <p:spPr>
          <a:xfrm>
            <a:off x="7038413" y="5982922"/>
            <a:ext cx="4599405" cy="276999"/>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2"/>
              </a:rPr>
              <a:t>CA cost-of-living dashboard</a:t>
            </a:r>
            <a:endParaRPr lang="en-GB" sz="1200" dirty="0"/>
          </a:p>
        </p:txBody>
      </p:sp>
      <p:pic>
        <p:nvPicPr>
          <p:cNvPr id="8" name="Picture 7" descr="Heat map showing the proportion of people in each local authority that Citizens Advice have referred to crisis support in Q2 2022_23. While there is significant variation across the country, Citizens Advice say that across England and Wales as a whole, they are helping more people with crisis support this year than at any other year on reco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346" y="941028"/>
            <a:ext cx="3705850" cy="4957119"/>
          </a:xfrm>
          <a:prstGeom prst="rect">
            <a:avLst/>
          </a:prstGeom>
          <a:ln>
            <a:solidFill>
              <a:schemeClr val="tx1"/>
            </a:solidFill>
          </a:ln>
        </p:spPr>
      </p:pic>
    </p:spTree>
    <p:extLst>
      <p:ext uri="{BB962C8B-B14F-4D97-AF65-F5344CB8AC3E}">
        <p14:creationId xmlns:p14="http://schemas.microsoft.com/office/powerpoint/2010/main" val="1878063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3:  Income deprivation and poverty</a:t>
            </a:r>
            <a:endParaRPr lang="en-GB" sz="3600"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372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555179" cy="89065"/>
          </a:xfrm>
        </p:spPr>
        <p:txBody>
          <a:bodyPr>
            <a:noAutofit/>
          </a:bodyPr>
          <a:lstStyle/>
          <a:p>
            <a:r>
              <a:rPr lang="en-GB" dirty="0" smtClean="0"/>
              <a:t>Income </a:t>
            </a:r>
            <a:r>
              <a:rPr lang="en-GB" dirty="0"/>
              <a:t>d</a:t>
            </a:r>
            <a:r>
              <a:rPr lang="en-GB" dirty="0" smtClean="0"/>
              <a:t>eprivation</a:t>
            </a:r>
            <a:endParaRPr lang="en-GB" dirty="0"/>
          </a:p>
        </p:txBody>
      </p:sp>
      <p:sp>
        <p:nvSpPr>
          <p:cNvPr id="4" name="Text Placeholder 3"/>
          <p:cNvSpPr>
            <a:spLocks noGrp="1"/>
          </p:cNvSpPr>
          <p:nvPr>
            <p:ph type="body" sz="half" idx="2"/>
          </p:nvPr>
        </p:nvSpPr>
        <p:spPr>
          <a:xfrm>
            <a:off x="118753" y="546266"/>
            <a:ext cx="6768936" cy="5308270"/>
          </a:xfrm>
          <a:solidFill>
            <a:schemeClr val="bg1"/>
          </a:solidFill>
          <a:ln w="38100">
            <a:solidFill>
              <a:srgbClr val="FFC000"/>
            </a:solidFill>
          </a:ln>
        </p:spPr>
        <p:txBody>
          <a:bodyPr>
            <a:noAutofit/>
          </a:bodyPr>
          <a:lstStyle/>
          <a:p>
            <a:pPr>
              <a:lnSpc>
                <a:spcPct val="110000"/>
              </a:lnSpc>
            </a:pPr>
            <a:r>
              <a:rPr lang="en-GB" sz="1200" dirty="0" smtClean="0"/>
              <a:t>The </a:t>
            </a:r>
            <a:r>
              <a:rPr lang="en-GB" sz="1200" dirty="0"/>
              <a:t>income domain </a:t>
            </a:r>
            <a:r>
              <a:rPr lang="en-GB" sz="1200" dirty="0" smtClean="0"/>
              <a:t>of the Indices of Multiple Deprivation (IMD) measures </a:t>
            </a:r>
            <a:r>
              <a:rPr lang="en-GB" sz="1200" dirty="0"/>
              <a:t>the proportion of the population in </a:t>
            </a:r>
            <a:r>
              <a:rPr lang="en-GB" sz="1200" dirty="0" smtClean="0"/>
              <a:t>a Lower Super Output Area (LSOA)*  </a:t>
            </a:r>
            <a:r>
              <a:rPr lang="en-GB" sz="1200" dirty="0"/>
              <a:t>that live in income deprivation. The definition of low income used includes both people who are out-of-work and those who are in work but have low earnings (and who satisfy the respective means tests</a:t>
            </a:r>
            <a:r>
              <a:rPr lang="en-GB" sz="1200" dirty="0" smtClean="0"/>
              <a:t>).</a:t>
            </a:r>
          </a:p>
          <a:p>
            <a:pPr>
              <a:lnSpc>
                <a:spcPct val="110000"/>
              </a:lnSpc>
            </a:pPr>
            <a:r>
              <a:rPr lang="en-GB" sz="1200" b="1" dirty="0" smtClean="0"/>
              <a:t>Key points</a:t>
            </a:r>
            <a:endParaRPr lang="en-GB" sz="1200" b="1" dirty="0"/>
          </a:p>
          <a:p>
            <a:pPr marL="285750" indent="-285750">
              <a:lnSpc>
                <a:spcPct val="110000"/>
              </a:lnSpc>
              <a:buFont typeface="Arial" panose="020B0604020202020204" pitchFamily="34" charset="0"/>
              <a:buChar char="•"/>
            </a:pPr>
            <a:r>
              <a:rPr lang="en-GB" sz="1200" dirty="0" smtClean="0"/>
              <a:t>There </a:t>
            </a:r>
            <a:r>
              <a:rPr lang="en-GB" sz="1200" dirty="0"/>
              <a:t>are 10 LSOAs in Herefordshire that are amongst the 25% most deprived nationally in this domain, all having at least one in five people who live in income deprived households. Half of these areas are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smtClean="0"/>
              <a:t>In </a:t>
            </a:r>
            <a:r>
              <a:rPr lang="en-GB" sz="1200" dirty="0"/>
              <a:t>nine out of ten of these areas the proportion of the population estimated as living in income deprived households has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are within the 10% most deprived LSOAs in England.</a:t>
            </a:r>
          </a:p>
          <a:p>
            <a:pPr marL="285750" indent="-285750">
              <a:lnSpc>
                <a:spcPct val="110000"/>
              </a:lnSpc>
              <a:buFont typeface="Arial" panose="020B0604020202020204" pitchFamily="34" charset="0"/>
              <a:buChar char="•"/>
            </a:pPr>
            <a:r>
              <a:rPr lang="en-GB" sz="1200" dirty="0"/>
              <a:t>There are 22 LSOAs across Herefordshire that are amongst the 25% least deprived nationally, with between 4% and 6% of their population living in income deprived households. These LSOAs are spread across the county with some in Hereford city and the market towns of Ledbury and Ross-on-Wye as well as a number in rural areas, although two thirds are within urban areas.</a:t>
            </a:r>
          </a:p>
          <a:p>
            <a:pPr marL="285750" indent="-285750">
              <a:lnSpc>
                <a:spcPct val="110000"/>
              </a:lnSpc>
              <a:buFont typeface="Arial" panose="020B0604020202020204" pitchFamily="34" charset="0"/>
              <a:buChar char="•"/>
            </a:pPr>
            <a:r>
              <a:rPr lang="en-GB" sz="1200" dirty="0"/>
              <a:t>The income domain is divided into two supplementary indices - one for income deprivation affecting children and one for income deprivation affecting older people. </a:t>
            </a:r>
            <a:endParaRPr lang="en-GB" sz="1200" dirty="0" smtClean="0"/>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3329" y="207816"/>
            <a:ext cx="4365108" cy="5857435"/>
          </a:xfrm>
          <a:ln>
            <a:solidFill>
              <a:schemeClr val="tx1"/>
            </a:solidFill>
          </a:ln>
        </p:spPr>
      </p:pic>
      <p:sp>
        <p:nvSpPr>
          <p:cNvPr id="6" name="TextBox 5"/>
          <p:cNvSpPr txBox="1"/>
          <p:nvPr/>
        </p:nvSpPr>
        <p:spPr>
          <a:xfrm>
            <a:off x="7028341" y="6176916"/>
            <a:ext cx="4892635" cy="600164"/>
          </a:xfrm>
          <a:prstGeom prst="rect">
            <a:avLst/>
          </a:prstGeom>
          <a:solidFill>
            <a:schemeClr val="bg1"/>
          </a:solidFill>
          <a:ln>
            <a:solidFill>
              <a:schemeClr val="tx1"/>
            </a:solidFill>
          </a:ln>
        </p:spPr>
        <p:txBody>
          <a:bodyPr wrap="square" rtlCol="0">
            <a:spAutoFit/>
          </a:bodyPr>
          <a:lstStyle/>
          <a:p>
            <a:r>
              <a:rPr lang="en-GB" sz="1100" dirty="0" smtClean="0"/>
              <a:t>Data Source</a:t>
            </a:r>
            <a:r>
              <a:rPr lang="en-GB" sz="1100" dirty="0"/>
              <a:t>: Department for Levelling Up, Housing and Communities and Ministry of Housing, Communities &amp; Local Government</a:t>
            </a:r>
            <a:endParaRPr lang="en-GB" sz="1100" dirty="0" smtClean="0"/>
          </a:p>
          <a:p>
            <a:r>
              <a:rPr lang="en-GB" sz="1100" dirty="0" smtClean="0"/>
              <a:t>Frequency:  5-yearly.  Last updated: 2019</a:t>
            </a:r>
            <a:endParaRPr lang="en-GB" sz="1100" dirty="0"/>
          </a:p>
        </p:txBody>
      </p:sp>
      <p:sp>
        <p:nvSpPr>
          <p:cNvPr id="7" name="TextBox 6"/>
          <p:cNvSpPr txBox="1"/>
          <p:nvPr/>
        </p:nvSpPr>
        <p:spPr>
          <a:xfrm>
            <a:off x="118753" y="6065251"/>
            <a:ext cx="6768936" cy="646331"/>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r>
              <a:rPr lang="en-GB" sz="1200" dirty="0" smtClean="0">
                <a:solidFill>
                  <a:schemeClr val="bg1">
                    <a:lumMod val="65000"/>
                  </a:schemeClr>
                </a:solidFill>
              </a:rPr>
              <a:t>LSOAs are fixed </a:t>
            </a:r>
            <a:r>
              <a:rPr lang="en-GB" sz="1200" dirty="0">
                <a:solidFill>
                  <a:schemeClr val="bg1">
                    <a:lumMod val="65000"/>
                  </a:schemeClr>
                </a:solidFill>
              </a:rPr>
              <a:t>statistical geographies of about 1,500 people designed by the Office for National Statistics (ONS).</a:t>
            </a:r>
          </a:p>
        </p:txBody>
      </p:sp>
    </p:spTree>
    <p:extLst>
      <p:ext uri="{BB962C8B-B14F-4D97-AF65-F5344CB8AC3E}">
        <p14:creationId xmlns:p14="http://schemas.microsoft.com/office/powerpoint/2010/main" val="3386599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smtClean="0"/>
              <a:t>Trends in children living in low-income families</a:t>
            </a:r>
            <a:endParaRPr lang="en-GB" sz="3200" dirty="0"/>
          </a:p>
        </p:txBody>
      </p:sp>
      <p:sp>
        <p:nvSpPr>
          <p:cNvPr id="4" name="Content Placeholder 3"/>
          <p:cNvSpPr>
            <a:spLocks noGrp="1"/>
          </p:cNvSpPr>
          <p:nvPr>
            <p:ph sz="half" idx="2"/>
          </p:nvPr>
        </p:nvSpPr>
        <p:spPr>
          <a:xfrm>
            <a:off x="83754" y="565870"/>
            <a:ext cx="3716350" cy="3554868"/>
          </a:xfrm>
          <a:noFill/>
          <a:ln w="38100">
            <a:solidFill>
              <a:srgbClr val="FFC000"/>
            </a:solidFill>
          </a:ln>
        </p:spPr>
        <p:txBody>
          <a:bodyPr>
            <a:normAutofit/>
          </a:bodyPr>
          <a:lstStyle/>
          <a:p>
            <a:pPr marL="0" indent="0">
              <a:lnSpc>
                <a:spcPct val="120000"/>
              </a:lnSpc>
              <a:buNone/>
            </a:pPr>
            <a:r>
              <a:rPr lang="en-GB" sz="1400" b="1" dirty="0" smtClean="0"/>
              <a:t>Key points</a:t>
            </a:r>
          </a:p>
          <a:p>
            <a:pPr>
              <a:lnSpc>
                <a:spcPct val="120000"/>
              </a:lnSpc>
            </a:pPr>
            <a:r>
              <a:rPr lang="en-GB" sz="1400" dirty="0" smtClean="0"/>
              <a:t>Low income is often used as a proxy for poverty but they are not quite the same thing.  Whether someone is in poverty or not is also determined by their fixed costs.  See </a:t>
            </a:r>
            <a:r>
              <a:rPr lang="en-GB" sz="1400" dirty="0" smtClean="0">
                <a:hlinkClick r:id="rId2"/>
              </a:rPr>
              <a:t>Poverty in the UK: a guide to the facts and figures </a:t>
            </a:r>
            <a:endParaRPr lang="en-GB" sz="1400" dirty="0" smtClean="0"/>
          </a:p>
          <a:p>
            <a:pPr>
              <a:lnSpc>
                <a:spcPct val="120000"/>
              </a:lnSpc>
            </a:pPr>
            <a:r>
              <a:rPr lang="en-GB" sz="1400" dirty="0" smtClean="0"/>
              <a:t>Measured as under 16s in low income families</a:t>
            </a:r>
          </a:p>
          <a:p>
            <a:pPr>
              <a:lnSpc>
                <a:spcPct val="120000"/>
              </a:lnSpc>
            </a:pPr>
            <a:r>
              <a:rPr lang="en-GB" sz="1400" dirty="0" smtClean="0"/>
              <a:t>Rates in Herefordshire are below national</a:t>
            </a:r>
          </a:p>
          <a:p>
            <a:pPr>
              <a:lnSpc>
                <a:spcPct val="120000"/>
              </a:lnSpc>
            </a:pPr>
            <a:r>
              <a:rPr lang="en-GB" sz="1400" dirty="0" smtClean="0"/>
              <a:t>Trends following national patterns</a:t>
            </a:r>
          </a:p>
        </p:txBody>
      </p:sp>
      <p:sp>
        <p:nvSpPr>
          <p:cNvPr id="3" name="TextBox 2"/>
          <p:cNvSpPr txBox="1"/>
          <p:nvPr/>
        </p:nvSpPr>
        <p:spPr>
          <a:xfrm>
            <a:off x="83754" y="5308617"/>
            <a:ext cx="3273287" cy="769441"/>
          </a:xfrm>
          <a:prstGeom prst="rect">
            <a:avLst/>
          </a:prstGeom>
          <a:solidFill>
            <a:schemeClr val="bg1"/>
          </a:solidFill>
          <a:ln>
            <a:solidFill>
              <a:schemeClr val="tx1"/>
            </a:solidFill>
          </a:ln>
        </p:spPr>
        <p:txBody>
          <a:bodyPr wrap="square" rtlCol="0">
            <a:spAutoFit/>
          </a:bodyPr>
          <a:lstStyle/>
          <a:p>
            <a:r>
              <a:rPr lang="en-GB" sz="1100" dirty="0" smtClean="0"/>
              <a:t>Source:  Office for Health Improvements &amp; Disparities </a:t>
            </a:r>
            <a:r>
              <a:rPr lang="en-GB" sz="1100" dirty="0" smtClean="0">
                <a:hlinkClick r:id="rId3"/>
              </a:rPr>
              <a:t>Fingertips</a:t>
            </a:r>
            <a:endParaRPr lang="en-GB" sz="1100" dirty="0" smtClean="0"/>
          </a:p>
          <a:p>
            <a:r>
              <a:rPr lang="en-GB" sz="1100" dirty="0" smtClean="0"/>
              <a:t>Frequency: annual</a:t>
            </a:r>
          </a:p>
          <a:p>
            <a:r>
              <a:rPr lang="en-GB" sz="1100" dirty="0" smtClean="0"/>
              <a:t>Last updated: January 2023</a:t>
            </a:r>
            <a:endParaRPr lang="en-GB" sz="1100" dirty="0"/>
          </a:p>
        </p:txBody>
      </p:sp>
      <p:sp>
        <p:nvSpPr>
          <p:cNvPr id="10" name="TextBox 9"/>
          <p:cNvSpPr txBox="1"/>
          <p:nvPr/>
        </p:nvSpPr>
        <p:spPr>
          <a:xfrm>
            <a:off x="53394" y="4206846"/>
            <a:ext cx="3746710" cy="1015663"/>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r>
              <a:rPr lang="en-GB" sz="1200" dirty="0" smtClean="0">
                <a:solidFill>
                  <a:schemeClr val="bg1">
                    <a:lumMod val="65000"/>
                  </a:schemeClr>
                </a:solidFill>
              </a:rPr>
              <a:t>Low </a:t>
            </a:r>
            <a:r>
              <a:rPr lang="en-GB" sz="1200" dirty="0">
                <a:solidFill>
                  <a:schemeClr val="bg1">
                    <a:lumMod val="65000"/>
                  </a:schemeClr>
                </a:solidFill>
              </a:rPr>
              <a:t>income = claiming UC, Tax Credits of Housing Benefit and with equivalised household income of less than 60% of UK median. </a:t>
            </a:r>
            <a:r>
              <a:rPr lang="en-GB" sz="1200" dirty="0" smtClean="0">
                <a:solidFill>
                  <a:schemeClr val="bg1">
                    <a:lumMod val="65000"/>
                  </a:schemeClr>
                </a:solidFill>
              </a:rPr>
              <a:t>This measure does </a:t>
            </a:r>
            <a:r>
              <a:rPr lang="en-GB" sz="1200" dirty="0">
                <a:solidFill>
                  <a:schemeClr val="bg1">
                    <a:lumMod val="65000"/>
                  </a:schemeClr>
                </a:solidFill>
              </a:rPr>
              <a:t>not take account of housing costs</a:t>
            </a:r>
            <a:r>
              <a:rPr lang="en-GB" sz="1200" dirty="0" smtClean="0">
                <a:solidFill>
                  <a:schemeClr val="bg1">
                    <a:lumMod val="65000"/>
                  </a:schemeClr>
                </a:solidFill>
              </a:rPr>
              <a:t>.</a:t>
            </a:r>
            <a:endParaRPr lang="en-GB" sz="1200" dirty="0">
              <a:solidFill>
                <a:schemeClr val="bg1">
                  <a:lumMod val="65000"/>
                </a:schemeClr>
              </a:solidFill>
            </a:endParaRPr>
          </a:p>
        </p:txBody>
      </p:sp>
      <p:pic>
        <p:nvPicPr>
          <p:cNvPr id="7" name="Picture 6" descr="Table and chart showing the trend in children in relative low-income families since 2014-15 in Herefordshire compared to England as a whole.  Rates in Herefordshire are lower than nationall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19" y="3843419"/>
            <a:ext cx="8200225" cy="2930395"/>
          </a:xfrm>
          <a:prstGeom prst="rect">
            <a:avLst/>
          </a:prstGeom>
          <a:ln>
            <a:solidFill>
              <a:schemeClr val="tx1"/>
            </a:solidFill>
          </a:ln>
        </p:spPr>
      </p:pic>
      <p:pic>
        <p:nvPicPr>
          <p:cNvPr id="11" name="Picture 10" descr="Chart and table showing rates of children living in absolute low-icome families 2014-15 - 2020-21 in Herefordshire and England.  Rates in Herefordshire are lower than nationall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19" y="884843"/>
            <a:ext cx="8177102" cy="2916921"/>
          </a:xfrm>
          <a:prstGeom prst="rect">
            <a:avLst/>
          </a:prstGeom>
          <a:ln>
            <a:solidFill>
              <a:schemeClr val="tx1"/>
            </a:solidFill>
          </a:ln>
        </p:spPr>
      </p:pic>
      <p:sp>
        <p:nvSpPr>
          <p:cNvPr id="8" name="Rounded Rectangle 7"/>
          <p:cNvSpPr/>
          <p:nvPr/>
        </p:nvSpPr>
        <p:spPr>
          <a:xfrm>
            <a:off x="8009688" y="843188"/>
            <a:ext cx="3415893" cy="799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Absolute low-income</a:t>
            </a:r>
            <a:r>
              <a:rPr lang="en-GB" sz="1200" dirty="0" smtClean="0">
                <a:solidFill>
                  <a:schemeClr val="tx1"/>
                </a:solidFill>
              </a:rPr>
              <a:t>: fixed in real terms, i.e. to assess how low incomes are faring with reference to inflation</a:t>
            </a:r>
            <a:endParaRPr lang="en-GB" sz="1200" dirty="0">
              <a:solidFill>
                <a:schemeClr val="tx1"/>
              </a:solidFill>
            </a:endParaRPr>
          </a:p>
        </p:txBody>
      </p:sp>
      <p:sp>
        <p:nvSpPr>
          <p:cNvPr id="9" name="Rounded Rectangle 8"/>
          <p:cNvSpPr/>
          <p:nvPr/>
        </p:nvSpPr>
        <p:spPr>
          <a:xfrm>
            <a:off x="7983970" y="3654801"/>
            <a:ext cx="3467330" cy="884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Relative</a:t>
            </a:r>
            <a:r>
              <a:rPr lang="en-GB" sz="1200" dirty="0" smtClean="0">
                <a:solidFill>
                  <a:schemeClr val="tx1"/>
                </a:solidFill>
              </a:rPr>
              <a:t> low-income: threshold moves each year as overall average income changes - so rates are relative to changes in the average income</a:t>
            </a:r>
            <a:endParaRPr lang="en-GB" sz="1200" dirty="0">
              <a:solidFill>
                <a:schemeClr val="tx1"/>
              </a:solidFill>
            </a:endParaRPr>
          </a:p>
        </p:txBody>
      </p:sp>
    </p:spTree>
    <p:extLst>
      <p:ext uri="{BB962C8B-B14F-4D97-AF65-F5344CB8AC3E}">
        <p14:creationId xmlns:p14="http://schemas.microsoft.com/office/powerpoint/2010/main" val="104981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t>
            </a:r>
            <a:r>
              <a:rPr lang="en-GB" dirty="0" smtClean="0"/>
              <a:t>after </a:t>
            </a:r>
            <a:r>
              <a:rPr lang="en-GB" dirty="0"/>
              <a:t>housing </a:t>
            </a:r>
            <a:r>
              <a:rPr lang="en-GB" dirty="0" smtClean="0"/>
              <a:t>costs</a:t>
            </a:r>
            <a:endParaRPr lang="en-GB" dirty="0"/>
          </a:p>
        </p:txBody>
      </p:sp>
      <p:sp>
        <p:nvSpPr>
          <p:cNvPr id="4" name="Text Placeholder 3"/>
          <p:cNvSpPr>
            <a:spLocks noGrp="1"/>
          </p:cNvSpPr>
          <p:nvPr>
            <p:ph type="body" sz="half" idx="2"/>
          </p:nvPr>
        </p:nvSpPr>
        <p:spPr>
          <a:xfrm>
            <a:off x="314036" y="1154547"/>
            <a:ext cx="6716156" cy="4489170"/>
          </a:xfrm>
          <a:solidFill>
            <a:schemeClr val="bg1"/>
          </a:solidFill>
          <a:ln w="38100">
            <a:solidFill>
              <a:srgbClr val="FFC000"/>
            </a:solidFill>
          </a:ln>
        </p:spPr>
        <p:txBody>
          <a:bodyPr>
            <a:normAutofit fontScale="47500" lnSpcReduction="20000"/>
          </a:bodyPr>
          <a:lstStyle/>
          <a:p>
            <a:pPr>
              <a:lnSpc>
                <a:spcPct val="120000"/>
              </a:lnSpc>
            </a:pPr>
            <a:r>
              <a:rPr lang="en-GB" sz="2500" b="1" dirty="0" smtClean="0"/>
              <a:t>Key points</a:t>
            </a:r>
          </a:p>
          <a:p>
            <a:pPr marL="285750" indent="-285750">
              <a:lnSpc>
                <a:spcPct val="120000"/>
              </a:lnSpc>
              <a:buFont typeface="Arial" panose="020B0604020202020204" pitchFamily="34" charset="0"/>
              <a:buChar char="•"/>
            </a:pPr>
            <a:r>
              <a:rPr lang="en-GB" sz="2500" dirty="0" smtClean="0"/>
              <a:t>When housing costs are factored in, poverty rates in the UK are actually much higher than suggested by income measures alone.</a:t>
            </a:r>
          </a:p>
          <a:p>
            <a:pPr marL="285750" indent="-285750">
              <a:lnSpc>
                <a:spcPct val="120000"/>
              </a:lnSpc>
              <a:buFont typeface="Arial" panose="020B0604020202020204" pitchFamily="34" charset="0"/>
              <a:buChar char="•"/>
            </a:pPr>
            <a:r>
              <a:rPr lang="en-GB" sz="2500" dirty="0" smtClean="0"/>
              <a:t>Recent </a:t>
            </a:r>
            <a:r>
              <a:rPr lang="en-GB" sz="2500" dirty="0" smtClean="0">
                <a:hlinkClick r:id="rId3"/>
              </a:rPr>
              <a:t>research by the Joseph Rowntree Foundation </a:t>
            </a:r>
            <a:r>
              <a:rPr lang="en-GB" sz="2500" dirty="0" smtClean="0"/>
              <a:t>shows that nationally</a:t>
            </a:r>
            <a:r>
              <a:rPr lang="en-GB" sz="2500" dirty="0"/>
              <a:t>, children have had higher poverty rates than both working-age adults and pensioners throughout the last 25 </a:t>
            </a:r>
            <a:r>
              <a:rPr lang="en-GB" sz="2500" dirty="0" smtClean="0"/>
              <a:t>years.  Twenty five </a:t>
            </a:r>
            <a:r>
              <a:rPr lang="en-GB" sz="2500" dirty="0"/>
              <a:t>years ago, a third of children lived in poverty. This fell to 28% by 2004/05 and reached its lowest level of 27% in 2010/11 to 2013/14. Since then, child poverty has been rising, reaching 31% in 2019/20</a:t>
            </a:r>
            <a:r>
              <a:rPr lang="en-GB" sz="2500" dirty="0" smtClean="0"/>
              <a:t>.</a:t>
            </a:r>
          </a:p>
          <a:p>
            <a:pPr marL="285750" indent="-285750">
              <a:lnSpc>
                <a:spcPct val="120000"/>
              </a:lnSpc>
              <a:buFont typeface="Arial" panose="020B0604020202020204" pitchFamily="34" charset="0"/>
              <a:buChar char="•"/>
            </a:pPr>
            <a:r>
              <a:rPr lang="en-GB" sz="2500" dirty="0" smtClean="0"/>
              <a:t>In the 3-year period 2017-20 25% of children in the West Midlands region were living in poverty. </a:t>
            </a:r>
          </a:p>
          <a:p>
            <a:pPr marL="285750" indent="-285750">
              <a:lnSpc>
                <a:spcPct val="120000"/>
              </a:lnSpc>
              <a:buFont typeface="Arial" panose="020B0604020202020204" pitchFamily="34" charset="0"/>
              <a:buChar char="•"/>
            </a:pPr>
            <a:r>
              <a:rPr lang="en-GB" sz="2500" dirty="0" smtClean="0"/>
              <a:t>Families </a:t>
            </a:r>
            <a:r>
              <a:rPr lang="en-GB" sz="2500" dirty="0"/>
              <a:t>with children are more </a:t>
            </a:r>
            <a:r>
              <a:rPr lang="en-GB" sz="2500" dirty="0" smtClean="0"/>
              <a:t>likely to </a:t>
            </a:r>
            <a:r>
              <a:rPr lang="en-GB" sz="2500" dirty="0"/>
              <a:t>be receiving benefits than families without children, so this pattern </a:t>
            </a:r>
            <a:r>
              <a:rPr lang="en-GB" sz="2500" dirty="0" smtClean="0"/>
              <a:t>reflects changes </a:t>
            </a:r>
            <a:r>
              <a:rPr lang="en-GB" sz="2500" dirty="0"/>
              <a:t>in employment levels, earnings and benefits.” (JRF, 2022</a:t>
            </a:r>
            <a:r>
              <a:rPr lang="en-GB" sz="2500" dirty="0" smtClean="0"/>
              <a:t>)</a:t>
            </a:r>
          </a:p>
          <a:p>
            <a:pPr marL="285750" indent="-285750">
              <a:lnSpc>
                <a:spcPct val="120000"/>
              </a:lnSpc>
              <a:buFont typeface="Arial" panose="020B0604020202020204" pitchFamily="34" charset="0"/>
              <a:buChar char="•"/>
            </a:pPr>
            <a:r>
              <a:rPr lang="en-GB" sz="2500" dirty="0"/>
              <a:t>Statistics are not available below the regional level, but research carried out by Loughborough University and published by EndChildPoverty.org estimated the proportion of children who are in poverty after housing costs by local authority.  This research estimated that 29% of children in Herefordshire were in poverty in 2019-20 (see map opposite).</a:t>
            </a:r>
          </a:p>
          <a:p>
            <a:pPr marL="285750" indent="-285750">
              <a:lnSpc>
                <a:spcPct val="120000"/>
              </a:lnSpc>
              <a:buFont typeface="Arial" panose="020B0604020202020204" pitchFamily="34" charset="0"/>
              <a:buChar char="•"/>
            </a:pPr>
            <a:r>
              <a:rPr lang="en-GB" sz="2500" dirty="0" smtClean="0"/>
              <a:t>The </a:t>
            </a:r>
            <a:r>
              <a:rPr lang="en-GB" sz="2500" dirty="0">
                <a:hlinkClick r:id="rId4"/>
              </a:rPr>
              <a:t>cost-of-living crisis is likely to push many more children in to poverty</a:t>
            </a:r>
            <a:r>
              <a:rPr lang="en-GB" sz="2500" dirty="0"/>
              <a:t>, even accounting for government interventions, and according to JRF “it seems clear that out-of-work families will fare worse than low-income families in work.” (JRF, 2022</a:t>
            </a:r>
            <a:r>
              <a:rPr lang="en-GB" sz="2500" dirty="0" smtClean="0"/>
              <a:t>).</a:t>
            </a:r>
            <a:endParaRPr lang="en-GB" dirty="0"/>
          </a:p>
        </p:txBody>
      </p:sp>
      <p:pic>
        <p:nvPicPr>
          <p:cNvPr id="5" name="Content Placeholder 4" descr="Map showing child poverty rates (after housing costs) by local authority 2019-20.  29% of children in Herefordshire were at that time estimated to be in poverty, compared to 31% of children in the UK as a whole."/>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272412" y="173008"/>
            <a:ext cx="4599267" cy="5919349"/>
          </a:xfrm>
          <a:ln>
            <a:solidFill>
              <a:sysClr val="windowText" lastClr="000000"/>
            </a:solidFill>
          </a:ln>
        </p:spPr>
      </p:pic>
      <p:sp>
        <p:nvSpPr>
          <p:cNvPr id="6" name="TextBox 5"/>
          <p:cNvSpPr txBox="1"/>
          <p:nvPr/>
        </p:nvSpPr>
        <p:spPr>
          <a:xfrm>
            <a:off x="6878060" y="4474948"/>
            <a:ext cx="2305791" cy="307777"/>
          </a:xfrm>
          <a:prstGeom prst="rect">
            <a:avLst/>
          </a:prstGeom>
          <a:solidFill>
            <a:schemeClr val="bg1"/>
          </a:solidFill>
          <a:ln w="25400">
            <a:solidFill>
              <a:srgbClr val="FF0000"/>
            </a:solidFill>
          </a:ln>
        </p:spPr>
        <p:txBody>
          <a:bodyPr wrap="square" rtlCol="0">
            <a:spAutoFit/>
          </a:bodyPr>
          <a:lstStyle/>
          <a:p>
            <a:r>
              <a:rPr lang="en-GB" sz="1400" dirty="0" smtClean="0"/>
              <a:t>Herefordshire = 29%</a:t>
            </a:r>
            <a:endParaRPr lang="en-GB" sz="1400" dirty="0"/>
          </a:p>
        </p:txBody>
      </p:sp>
      <p:sp>
        <p:nvSpPr>
          <p:cNvPr id="9" name="Right Arrow 8" title="&quot;&quot;"/>
          <p:cNvSpPr/>
          <p:nvPr/>
        </p:nvSpPr>
        <p:spPr>
          <a:xfrm>
            <a:off x="8719457" y="4474948"/>
            <a:ext cx="928788" cy="25669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272412" y="6230856"/>
            <a:ext cx="4279701" cy="261610"/>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smtClean="0">
                <a:hlinkClick r:id="rId6"/>
              </a:rPr>
              <a:t>Joseph Rowntree Foundation</a:t>
            </a:r>
            <a:endParaRPr lang="en-GB" sz="1100" dirty="0"/>
          </a:p>
        </p:txBody>
      </p:sp>
    </p:spTree>
    <p:extLst>
      <p:ext uri="{BB962C8B-B14F-4D97-AF65-F5344CB8AC3E}">
        <p14:creationId xmlns:p14="http://schemas.microsoft.com/office/powerpoint/2010/main" val="278078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172192"/>
            <a:ext cx="5572887" cy="445325"/>
          </a:xfrm>
          <a:solidFill>
            <a:schemeClr val="bg1"/>
          </a:solidFill>
        </p:spPr>
        <p:txBody>
          <a:bodyPr>
            <a:noAutofit/>
          </a:bodyPr>
          <a:lstStyle/>
          <a:p>
            <a:r>
              <a:rPr lang="en-GB" sz="2800" dirty="0" smtClean="0"/>
              <a:t>Fuel poverty</a:t>
            </a:r>
            <a:endParaRPr lang="en-GB" sz="2800" dirty="0"/>
          </a:p>
        </p:txBody>
      </p:sp>
      <p:sp>
        <p:nvSpPr>
          <p:cNvPr id="4" name="Text Placeholder 3"/>
          <p:cNvSpPr>
            <a:spLocks noGrp="1"/>
          </p:cNvSpPr>
          <p:nvPr>
            <p:ph type="body" sz="half" idx="2"/>
          </p:nvPr>
        </p:nvSpPr>
        <p:spPr>
          <a:xfrm>
            <a:off x="127271" y="617517"/>
            <a:ext cx="5092001" cy="6116438"/>
          </a:xfrm>
          <a:solidFill>
            <a:schemeClr val="bg1"/>
          </a:solidFill>
          <a:ln w="38100">
            <a:solidFill>
              <a:srgbClr val="FFC000"/>
            </a:solidFill>
          </a:ln>
        </p:spPr>
        <p:txBody>
          <a:bodyPr>
            <a:noAutofit/>
          </a:bodyPr>
          <a:lstStyle/>
          <a:p>
            <a:pPr>
              <a:lnSpc>
                <a:spcPct val="120000"/>
              </a:lnSpc>
            </a:pPr>
            <a:r>
              <a:rPr lang="en-GB" sz="1200" dirty="0" smtClean="0"/>
              <a:t>According to the </a:t>
            </a:r>
            <a:r>
              <a:rPr lang="en-GB" sz="1200" dirty="0" smtClean="0">
                <a:hlinkClick r:id="rId3"/>
              </a:rPr>
              <a:t>End Fuel Poverty Coalition</a:t>
            </a:r>
            <a:r>
              <a:rPr lang="en-GB" sz="1200" dirty="0" smtClean="0"/>
              <a:t>, as at October 2022, around 7m </a:t>
            </a:r>
            <a:r>
              <a:rPr lang="en-GB" sz="1200" dirty="0"/>
              <a:t>households </a:t>
            </a:r>
            <a:r>
              <a:rPr lang="en-GB" sz="1200" dirty="0" smtClean="0"/>
              <a:t>were in </a:t>
            </a:r>
            <a:r>
              <a:rPr lang="en-GB" sz="1200" dirty="0"/>
              <a:t>fuel poverty in the UK (24.5% of all households</a:t>
            </a:r>
            <a:r>
              <a:rPr lang="en-GB" sz="1200" dirty="0" smtClean="0"/>
              <a:t>).  Accounting for government support measures it predicts that this will rise to </a:t>
            </a:r>
            <a:r>
              <a:rPr lang="en-GB" sz="1200" dirty="0"/>
              <a:t>8.6m households (30.0%) from 1 April </a:t>
            </a:r>
            <a:r>
              <a:rPr lang="en-GB" sz="1200" dirty="0" smtClean="0"/>
              <a:t>2023.</a:t>
            </a:r>
          </a:p>
          <a:p>
            <a:pPr>
              <a:lnSpc>
                <a:spcPct val="120000"/>
              </a:lnSpc>
            </a:pPr>
            <a:r>
              <a:rPr lang="en-US" sz="1200" dirty="0" smtClean="0"/>
              <a:t>Due to its rurality and housing stock, Herefordshire is particularly exposed to a number of risk factors for fuel poverty and excess cold:</a:t>
            </a:r>
          </a:p>
          <a:p>
            <a:pPr marL="285750" indent="-285750">
              <a:lnSpc>
                <a:spcPct val="120000"/>
              </a:lnSpc>
              <a:buFont typeface="Arial" panose="020B0604020202020204" pitchFamily="34" charset="0"/>
              <a:buChar char="•"/>
            </a:pPr>
            <a:r>
              <a:rPr lang="en-GB" sz="1200" dirty="0"/>
              <a:t>High proportion of detached houses (40%) compared to England (23%)</a:t>
            </a:r>
          </a:p>
          <a:p>
            <a:pPr marL="285750" indent="-285750">
              <a:lnSpc>
                <a:spcPct val="120000"/>
              </a:lnSpc>
              <a:buFont typeface="Arial" panose="020B0604020202020204" pitchFamily="34" charset="0"/>
              <a:buChar char="•"/>
            </a:pPr>
            <a:r>
              <a:rPr lang="en-GB" sz="1200" dirty="0" smtClean="0"/>
              <a:t>Many houses </a:t>
            </a:r>
            <a:r>
              <a:rPr lang="en-GB" sz="1200" dirty="0"/>
              <a:t>(39% vs 8% nationally) were built pre-1900 </a:t>
            </a:r>
            <a:r>
              <a:rPr lang="en-GB" sz="1200" dirty="0" smtClean="0"/>
              <a:t>– such </a:t>
            </a:r>
            <a:r>
              <a:rPr lang="en-GB" sz="1200" dirty="0"/>
              <a:t>homes can be expensive and inefficient to heat.  14,300 Herefordshire homes (17%) are deemed to have an </a:t>
            </a:r>
            <a:r>
              <a:rPr lang="en-GB" sz="1200" b="1" dirty="0"/>
              <a:t>excess cold hazard </a:t>
            </a:r>
            <a:r>
              <a:rPr lang="en-GB" sz="1200" dirty="0"/>
              <a:t>compared to 3% for England, which was more likely to affect owner occupied dwellings (20%) than private rented (16%) or social rented (4%).  20,600 county dwellings had at least one serious hazard; 14,300 of which had an excess cold hazard.</a:t>
            </a:r>
          </a:p>
          <a:p>
            <a:pPr marL="285750" indent="-285750">
              <a:lnSpc>
                <a:spcPct val="120000"/>
              </a:lnSpc>
              <a:buFont typeface="Arial" panose="020B0604020202020204" pitchFamily="34" charset="0"/>
              <a:buChar char="•"/>
            </a:pPr>
            <a:r>
              <a:rPr lang="en-GB" sz="1200" dirty="0" smtClean="0"/>
              <a:t>Only 69</a:t>
            </a:r>
            <a:r>
              <a:rPr lang="en-GB" sz="1200" dirty="0"/>
              <a:t>% of </a:t>
            </a:r>
            <a:r>
              <a:rPr lang="en-GB" sz="1200" dirty="0" smtClean="0"/>
              <a:t>properties are on the mains gas grid </a:t>
            </a:r>
            <a:r>
              <a:rPr lang="en-GB" sz="1200" dirty="0"/>
              <a:t>compared to 87% </a:t>
            </a:r>
            <a:r>
              <a:rPr lang="en-GB" sz="1200" dirty="0" smtClean="0"/>
              <a:t>nationally – heating using fuel oil and LPG is particularly expensive.</a:t>
            </a:r>
            <a:endParaRPr lang="en-GB" sz="1200" dirty="0"/>
          </a:p>
          <a:p>
            <a:pPr>
              <a:lnSpc>
                <a:spcPct val="120000"/>
              </a:lnSpc>
            </a:pPr>
            <a:r>
              <a:rPr lang="en-US" sz="1200" dirty="0" smtClean="0"/>
              <a:t>Applying </a:t>
            </a:r>
            <a:r>
              <a:rPr lang="en-US" sz="1200" dirty="0"/>
              <a:t>the Government’s new 'low income, low energy efficiency' </a:t>
            </a:r>
            <a:r>
              <a:rPr lang="en-US" sz="1200" dirty="0" smtClean="0"/>
              <a:t>measure*, </a:t>
            </a:r>
            <a:r>
              <a:rPr lang="en-US" sz="1200" dirty="0"/>
              <a:t>around </a:t>
            </a:r>
            <a:r>
              <a:rPr lang="en-US" sz="1200" dirty="0" smtClean="0"/>
              <a:t>17% (c.14,000</a:t>
            </a:r>
            <a:r>
              <a:rPr lang="en-US" sz="1200" dirty="0"/>
              <a:t>) of households in Herefordshire were in </a:t>
            </a:r>
            <a:r>
              <a:rPr lang="en-US" sz="1200" b="1" dirty="0"/>
              <a:t>fuel poverty </a:t>
            </a:r>
            <a:r>
              <a:rPr lang="en-US" sz="1200" dirty="0"/>
              <a:t>in </a:t>
            </a:r>
            <a:r>
              <a:rPr lang="en-US" sz="1200" dirty="0" smtClean="0"/>
              <a:t>2020 </a:t>
            </a:r>
            <a:r>
              <a:rPr lang="en-US" sz="1200" dirty="0"/>
              <a:t>(higher than England's 13</a:t>
            </a:r>
            <a:r>
              <a:rPr lang="en-US" sz="1200" dirty="0" smtClean="0"/>
              <a:t>%).  However, this was of course before the surge in energy prices following the Russian invasion of Ukraine.  On 9 </a:t>
            </a:r>
            <a:r>
              <a:rPr lang="en-US" sz="1200" smtClean="0"/>
              <a:t>December the </a:t>
            </a:r>
            <a:r>
              <a:rPr lang="en-US" sz="1200" dirty="0" smtClean="0"/>
              <a:t>Chief Executive’s staff update reported an </a:t>
            </a:r>
            <a:r>
              <a:rPr lang="en-GB" sz="1200" dirty="0" smtClean="0"/>
              <a:t>estimate that </a:t>
            </a:r>
            <a:r>
              <a:rPr lang="en-GB" sz="1200" dirty="0"/>
              <a:t>put current fuel poverty numbers in Herefordshire at 23,876 </a:t>
            </a:r>
            <a:r>
              <a:rPr lang="en-GB" sz="1200" dirty="0" smtClean="0"/>
              <a:t>households: 28</a:t>
            </a:r>
            <a:r>
              <a:rPr lang="en-GB" sz="1200" dirty="0"/>
              <a:t>% of all households in the </a:t>
            </a:r>
            <a:r>
              <a:rPr lang="en-GB" sz="1200" dirty="0" smtClean="0"/>
              <a:t>county.   </a:t>
            </a:r>
            <a:r>
              <a:rPr lang="en-GB" sz="1200" b="1" dirty="0" smtClean="0"/>
              <a:t>Note: the map opposite is based on 2020 data.</a:t>
            </a:r>
            <a:endParaRPr lang="en-US" sz="1200" b="1" dirty="0" smtClean="0"/>
          </a:p>
        </p:txBody>
      </p:sp>
      <p:pic>
        <p:nvPicPr>
          <p:cNvPr id="9" name="Content Placeholder 8" descr="Heat map of Herefordshire showing the proportion of fuel poor households by Lower Super Output Area (LSOA) in 2020 - there is significant variation across the county with areas in the west and north of the county and some parts of Hereford city having higher than average proportions of fuel poor households."/>
          <p:cNvPicPr>
            <a:picLocks noGrp="1" noChangeAspect="1"/>
          </p:cNvPicPr>
          <p:nvPr>
            <p:ph idx="1"/>
          </p:nvPr>
        </p:nvPicPr>
        <p:blipFill>
          <a:blip r:embed="rId4"/>
          <a:stretch>
            <a:fillRect/>
          </a:stretch>
        </p:blipFill>
        <p:spPr>
          <a:xfrm>
            <a:off x="5383466" y="273826"/>
            <a:ext cx="5020307" cy="4490807"/>
          </a:xfrm>
          <a:prstGeom prst="rect">
            <a:avLst/>
          </a:prstGeom>
          <a:ln>
            <a:solidFill>
              <a:schemeClr val="tx1"/>
            </a:solidFill>
          </a:ln>
        </p:spPr>
      </p:pic>
      <p:cxnSp>
        <p:nvCxnSpPr>
          <p:cNvPr id="13" name="Straight Arrow Connector 12" descr="&quot;&quot;"/>
          <p:cNvCxnSpPr/>
          <p:nvPr/>
        </p:nvCxnSpPr>
        <p:spPr>
          <a:xfrm flipH="1" flipV="1">
            <a:off x="8101781" y="3038168"/>
            <a:ext cx="1798825" cy="7374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Inset map showing proportion of households in fuel poverty by LSOA in Hereford city centre."/>
          <p:cNvPicPr>
            <a:picLocks noChangeAspect="1"/>
          </p:cNvPicPr>
          <p:nvPr/>
        </p:nvPicPr>
        <p:blipFill>
          <a:blip r:embed="rId5"/>
          <a:stretch>
            <a:fillRect/>
          </a:stretch>
        </p:blipFill>
        <p:spPr>
          <a:xfrm>
            <a:off x="9900606" y="2832511"/>
            <a:ext cx="2161254" cy="1837418"/>
          </a:xfrm>
          <a:prstGeom prst="rect">
            <a:avLst/>
          </a:prstGeom>
          <a:ln>
            <a:solidFill>
              <a:schemeClr val="tx1"/>
            </a:solidFill>
          </a:ln>
        </p:spPr>
      </p:pic>
      <p:pic>
        <p:nvPicPr>
          <p:cNvPr id="10" name="Picture 9" descr="Map legend"/>
          <p:cNvPicPr>
            <a:picLocks noChangeAspect="1"/>
          </p:cNvPicPr>
          <p:nvPr/>
        </p:nvPicPr>
        <p:blipFill>
          <a:blip r:embed="rId6"/>
          <a:stretch>
            <a:fillRect/>
          </a:stretch>
        </p:blipFill>
        <p:spPr>
          <a:xfrm>
            <a:off x="8466810" y="81051"/>
            <a:ext cx="3595050" cy="813460"/>
          </a:xfrm>
          <a:prstGeom prst="rect">
            <a:avLst/>
          </a:prstGeom>
          <a:noFill/>
          <a:ln>
            <a:solidFill>
              <a:schemeClr val="tx1"/>
            </a:solidFill>
          </a:ln>
        </p:spPr>
      </p:pic>
      <p:sp>
        <p:nvSpPr>
          <p:cNvPr id="3" name="TextBox 2"/>
          <p:cNvSpPr txBox="1"/>
          <p:nvPr/>
        </p:nvSpPr>
        <p:spPr>
          <a:xfrm>
            <a:off x="7893620" y="4764633"/>
            <a:ext cx="4168240"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Department </a:t>
            </a:r>
            <a:r>
              <a:rPr lang="en-GB" sz="1100" dirty="0">
                <a:hlinkClick r:id="rId7"/>
              </a:rPr>
              <a:t>for Business, Energy &amp; Industrial </a:t>
            </a:r>
            <a:r>
              <a:rPr lang="en-GB" sz="1100" dirty="0" smtClean="0">
                <a:hlinkClick r:id="rId7"/>
              </a:rPr>
              <a:t>Strategy</a:t>
            </a:r>
            <a:endParaRPr lang="en-GB" sz="1100" dirty="0" smtClean="0"/>
          </a:p>
          <a:p>
            <a:r>
              <a:rPr lang="en-GB" sz="1100" dirty="0" smtClean="0"/>
              <a:t>Frequency:  annual</a:t>
            </a:r>
          </a:p>
          <a:p>
            <a:r>
              <a:rPr lang="en-GB" sz="1100" dirty="0" smtClean="0"/>
              <a:t>Last updated:  28 April 2022</a:t>
            </a:r>
          </a:p>
          <a:p>
            <a:r>
              <a:rPr lang="en-GB" sz="1100" dirty="0" smtClean="0"/>
              <a:t>Next update:  TBC</a:t>
            </a:r>
            <a:endParaRPr lang="en-GB" sz="1100" dirty="0"/>
          </a:p>
        </p:txBody>
      </p:sp>
      <p:sp>
        <p:nvSpPr>
          <p:cNvPr id="7" name="TextBox 6"/>
          <p:cNvSpPr txBox="1"/>
          <p:nvPr/>
        </p:nvSpPr>
        <p:spPr>
          <a:xfrm>
            <a:off x="5291191" y="5718292"/>
            <a:ext cx="6770669" cy="1015663"/>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smtClean="0">
                <a:solidFill>
                  <a:schemeClr val="bg1">
                    <a:lumMod val="65000"/>
                  </a:schemeClr>
                </a:solidFill>
              </a:rPr>
              <a:t>:  The </a:t>
            </a:r>
            <a:r>
              <a:rPr lang="en-GB" sz="1200" dirty="0">
                <a:solidFill>
                  <a:schemeClr val="bg1">
                    <a:lumMod val="65000"/>
                  </a:schemeClr>
                </a:solidFill>
              </a:rPr>
              <a:t>‘Low Income Low </a:t>
            </a:r>
            <a:r>
              <a:rPr lang="en-GB" sz="1200" dirty="0" smtClean="0">
                <a:solidFill>
                  <a:schemeClr val="bg1">
                    <a:lumMod val="65000"/>
                  </a:schemeClr>
                </a:solidFill>
              </a:rPr>
              <a:t>Energy Efficiency</a:t>
            </a:r>
            <a:r>
              <a:rPr lang="en-GB" sz="1200" dirty="0">
                <a:solidFill>
                  <a:schemeClr val="bg1">
                    <a:lumMod val="65000"/>
                  </a:schemeClr>
                </a:solidFill>
              </a:rPr>
              <a:t>’ (LILEE) indicator counts a household </a:t>
            </a:r>
            <a:r>
              <a:rPr lang="en-GB" sz="1200" dirty="0" smtClean="0">
                <a:solidFill>
                  <a:schemeClr val="bg1">
                    <a:lumMod val="65000"/>
                  </a:schemeClr>
                </a:solidFill>
              </a:rPr>
              <a:t>as fuel-poor </a:t>
            </a:r>
            <a:r>
              <a:rPr lang="en-GB" sz="1200" dirty="0">
                <a:solidFill>
                  <a:schemeClr val="bg1">
                    <a:lumMod val="65000"/>
                  </a:schemeClr>
                </a:solidFill>
              </a:rPr>
              <a:t>if they are living in a property with an energy </a:t>
            </a:r>
            <a:r>
              <a:rPr lang="en-GB" sz="1200" dirty="0" smtClean="0">
                <a:solidFill>
                  <a:schemeClr val="bg1">
                    <a:lumMod val="65000"/>
                  </a:schemeClr>
                </a:solidFill>
              </a:rPr>
              <a:t>efficiency rating </a:t>
            </a:r>
            <a:r>
              <a:rPr lang="en-GB" sz="1200" dirty="0">
                <a:solidFill>
                  <a:schemeClr val="bg1">
                    <a:lumMod val="65000"/>
                  </a:schemeClr>
                </a:solidFill>
              </a:rPr>
              <a:t>in band D, E, F or G and their disposable income (income </a:t>
            </a:r>
            <a:r>
              <a:rPr lang="en-GB" sz="1200" dirty="0" smtClean="0">
                <a:solidFill>
                  <a:schemeClr val="bg1">
                    <a:lumMod val="65000"/>
                  </a:schemeClr>
                </a:solidFill>
              </a:rPr>
              <a:t>after housing </a:t>
            </a:r>
            <a:r>
              <a:rPr lang="en-GB" sz="1200" dirty="0">
                <a:solidFill>
                  <a:schemeClr val="bg1">
                    <a:lumMod val="65000"/>
                  </a:schemeClr>
                </a:solidFill>
              </a:rPr>
              <a:t>costs and energy needs) is below </a:t>
            </a:r>
            <a:r>
              <a:rPr lang="en-GB" sz="1200" dirty="0" smtClean="0">
                <a:solidFill>
                  <a:schemeClr val="bg1">
                    <a:lumMod val="65000"/>
                  </a:schemeClr>
                </a:solidFill>
              </a:rPr>
              <a:t>the relative </a:t>
            </a:r>
            <a:r>
              <a:rPr lang="en-GB" sz="1200" dirty="0">
                <a:solidFill>
                  <a:schemeClr val="bg1">
                    <a:lumMod val="65000"/>
                  </a:schemeClr>
                </a:solidFill>
              </a:rPr>
              <a:t>poverty line (relative poverty being defined as having an income 60 per cent below the median </a:t>
            </a:r>
            <a:r>
              <a:rPr lang="en-GB" sz="1200" dirty="0" smtClean="0">
                <a:solidFill>
                  <a:schemeClr val="bg1">
                    <a:lumMod val="65000"/>
                  </a:schemeClr>
                </a:solidFill>
              </a:rPr>
              <a:t>national household </a:t>
            </a:r>
            <a:r>
              <a:rPr lang="en-GB" sz="1200" dirty="0">
                <a:solidFill>
                  <a:schemeClr val="bg1">
                    <a:lumMod val="65000"/>
                  </a:schemeClr>
                </a:solidFill>
              </a:rPr>
              <a:t>income). </a:t>
            </a:r>
          </a:p>
        </p:txBody>
      </p:sp>
    </p:spTree>
    <p:extLst>
      <p:ext uri="{BB962C8B-B14F-4D97-AF65-F5344CB8AC3E}">
        <p14:creationId xmlns:p14="http://schemas.microsoft.com/office/powerpoint/2010/main" val="71632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a:t>
            </a:r>
            <a:endParaRPr lang="en-GB" sz="3200" dirty="0"/>
          </a:p>
        </p:txBody>
      </p:sp>
      <p:sp>
        <p:nvSpPr>
          <p:cNvPr id="3" name="Content Placeholder 2"/>
          <p:cNvSpPr>
            <a:spLocks noGrp="1"/>
          </p:cNvSpPr>
          <p:nvPr>
            <p:ph idx="1"/>
          </p:nvPr>
        </p:nvSpPr>
        <p:spPr>
          <a:xfrm>
            <a:off x="71026" y="1002890"/>
            <a:ext cx="12052147" cy="5781367"/>
          </a:xfrm>
          <a:solidFill>
            <a:schemeClr val="bg1"/>
          </a:solidFill>
        </p:spPr>
        <p:txBody>
          <a:bodyPr>
            <a:noAutofit/>
          </a:bodyPr>
          <a:lstStyle/>
          <a:p>
            <a:pPr lvl="1">
              <a:lnSpc>
                <a:spcPct val="120000"/>
              </a:lnSpc>
            </a:pPr>
            <a:r>
              <a:rPr lang="en-GB" sz="1200" dirty="0" smtClean="0"/>
              <a:t>Continuing and significantly elevated numbers of </a:t>
            </a:r>
            <a:r>
              <a:rPr lang="en-GB" sz="1200" b="1" dirty="0" smtClean="0"/>
              <a:t>people claiming Universal Credit </a:t>
            </a:r>
            <a:r>
              <a:rPr lang="en-GB" sz="1200" dirty="0" smtClean="0"/>
              <a:t>compared to pre-pandemic levels.  The number of </a:t>
            </a:r>
            <a:r>
              <a:rPr lang="en-GB" sz="1200" b="1" dirty="0" smtClean="0"/>
              <a:t>people claiming out-of-work related benefits </a:t>
            </a:r>
            <a:r>
              <a:rPr lang="en-GB" sz="1200" smtClean="0"/>
              <a:t>increased again </a:t>
            </a:r>
            <a:r>
              <a:rPr lang="en-GB" sz="1200" dirty="0" smtClean="0"/>
              <a:t>in December </a:t>
            </a:r>
            <a:r>
              <a:rPr lang="en-GB" sz="1200" smtClean="0"/>
              <a:t>and numbers </a:t>
            </a:r>
            <a:r>
              <a:rPr lang="en-GB" sz="1200" dirty="0" smtClean="0"/>
              <a:t>remain significantly higher than pre-pandemic.</a:t>
            </a:r>
          </a:p>
          <a:p>
            <a:pPr lvl="1">
              <a:lnSpc>
                <a:spcPct val="120000"/>
              </a:lnSpc>
            </a:pPr>
            <a:r>
              <a:rPr lang="en-GB" sz="1200" dirty="0"/>
              <a:t>In 2021 the proportion of </a:t>
            </a:r>
            <a:r>
              <a:rPr lang="en-GB" sz="1200" b="1" dirty="0"/>
              <a:t>workless households </a:t>
            </a:r>
            <a:r>
              <a:rPr lang="en-GB" sz="1200" dirty="0"/>
              <a:t>in Herefordshire fell slightly </a:t>
            </a:r>
            <a:r>
              <a:rPr lang="en-GB" sz="1200" dirty="0" smtClean="0"/>
              <a:t>and </a:t>
            </a:r>
            <a:r>
              <a:rPr lang="en-GB" sz="1200" dirty="0"/>
              <a:t>was lower than in England and the West Midlands region but not significantly so. </a:t>
            </a:r>
            <a:r>
              <a:rPr lang="en-GB" sz="1200" dirty="0" smtClean="0"/>
              <a:t>Latest data suggest there </a:t>
            </a:r>
            <a:r>
              <a:rPr lang="en-GB" sz="1200" dirty="0"/>
              <a:t>are around 5,800 people in Herefordshire aged 16-64 </a:t>
            </a:r>
            <a:r>
              <a:rPr lang="en-GB" sz="1200" b="1" dirty="0"/>
              <a:t>absent from work due to long-term sickness</a:t>
            </a:r>
            <a:r>
              <a:rPr lang="en-GB" sz="1200" dirty="0"/>
              <a:t>.</a:t>
            </a:r>
          </a:p>
          <a:p>
            <a:pPr lvl="1">
              <a:lnSpc>
                <a:spcPct val="120000"/>
              </a:lnSpc>
            </a:pPr>
            <a:r>
              <a:rPr lang="en-GB" sz="1200" dirty="0" smtClean="0"/>
              <a:t>The </a:t>
            </a:r>
            <a:r>
              <a:rPr lang="en-GB" sz="1200" b="1" dirty="0" smtClean="0"/>
              <a:t>value of the local economy </a:t>
            </a:r>
            <a:r>
              <a:rPr lang="en-GB" sz="1200" dirty="0" smtClean="0"/>
              <a:t>shrank to pre-2014 levels during the pandemic.  Herefordshire has very low </a:t>
            </a:r>
            <a:r>
              <a:rPr lang="en-GB" sz="1200" b="1" dirty="0" smtClean="0"/>
              <a:t>labour productivity </a:t>
            </a:r>
            <a:r>
              <a:rPr lang="en-GB" sz="1200" dirty="0" smtClean="0"/>
              <a:t>compared to other ITL3 areas and an associated low-wage economy.</a:t>
            </a:r>
          </a:p>
          <a:p>
            <a:pPr lvl="1">
              <a:lnSpc>
                <a:spcPct val="120000"/>
              </a:lnSpc>
            </a:pPr>
            <a:r>
              <a:rPr lang="en-GB" sz="1200" dirty="0" smtClean="0"/>
              <a:t>Herefordshire’s </a:t>
            </a:r>
            <a:r>
              <a:rPr lang="en-GB" sz="1200" dirty="0"/>
              <a:t>gross weekly </a:t>
            </a:r>
            <a:r>
              <a:rPr lang="en-GB" sz="1200" b="1" dirty="0"/>
              <a:t>earnings</a:t>
            </a:r>
            <a:r>
              <a:rPr lang="en-GB" sz="1200" dirty="0"/>
              <a:t> are significantly lower than the average for England as a whole </a:t>
            </a:r>
            <a:r>
              <a:rPr lang="en-GB" sz="1200" dirty="0" smtClean="0"/>
              <a:t>and are growing at a lower rate.  In </a:t>
            </a:r>
            <a:r>
              <a:rPr lang="en-GB" sz="1200" dirty="0"/>
              <a:t>2021, Herefordshire had the lowest median earnings of all 14 comparator West Midlands </a:t>
            </a:r>
            <a:r>
              <a:rPr lang="en-GB" sz="1200" dirty="0" smtClean="0"/>
              <a:t>authorities.  In </a:t>
            </a:r>
            <a:r>
              <a:rPr lang="en-GB" sz="1200" dirty="0"/>
              <a:t>2020 Herefordshire’s </a:t>
            </a:r>
            <a:r>
              <a:rPr lang="en-GB" sz="1200" b="1" dirty="0" smtClean="0"/>
              <a:t>Gross Disposable Household Income </a:t>
            </a:r>
            <a:r>
              <a:rPr lang="en-GB" sz="1200" dirty="0" smtClean="0"/>
              <a:t>fell and was lower than the average for England. </a:t>
            </a:r>
            <a:r>
              <a:rPr lang="en-GB" sz="1200" dirty="0"/>
              <a:t>Higher than average proportion of </a:t>
            </a:r>
            <a:r>
              <a:rPr lang="en-GB" sz="1200" b="1" dirty="0"/>
              <a:t>self-employed</a:t>
            </a:r>
            <a:r>
              <a:rPr lang="en-GB" sz="1200" dirty="0"/>
              <a:t>, whose median earnings are below the West Midlands average.</a:t>
            </a:r>
          </a:p>
          <a:p>
            <a:pPr lvl="1">
              <a:lnSpc>
                <a:spcPct val="120000"/>
              </a:lnSpc>
            </a:pPr>
            <a:r>
              <a:rPr lang="en-GB" sz="1200" dirty="0" smtClean="0"/>
              <a:t>A higher proportion of </a:t>
            </a:r>
            <a:r>
              <a:rPr lang="en-GB" sz="1200" b="1" dirty="0" smtClean="0"/>
              <a:t>young people not in education, employment or training </a:t>
            </a:r>
            <a:r>
              <a:rPr lang="en-GB" sz="1200" dirty="0" smtClean="0"/>
              <a:t>(NEET) than nationally, with young people from areas of highest deprivation significantly more likely to be NEET.</a:t>
            </a:r>
          </a:p>
          <a:p>
            <a:pPr lvl="1">
              <a:lnSpc>
                <a:spcPct val="120000"/>
              </a:lnSpc>
            </a:pPr>
            <a:r>
              <a:rPr lang="en-GB" sz="1200" b="1" dirty="0" smtClean="0"/>
              <a:t>Median house prices </a:t>
            </a:r>
            <a:r>
              <a:rPr lang="en-GB" sz="1200" dirty="0" smtClean="0"/>
              <a:t>significantly higher than the West Midlands region average and housing affordability significantly worse than for the West Midlands region and England as a whole. </a:t>
            </a:r>
            <a:r>
              <a:rPr lang="en-GB" sz="1200" b="1" dirty="0"/>
              <a:t>Median monthly rents</a:t>
            </a:r>
            <a:r>
              <a:rPr lang="en-GB" sz="1200" dirty="0"/>
              <a:t> (all property types) are lower in Herefordshire than regionally or nationally but are rising in line with the national and regional trend</a:t>
            </a:r>
            <a:r>
              <a:rPr lang="en-GB" sz="1200" dirty="0" smtClean="0"/>
              <a:t>. </a:t>
            </a:r>
            <a:r>
              <a:rPr lang="en-GB" sz="1200" dirty="0"/>
              <a:t>As at Q2 2022/23, </a:t>
            </a:r>
            <a:r>
              <a:rPr lang="en-GB" sz="1200" b="1" dirty="0"/>
              <a:t>mortgage and landlord possessions </a:t>
            </a:r>
            <a:r>
              <a:rPr lang="en-GB" sz="1200" dirty="0"/>
              <a:t>in Herefordshire both increased slightly from the previous quarter but historically these levels both remain low. </a:t>
            </a:r>
          </a:p>
          <a:p>
            <a:pPr lvl="1">
              <a:lnSpc>
                <a:spcPct val="120000"/>
              </a:lnSpc>
            </a:pPr>
            <a:r>
              <a:rPr lang="en-GB" sz="1200" dirty="0" smtClean="0"/>
              <a:t>The numbers of </a:t>
            </a:r>
            <a:r>
              <a:rPr lang="en-GB" sz="1200" b="1" dirty="0" smtClean="0"/>
              <a:t>children living in both relative and absolute poverty </a:t>
            </a:r>
            <a:r>
              <a:rPr lang="en-GB" sz="1200" dirty="0" smtClean="0"/>
              <a:t>(low-income households measure) fell slightly in 2020/21 (the latest data available) but will likely have increased significantly since then. </a:t>
            </a:r>
          </a:p>
          <a:p>
            <a:pPr lvl="1">
              <a:lnSpc>
                <a:spcPct val="120000"/>
              </a:lnSpc>
            </a:pPr>
            <a:r>
              <a:rPr lang="en-GB" sz="1200" dirty="0" smtClean="0"/>
              <a:t>Significantly higher pre-existing rates of </a:t>
            </a:r>
            <a:r>
              <a:rPr lang="en-GB" sz="1200" b="1" dirty="0" smtClean="0"/>
              <a:t>fuel poverty </a:t>
            </a:r>
            <a:r>
              <a:rPr lang="en-GB" sz="1200" dirty="0" smtClean="0"/>
              <a:t>and of homes deemed to have an excess cold hazard than nationally.</a:t>
            </a:r>
          </a:p>
          <a:p>
            <a:pPr lvl="1">
              <a:lnSpc>
                <a:spcPct val="120000"/>
              </a:lnSpc>
            </a:pPr>
            <a:r>
              <a:rPr lang="en-GB" sz="1200" dirty="0" smtClean="0"/>
              <a:t>In </a:t>
            </a:r>
            <a:r>
              <a:rPr lang="en-GB" sz="1200" dirty="0"/>
              <a:t>Herefordshire between 2020-21 and 2021-22 the number of households that were either </a:t>
            </a:r>
            <a:r>
              <a:rPr lang="en-GB" sz="1200" b="1" dirty="0"/>
              <a:t>homeless</a:t>
            </a:r>
            <a:r>
              <a:rPr lang="en-GB" sz="1200" dirty="0"/>
              <a:t> (with a relief duty owed) or threatened with homeless (preventing duty owed) </a:t>
            </a:r>
            <a:r>
              <a:rPr lang="en-GB" sz="1200" dirty="0" smtClean="0"/>
              <a:t>increased.</a:t>
            </a:r>
          </a:p>
          <a:p>
            <a:pPr lvl="1">
              <a:lnSpc>
                <a:spcPct val="120000"/>
              </a:lnSpc>
            </a:pPr>
            <a:r>
              <a:rPr lang="en-GB" sz="1200" dirty="0" smtClean="0"/>
              <a:t>Among </a:t>
            </a:r>
            <a:r>
              <a:rPr lang="en-GB" sz="1200" b="1" dirty="0" smtClean="0"/>
              <a:t>people supported by Citizens Advice</a:t>
            </a:r>
            <a:r>
              <a:rPr lang="en-GB" sz="1200" dirty="0" smtClean="0"/>
              <a:t>, </a:t>
            </a:r>
            <a:r>
              <a:rPr lang="en-GB" sz="1200" dirty="0"/>
              <a:t>as in much of the rest of the country, </a:t>
            </a:r>
            <a:r>
              <a:rPr lang="en-GB" sz="1200" dirty="0" smtClean="0"/>
              <a:t>the </a:t>
            </a:r>
            <a:r>
              <a:rPr lang="en-GB" sz="1200" dirty="0"/>
              <a:t>top debt issue faced by people </a:t>
            </a:r>
            <a:r>
              <a:rPr lang="en-GB" sz="1200" dirty="0" smtClean="0"/>
              <a:t>currently is energy debts.  The number of people being </a:t>
            </a:r>
            <a:r>
              <a:rPr lang="en-GB" sz="1200" dirty="0"/>
              <a:t>helped with crisis </a:t>
            </a:r>
            <a:r>
              <a:rPr lang="en-GB" sz="1200" dirty="0" smtClean="0"/>
              <a:t>support has increased significantly but is still </a:t>
            </a:r>
            <a:r>
              <a:rPr lang="en-GB" sz="1200" dirty="0"/>
              <a:t>relatively low compared to some other areas of the country</a:t>
            </a:r>
            <a:r>
              <a:rPr lang="en-GB" sz="1200" dirty="0" smtClean="0"/>
              <a:t>.</a:t>
            </a:r>
            <a:endParaRPr lang="en-GB" sz="1200" dirty="0"/>
          </a:p>
        </p:txBody>
      </p:sp>
    </p:spTree>
    <p:extLst>
      <p:ext uri="{BB962C8B-B14F-4D97-AF65-F5344CB8AC3E}">
        <p14:creationId xmlns:p14="http://schemas.microsoft.com/office/powerpoint/2010/main" val="2738544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09946"/>
          </a:xfrm>
        </p:spPr>
        <p:txBody>
          <a:bodyPr>
            <a:normAutofit fontScale="90000"/>
          </a:bodyPr>
          <a:lstStyle/>
          <a:p>
            <a:r>
              <a:rPr lang="en-GB" sz="3200" dirty="0" smtClean="0"/>
              <a:t>Useful resources</a:t>
            </a:r>
            <a:endParaRPr lang="en-GB" sz="3200" dirty="0"/>
          </a:p>
        </p:txBody>
      </p:sp>
      <p:sp>
        <p:nvSpPr>
          <p:cNvPr id="3" name="Content Placeholder 2"/>
          <p:cNvSpPr>
            <a:spLocks noGrp="1"/>
          </p:cNvSpPr>
          <p:nvPr>
            <p:ph idx="1"/>
          </p:nvPr>
        </p:nvSpPr>
        <p:spPr>
          <a:xfrm>
            <a:off x="287336" y="875072"/>
            <a:ext cx="11702733" cy="5857198"/>
          </a:xfrm>
          <a:solidFill>
            <a:schemeClr val="bg1"/>
          </a:solidFill>
        </p:spPr>
        <p:txBody>
          <a:bodyPr numCol="2">
            <a:noAutofit/>
          </a:bodyPr>
          <a:lstStyle/>
          <a:p>
            <a:pPr marL="0" indent="0">
              <a:lnSpc>
                <a:spcPct val="120000"/>
              </a:lnSpc>
              <a:buNone/>
            </a:pPr>
            <a:r>
              <a:rPr lang="en-GB" sz="1800" dirty="0" smtClean="0"/>
              <a:t>Centre for Cities – </a:t>
            </a:r>
            <a:r>
              <a:rPr lang="en-GB" sz="1800" dirty="0" smtClean="0">
                <a:hlinkClick r:id="rId2"/>
              </a:rPr>
              <a:t>Cost-of-Living tracker</a:t>
            </a:r>
            <a:endParaRPr lang="en-GB" sz="1800" dirty="0" smtClean="0"/>
          </a:p>
          <a:p>
            <a:pPr marL="0" indent="0">
              <a:lnSpc>
                <a:spcPct val="120000"/>
              </a:lnSpc>
              <a:buNone/>
            </a:pPr>
            <a:r>
              <a:rPr lang="en-GB" sz="1800" dirty="0" smtClean="0"/>
              <a:t>Centre for Progressive Policy - </a:t>
            </a:r>
            <a:r>
              <a:rPr lang="en-GB" sz="1800" dirty="0" smtClean="0">
                <a:hlinkClick r:id="rId3"/>
              </a:rPr>
              <a:t>Cost of Living Vulnerability Index and report</a:t>
            </a:r>
            <a:endParaRPr lang="en-GB" sz="1800" dirty="0" smtClean="0"/>
          </a:p>
          <a:p>
            <a:pPr marL="0" indent="0">
              <a:lnSpc>
                <a:spcPct val="120000"/>
              </a:lnSpc>
              <a:buNone/>
            </a:pPr>
            <a:r>
              <a:rPr lang="en-GB" sz="1800" dirty="0" smtClean="0"/>
              <a:t>Centre for Thriving Places – </a:t>
            </a:r>
            <a:r>
              <a:rPr lang="en-GB" sz="1800" dirty="0" smtClean="0">
                <a:hlinkClick r:id="rId4"/>
              </a:rPr>
              <a:t>Thriving Places Index:  Herefordshire</a:t>
            </a:r>
            <a:endParaRPr lang="en-GB" sz="1800" dirty="0" smtClean="0"/>
          </a:p>
          <a:p>
            <a:pPr marL="0" indent="0">
              <a:lnSpc>
                <a:spcPct val="120000"/>
              </a:lnSpc>
              <a:buNone/>
            </a:pPr>
            <a:r>
              <a:rPr lang="en-GB" sz="1800" dirty="0" smtClean="0"/>
              <a:t>Citizens Advice – </a:t>
            </a:r>
            <a:r>
              <a:rPr lang="en-GB" sz="1800" dirty="0" smtClean="0">
                <a:hlinkClick r:id="rId5"/>
              </a:rPr>
              <a:t>Cost-of-Living data dashboard</a:t>
            </a:r>
            <a:endParaRPr lang="en-GB" sz="1800" dirty="0" smtClean="0"/>
          </a:p>
          <a:p>
            <a:pPr marL="0" indent="0">
              <a:lnSpc>
                <a:spcPct val="120000"/>
              </a:lnSpc>
              <a:buNone/>
            </a:pPr>
            <a:r>
              <a:rPr lang="en-GB" sz="1800" dirty="0" smtClean="0"/>
              <a:t>Data Orchard – </a:t>
            </a:r>
            <a:r>
              <a:rPr lang="en-GB" sz="1800" dirty="0" smtClean="0">
                <a:hlinkClick r:id="rId6"/>
              </a:rPr>
              <a:t>Food poverty mapping project</a:t>
            </a:r>
            <a:r>
              <a:rPr lang="en-GB" sz="1800" dirty="0" smtClean="0"/>
              <a:t> (2019)</a:t>
            </a:r>
          </a:p>
          <a:p>
            <a:pPr marL="0" indent="0">
              <a:lnSpc>
                <a:spcPct val="120000"/>
              </a:lnSpc>
              <a:buNone/>
            </a:pPr>
            <a:r>
              <a:rPr lang="en-GB" sz="1800" dirty="0" smtClean="0"/>
              <a:t>Health Foundation – </a:t>
            </a:r>
            <a:r>
              <a:rPr lang="en-GB" sz="1800" dirty="0" smtClean="0">
                <a:hlinkClick r:id="rId7"/>
              </a:rPr>
              <a:t>Map of child poverty</a:t>
            </a:r>
            <a:endParaRPr lang="en-GB" sz="1800" dirty="0" smtClean="0"/>
          </a:p>
          <a:p>
            <a:pPr marL="0" indent="0">
              <a:lnSpc>
                <a:spcPct val="120000"/>
              </a:lnSpc>
              <a:buNone/>
            </a:pPr>
            <a:r>
              <a:rPr lang="en-GB" sz="1800" dirty="0" smtClean="0">
                <a:hlinkClick r:id="rId8"/>
              </a:rPr>
              <a:t>LG Inform</a:t>
            </a:r>
            <a:endParaRPr lang="en-GB" sz="1800" dirty="0" smtClean="0"/>
          </a:p>
          <a:p>
            <a:pPr marL="0" indent="0">
              <a:lnSpc>
                <a:spcPct val="120000"/>
              </a:lnSpc>
              <a:buNone/>
            </a:pPr>
            <a:r>
              <a:rPr lang="en-GB" sz="1800" dirty="0" smtClean="0"/>
              <a:t>Midlands Engine – </a:t>
            </a:r>
            <a:r>
              <a:rPr lang="en-GB" sz="1800" dirty="0" smtClean="0">
                <a:hlinkClick r:id="rId9"/>
              </a:rPr>
              <a:t>Midlands Engine Intelligence Hub</a:t>
            </a:r>
            <a:endParaRPr lang="en-GB" sz="1800" dirty="0" smtClean="0"/>
          </a:p>
          <a:p>
            <a:pPr marL="0" indent="0">
              <a:lnSpc>
                <a:spcPct val="120000"/>
              </a:lnSpc>
              <a:buNone/>
            </a:pPr>
            <a:r>
              <a:rPr lang="en-GB" sz="1800" dirty="0" smtClean="0"/>
              <a:t>OHID – </a:t>
            </a:r>
            <a:r>
              <a:rPr lang="en-GB" sz="1800" dirty="0" smtClean="0">
                <a:hlinkClick r:id="rId10"/>
              </a:rPr>
              <a:t>Health inequalities dashboard</a:t>
            </a:r>
            <a:endParaRPr lang="en-GB" sz="1800" dirty="0" smtClean="0"/>
          </a:p>
          <a:p>
            <a:pPr marL="0" indent="0">
              <a:lnSpc>
                <a:spcPct val="120000"/>
              </a:lnSpc>
              <a:buNone/>
            </a:pPr>
            <a:r>
              <a:rPr lang="en-GB" sz="1800" dirty="0"/>
              <a:t>ONS - </a:t>
            </a:r>
            <a:r>
              <a:rPr lang="en-GB" sz="1800" dirty="0">
                <a:hlinkClick r:id="rId11"/>
              </a:rPr>
              <a:t>Build a custom area </a:t>
            </a:r>
            <a:r>
              <a:rPr lang="en-GB" sz="1800" dirty="0" smtClean="0">
                <a:hlinkClick r:id="rId11"/>
              </a:rPr>
              <a:t>profile</a:t>
            </a:r>
            <a:r>
              <a:rPr lang="en-GB" sz="1800" dirty="0" smtClean="0"/>
              <a:t> tool (Census 2021 data)</a:t>
            </a:r>
          </a:p>
          <a:p>
            <a:pPr marL="0" indent="0">
              <a:lnSpc>
                <a:spcPct val="120000"/>
              </a:lnSpc>
              <a:buNone/>
            </a:pPr>
            <a:r>
              <a:rPr lang="en-GB" sz="1800" dirty="0" smtClean="0"/>
              <a:t>ONS – </a:t>
            </a:r>
            <a:r>
              <a:rPr lang="en-GB" sz="1800" dirty="0" smtClean="0">
                <a:hlinkClick r:id="rId12"/>
              </a:rPr>
              <a:t>Census 2021:  How homes are heated in your area</a:t>
            </a:r>
            <a:endParaRPr lang="en-GB" sz="1800" dirty="0" smtClean="0"/>
          </a:p>
          <a:p>
            <a:pPr marL="0" indent="0">
              <a:lnSpc>
                <a:spcPct val="120000"/>
              </a:lnSpc>
              <a:buNone/>
            </a:pPr>
            <a:r>
              <a:rPr lang="en-GB" sz="1800" dirty="0" smtClean="0"/>
              <a:t>ONS – </a:t>
            </a:r>
            <a:r>
              <a:rPr lang="en-GB" sz="1800" dirty="0" smtClean="0">
                <a:hlinkClick r:id="rId13"/>
              </a:rPr>
              <a:t>Cost-of-Living: Latest insights</a:t>
            </a:r>
            <a:endParaRPr lang="en-GB" sz="1800" dirty="0" smtClean="0"/>
          </a:p>
          <a:p>
            <a:pPr marL="0" indent="0">
              <a:lnSpc>
                <a:spcPct val="120000"/>
              </a:lnSpc>
              <a:buNone/>
            </a:pPr>
            <a:r>
              <a:rPr lang="en-GB" sz="1800" dirty="0"/>
              <a:t>ONS - </a:t>
            </a:r>
            <a:r>
              <a:rPr lang="en-GB" sz="1800" dirty="0" smtClean="0">
                <a:hlinkClick r:id="rId14"/>
              </a:rPr>
              <a:t>The </a:t>
            </a:r>
            <a:r>
              <a:rPr lang="en-GB" sz="1800" dirty="0">
                <a:hlinkClick r:id="rId14"/>
              </a:rPr>
              <a:t>cost of living, current and upcoming work</a:t>
            </a:r>
            <a:endParaRPr lang="en-GB" sz="1800" dirty="0" smtClean="0"/>
          </a:p>
          <a:p>
            <a:pPr marL="0" indent="0">
              <a:lnSpc>
                <a:spcPct val="120000"/>
              </a:lnSpc>
              <a:buNone/>
            </a:pPr>
            <a:r>
              <a:rPr lang="en-GB" sz="1800" dirty="0" smtClean="0"/>
              <a:t>ONS – </a:t>
            </a:r>
            <a:r>
              <a:rPr lang="en-GB" sz="1800" dirty="0" smtClean="0">
                <a:hlinkClick r:id="rId15"/>
              </a:rPr>
              <a:t>UK Economy latest</a:t>
            </a:r>
            <a:endParaRPr lang="en-GB" sz="1800" dirty="0" smtClean="0"/>
          </a:p>
          <a:p>
            <a:pPr marL="0" indent="0">
              <a:lnSpc>
                <a:spcPct val="120000"/>
              </a:lnSpc>
              <a:buNone/>
            </a:pPr>
            <a:r>
              <a:rPr lang="en-GB" sz="1800" dirty="0" smtClean="0"/>
              <a:t>ONS – </a:t>
            </a:r>
            <a:r>
              <a:rPr lang="en-GB" sz="1800" dirty="0" smtClean="0">
                <a:hlinkClick r:id="rId16"/>
              </a:rPr>
              <a:t>UK Labour market overview</a:t>
            </a:r>
            <a:endParaRPr lang="en-GB" sz="1800" dirty="0" smtClean="0"/>
          </a:p>
          <a:p>
            <a:pPr marL="0" indent="0">
              <a:lnSpc>
                <a:spcPct val="120000"/>
              </a:lnSpc>
              <a:buNone/>
            </a:pPr>
            <a:r>
              <a:rPr lang="en-GB" sz="1800" dirty="0" smtClean="0"/>
              <a:t>ONS – </a:t>
            </a:r>
            <a:r>
              <a:rPr lang="en-GB" sz="1800" dirty="0" smtClean="0">
                <a:hlinkClick r:id="rId17"/>
              </a:rPr>
              <a:t>NOMIS Herefordshire Labour Market Profile</a:t>
            </a:r>
            <a:endParaRPr lang="en-GB" sz="1800" dirty="0" smtClean="0"/>
          </a:p>
          <a:p>
            <a:pPr marL="0" indent="0">
              <a:lnSpc>
                <a:spcPct val="120000"/>
              </a:lnSpc>
              <a:buNone/>
            </a:pPr>
            <a:r>
              <a:rPr lang="en-GB" sz="1800" dirty="0"/>
              <a:t>ONS - </a:t>
            </a:r>
            <a:r>
              <a:rPr lang="en-GB" sz="1800" dirty="0">
                <a:hlinkClick r:id="rId18"/>
              </a:rPr>
              <a:t>Personal well-being in the UK: April 2021 to March </a:t>
            </a:r>
            <a:r>
              <a:rPr lang="en-GB" sz="1800" dirty="0" smtClean="0">
                <a:hlinkClick r:id="rId18"/>
              </a:rPr>
              <a:t>2022</a:t>
            </a:r>
            <a:r>
              <a:rPr lang="en-GB" sz="1800" dirty="0" smtClean="0"/>
              <a:t> </a:t>
            </a:r>
            <a:r>
              <a:rPr lang="en-GB" sz="1800" dirty="0"/>
              <a:t>(includes </a:t>
            </a:r>
            <a:r>
              <a:rPr lang="en-GB" sz="1800" dirty="0" smtClean="0"/>
              <a:t>personal </a:t>
            </a:r>
            <a:r>
              <a:rPr lang="en-GB" sz="1800" dirty="0"/>
              <a:t>well-being explorer tools </a:t>
            </a:r>
            <a:r>
              <a:rPr lang="en-GB" sz="1800" dirty="0" smtClean="0"/>
              <a:t>showing change in key indicators of wellbeing at local authority area level)</a:t>
            </a:r>
          </a:p>
          <a:p>
            <a:pPr marL="0" indent="0">
              <a:lnSpc>
                <a:spcPct val="120000"/>
              </a:lnSpc>
              <a:buNone/>
            </a:pPr>
            <a:r>
              <a:rPr lang="en-GB" sz="1800" dirty="0" smtClean="0"/>
              <a:t>Resolution Foundation -  </a:t>
            </a:r>
            <a:r>
              <a:rPr lang="en-GB" sz="1800" dirty="0" smtClean="0">
                <a:hlinkClick r:id="rId19"/>
              </a:rPr>
              <a:t>The Living Standards Outlook 2023</a:t>
            </a:r>
            <a:endParaRPr lang="en-GB" sz="1800" dirty="0" smtClean="0"/>
          </a:p>
          <a:p>
            <a:pPr marL="0" indent="0">
              <a:lnSpc>
                <a:spcPct val="120000"/>
              </a:lnSpc>
              <a:buNone/>
            </a:pPr>
            <a:r>
              <a:rPr lang="en-GB" sz="1800" dirty="0" smtClean="0"/>
              <a:t>University of Sheffield – </a:t>
            </a:r>
            <a:r>
              <a:rPr lang="en-GB" sz="1800" dirty="0" smtClean="0">
                <a:hlinkClick r:id="rId20"/>
              </a:rPr>
              <a:t>UK adult food insecurity </a:t>
            </a:r>
            <a:r>
              <a:rPr lang="en-GB" sz="1800" dirty="0" smtClean="0"/>
              <a:t>interactive map (2021)</a:t>
            </a:r>
            <a:endParaRPr lang="en-GB" sz="1800" dirty="0"/>
          </a:p>
        </p:txBody>
      </p:sp>
    </p:spTree>
    <p:extLst>
      <p:ext uri="{BB962C8B-B14F-4D97-AF65-F5344CB8AC3E}">
        <p14:creationId xmlns:p14="http://schemas.microsoft.com/office/powerpoint/2010/main" val="385702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1: Monthly monitor - people </a:t>
            </a:r>
            <a:r>
              <a:rPr lang="en-GB" sz="3600" dirty="0"/>
              <a:t>in receipt of </a:t>
            </a:r>
            <a:r>
              <a:rPr lang="en-GB" sz="3600" dirty="0" smtClean="0"/>
              <a:t>means-tested and out-of-work benefits</a:t>
            </a:r>
            <a:endParaRPr lang="en-GB" sz="3600" dirty="0"/>
          </a:p>
        </p:txBody>
      </p:sp>
      <p:sp>
        <p:nvSpPr>
          <p:cNvPr id="3" name="Text Placeholder 2"/>
          <p:cNvSpPr>
            <a:spLocks noGrp="1"/>
          </p:cNvSpPr>
          <p:nvPr>
            <p:ph type="body" idx="1"/>
          </p:nvPr>
        </p:nvSpPr>
        <p:spPr/>
        <p:txBody>
          <a:bodyPr/>
          <a:lstStyle/>
          <a:p>
            <a:r>
              <a:rPr lang="en-GB" dirty="0" smtClean="0"/>
              <a:t>The data in this section are those that are updated monthly (in arrears)</a:t>
            </a:r>
            <a:endParaRPr lang="en-GB" dirty="0"/>
          </a:p>
        </p:txBody>
      </p:sp>
    </p:spTree>
    <p:extLst>
      <p:ext uri="{BB962C8B-B14F-4D97-AF65-F5344CB8AC3E}">
        <p14:creationId xmlns:p14="http://schemas.microsoft.com/office/powerpoint/2010/main" val="217409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7278975" cy="549563"/>
          </a:xfrm>
        </p:spPr>
        <p:txBody>
          <a:bodyPr>
            <a:normAutofit/>
          </a:bodyPr>
          <a:lstStyle/>
          <a:p>
            <a:r>
              <a:rPr lang="en-GB" dirty="0" smtClean="0"/>
              <a:t>People claiming Universal Credit (UC)</a:t>
            </a:r>
            <a:endParaRPr lang="en-GB" dirty="0"/>
          </a:p>
        </p:txBody>
      </p:sp>
      <p:sp>
        <p:nvSpPr>
          <p:cNvPr id="4" name="Text Placeholder 3"/>
          <p:cNvSpPr>
            <a:spLocks noGrp="1"/>
          </p:cNvSpPr>
          <p:nvPr>
            <p:ph type="body" sz="half" idx="2"/>
          </p:nvPr>
        </p:nvSpPr>
        <p:spPr>
          <a:xfrm>
            <a:off x="165534" y="733047"/>
            <a:ext cx="3922784" cy="4954882"/>
          </a:xfrm>
          <a:ln>
            <a:solidFill>
              <a:srgbClr val="FFC000"/>
            </a:solidFill>
          </a:ln>
        </p:spPr>
        <p:txBody>
          <a:bodyPr>
            <a:noAutofit/>
          </a:bodyPr>
          <a:lstStyle/>
          <a:p>
            <a:pPr>
              <a:lnSpc>
                <a:spcPct val="110000"/>
              </a:lnSpc>
            </a:pPr>
            <a:r>
              <a:rPr lang="en-GB" sz="1200" b="1" dirty="0"/>
              <a:t>Key points</a:t>
            </a:r>
          </a:p>
          <a:p>
            <a:pPr marL="285750" indent="-285750">
              <a:lnSpc>
                <a:spcPct val="110000"/>
              </a:lnSpc>
              <a:buFont typeface="Arial" panose="020B0604020202020204" pitchFamily="34" charset="0"/>
              <a:buChar char="•"/>
            </a:pPr>
            <a:r>
              <a:rPr lang="en-GB" sz="1200" dirty="0"/>
              <a:t>The number of people claiming the Universal Credit (UC)  doubled between March 2020 and May 2020.  Since then the claimant numbers remained at a high level. </a:t>
            </a:r>
            <a:r>
              <a:rPr lang="en-US" sz="1200" dirty="0"/>
              <a:t>Provisional data suggest there were </a:t>
            </a:r>
            <a:r>
              <a:rPr lang="en-US" sz="1200" dirty="0" smtClean="0"/>
              <a:t>12,200 </a:t>
            </a:r>
            <a:r>
              <a:rPr lang="en-US" sz="1200" dirty="0"/>
              <a:t>Universal Credit in claimants in Herefordshire in </a:t>
            </a:r>
            <a:r>
              <a:rPr lang="en-US" sz="1200" dirty="0" smtClean="0"/>
              <a:t>December </a:t>
            </a:r>
            <a:r>
              <a:rPr lang="en-US" sz="1200" dirty="0"/>
              <a:t>2022, slightly below the peak of 12,390 seen in April 2021 but well above the 5,980 seen in March 2020.</a:t>
            </a:r>
          </a:p>
          <a:p>
            <a:pPr marL="285750" indent="-285750">
              <a:lnSpc>
                <a:spcPct val="110000"/>
              </a:lnSpc>
              <a:buFont typeface="Arial" panose="020B0604020202020204" pitchFamily="34" charset="0"/>
              <a:buChar char="•"/>
            </a:pPr>
            <a:r>
              <a:rPr lang="en-US" sz="1200" dirty="0"/>
              <a:t>In Herefordshire, UC claimants currently comprise 11% of the working age population; lower than the West Midlands Region (16%) and England (14%) but still double the 5% seen in March 2020.</a:t>
            </a:r>
          </a:p>
          <a:p>
            <a:pPr marL="285750" indent="-285750">
              <a:lnSpc>
                <a:spcPct val="110000"/>
              </a:lnSpc>
              <a:buFont typeface="Arial" panose="020B0604020202020204" pitchFamily="34" charset="0"/>
              <a:buChar char="•"/>
            </a:pPr>
            <a:r>
              <a:rPr lang="en-GB" sz="1200" dirty="0"/>
              <a:t>The wards with the highest number of UC claimants were </a:t>
            </a:r>
            <a:r>
              <a:rPr lang="en-US" sz="1200" dirty="0"/>
              <a:t>Hinton &amp; </a:t>
            </a:r>
            <a:r>
              <a:rPr lang="en-US" sz="1200" dirty="0" err="1"/>
              <a:t>Hunderton</a:t>
            </a:r>
            <a:r>
              <a:rPr lang="en-US" sz="1200" dirty="0"/>
              <a:t> (</a:t>
            </a:r>
            <a:r>
              <a:rPr lang="en-US" sz="1200" dirty="0" smtClean="0"/>
              <a:t>680</a:t>
            </a:r>
            <a:r>
              <a:rPr lang="en-US" sz="1200" dirty="0"/>
              <a:t>) and Newton Farm (</a:t>
            </a:r>
            <a:r>
              <a:rPr lang="en-US" sz="1200" dirty="0" smtClean="0"/>
              <a:t>630</a:t>
            </a:r>
            <a:r>
              <a:rPr lang="en-US" sz="1200" dirty="0"/>
              <a:t>) followed by Leominster East (</a:t>
            </a:r>
            <a:r>
              <a:rPr lang="en-US" sz="1200" dirty="0" smtClean="0"/>
              <a:t>470</a:t>
            </a:r>
            <a:r>
              <a:rPr lang="en-US" sz="1200" dirty="0"/>
              <a:t>), </a:t>
            </a:r>
            <a:r>
              <a:rPr lang="en-US" sz="1200" dirty="0" err="1"/>
              <a:t>Widemarsh</a:t>
            </a:r>
            <a:r>
              <a:rPr lang="en-US" sz="1200" dirty="0"/>
              <a:t> (</a:t>
            </a:r>
            <a:r>
              <a:rPr lang="en-US" sz="1200" dirty="0" smtClean="0"/>
              <a:t>450</a:t>
            </a:r>
            <a:r>
              <a:rPr lang="en-US" sz="1200" dirty="0"/>
              <a:t>) and Red Hill (</a:t>
            </a:r>
            <a:r>
              <a:rPr lang="en-US" sz="1200" dirty="0" smtClean="0"/>
              <a:t>440</a:t>
            </a:r>
            <a:r>
              <a:rPr lang="en-US" sz="1200" dirty="0"/>
              <a:t>). </a:t>
            </a:r>
          </a:p>
          <a:p>
            <a:pPr marL="285750" indent="-285750">
              <a:lnSpc>
                <a:spcPct val="110000"/>
              </a:lnSpc>
              <a:buFont typeface="Arial" panose="020B0604020202020204" pitchFamily="34" charset="0"/>
              <a:buChar char="•"/>
            </a:pPr>
            <a:r>
              <a:rPr lang="en-GB" sz="1200" dirty="0"/>
              <a:t>In </a:t>
            </a:r>
            <a:r>
              <a:rPr lang="en-GB" sz="1200" dirty="0" smtClean="0"/>
              <a:t>August </a:t>
            </a:r>
            <a:r>
              <a:rPr lang="en-GB" sz="1200" dirty="0"/>
              <a:t>2022, there were 9,828 households in Herefordshire claiming Universal Credit, of these households just over a half (5,000) had at least one child. </a:t>
            </a:r>
          </a:p>
          <a:p>
            <a:pPr>
              <a:lnSpc>
                <a:spcPct val="110000"/>
              </a:lnSpc>
            </a:pPr>
            <a:r>
              <a:rPr lang="en-GB" sz="1200" dirty="0" smtClean="0"/>
              <a:t/>
            </a:r>
            <a:br>
              <a:rPr lang="en-GB" sz="1200" dirty="0" smtClean="0"/>
            </a:br>
            <a:r>
              <a:rPr lang="en-GB" sz="1200" dirty="0" smtClean="0"/>
              <a:t/>
            </a:r>
            <a:br>
              <a:rPr lang="en-GB" sz="1200" dirty="0" smtClean="0"/>
            </a:br>
            <a:r>
              <a:rPr lang="en-GB" sz="1200" dirty="0" smtClean="0"/>
              <a:t> </a:t>
            </a:r>
            <a:endParaRPr lang="en-GB" sz="1200" dirty="0"/>
          </a:p>
        </p:txBody>
      </p:sp>
      <p:pic>
        <p:nvPicPr>
          <p:cNvPr id="5" name="Content Placeholder 4" descr="Line graph showing the numer of people claiming universal credit since January 2020 in Herefordshire, England and in the West Midlands."/>
          <p:cNvPicPr>
            <a:picLocks noGrp="1" noChangeAspect="1"/>
          </p:cNvPicPr>
          <p:nvPr>
            <p:ph idx="1"/>
          </p:nvPr>
        </p:nvPicPr>
        <p:blipFill>
          <a:blip r:embed="rId3"/>
          <a:stretch>
            <a:fillRect/>
          </a:stretch>
        </p:blipFill>
        <p:spPr>
          <a:xfrm>
            <a:off x="4348977" y="733047"/>
            <a:ext cx="7451204" cy="4461887"/>
          </a:xfrm>
          <a:prstGeom prst="rect">
            <a:avLst/>
          </a:prstGeom>
        </p:spPr>
      </p:pic>
      <p:sp>
        <p:nvSpPr>
          <p:cNvPr id="7" name="TextBox 6"/>
          <p:cNvSpPr txBox="1"/>
          <p:nvPr/>
        </p:nvSpPr>
        <p:spPr>
          <a:xfrm>
            <a:off x="10079212" y="5687929"/>
            <a:ext cx="1848270" cy="938719"/>
          </a:xfrm>
          <a:prstGeom prst="rect">
            <a:avLst/>
          </a:prstGeom>
          <a:solidFill>
            <a:schemeClr val="bg1"/>
          </a:solidFill>
          <a:ln>
            <a:solidFill>
              <a:schemeClr val="tx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ource: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DWP</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Jan. 2023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Monthly</a:t>
            </a:r>
          </a:p>
        </p:txBody>
      </p:sp>
      <p:sp>
        <p:nvSpPr>
          <p:cNvPr id="9" name="TextBox 8"/>
          <p:cNvSpPr txBox="1"/>
          <p:nvPr/>
        </p:nvSpPr>
        <p:spPr>
          <a:xfrm>
            <a:off x="4130359" y="5306631"/>
            <a:ext cx="5906812" cy="1477328"/>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monthly number of people on Universal Credit includes all individuals who have an open claim on 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hlinkClick r:id="rId5"/>
              </a:rPr>
              <a:t>count date</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897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smtClean="0"/>
              <a:t>People claiming Pension Credit</a:t>
            </a:r>
            <a:endParaRPr lang="en-GB" sz="3200" dirty="0"/>
          </a:p>
        </p:txBody>
      </p:sp>
      <p:sp>
        <p:nvSpPr>
          <p:cNvPr id="6" name="Text Placeholder 3"/>
          <p:cNvSpPr txBox="1">
            <a:spLocks/>
          </p:cNvSpPr>
          <p:nvPr/>
        </p:nvSpPr>
        <p:spPr>
          <a:xfrm>
            <a:off x="258660" y="961901"/>
            <a:ext cx="4473526" cy="3479469"/>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GB" sz="2500" b="1" dirty="0" smtClean="0"/>
              <a:t>Key points</a:t>
            </a:r>
          </a:p>
          <a:p>
            <a:pPr>
              <a:lnSpc>
                <a:spcPct val="110000"/>
              </a:lnSpc>
            </a:pPr>
            <a:r>
              <a:rPr lang="en-GB" dirty="0" smtClean="0"/>
              <a:t>Pension </a:t>
            </a:r>
            <a:r>
              <a:rPr lang="en-GB" dirty="0"/>
              <a:t>Credit </a:t>
            </a:r>
            <a:r>
              <a:rPr lang="en-GB" dirty="0" smtClean="0"/>
              <a:t>provides help </a:t>
            </a:r>
            <a:r>
              <a:rPr lang="en-GB" dirty="0"/>
              <a:t>with </a:t>
            </a:r>
            <a:r>
              <a:rPr lang="en-GB" dirty="0" smtClean="0"/>
              <a:t>living </a:t>
            </a:r>
            <a:r>
              <a:rPr lang="en-GB" dirty="0"/>
              <a:t>costs </a:t>
            </a:r>
            <a:r>
              <a:rPr lang="en-GB" dirty="0" smtClean="0"/>
              <a:t>for people who are over </a:t>
            </a:r>
            <a:r>
              <a:rPr lang="en-GB" dirty="0"/>
              <a:t>State Pension age and on a low income. Pension Credit can also help with housing costs such as ground rent or service charges</a:t>
            </a:r>
            <a:r>
              <a:rPr lang="en-GB" dirty="0" smtClean="0"/>
              <a:t>.</a:t>
            </a:r>
          </a:p>
          <a:p>
            <a:pPr>
              <a:lnSpc>
                <a:spcPct val="110000"/>
              </a:lnSpc>
            </a:pPr>
            <a:r>
              <a:rPr lang="en-GB" dirty="0"/>
              <a:t>Pension Credit tops up</a:t>
            </a:r>
            <a:r>
              <a:rPr lang="en-GB" dirty="0" smtClean="0"/>
              <a:t>:  </a:t>
            </a:r>
          </a:p>
          <a:p>
            <a:pPr lvl="1">
              <a:lnSpc>
                <a:spcPct val="110000"/>
              </a:lnSpc>
            </a:pPr>
            <a:r>
              <a:rPr lang="en-GB" dirty="0" smtClean="0"/>
              <a:t>weekly </a:t>
            </a:r>
            <a:r>
              <a:rPr lang="en-GB" dirty="0"/>
              <a:t>income to £182.60 if you’re single</a:t>
            </a:r>
          </a:p>
          <a:p>
            <a:pPr lvl="1">
              <a:lnSpc>
                <a:spcPct val="110000"/>
              </a:lnSpc>
            </a:pPr>
            <a:r>
              <a:rPr lang="en-GB" dirty="0" smtClean="0"/>
              <a:t>joint </a:t>
            </a:r>
            <a:r>
              <a:rPr lang="en-GB" dirty="0"/>
              <a:t>weekly income to £278.70 if you have a partner</a:t>
            </a:r>
          </a:p>
          <a:p>
            <a:pPr>
              <a:lnSpc>
                <a:spcPct val="110000"/>
              </a:lnSpc>
            </a:pPr>
            <a:r>
              <a:rPr lang="en-GB" dirty="0" smtClean="0"/>
              <a:t>The number of people claiming Pension Credit (UC)  in Herefordshire has fallen significantly and fairly consistently since May 2018 from 5,025 to 4,010 in May 2022. </a:t>
            </a:r>
            <a:endParaRPr lang="en-GB" dirty="0"/>
          </a:p>
        </p:txBody>
      </p:sp>
      <p:pic>
        <p:nvPicPr>
          <p:cNvPr id="8" name="Content Placeholder 7" descr="Bar chart showing the numbers of Pension Credit claimants in Herefordshire each quarter since May 2018."/>
          <p:cNvPicPr>
            <a:picLocks noGrp="1" noChangeAspect="1"/>
          </p:cNvPicPr>
          <p:nvPr>
            <p:ph idx="1"/>
          </p:nvPr>
        </p:nvPicPr>
        <p:blipFill>
          <a:blip r:embed="rId3"/>
          <a:stretch>
            <a:fillRect/>
          </a:stretch>
        </p:blipFill>
        <p:spPr>
          <a:xfrm>
            <a:off x="4855170" y="1038512"/>
            <a:ext cx="7119435" cy="4279235"/>
          </a:xfrm>
          <a:prstGeom prst="rect">
            <a:avLst/>
          </a:prstGeom>
        </p:spPr>
      </p:pic>
      <p:sp>
        <p:nvSpPr>
          <p:cNvPr id="7" name="TextBox 6"/>
          <p:cNvSpPr txBox="1"/>
          <p:nvPr/>
        </p:nvSpPr>
        <p:spPr>
          <a:xfrm>
            <a:off x="7656626" y="5394357"/>
            <a:ext cx="431797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Department for Work &amp; Pensions (Stat-Xplore)</a:t>
            </a:r>
            <a:endParaRPr lang="en-GB" sz="1100" dirty="0" smtClean="0"/>
          </a:p>
          <a:p>
            <a:r>
              <a:rPr lang="en-GB" sz="1100" dirty="0" smtClean="0"/>
              <a:t>Frequency:  quarterly in arrears</a:t>
            </a:r>
          </a:p>
          <a:p>
            <a:r>
              <a:rPr lang="en-GB" sz="1100" dirty="0" smtClean="0"/>
              <a:t>Last updated:  15 November 2022</a:t>
            </a:r>
          </a:p>
          <a:p>
            <a:r>
              <a:rPr lang="en-GB" sz="1100" dirty="0" smtClean="0"/>
              <a:t>Next update:  14 February 2023</a:t>
            </a:r>
            <a:endParaRPr lang="en-GB" sz="1100" dirty="0"/>
          </a:p>
        </p:txBody>
      </p:sp>
      <p:sp>
        <p:nvSpPr>
          <p:cNvPr id="3" name="TextBox 2"/>
          <p:cNvSpPr txBox="1"/>
          <p:nvPr/>
        </p:nvSpPr>
        <p:spPr>
          <a:xfrm>
            <a:off x="301522" y="4600158"/>
            <a:ext cx="4387802" cy="2123658"/>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 </a:t>
            </a:r>
            <a:r>
              <a:rPr lang="en-GB" sz="1200" dirty="0" smtClean="0">
                <a:solidFill>
                  <a:schemeClr val="bg1">
                    <a:lumMod val="65000"/>
                  </a:schemeClr>
                </a:solidFill>
              </a:rPr>
              <a:t>The </a:t>
            </a:r>
            <a:r>
              <a:rPr lang="en-GB" sz="1200" dirty="0">
                <a:solidFill>
                  <a:schemeClr val="bg1">
                    <a:lumMod val="65000"/>
                  </a:schemeClr>
                </a:solidFill>
              </a:rPr>
              <a:t>age in which you qualify for pension credit has gradually increased from 60 to State Pension Age between April 2010 and November 2018 in line with the female State Pension </a:t>
            </a:r>
            <a:r>
              <a:rPr lang="en-GB" sz="1200" dirty="0" smtClean="0">
                <a:solidFill>
                  <a:schemeClr val="bg1">
                    <a:lumMod val="65000"/>
                  </a:schemeClr>
                </a:solidFill>
              </a:rPr>
              <a:t>age.</a:t>
            </a:r>
            <a:endParaRPr lang="en-GB" sz="1200" dirty="0">
              <a:solidFill>
                <a:schemeClr val="bg1">
                  <a:lumMod val="65000"/>
                </a:schemeClr>
              </a:solidFill>
            </a:endParaRPr>
          </a:p>
          <a:p>
            <a:r>
              <a:rPr lang="en-GB" sz="1200" dirty="0">
                <a:solidFill>
                  <a:schemeClr val="bg1">
                    <a:lumMod val="65000"/>
                  </a:schemeClr>
                </a:solidFill>
              </a:rPr>
              <a:t>To be entitled to Pension Credit, </a:t>
            </a:r>
            <a:r>
              <a:rPr lang="en-GB" sz="1200" dirty="0" smtClean="0">
                <a:solidFill>
                  <a:schemeClr val="bg1">
                    <a:lumMod val="65000"/>
                  </a:schemeClr>
                </a:solidFill>
              </a:rPr>
              <a:t>you must </a:t>
            </a:r>
            <a:r>
              <a:rPr lang="en-GB" sz="1200" dirty="0">
                <a:solidFill>
                  <a:schemeClr val="bg1">
                    <a:lumMod val="65000"/>
                  </a:schemeClr>
                </a:solidFill>
              </a:rPr>
              <a:t>be of qualifying age and living in Great Britain. In the case of a couple, either may claim if both are of qualifying age but only one partner can get Pension Credit at any one time</a:t>
            </a:r>
            <a:r>
              <a:rPr lang="en-GB" sz="1200" dirty="0" smtClean="0">
                <a:solidFill>
                  <a:schemeClr val="bg1">
                    <a:lumMod val="65000"/>
                  </a:schemeClr>
                </a:solidFill>
              </a:rPr>
              <a:t>.  The </a:t>
            </a:r>
            <a:r>
              <a:rPr lang="en-GB" sz="1200" dirty="0">
                <a:solidFill>
                  <a:schemeClr val="bg1">
                    <a:lumMod val="65000"/>
                  </a:schemeClr>
                </a:solidFill>
              </a:rPr>
              <a:t>second element is the savings </a:t>
            </a:r>
            <a:r>
              <a:rPr lang="en-GB" sz="1200" dirty="0" smtClean="0">
                <a:solidFill>
                  <a:schemeClr val="bg1">
                    <a:lumMod val="65000"/>
                  </a:schemeClr>
                </a:solidFill>
              </a:rPr>
              <a:t>credit whereby pensioners </a:t>
            </a:r>
            <a:r>
              <a:rPr lang="en-GB" sz="1200" dirty="0">
                <a:solidFill>
                  <a:schemeClr val="bg1">
                    <a:lumMod val="65000"/>
                  </a:schemeClr>
                </a:solidFill>
              </a:rPr>
              <a:t>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143556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4"/>
            <a:ext cx="9043638" cy="613954"/>
          </a:xfrm>
        </p:spPr>
        <p:txBody>
          <a:bodyPr>
            <a:normAutofit/>
          </a:bodyPr>
          <a:lstStyle/>
          <a:p>
            <a:r>
              <a:rPr lang="en-GB" sz="3200" dirty="0" smtClean="0"/>
              <a:t>Out-of-work related claimant count: </a:t>
            </a:r>
            <a:r>
              <a:rPr lang="en-GB" sz="3200" dirty="0"/>
              <a:t>all ages</a:t>
            </a:r>
          </a:p>
        </p:txBody>
      </p:sp>
      <p:sp>
        <p:nvSpPr>
          <p:cNvPr id="8" name="TextBox 7" descr="Column chart showing claimant counts in Herefordshire since January 2020."/>
          <p:cNvSpPr txBox="1"/>
          <p:nvPr/>
        </p:nvSpPr>
        <p:spPr>
          <a:xfrm>
            <a:off x="80211" y="614594"/>
            <a:ext cx="5114661" cy="4747453"/>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2,555 people aged 16+ claiming </a:t>
            </a:r>
            <a:r>
              <a:rPr kumimoji="0" lang="en-GB"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unemployment</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related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benefits*</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 </a:t>
            </a:r>
            <a:r>
              <a:rPr lang="en-GB" sz="1400" dirty="0" smtClean="0">
                <a:latin typeface="Arial" panose="020B0604020202020204" pitchFamily="34" charset="0"/>
                <a:cs typeface="Arial" panose="020B0604020202020204" pitchFamily="34" charset="0"/>
              </a:rPr>
              <a:t>December</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2022: an increase of 70 on the previous month.</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The fairly steady decline in claimants since the Spring of 2021 now appears to have stalled and </a:t>
            </a:r>
            <a:r>
              <a:rPr lang="en-GB" sz="1400" dirty="0" smtClean="0">
                <a:latin typeface="Arial" panose="020B0604020202020204" pitchFamily="34" charset="0"/>
                <a:cs typeface="Arial" panose="020B0604020202020204" pitchFamily="34" charset="0"/>
              </a:rPr>
              <a:t>numbers </a:t>
            </a:r>
            <a:r>
              <a:rPr lang="en-GB" sz="1400" dirty="0" smtClean="0">
                <a:latin typeface="Arial" panose="020B0604020202020204" pitchFamily="34" charset="0"/>
                <a:cs typeface="Arial" panose="020B0604020202020204" pitchFamily="34" charset="0"/>
              </a:rPr>
              <a:t>remain elevated when compared to </a:t>
            </a:r>
            <a:r>
              <a:rPr lang="en-GB" sz="1400" dirty="0" smtClean="0">
                <a:latin typeface="Arial" panose="020B0604020202020204" pitchFamily="34" charset="0"/>
                <a:cs typeface="Arial" panose="020B0604020202020204" pitchFamily="34" charset="0"/>
              </a:rPr>
              <a:t>pre-pandemic levels, </a:t>
            </a:r>
            <a:r>
              <a:rPr lang="en-GB" sz="1400" dirty="0" smtClean="0">
                <a:latin typeface="Arial" panose="020B0604020202020204" pitchFamily="34" charset="0"/>
                <a:cs typeface="Arial" panose="020B0604020202020204" pitchFamily="34" charset="0"/>
              </a:rPr>
              <a:t>being 21% higher than in March 2020 (this compared to 24% higher across </a:t>
            </a:r>
            <a:r>
              <a:rPr lang="en-GB" sz="1400" dirty="0" smtClean="0"/>
              <a:t>England </a:t>
            </a:r>
            <a:r>
              <a:rPr lang="en-GB" sz="1400" dirty="0"/>
              <a:t>as a </a:t>
            </a:r>
            <a:r>
              <a:rPr lang="en-GB" sz="1400" dirty="0" smtClean="0"/>
              <a:t>whole).</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There are currently around 570 </a:t>
            </a:r>
            <a:r>
              <a:rPr lang="en-GB" sz="1400" dirty="0">
                <a:latin typeface="Arial" panose="020B0604020202020204" pitchFamily="34" charset="0"/>
                <a:cs typeface="Arial" panose="020B0604020202020204" pitchFamily="34" charset="0"/>
              </a:rPr>
              <a:t>more </a:t>
            </a:r>
            <a:r>
              <a:rPr lang="en-GB" sz="1400" dirty="0" smtClean="0">
                <a:latin typeface="Arial" panose="020B0604020202020204" pitchFamily="34" charset="0"/>
                <a:cs typeface="Arial" panose="020B0604020202020204" pitchFamily="34" charset="0"/>
              </a:rPr>
              <a:t>claimants than in the aftermath of the Great Recession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smtClean="0"/>
              <a:t>The </a:t>
            </a:r>
            <a:r>
              <a:rPr lang="en-US" sz="1400" dirty="0"/>
              <a:t>claimant count rate </a:t>
            </a:r>
            <a:r>
              <a:rPr lang="en-GB" sz="1400" dirty="0"/>
              <a:t>a proportion of residents aged </a:t>
            </a:r>
            <a:r>
              <a:rPr lang="en-GB" sz="1400" dirty="0" smtClean="0"/>
              <a:t>16-64 </a:t>
            </a:r>
            <a:r>
              <a:rPr lang="en-US" sz="1400" dirty="0" smtClean="0"/>
              <a:t>for </a:t>
            </a:r>
            <a:r>
              <a:rPr lang="en-US" sz="1400" dirty="0"/>
              <a:t>the county </a:t>
            </a:r>
            <a:r>
              <a:rPr lang="en-US" sz="1400" dirty="0" smtClean="0"/>
              <a:t>in </a:t>
            </a:r>
            <a:r>
              <a:rPr lang="en-US" sz="1400" dirty="0" smtClean="0"/>
              <a:t>December </a:t>
            </a:r>
            <a:r>
              <a:rPr lang="en-US" sz="1400" dirty="0" smtClean="0"/>
              <a:t>2022 </a:t>
            </a:r>
            <a:r>
              <a:rPr lang="en-US" sz="1400" dirty="0" smtClean="0"/>
              <a:t>was </a:t>
            </a:r>
            <a:r>
              <a:rPr lang="en-US" sz="1400" dirty="0" smtClean="0"/>
              <a:t>2.3% compared to 3.8% for England and 4.8% for the West Midlands region.</a:t>
            </a:r>
            <a:endParaRPr lang="en-US" sz="1400" dirty="0"/>
          </a:p>
          <a:p>
            <a:pPr lvl="0">
              <a:spcBef>
                <a:spcPts val="600"/>
              </a:spcBef>
              <a:defRPr/>
            </a:pPr>
            <a:r>
              <a:rPr lang="en-GB" sz="1400" b="1" dirty="0" smtClean="0"/>
              <a:t>What </a:t>
            </a:r>
            <a:r>
              <a:rPr lang="en-GB" sz="1400" b="1" dirty="0"/>
              <a:t>this doesn’t tell us:</a:t>
            </a:r>
          </a:p>
          <a:p>
            <a:pPr marL="180000" indent="-180000">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Claimant count is NOT a full measure of unemployment, but it is the most timely </a:t>
            </a:r>
            <a:r>
              <a:rPr lang="en-GB" sz="1400" dirty="0" smtClean="0">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From these data, we do not know which industry sector(s) any increases or decreases are being driven by. </a:t>
            </a:r>
            <a:endParaRPr lang="en-GB" sz="1400" dirty="0" smtClean="0">
              <a:latin typeface="Arial" panose="020B0604020202020204" pitchFamily="34" charset="0"/>
              <a:cs typeface="Arial" panose="020B0604020202020204" pitchFamily="34" charset="0"/>
            </a:endParaRPr>
          </a:p>
        </p:txBody>
      </p:sp>
      <p:pic>
        <p:nvPicPr>
          <p:cNvPr id="3" name="Picture 2" descr="A column chart showing claimant counts in Herefordshire since January 2020."/>
          <p:cNvPicPr>
            <a:picLocks noChangeAspect="1"/>
          </p:cNvPicPr>
          <p:nvPr/>
        </p:nvPicPr>
        <p:blipFill>
          <a:blip r:embed="rId2"/>
          <a:stretch>
            <a:fillRect/>
          </a:stretch>
        </p:blipFill>
        <p:spPr>
          <a:xfrm>
            <a:off x="5370786" y="945072"/>
            <a:ext cx="6520140" cy="4090938"/>
          </a:xfrm>
          <a:prstGeom prst="rect">
            <a:avLst/>
          </a:prstGeom>
        </p:spPr>
      </p:pic>
      <p:sp>
        <p:nvSpPr>
          <p:cNvPr id="6" name="TextBox 5"/>
          <p:cNvSpPr txBox="1"/>
          <p:nvPr/>
        </p:nvSpPr>
        <p:spPr>
          <a:xfrm>
            <a:off x="9688943" y="5093201"/>
            <a:ext cx="2404734" cy="600164"/>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a:t>
            </a:r>
            <a:r>
              <a:rPr lang="en-GB" sz="1100" dirty="0" smtClean="0">
                <a:hlinkClick r:id="rId3"/>
              </a:rPr>
              <a:t>NOMIS</a:t>
            </a:r>
            <a:r>
              <a:rPr lang="en-GB" sz="1100" dirty="0"/>
              <a:t/>
            </a:r>
            <a:br>
              <a:rPr lang="en-GB" sz="1100" dirty="0"/>
            </a:br>
            <a:r>
              <a:rPr lang="en-GB" sz="1100" dirty="0" smtClean="0"/>
              <a:t>Date last updated: 18 Jan. 2023</a:t>
            </a:r>
          </a:p>
          <a:p>
            <a:r>
              <a:rPr lang="en-GB" sz="1100" dirty="0" smtClean="0"/>
              <a:t>Frequency of update: monthly</a:t>
            </a:r>
          </a:p>
        </p:txBody>
      </p:sp>
      <p:sp>
        <p:nvSpPr>
          <p:cNvPr id="9" name="TextBox 8"/>
          <p:cNvSpPr txBox="1"/>
          <p:nvPr/>
        </p:nvSpPr>
        <p:spPr>
          <a:xfrm>
            <a:off x="5275082" y="5000869"/>
            <a:ext cx="4349209" cy="954107"/>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smtClean="0">
                <a:solidFill>
                  <a:schemeClr val="bg1">
                    <a:lumMod val="75000"/>
                  </a:schemeClr>
                </a:solidFill>
              </a:rPr>
              <a:t>Need to know</a:t>
            </a:r>
          </a:p>
          <a:p>
            <a:r>
              <a:rPr lang="en-US" sz="1100" dirty="0" smtClean="0">
                <a:solidFill>
                  <a:schemeClr val="bg1">
                    <a:lumMod val="75000"/>
                  </a:schemeClr>
                </a:solidFill>
              </a:rPr>
              <a:t>*Includes people </a:t>
            </a:r>
            <a:r>
              <a:rPr lang="en-US" sz="1100" dirty="0">
                <a:solidFill>
                  <a:schemeClr val="bg1">
                    <a:lumMod val="75000"/>
                  </a:schemeClr>
                </a:solidFill>
              </a:rPr>
              <a:t>claiming Jobseeker's Allowance plus those </a:t>
            </a:r>
            <a:r>
              <a:rPr lang="en-US" sz="1100" dirty="0" smtClean="0">
                <a:solidFill>
                  <a:schemeClr val="bg1">
                    <a:lumMod val="75000"/>
                  </a:schemeClr>
                </a:solidFill>
              </a:rPr>
              <a:t>claiming </a:t>
            </a:r>
            <a:r>
              <a:rPr lang="en-US" sz="1100" dirty="0">
                <a:solidFill>
                  <a:schemeClr val="bg1">
                    <a:lumMod val="75000"/>
                  </a:schemeClr>
                </a:solidFill>
              </a:rPr>
              <a:t>Universal Credit </a:t>
            </a:r>
            <a:r>
              <a:rPr lang="en-US" sz="1100" dirty="0" smtClean="0">
                <a:solidFill>
                  <a:schemeClr val="bg1">
                    <a:lumMod val="75000"/>
                  </a:schemeClr>
                </a:solidFill>
              </a:rPr>
              <a:t>who </a:t>
            </a:r>
            <a:r>
              <a:rPr lang="en-US" sz="1100" dirty="0">
                <a:solidFill>
                  <a:schemeClr val="bg1">
                    <a:lumMod val="75000"/>
                  </a:schemeClr>
                </a:solidFill>
              </a:rPr>
              <a:t>are required to </a:t>
            </a:r>
            <a:r>
              <a:rPr lang="en-US" sz="1100" dirty="0" smtClean="0">
                <a:solidFill>
                  <a:schemeClr val="bg1">
                    <a:lumMod val="75000"/>
                  </a:schemeClr>
                </a:solidFill>
              </a:rPr>
              <a:t>seek </a:t>
            </a:r>
            <a:r>
              <a:rPr lang="en-US" sz="1100" dirty="0">
                <a:solidFill>
                  <a:schemeClr val="bg1">
                    <a:lumMod val="75000"/>
                  </a:schemeClr>
                </a:solidFill>
              </a:rPr>
              <a:t>and be available </a:t>
            </a:r>
            <a:r>
              <a:rPr lang="en-US" sz="1100" dirty="0" smtClean="0">
                <a:solidFill>
                  <a:schemeClr val="bg1">
                    <a:lumMod val="75000"/>
                  </a:schemeClr>
                </a:solidFill>
              </a:rPr>
              <a:t>for </a:t>
            </a:r>
            <a:r>
              <a:rPr lang="en-US" sz="1100" dirty="0">
                <a:solidFill>
                  <a:schemeClr val="bg1">
                    <a:lumMod val="75000"/>
                  </a:schemeClr>
                </a:solidFill>
              </a:rPr>
              <a:t>work</a:t>
            </a:r>
            <a:r>
              <a:rPr lang="en-US" sz="1100" dirty="0" smtClean="0">
                <a:solidFill>
                  <a:schemeClr val="bg1">
                    <a:lumMod val="75000"/>
                  </a:schemeClr>
                </a:solidFill>
              </a:rPr>
              <a:t>.</a:t>
            </a:r>
          </a:p>
          <a:p>
            <a:r>
              <a:rPr lang="en-GB" sz="1100" dirty="0" smtClean="0">
                <a:solidFill>
                  <a:schemeClr val="bg1">
                    <a:lumMod val="75000"/>
                  </a:schemeClr>
                </a:solidFill>
              </a:rPr>
              <a:t>Month-by-month comparisons are </a:t>
            </a:r>
            <a:r>
              <a:rPr lang="en-US" sz="1100" dirty="0">
                <a:solidFill>
                  <a:schemeClr val="bg1">
                    <a:lumMod val="75000"/>
                  </a:schemeClr>
                </a:solidFill>
              </a:rPr>
              <a:t>difficult as previous data is often revised</a:t>
            </a:r>
            <a:endParaRPr lang="en-GB" sz="1100" dirty="0" smtClean="0">
              <a:solidFill>
                <a:schemeClr val="bg1">
                  <a:lumMod val="75000"/>
                </a:schemeClr>
              </a:solidFill>
            </a:endParaRPr>
          </a:p>
        </p:txBody>
      </p:sp>
    </p:spTree>
    <p:extLst>
      <p:ext uri="{BB962C8B-B14F-4D97-AF65-F5344CB8AC3E}">
        <p14:creationId xmlns:p14="http://schemas.microsoft.com/office/powerpoint/2010/main" val="1206406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3" y="170007"/>
            <a:ext cx="5777434" cy="674055"/>
          </a:xfrm>
        </p:spPr>
        <p:txBody>
          <a:bodyPr>
            <a:noAutofit/>
          </a:bodyPr>
          <a:lstStyle/>
          <a:p>
            <a:r>
              <a:rPr lang="en-GB" dirty="0"/>
              <a:t>Claimant </a:t>
            </a:r>
            <a:r>
              <a:rPr lang="en-GB" dirty="0" smtClean="0"/>
              <a:t>count by ward </a:t>
            </a:r>
            <a:endParaRPr lang="en-GB" dirty="0"/>
          </a:p>
        </p:txBody>
      </p:sp>
      <p:sp>
        <p:nvSpPr>
          <p:cNvPr id="4" name="Text Placeholder 3"/>
          <p:cNvSpPr>
            <a:spLocks noGrp="1"/>
          </p:cNvSpPr>
          <p:nvPr>
            <p:ph type="body" sz="half" idx="2"/>
          </p:nvPr>
        </p:nvSpPr>
        <p:spPr>
          <a:xfrm>
            <a:off x="194687" y="987425"/>
            <a:ext cx="4416502" cy="4175590"/>
          </a:xfrm>
          <a:ln w="38100">
            <a:solidFill>
              <a:srgbClr val="FFC000"/>
            </a:solidFill>
          </a:ln>
        </p:spPr>
        <p:txBody>
          <a:bodyPr>
            <a:noAutofit/>
          </a:bodyPr>
          <a:lstStyle/>
          <a:p>
            <a:pPr>
              <a:lnSpc>
                <a:spcPct val="120000"/>
              </a:lnSpc>
            </a:pPr>
            <a:r>
              <a:rPr lang="en-US" sz="1400" b="1" dirty="0"/>
              <a:t>Key points</a:t>
            </a:r>
            <a:r>
              <a:rPr lang="en-US" sz="1800" b="1" dirty="0"/>
              <a:t>:</a:t>
            </a:r>
          </a:p>
          <a:p>
            <a:pPr marL="285750" indent="-285750">
              <a:lnSpc>
                <a:spcPct val="120000"/>
              </a:lnSpc>
              <a:buFont typeface="Arial" panose="020B0604020202020204" pitchFamily="34" charset="0"/>
              <a:buChar char="•"/>
            </a:pPr>
            <a:r>
              <a:rPr lang="en-US" sz="1400" dirty="0"/>
              <a:t>Generally, those wards with the </a:t>
            </a:r>
            <a:r>
              <a:rPr lang="en-US" sz="1400" dirty="0" smtClean="0"/>
              <a:t>highest numbers of claimants before </a:t>
            </a:r>
            <a:r>
              <a:rPr lang="en-US" sz="1400" dirty="0"/>
              <a:t>the pandemic still have the highest </a:t>
            </a:r>
            <a:r>
              <a:rPr lang="en-US" sz="1400" dirty="0" smtClean="0"/>
              <a:t>numbers now.</a:t>
            </a:r>
          </a:p>
          <a:p>
            <a:pPr marL="285750" indent="-285750">
              <a:lnSpc>
                <a:spcPct val="120000"/>
              </a:lnSpc>
              <a:buFont typeface="Arial" panose="020B0604020202020204" pitchFamily="34" charset="0"/>
              <a:buChar char="•"/>
            </a:pPr>
            <a:r>
              <a:rPr lang="en-US" sz="1400" dirty="0" smtClean="0"/>
              <a:t>Currently, the Wards with the highest numbers of claimants are Hinton </a:t>
            </a:r>
            <a:r>
              <a:rPr lang="en-US" sz="1400" dirty="0"/>
              <a:t>&amp; </a:t>
            </a:r>
            <a:r>
              <a:rPr lang="en-US" sz="1400" dirty="0" smtClean="0"/>
              <a:t>Hunderton (135), </a:t>
            </a:r>
            <a:r>
              <a:rPr lang="en-US" sz="1400" dirty="0" err="1" smtClean="0"/>
              <a:t>Widemarsh</a:t>
            </a:r>
            <a:r>
              <a:rPr lang="en-US" sz="1400" dirty="0" smtClean="0"/>
              <a:t> (115), Newton Farm, </a:t>
            </a:r>
            <a:r>
              <a:rPr lang="en-US" sz="1400" dirty="0"/>
              <a:t>Leominster </a:t>
            </a:r>
            <a:r>
              <a:rPr lang="en-US" sz="1400" dirty="0" smtClean="0"/>
              <a:t>East, and </a:t>
            </a:r>
            <a:r>
              <a:rPr lang="en-US" sz="1400" dirty="0" err="1" smtClean="0"/>
              <a:t>Greyfriars</a:t>
            </a:r>
            <a:r>
              <a:rPr lang="en-US" sz="1400" dirty="0" smtClean="0"/>
              <a:t> </a:t>
            </a:r>
            <a:r>
              <a:rPr lang="en-US" sz="1400" dirty="0"/>
              <a:t>(</a:t>
            </a:r>
            <a:r>
              <a:rPr lang="en-US" sz="1400" dirty="0" smtClean="0"/>
              <a:t>110 each). </a:t>
            </a:r>
          </a:p>
          <a:p>
            <a:pPr marL="285750" indent="-285750">
              <a:lnSpc>
                <a:spcPct val="120000"/>
              </a:lnSpc>
              <a:buFont typeface="Arial" panose="020B0604020202020204" pitchFamily="34" charset="0"/>
              <a:buChar char="•"/>
            </a:pPr>
            <a:r>
              <a:rPr lang="en-US" sz="1400" dirty="0" smtClean="0"/>
              <a:t>The largest proportional increases in the claimant count since March 2020 have occurred in Kerne Bridge (by 150%) and </a:t>
            </a:r>
            <a:r>
              <a:rPr lang="en-US" sz="1400" dirty="0" err="1" smtClean="0"/>
              <a:t>Credenhill</a:t>
            </a:r>
            <a:r>
              <a:rPr lang="en-US" sz="1400" dirty="0" smtClean="0"/>
              <a:t> (by 120%). </a:t>
            </a:r>
            <a:br>
              <a:rPr lang="en-US" sz="1400" dirty="0" smtClean="0"/>
            </a:br>
            <a:r>
              <a:rPr lang="en-US" sz="1400" dirty="0" smtClean="0"/>
              <a:t>In terms of numerical increases, the largest have been by 35 claimants in </a:t>
            </a:r>
            <a:r>
              <a:rPr lang="en-US" sz="1400" dirty="0" err="1" smtClean="0"/>
              <a:t>Greyfriars</a:t>
            </a:r>
            <a:r>
              <a:rPr lang="en-US" sz="1400" dirty="0" smtClean="0"/>
              <a:t> and 30 in </a:t>
            </a:r>
            <a:r>
              <a:rPr lang="en-US" sz="1400" dirty="0" err="1" smtClean="0"/>
              <a:t>Credenhill</a:t>
            </a:r>
            <a:r>
              <a:rPr lang="en-US" sz="1400" dirty="0" smtClean="0"/>
              <a:t>.</a:t>
            </a:r>
            <a:endParaRPr lang="en-US" sz="1400" dirty="0"/>
          </a:p>
        </p:txBody>
      </p:sp>
      <p:pic>
        <p:nvPicPr>
          <p:cNvPr id="3" name="Picture 2" descr="A column graph showing the number of claimants in each ward "/>
          <p:cNvPicPr>
            <a:picLocks noChangeAspect="1"/>
          </p:cNvPicPr>
          <p:nvPr/>
        </p:nvPicPr>
        <p:blipFill>
          <a:blip r:embed="rId3"/>
          <a:stretch>
            <a:fillRect/>
          </a:stretch>
        </p:blipFill>
        <p:spPr>
          <a:xfrm>
            <a:off x="5820937" y="162152"/>
            <a:ext cx="6211229" cy="6485254"/>
          </a:xfrm>
          <a:prstGeom prst="rect">
            <a:avLst/>
          </a:prstGeom>
        </p:spPr>
      </p:pic>
      <p:sp>
        <p:nvSpPr>
          <p:cNvPr id="7" name="TextBox 6"/>
          <p:cNvSpPr txBox="1"/>
          <p:nvPr/>
        </p:nvSpPr>
        <p:spPr>
          <a:xfrm>
            <a:off x="2322995" y="5289111"/>
            <a:ext cx="2404734" cy="600164"/>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a:t>
            </a:r>
            <a:r>
              <a:rPr lang="en-GB" sz="1100" dirty="0" smtClean="0">
                <a:hlinkClick r:id="rId4"/>
              </a:rPr>
              <a:t>NOMIS</a:t>
            </a:r>
            <a:r>
              <a:rPr lang="en-GB" sz="1100" dirty="0"/>
              <a:t/>
            </a:r>
            <a:br>
              <a:rPr lang="en-GB" sz="1100" dirty="0"/>
            </a:br>
            <a:r>
              <a:rPr lang="en-GB" sz="1100" dirty="0" smtClean="0"/>
              <a:t>Date last updated: 18 Jan. 2023</a:t>
            </a:r>
          </a:p>
          <a:p>
            <a:r>
              <a:rPr lang="en-GB" sz="1100" dirty="0" smtClean="0"/>
              <a:t>Frequency of update: monthly</a:t>
            </a:r>
          </a:p>
        </p:txBody>
      </p:sp>
    </p:spTree>
    <p:extLst>
      <p:ext uri="{BB962C8B-B14F-4D97-AF65-F5344CB8AC3E}">
        <p14:creationId xmlns:p14="http://schemas.microsoft.com/office/powerpoint/2010/main" val="939308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2:   </a:t>
            </a:r>
            <a:r>
              <a:rPr lang="en-GB" sz="3600" dirty="0" smtClean="0"/>
              <a:t>Other cost-of-living related indicators</a:t>
            </a:r>
            <a:endParaRPr lang="en-GB" sz="36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9501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Props1.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3.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4.xml><?xml version="1.0" encoding="utf-8"?>
<ds:datastoreItem xmlns:ds="http://schemas.openxmlformats.org/officeDocument/2006/customXml" ds:itemID="{D30C635B-FBB1-44EF-A051-F27C2C3A0054}">
  <ds:schemaRefs>
    <ds:schemaRef ds:uri="http://purl.org/dc/elements/1.1/"/>
    <ds:schemaRef ds:uri="http://schemas.microsoft.com/office/2006/metadata/properties"/>
    <ds:schemaRef ds:uri="380969fb-86ba-427f-8d63-edb9920bc495"/>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785528a6-32f5-452f-8308-80ce7c30b3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63851</TotalTime>
  <Words>6832</Words>
  <Application>Microsoft Office PowerPoint</Application>
  <PresentationFormat>Widescreen</PresentationFormat>
  <Paragraphs>315</Paragraphs>
  <Slides>30</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Office Theme</vt:lpstr>
      <vt:lpstr>1_Office Theme</vt:lpstr>
      <vt:lpstr>Herefordshire cost-of-living bulletin  January 2023  Herefordshire Council Intelligence Unit</vt:lpstr>
      <vt:lpstr>About this bulletin</vt:lpstr>
      <vt:lpstr>Key points</vt:lpstr>
      <vt:lpstr>Section 1: Monthly monitor - people in receipt of means-tested and out-of-work benefits</vt:lpstr>
      <vt:lpstr>People claiming Universal Credit (UC)</vt:lpstr>
      <vt:lpstr>People claiming Pension Credit</vt:lpstr>
      <vt:lpstr>Out-of-work related claimant count: all ages</vt:lpstr>
      <vt:lpstr>Claimant count by ward </vt:lpstr>
      <vt:lpstr>Section 2:   Other cost-of-living related indicators</vt:lpstr>
      <vt:lpstr>Model-based estimates of unemployment</vt:lpstr>
      <vt:lpstr>Workless households</vt:lpstr>
      <vt:lpstr>Absence from work due to long-term sickness</vt:lpstr>
      <vt:lpstr>The value of Herefordshire’s economy</vt:lpstr>
      <vt:lpstr>Labour productivity</vt:lpstr>
      <vt:lpstr>Earnings</vt:lpstr>
      <vt:lpstr>Income from self employment</vt:lpstr>
      <vt:lpstr>Gross disposable household income (GDHI)</vt:lpstr>
      <vt:lpstr>Young people not in Education, Employment or Training (NEET)</vt:lpstr>
      <vt:lpstr>House prices</vt:lpstr>
      <vt:lpstr>Housing affordability</vt:lpstr>
      <vt:lpstr>Private rental costs</vt:lpstr>
      <vt:lpstr>Mortgage and landlord possessions</vt:lpstr>
      <vt:lpstr>Homelessness</vt:lpstr>
      <vt:lpstr>Debt issues</vt:lpstr>
      <vt:lpstr>Section 3:  Income deprivation and poverty</vt:lpstr>
      <vt:lpstr>Income deprivation</vt:lpstr>
      <vt:lpstr>Trends in children living in low-income families</vt:lpstr>
      <vt:lpstr>Child poverty rates after housing costs</vt:lpstr>
      <vt:lpstr>Fuel poverty</vt:lpstr>
      <vt:lpstr>Useful resources</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2897</cp:revision>
  <dcterms:created xsi:type="dcterms:W3CDTF">2018-11-26T07:57:21Z</dcterms:created>
  <dcterms:modified xsi:type="dcterms:W3CDTF">2023-01-19T09:27:16Z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