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9"/>
  </p:notesMasterIdLst>
  <p:sldIdLst>
    <p:sldId id="415" r:id="rId6"/>
    <p:sldId id="432" r:id="rId7"/>
    <p:sldId id="598" r:id="rId8"/>
    <p:sldId id="690" r:id="rId9"/>
    <p:sldId id="695" r:id="rId10"/>
    <p:sldId id="653" r:id="rId11"/>
    <p:sldId id="684" r:id="rId12"/>
    <p:sldId id="683" r:id="rId13"/>
    <p:sldId id="657" r:id="rId14"/>
    <p:sldId id="655" r:id="rId15"/>
    <p:sldId id="668" r:id="rId16"/>
    <p:sldId id="685" r:id="rId17"/>
    <p:sldId id="686" r:id="rId18"/>
    <p:sldId id="694" r:id="rId19"/>
    <p:sldId id="418" r:id="rId20"/>
    <p:sldId id="364" r:id="rId21"/>
    <p:sldId id="691" r:id="rId22"/>
    <p:sldId id="656" r:id="rId23"/>
    <p:sldId id="689" r:id="rId24"/>
    <p:sldId id="688" r:id="rId25"/>
    <p:sldId id="679" r:id="rId26"/>
    <p:sldId id="693" r:id="rId27"/>
    <p:sldId id="665" r:id="rId28"/>
    <p:sldId id="417" r:id="rId29"/>
    <p:sldId id="663" r:id="rId30"/>
    <p:sldId id="619" r:id="rId31"/>
    <p:sldId id="672" r:id="rId32"/>
    <p:sldId id="671" r:id="rId33"/>
    <p:sldId id="680" r:id="rId34"/>
    <p:sldId id="659" r:id="rId35"/>
    <p:sldId id="676" r:id="rId36"/>
    <p:sldId id="681" r:id="rId37"/>
    <p:sldId id="651" r:id="rId38"/>
    <p:sldId id="644" r:id="rId39"/>
    <p:sldId id="661" r:id="rId40"/>
    <p:sldId id="472" r:id="rId41"/>
    <p:sldId id="667" r:id="rId42"/>
    <p:sldId id="618" r:id="rId43"/>
    <p:sldId id="413" r:id="rId44"/>
    <p:sldId id="365" r:id="rId45"/>
    <p:sldId id="445" r:id="rId46"/>
    <p:sldId id="496" r:id="rId47"/>
    <p:sldId id="367" r:id="rId48"/>
    <p:sldId id="448" r:id="rId49"/>
    <p:sldId id="660" r:id="rId50"/>
    <p:sldId id="414" r:id="rId51"/>
    <p:sldId id="687" r:id="rId52"/>
    <p:sldId id="643" r:id="rId53"/>
    <p:sldId id="674" r:id="rId54"/>
    <p:sldId id="675" r:id="rId55"/>
    <p:sldId id="692" r:id="rId56"/>
    <p:sldId id="488" r:id="rId57"/>
    <p:sldId id="64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4" autoAdjust="0"/>
    <p:restoredTop sz="94343" autoAdjust="0"/>
  </p:normalViewPr>
  <p:slideViewPr>
    <p:cSldViewPr snapToGrid="0" snapToObjects="1">
      <p:cViewPr varScale="1">
        <p:scale>
          <a:sx n="69" d="100"/>
          <a:sy n="69" d="100"/>
        </p:scale>
        <p:origin x="2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19/01/2022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14</a:t>
            </a:fld>
            <a:endParaRPr lang="en-GB" dirty="0"/>
          </a:p>
        </p:txBody>
      </p:sp>
    </p:spTree>
    <p:extLst>
      <p:ext uri="{BB962C8B-B14F-4D97-AF65-F5344CB8AC3E}">
        <p14:creationId xmlns:p14="http://schemas.microsoft.com/office/powerpoint/2010/main" val="196984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94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81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35</a:t>
            </a:fld>
            <a:endParaRPr lang="en-GB" dirty="0"/>
          </a:p>
        </p:txBody>
      </p:sp>
    </p:spTree>
    <p:extLst>
      <p:ext uri="{BB962C8B-B14F-4D97-AF65-F5344CB8AC3E}">
        <p14:creationId xmlns:p14="http://schemas.microsoft.com/office/powerpoint/2010/main" val="253004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43</a:t>
            </a:fld>
            <a:endParaRPr lang="en-GB" dirty="0"/>
          </a:p>
        </p:txBody>
      </p:sp>
    </p:spTree>
    <p:extLst>
      <p:ext uri="{BB962C8B-B14F-4D97-AF65-F5344CB8AC3E}">
        <p14:creationId xmlns:p14="http://schemas.microsoft.com/office/powerpoint/2010/main" val="165610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44</a:t>
            </a:fld>
            <a:endParaRPr lang="en-GB" dirty="0"/>
          </a:p>
        </p:txBody>
      </p:sp>
    </p:spTree>
    <p:extLst>
      <p:ext uri="{BB962C8B-B14F-4D97-AF65-F5344CB8AC3E}">
        <p14:creationId xmlns:p14="http://schemas.microsoft.com/office/powerpoint/2010/main" val="160583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47</a:t>
            </a:fld>
            <a:endParaRPr lang="en-GB" dirty="0"/>
          </a:p>
        </p:txBody>
      </p:sp>
    </p:spTree>
    <p:extLst>
      <p:ext uri="{BB962C8B-B14F-4D97-AF65-F5344CB8AC3E}">
        <p14:creationId xmlns:p14="http://schemas.microsoft.com/office/powerpoint/2010/main" val="3337936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1/19/2022</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1/19/2022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mployment-studies.co.uk/resource/not-just-any-job-good-jobs-youth-voices-across-uk-survey-findings" TargetMode="External"/><Relationship Id="rId2" Type="http://schemas.openxmlformats.org/officeDocument/2006/relationships/hyperlink" Target="https://ifs.org.uk/uploads/IFS-Inequality-Review-women-and-men-at-work.pdf" TargetMode="External"/><Relationship Id="rId1" Type="http://schemas.openxmlformats.org/officeDocument/2006/relationships/slideLayout" Target="../slideLayouts/slideLayout3.xml"/><Relationship Id="rId4" Type="http://schemas.openxmlformats.org/officeDocument/2006/relationships/hyperlink" Target="https://www.ons.gov.uk/economy/economicoutputandproductivity/output/articles/ukeconomylatest/2021-01-2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avills.co.uk/research_articles/229130/322028-0/uk-housing-market-update---december-2021" TargetMode="External"/><Relationship Id="rId2" Type="http://schemas.openxmlformats.org/officeDocument/2006/relationships/hyperlink" Target="https://www.resolutionfoundation.org/events/crunch-time/" TargetMode="External"/><Relationship Id="rId1" Type="http://schemas.openxmlformats.org/officeDocument/2006/relationships/slideLayout" Target="../slideLayouts/slideLayout3.xml"/><Relationship Id="rId5" Type="http://schemas.openxmlformats.org/officeDocument/2006/relationships/hyperlink" Target="https://www.midlandsengine.org/wp-content/uploads/Midlands-Engine-Digital-Monitor-Final.pdf" TargetMode="External"/><Relationship Id="rId4" Type="http://schemas.openxmlformats.org/officeDocument/2006/relationships/hyperlink" Target="https://www.mortgagesolutions.co.uk/news/2021/12/14/ongoing-race-for-space-is-an-opportunity-for-brokers-%E2%80%92-analysi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ons.gov.uk/releases/businessinsightsandimpactontheukeconomy13january2022" TargetMode="External"/><Relationship Id="rId2" Type="http://schemas.openxmlformats.org/officeDocument/2006/relationships/hyperlink" Target="https://blog.bham.ac.uk/cityredi/wp-content/uploads/sites/15/2022/01/West-Midlands-Economic-Impact-Monitor-Issue-69.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avills.co.uk/research_articles/229130/323830-0/uk-build-to-rent-market-update---q4-202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www.ons.gov.uk/economy/economicoutputandproductivity/output/articles/ukeconomylatest/2021-01-25" TargetMode="External"/><Relationship Id="rId4" Type="http://schemas.openxmlformats.org/officeDocument/2006/relationships/hyperlink" Target="https://www.ons.gov.uk/businessindustryandtrade/business/businessservices/bulletins/businessinsightsandimpactontheukeconomy/13january2022"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nomisweb.co.uk/reports/lmp/la/1946157169/report.aspx"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www.google.com/covid19/mobility/" TargetMode="External"/><Relationship Id="rId4" Type="http://schemas.openxmlformats.org/officeDocument/2006/relationships/hyperlink" Target="https://www.dataorchard.org.uk/additional-data/google-mobility-data"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xml"/><Relationship Id="rId7" Type="http://schemas.openxmlformats.org/officeDocument/2006/relationships/slide" Target="slide46.xml"/><Relationship Id="rId2" Type="http://schemas.openxmlformats.org/officeDocument/2006/relationships/hyperlink" Target="https://understanding.herefordshire.gov.uk/economy-place/topics-relating-to-the-economy/economic-impact-of-coronavirus-covid-19/" TargetMode="External"/><Relationship Id="rId1" Type="http://schemas.openxmlformats.org/officeDocument/2006/relationships/slideLayout" Target="../slideLayouts/slideLayout3.xml"/><Relationship Id="rId6" Type="http://schemas.openxmlformats.org/officeDocument/2006/relationships/slide" Target="slide39.xml"/><Relationship Id="rId5" Type="http://schemas.openxmlformats.org/officeDocument/2006/relationships/slide" Target="slide25.xml"/><Relationship Id="rId10" Type="http://schemas.openxmlformats.org/officeDocument/2006/relationships/hyperlink" Target="mailto:researchteam@herefordshire.gov.uk" TargetMode="External"/><Relationship Id="rId4" Type="http://schemas.openxmlformats.org/officeDocument/2006/relationships/slide" Target="slide16.xml"/><Relationship Id="rId9" Type="http://schemas.openxmlformats.org/officeDocument/2006/relationships/slide" Target="slide5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stat-xplore.dwp.gov.uk/webapi/jsf/dataCatalogueExplorer.xhtml" TargetMode="External"/><Relationship Id="rId4" Type="http://schemas.openxmlformats.org/officeDocument/2006/relationships/hyperlink" Target="https://stat-xplore.dwp.gov.uk/webapi/info/fuc/definitions.html#CountDat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apply-council-tax-reduction" TargetMode="External"/><Relationship Id="rId2" Type="http://schemas.openxmlformats.org/officeDocument/2006/relationships/hyperlink" Target="https://www.herefordshire.gov.uk/council-tax-1/council-tax-reduction"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ndfuelpoverty.org.uk/news/" TargetMode="Externa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www.theguardian.com/business/live/2021/dec/30/uk-house-prices-2021-record-high-stock-markets-ftse-inflation-business-live?filterKeyEvents=false&amp;page=with:block-61cd52258f08df2f5b4e2878#block-61cd52258f08df2f5b4e2878" TargetMode="External"/><Relationship Id="rId2" Type="http://schemas.openxmlformats.org/officeDocument/2006/relationships/hyperlink" Target="https://www.ons.gov.uk/economy/economicoutputandproductivity/output/articles/ukeconomylatest/2021-01-25#hpi" TargetMode="External"/><Relationship Id="rId1" Type="http://schemas.openxmlformats.org/officeDocument/2006/relationships/slideLayout" Target="../slideLayouts/slideLayout10.xml"/><Relationship Id="rId5" Type="http://schemas.openxmlformats.org/officeDocument/2006/relationships/hyperlink" Target="https://www.ons.gov.uk/peoplepopulationandcommunity/housing/datasets/ratioofhousepricetoresidencebasedearningslowerquartileandmedian"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2" Type="http://schemas.openxmlformats.org/officeDocument/2006/relationships/image" Target="../media/image14.jpg"/><Relationship Id="rId1" Type="http://schemas.openxmlformats.org/officeDocument/2006/relationships/slideLayout" Target="../slideLayouts/slideLayout9.xml"/><Relationship Id="rId4" Type="http://schemas.openxmlformats.org/officeDocument/2006/relationships/hyperlink" Target="https://lginform.local.gov.uk/reports/view/lga-research/lga-research-summary-report-mortgage-and-landlord-possession-statistics-quarterly?mod-area=E0600001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nomisweb.co.uk/sources/ashe"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misweb.co.uk/sources/ashe"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0.xml"/><Relationship Id="rId1" Type="http://schemas.openxmlformats.org/officeDocument/2006/relationships/slideLayout" Target="../slideLayouts/slideLayout3.xml"/><Relationship Id="rId4" Type="http://schemas.openxmlformats.org/officeDocument/2006/relationships/hyperlink" Target="https://www.gov.uk/government/collections/hmrc-coronavirus-covid-19-statistics#coronavirus-job-retention-scheme"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nomisweb.co.uk/sources/wfj"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c4_mSvaEtP8" TargetMode="External"/><Relationship Id="rId2" Type="http://schemas.openxmlformats.org/officeDocument/2006/relationships/hyperlink" Target="https://www.ons.gov.uk/economy/economicoutputandproductivity/output/bulletins/economicactivityandsocialchangeintheukrealtimeindicators/13january2022" TargetMode="Externa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ons.gov.uk/employmentandlabourmarket/peopleinwork/employmentandemployeetypes/bulletins/uklabourmarket/latest"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17.xml"/><Relationship Id="rId2" Type="http://schemas.openxmlformats.org/officeDocument/2006/relationships/hyperlink" Target="https://annualreport2021.marcheslep.org.uk/" TargetMode="External"/><Relationship Id="rId1" Type="http://schemas.openxmlformats.org/officeDocument/2006/relationships/slideLayout" Target="../slideLayouts/slideLayout3.xml"/><Relationship Id="rId6" Type="http://schemas.openxmlformats.org/officeDocument/2006/relationships/hyperlink" Target="https://www.energylivenews.com/2021/10/27/soaring-energy-prices-have-an-impact-on-business-growth-smes-say/" TargetMode="External"/><Relationship Id="rId5" Type="http://schemas.openxmlformats.org/officeDocument/2006/relationships/slide" Target="slide22.xml"/><Relationship Id="rId4" Type="http://schemas.openxmlformats.org/officeDocument/2006/relationships/hyperlink" Target="http://www.endfuelpoverty.org.uk/new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omisweb.co.uk/sources/cc"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omisweb.co.uk/sources/cc"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omisweb.co.uk/sources/cc"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nomisweb.co.uk/datasets/umb" TargetMode="External"/><Relationship Id="rId2" Type="http://schemas.openxmlformats.org/officeDocument/2006/relationships/hyperlink" Target="https://www.economicshelp.org/blog/14529/unemployment/claimant-count-unemployment/" TargetMode="Externa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hyperlink" Target="https://www.nomisweb.co.uk/query/construct/summary.asp?reset=yes&amp;mode=construct&amp;dataset=127&amp;version=0&amp;anal=1&amp;initse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publications/business-rates-expanded-retail-discount-2021-to-2022-local-authority-guidance"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gov.uk/government/publications/coronavirus-grant-funding-local-authority-payments-to-small-and-medium-businesses"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youtube.com/watch?v=E1aVaMZpi_g" TargetMode="External"/><Relationship Id="rId3" Type="http://schemas.openxmlformats.org/officeDocument/2006/relationships/hyperlink" Target="https://www.centreforcities.org/blog/if-people-can-work-anywhere-will-they-want-to-stay-living-in-cities/" TargetMode="External"/><Relationship Id="rId7" Type="http://schemas.openxmlformats.org/officeDocument/2006/relationships/hyperlink" Target="https://www.youtube.com/watch?v=Ufm7WvCxlb0" TargetMode="External"/><Relationship Id="rId2" Type="http://schemas.openxmlformats.org/officeDocument/2006/relationships/hyperlink" Target="https://www.bankofengland.co.uk/-/media/boe/files/monetary-policy-report/2021/november/monetary-policy-report-november-2021.pdf" TargetMode="External"/><Relationship Id="rId1" Type="http://schemas.openxmlformats.org/officeDocument/2006/relationships/slideLayout" Target="../slideLayouts/slideLayout3.xml"/><Relationship Id="rId6" Type="http://schemas.openxmlformats.org/officeDocument/2006/relationships/hyperlink" Target="https://www.economicmodelling.co.uk/2021/10/26/which-regions-and-localities-have-seen-the-biggest-growth-in-employer-demand-in-2021/?utm_campaign=UK%20ED%20Newsletter&amp;utm_medium=email&amp;_hsmi=193127614&amp;_hsenc=p2ANqtz--dguNJdTgZENwcozrBq86ozlFiyACmQBANsMRmkBCcLBbJl2WKN7yqv18IqleVbDud1N6Dvxt2Ppmc3nvQw0oRmLhxmdq6pYOcimuKnM1U8h-SL-Q&amp;utm_content=193127614&amp;utm_source=hs_email" TargetMode="External"/><Relationship Id="rId5" Type="http://schemas.openxmlformats.org/officeDocument/2006/relationships/hyperlink" Target="https://www.youtube.com/watch?v=7Nw8gE01_4Q" TargetMode="External"/><Relationship Id="rId4" Type="http://schemas.openxmlformats.org/officeDocument/2006/relationships/hyperlink" Target="https://www.youtube.com/watch?v=yfcOa6ISJTs" TargetMode="External"/><Relationship Id="rId9" Type="http://schemas.openxmlformats.org/officeDocument/2006/relationships/hyperlink" Target="https://www.employment-studies.co.uk/resource/not-just-any-job-good-jobs-youth-voices-across-uk-survey-findings"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ifs.org.uk/events/1941" TargetMode="External"/><Relationship Id="rId13" Type="http://schemas.openxmlformats.org/officeDocument/2006/relationships/image" Target="../media/image35.png"/><Relationship Id="rId3" Type="http://schemas.openxmlformats.org/officeDocument/2006/relationships/hyperlink" Target="https://ifs.org.uk/publications/15857" TargetMode="External"/><Relationship Id="rId7" Type="http://schemas.openxmlformats.org/officeDocument/2006/relationships/hyperlink" Target="https://ifs.org.uk/events/1939" TargetMode="External"/><Relationship Id="rId12" Type="http://schemas.openxmlformats.org/officeDocument/2006/relationships/image" Target="../media/image34.png"/><Relationship Id="rId2" Type="http://schemas.openxmlformats.org/officeDocument/2006/relationships/hyperlink" Target="https://committees.parliament.uk/publications/8513/documents/86177/default/" TargetMode="External"/><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s://ifs.org.uk/publications/15822" TargetMode="External"/><Relationship Id="rId11" Type="http://schemas.openxmlformats.org/officeDocument/2006/relationships/hyperlink" Target="https://ifs.org.uk/publications/15905" TargetMode="External"/><Relationship Id="rId5" Type="http://schemas.openxmlformats.org/officeDocument/2006/relationships/hyperlink" Target="https://ifs.org.uk/publications/15823" TargetMode="External"/><Relationship Id="rId15" Type="http://schemas.openxmlformats.org/officeDocument/2006/relationships/image" Target="../media/image37.png"/><Relationship Id="rId10" Type="http://schemas.openxmlformats.org/officeDocument/2006/relationships/hyperlink" Target="https://ifs.org.uk/inequality/event-men-and-women-at-work-the-more-things-change-the-more-they-stay-the-same/" TargetMode="External"/><Relationship Id="rId4" Type="http://schemas.openxmlformats.org/officeDocument/2006/relationships/hyperlink" Target="https://ifs.org.uk/events/1945" TargetMode="External"/><Relationship Id="rId9" Type="http://schemas.openxmlformats.org/officeDocument/2006/relationships/hyperlink" Target="https://ifs.org.uk/budget-2021" TargetMode="External"/><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8.xml"/><Relationship Id="rId7" Type="http://schemas.openxmlformats.org/officeDocument/2006/relationships/slide" Target="slide31.xml"/><Relationship Id="rId2"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hyperlink" Target="https://www.gov.uk/government/publications/household-support-fund-guidance-for-local-councils/household-support-fund-grant-determination-2021-no-315787" TargetMode="External"/><Relationship Id="rId4" Type="http://schemas.openxmlformats.org/officeDocument/2006/relationships/slide" Target="slide20.xml"/></Relationships>
</file>

<file path=ppt/slides/_rels/slide50.xml.rels><?xml version="1.0" encoding="UTF-8" standalone="yes"?>
<Relationships xmlns="http://schemas.openxmlformats.org/package/2006/relationships"><Relationship Id="rId3" Type="http://schemas.openxmlformats.org/officeDocument/2006/relationships/hyperlink" Target="https://www.midlandsengine.org/reim/" TargetMode="External"/><Relationship Id="rId7" Type="http://schemas.openxmlformats.org/officeDocument/2006/relationships/hyperlink" Target="https://www.pwc.co.uk/services/economics/insights/uk-economic-outlook.html" TargetMode="External"/><Relationship Id="rId2" Type="http://schemas.openxmlformats.org/officeDocument/2006/relationships/hyperlink" Target="https://www.jrf.org.uk/report/uk-poverty-2022" TargetMode="External"/><Relationship Id="rId1" Type="http://schemas.openxmlformats.org/officeDocument/2006/relationships/slideLayout" Target="../slideLayouts/slideLayout3.xml"/><Relationship Id="rId6" Type="http://schemas.openxmlformats.org/officeDocument/2006/relationships/hyperlink" Target="https://www.ons.gov.uk/employmentandlabourmarket/peopleinwork/employmentandemployeetypes/bulletins/jobsandvacanciesintheuk/latest" TargetMode="External"/><Relationship Id="rId5" Type="http://schemas.openxmlformats.org/officeDocument/2006/relationships/hyperlink" Target="https://www.midlandsengine.org/wp-content/uploads/Midlands-Engine-Digital-Monitor-Final.pdf" TargetMode="External"/><Relationship Id="rId4" Type="http://schemas.openxmlformats.org/officeDocument/2006/relationships/hyperlink" Target="https://storymaps.arcgis.com/collections/f94ef9da5fc7419a8f4e10788a9a5048"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resolutionfoundation.org/events/budgeting-for-britain-2021/" TargetMode="External"/><Relationship Id="rId13" Type="http://schemas.openxmlformats.org/officeDocument/2006/relationships/hyperlink" Target="https://www.resolutionfoundation.org/events/beyond-beveridge/" TargetMode="External"/><Relationship Id="rId3" Type="http://schemas.openxmlformats.org/officeDocument/2006/relationships/hyperlink" Target="https://www.resolutionfoundation.org/events/hope-to-buy/" TargetMode="External"/><Relationship Id="rId7" Type="http://schemas.openxmlformats.org/officeDocument/2006/relationships/hyperlink" Target="https://www.resolutionfoundation.org/events/covid-cohorts/" TargetMode="External"/><Relationship Id="rId12" Type="http://schemas.openxmlformats.org/officeDocument/2006/relationships/hyperlink" Target="https://www.resolutionfoundation.org/events/new-year-old-pandemic/" TargetMode="External"/><Relationship Id="rId2" Type="http://schemas.openxmlformats.org/officeDocument/2006/relationships/hyperlink" Target="https://www.resolutionfoundation.org/events/pastures-new/" TargetMode="External"/><Relationship Id="rId1" Type="http://schemas.openxmlformats.org/officeDocument/2006/relationships/slideLayout" Target="../slideLayouts/slideLayout3.xml"/><Relationship Id="rId6" Type="http://schemas.openxmlformats.org/officeDocument/2006/relationships/hyperlink" Target="https://www.resolutionfoundation.org/events/gaining-from-growth/" TargetMode="External"/><Relationship Id="rId11" Type="http://schemas.openxmlformats.org/officeDocument/2006/relationships/hyperlink" Target="https://www.resolutionfoundation.org/events/changing-jobs/" TargetMode="External"/><Relationship Id="rId5" Type="http://schemas.openxmlformats.org/officeDocument/2006/relationships/hyperlink" Target="https://www.resolutionfoundation.org/events/open-for-business/" TargetMode="External"/><Relationship Id="rId10" Type="http://schemas.openxmlformats.org/officeDocument/2006/relationships/hyperlink" Target="https://www.resolutionfoundation.org/events/crunch-time/" TargetMode="External"/><Relationship Id="rId4" Type="http://schemas.openxmlformats.org/officeDocument/2006/relationships/hyperlink" Target="https://www.resolutionfoundation.org/events/back-to-the-future/" TargetMode="External"/><Relationship Id="rId9" Type="http://schemas.openxmlformats.org/officeDocument/2006/relationships/hyperlink" Target="https://www.resolutionfoundation.org/events/cogs-and-monsters/"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dataorchard.org.uk/additional-data-for-herefordshire#economic_activity" TargetMode="External"/><Relationship Id="rId13" Type="http://schemas.openxmlformats.org/officeDocument/2006/relationships/hyperlink" Target="https://www.gov.uk/government/collections/hmrc-coronavirus-covid-19-statistics#coronavirus-job-retention-scheme" TargetMode="External"/><Relationship Id="rId3" Type="http://schemas.openxmlformats.org/officeDocument/2006/relationships/hyperlink" Target="https://www.british-business-bank.co.uk/analysis-of-final-coronavirus-loan-scheme-data-shows-79-3bn-of-loans-to-1-67m-businesses-evenly-distributed-across-whole-of-the-uk/" TargetMode="External"/><Relationship Id="rId7" Type="http://schemas.openxmlformats.org/officeDocument/2006/relationships/hyperlink" Target="https://www.ncl.ac.uk/cre/" TargetMode="External"/><Relationship Id="rId12" Type="http://schemas.openxmlformats.org/officeDocument/2006/relationships/hyperlink" Target="https://www.hesa.ac.uk/data-and-analysis/students" TargetMode="External"/><Relationship Id="rId17" Type="http://schemas.openxmlformats.org/officeDocument/2006/relationships/hyperlink" Target="https://www.midlandsengine.org/our-programmes/midlands-engine-intelligence-hub/" TargetMode="External"/><Relationship Id="rId2" Type="http://schemas.openxmlformats.org/officeDocument/2006/relationships/hyperlink" Target="https://99-percent.org/herefordshire-2030/" TargetMode="External"/><Relationship Id="rId16" Type="http://schemas.openxmlformats.org/officeDocument/2006/relationships/hyperlink" Target="https://www.londonstockexchange.com/" TargetMode="External"/><Relationship Id="rId1" Type="http://schemas.openxmlformats.org/officeDocument/2006/relationships/slideLayout" Target="../slideLayouts/slideLayout3.xml"/><Relationship Id="rId6" Type="http://schemas.openxmlformats.org/officeDocument/2006/relationships/hyperlink" Target="https://www.centreforcities.org/data/uk-unemployment-tracker/" TargetMode="External"/><Relationship Id="rId11" Type="http://schemas.openxmlformats.org/officeDocument/2006/relationships/hyperlink" Target="https://www.gov.uk/government/statistics/family-resources-survey-financial-year-2019-to-2020/family-resources-survey-financial-year-2019-to-2020" TargetMode="External"/><Relationship Id="rId5" Type="http://schemas.openxmlformats.org/officeDocument/2006/relationships/hyperlink" Target="https://www.gov.uk/government/collections/statistics-on-coronavirus-funding-for-business" TargetMode="External"/><Relationship Id="rId15" Type="http://schemas.openxmlformats.org/officeDocument/2006/relationships/hyperlink" Target="https://lginform.local.gov.uk/reports/view/lga-research/lga-research-summary-report-mortgage-and-landlord-possession-statistics-quarterly?mod-area=E06000019" TargetMode="External"/><Relationship Id="rId10" Type="http://schemas.openxmlformats.org/officeDocument/2006/relationships/hyperlink" Target="https://www.gov.uk/government/publications/coronavirus-grant-funding-local-authority-payments-to-small-and-medium-businesses" TargetMode="External"/><Relationship Id="rId4" Type="http://schemas.openxmlformats.org/officeDocument/2006/relationships/hyperlink" Target="https://brc.org.uk/retail-insight/retail-dashboard/" TargetMode="External"/><Relationship Id="rId9" Type="http://schemas.openxmlformats.org/officeDocument/2006/relationships/hyperlink" Target="https://www.gov.uk/government/statistics/quarterly-rural-economic-bulletin/rural-economic-bulletin-for-england-april-2021" TargetMode="External"/><Relationship Id="rId14" Type="http://schemas.openxmlformats.org/officeDocument/2006/relationships/hyperlink" Target="https://www.gov.uk/government/collections/hm-treasury-coronavirus-covid-19-business-loan-scheme-statistics"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employmentandlabourmarket/peopleinwork/employmentandemployeetypes/bulletins/uklabourmarket/latest" TargetMode="External"/><Relationship Id="rId13" Type="http://schemas.openxmlformats.org/officeDocument/2006/relationships/hyperlink" Target="https://www.birmingham.ac.uk/research/city-redi/wm-redi/economic-social-impacts-of-covid19-on-the-west-midlands.aspx" TargetMode="External"/><Relationship Id="rId3" Type="http://schemas.openxmlformats.org/officeDocument/2006/relationships/hyperlink" Target="https://www.ons.gov.uk/economy/economicoutputandproductivity/output/articles/ukeconomylatest/2021-01-25" TargetMode="External"/><Relationship Id="rId7" Type="http://schemas.openxmlformats.org/officeDocument/2006/relationships/hyperlink" Target="https://www.ons.gov.uk/businessindustryandtrade/itandinternetindustry/bulletins/internetusers/2020" TargetMode="External"/><Relationship Id="rId12" Type="http://schemas.openxmlformats.org/officeDocument/2006/relationships/hyperlink" Target="https://ourworldindata.org/" TargetMode="External"/><Relationship Id="rId2" Type="http://schemas.openxmlformats.org/officeDocument/2006/relationships/hyperlink" Target="https://www.midlandsengine.org/our-programmes/midlands-engine-intelligence-hub/" TargetMode="External"/><Relationship Id="rId1" Type="http://schemas.openxmlformats.org/officeDocument/2006/relationships/slideLayout" Target="../slideLayouts/slideLayout3.xml"/><Relationship Id="rId6" Type="http://schemas.openxmlformats.org/officeDocument/2006/relationships/hyperlink" Target="https://www.ons.gov.uk/economy/inflationandpriceindices" TargetMode="External"/><Relationship Id="rId11" Type="http://schemas.openxmlformats.org/officeDocument/2006/relationships/hyperlink" Target="https://www.ons.gov.uk/visualisations/dvc1370/index.html" TargetMode="External"/><Relationship Id="rId5" Type="http://schemas.openxmlformats.org/officeDocument/2006/relationships/hyperlink" Target="https://www.ons.gov.uk/peoplepopulationandcommunity/populationandmigration/populationestimates/articles/highstreetsingreatbritain/march2020" TargetMode="External"/><Relationship Id="rId15" Type="http://schemas.openxmlformats.org/officeDocument/2006/relationships/hyperlink" Target="https://www.ukfinance.org.uk/data-and-research/data/mortgages/arrears-and-possessions" TargetMode="External"/><Relationship Id="rId10" Type="http://schemas.openxmlformats.org/officeDocument/2006/relationships/hyperlink" Target="https://www.ons.gov.uk/employmentandlabourmarket/peopleinwork/labourproductivity/articles/understandingspatiallabourproductivityintheuk/2019-05-03" TargetMode="External"/><Relationship Id="rId4" Type="http://schemas.openxmlformats.org/officeDocument/2006/relationships/hyperlink" Target="https://www.ons.gov.uk/peoplepopulationandcommunity/healthandsocialcare/conditionsanddiseases/articles/coronaviruscovid19/latestinsights" TargetMode="External"/><Relationship Id="rId9" Type="http://schemas.openxmlformats.org/officeDocument/2006/relationships/hyperlink" Target="https://www.universitiesuk.ac.uk/facts-and-stats/Pages/higher-education-data.aspx" TargetMode="External"/><Relationship Id="rId14" Type="http://schemas.openxmlformats.org/officeDocument/2006/relationships/hyperlink" Target="https://www.ukfirmcreation.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fs.org.uk/uploads/WP202201-Inequality-and-the-Covid-crisis-in-the-United-Kingdom.pdf?utm_source=The%20King%27s%20Fund%20newsletters%20%28main%20account%29&amp;utm_medium=email&amp;utm_campaign=12868836_NEWSL_HWB_2022-01-10&amp;utm_content=Report1&amp;dm_i=21A8,7NTNO,5VMEX5,VBKVH,1" TargetMode="External"/><Relationship Id="rId2" Type="http://schemas.openxmlformats.org/officeDocument/2006/relationships/hyperlink" Target="https://ifs.org.uk/publications/15905" TargetMode="External"/><Relationship Id="rId1" Type="http://schemas.openxmlformats.org/officeDocument/2006/relationships/slideLayout" Target="../slideLayouts/slideLayout3.xml"/><Relationship Id="rId4" Type="http://schemas.openxmlformats.org/officeDocument/2006/relationships/hyperlink" Target="https://www.ons.gov.uk/employmentandlabourmarket/peopleinwork/employmentandemployeetypes/bulletins/uklabourmarket/lates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businessindustryandtrade/business/businessservices/bulletins/businessinsightsandimpactontheukeconomy/13january2022" TargetMode="External"/><Relationship Id="rId2" Type="http://schemas.openxmlformats.org/officeDocument/2006/relationships/hyperlink" Target="https://www.ons.gov.uk/economy/economicoutputandproductivity/output/bulletins/economicactivityandsocialchangeintheukrealtimeindicators/13january2022#retail-footfall"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personalandhouseholdfinances/incomeandwealth/bulletins/distributionofindividualtotalwealthbycharacteristicingreatbritain/april2018tomarch2020" TargetMode="External"/><Relationship Id="rId5" Type="http://schemas.openxmlformats.org/officeDocument/2006/relationships/hyperlink" Target="https://www.ons.gov.uk/employmentandlabourmarket/peopleinwork/employmentandemployeetypes/bulletins/uklabourmarket/latest" TargetMode="External"/><Relationship Id="rId4" Type="http://schemas.openxmlformats.org/officeDocument/2006/relationships/hyperlink" Target="https://blog.bham.ac.uk/cityredi/wp-content/uploads/sites/15/2022/01/West-Midlands-Economic-Impact-Monitor-Issue-69.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conomicmodelling.co.uk/2021/10/26/which-regions-and-localities-have-seen-the-biggest-growth-in-employer-demand-in-2021/?utm_campaign=UK%20ED%20Newsletter&amp;utm_medium=email&amp;_hsmi=193127614&amp;_hsenc=p2ANqtz--dguNJdTgZENwcozrBq86ozlFiyACmQBANsMRmkBCcLBbJl2WKN7yqv18IqleVbDud1N6Dvxt2Ppmc3nvQw0oRmLhxmdq6pYOcimuKnM1U8h-SL-Q&amp;utm_content=193127614&amp;utm_source=hs_email" TargetMode="External"/><Relationship Id="rId2" Type="http://schemas.openxmlformats.org/officeDocument/2006/relationships/hyperlink" Target="https://www.pwc.co.uk/services/economics/insights/uk-economic-outlook.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geing-better.org.uk/sites/default/files/2021-11/boom-and-bust-report-the-last-baby-boomers.pdf" TargetMode="External"/><Relationship Id="rId2" Type="http://schemas.openxmlformats.org/officeDocument/2006/relationships/hyperlink" Target="https://www.theguardian.com/money/2021/dec/05/21-and-rising-fury-grows-as-credit-card-rates-hit-new-high" TargetMode="External"/><Relationship Id="rId1" Type="http://schemas.openxmlformats.org/officeDocument/2006/relationships/slideLayout" Target="../slideLayouts/slideLayout3.xml"/><Relationship Id="rId5" Type="http://schemas.openxmlformats.org/officeDocument/2006/relationships/hyperlink" Target="https://www.resolutionfoundation.org/publications/hope-to-buy/" TargetMode="External"/><Relationship Id="rId4" Type="http://schemas.openxmlformats.org/officeDocument/2006/relationships/hyperlink" Target="https://www.bregroup.com/press-releases/bre-report-finds-poor-housing-is-costing-nhs-1-4bn-a-year/?cn-reloaded=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smtClean="0"/>
              <a:t>Herefordshire Economic Update </a:t>
            </a:r>
            <a:br>
              <a:rPr lang="en-GB" sz="2800" dirty="0" smtClean="0"/>
            </a:br>
            <a:r>
              <a:rPr lang="en-GB" sz="2000" dirty="0" smtClean="0"/>
              <a:t>January 2022</a:t>
            </a:r>
            <a:br>
              <a:rPr lang="en-GB" sz="2000" dirty="0" smtClean="0"/>
            </a:br>
            <a:r>
              <a:rPr lang="en-GB" sz="1800" dirty="0" smtClean="0"/>
              <a:t/>
            </a:r>
            <a:br>
              <a:rPr lang="en-GB" sz="1800" dirty="0" smtClean="0"/>
            </a:br>
            <a:r>
              <a:rPr lang="en-GB" sz="1600" dirty="0" smtClean="0"/>
              <a:t>Herefordshire Council Intelligence Unit</a:t>
            </a:r>
            <a:endParaRPr lang="en-GB" sz="1600" dirty="0"/>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(5)</a:t>
            </a:r>
            <a:endParaRPr lang="en-GB" sz="2800" dirty="0"/>
          </a:p>
        </p:txBody>
      </p:sp>
      <p:sp>
        <p:nvSpPr>
          <p:cNvPr id="3" name="Content Placeholder 2"/>
          <p:cNvSpPr>
            <a:spLocks noGrp="1"/>
          </p:cNvSpPr>
          <p:nvPr>
            <p:ph idx="1"/>
          </p:nvPr>
        </p:nvSpPr>
        <p:spPr>
          <a:xfrm>
            <a:off x="104454" y="706582"/>
            <a:ext cx="12087546" cy="5895386"/>
          </a:xfrm>
          <a:solidFill>
            <a:schemeClr val="bg1"/>
          </a:solidFill>
        </p:spPr>
        <p:txBody>
          <a:bodyPr>
            <a:noAutofit/>
          </a:bodyPr>
          <a:lstStyle/>
          <a:p>
            <a:pPr>
              <a:lnSpc>
                <a:spcPct val="100000"/>
              </a:lnSpc>
            </a:pPr>
            <a:r>
              <a:rPr lang="en-US" sz="1400" dirty="0" smtClean="0"/>
              <a:t>New </a:t>
            </a:r>
            <a:r>
              <a:rPr lang="en-US" sz="1400" dirty="0" smtClean="0">
                <a:hlinkClick r:id="rId2"/>
              </a:rPr>
              <a:t>research by the IFS</a:t>
            </a:r>
            <a:r>
              <a:rPr lang="en-US" sz="1400" dirty="0" smtClean="0"/>
              <a:t> into the </a:t>
            </a:r>
            <a:r>
              <a:rPr lang="en-US" sz="1400" b="1" dirty="0" smtClean="0"/>
              <a:t>gender pay gap </a:t>
            </a:r>
            <a:r>
              <a:rPr lang="en-US" sz="1400" dirty="0"/>
              <a:t>finds that </a:t>
            </a:r>
            <a:r>
              <a:rPr lang="en-US" sz="1400" dirty="0" smtClean="0"/>
              <a:t>the </a:t>
            </a:r>
            <a:r>
              <a:rPr lang="en-US" sz="1400" dirty="0"/>
              <a:t>average working-age woman in the UK earned 40% less than her male counterpart </a:t>
            </a:r>
            <a:r>
              <a:rPr lang="en-US" sz="1400" dirty="0" smtClean="0"/>
              <a:t>in 2019</a:t>
            </a:r>
            <a:r>
              <a:rPr lang="en-US" sz="1400" dirty="0"/>
              <a:t>. That gap is about 13 percentage points, or 25%, lower than it was 25 years ago</a:t>
            </a:r>
            <a:r>
              <a:rPr lang="en-US" sz="1400" dirty="0" smtClean="0"/>
              <a:t>.  The </a:t>
            </a:r>
            <a:r>
              <a:rPr lang="en-US" sz="1400" dirty="0"/>
              <a:t>vast majority of the modest convergence in earnings of the past 25 years can be </a:t>
            </a:r>
            <a:r>
              <a:rPr lang="en-US" sz="1400" dirty="0" smtClean="0"/>
              <a:t>explained by </a:t>
            </a:r>
            <a:r>
              <a:rPr lang="en-US" sz="1400" dirty="0"/>
              <a:t>the closing of the gender gap in education levels. </a:t>
            </a:r>
            <a:r>
              <a:rPr lang="en-US" sz="1400" dirty="0" smtClean="0"/>
              <a:t>Inequalities </a:t>
            </a:r>
            <a:r>
              <a:rPr lang="en-US" sz="1400" dirty="0"/>
              <a:t>in all three components of labour market earnings – employment, working </a:t>
            </a:r>
            <a:r>
              <a:rPr lang="en-US" sz="1400" dirty="0" smtClean="0"/>
              <a:t>hours and </a:t>
            </a:r>
            <a:r>
              <a:rPr lang="en-US" sz="1400" dirty="0"/>
              <a:t>hourly wages – remained large. In 2019, working women still earned 19% less per </a:t>
            </a:r>
            <a:r>
              <a:rPr lang="en-US" sz="1400" dirty="0" smtClean="0"/>
              <a:t>hour than </a:t>
            </a:r>
            <a:r>
              <a:rPr lang="en-US" sz="1400" dirty="0"/>
              <a:t>men. This gap was 5 percentage points smaller than the gap in the mid 1990s, </a:t>
            </a:r>
            <a:r>
              <a:rPr lang="en-US" sz="1400" dirty="0" smtClean="0"/>
              <a:t>though again </a:t>
            </a:r>
            <a:r>
              <a:rPr lang="en-US" sz="1400" dirty="0"/>
              <a:t>women’s relative advances in education can account for the majority of the gain</a:t>
            </a:r>
            <a:r>
              <a:rPr lang="en-US" sz="1400" dirty="0" smtClean="0"/>
              <a:t>.  Gaps </a:t>
            </a:r>
            <a:r>
              <a:rPr lang="en-US" sz="1400" dirty="0"/>
              <a:t>in all three components are linked. The fact that women have more career breaks </a:t>
            </a:r>
            <a:r>
              <a:rPr lang="en-US" sz="1400" dirty="0" smtClean="0"/>
              <a:t>and years </a:t>
            </a:r>
            <a:r>
              <a:rPr lang="en-US" sz="1400" dirty="0"/>
              <a:t>working part-time contributes to them having lower hourly earnings further down </a:t>
            </a:r>
            <a:r>
              <a:rPr lang="en-US" sz="1400" dirty="0" smtClean="0"/>
              <a:t>the line.  In </a:t>
            </a:r>
            <a:r>
              <a:rPr lang="en-US" sz="1400" dirty="0"/>
              <a:t>a big break from the past, the hourly wage gap between men and women is now bigger </a:t>
            </a:r>
            <a:r>
              <a:rPr lang="en-US" sz="1400" dirty="0" smtClean="0"/>
              <a:t>for those </a:t>
            </a:r>
            <a:r>
              <a:rPr lang="en-US" sz="1400" dirty="0"/>
              <a:t>with degrees or A-level-equivalent qualifications than for those with lower </a:t>
            </a:r>
            <a:r>
              <a:rPr lang="en-US" sz="1400" dirty="0" smtClean="0"/>
              <a:t>education.  Gender </a:t>
            </a:r>
            <a:r>
              <a:rPr lang="en-US" sz="1400" dirty="0"/>
              <a:t>gaps in hourly wage rates are especially large at the top, with women failing to </a:t>
            </a:r>
            <a:r>
              <a:rPr lang="en-US" sz="1400" dirty="0" smtClean="0"/>
              <a:t>reach the </a:t>
            </a:r>
            <a:r>
              <a:rPr lang="en-US" sz="1400" dirty="0"/>
              <a:t>same levels of high pay as men. </a:t>
            </a:r>
            <a:r>
              <a:rPr lang="en-US" sz="1400" dirty="0" smtClean="0"/>
              <a:t>In terms of why this matters, as well being an issue of </a:t>
            </a:r>
            <a:r>
              <a:rPr lang="en-US" sz="1400" dirty="0"/>
              <a:t>social justice, </a:t>
            </a:r>
            <a:r>
              <a:rPr lang="en-US" sz="1400" dirty="0" smtClean="0"/>
              <a:t>gender </a:t>
            </a:r>
            <a:r>
              <a:rPr lang="en-US" sz="1400" dirty="0"/>
              <a:t>gaps in pay, paid work and unpaid work have substantial consequences for </a:t>
            </a:r>
            <a:r>
              <a:rPr lang="en-US" sz="1400" dirty="0" smtClean="0"/>
              <a:t>inequalities in </a:t>
            </a:r>
            <a:r>
              <a:rPr lang="en-US" sz="1400" dirty="0"/>
              <a:t>material living standards. Women in single-adult families, especially single mothers, </a:t>
            </a:r>
            <a:r>
              <a:rPr lang="en-US" sz="1400" dirty="0" smtClean="0"/>
              <a:t>are especially </a:t>
            </a:r>
            <a:r>
              <a:rPr lang="en-US" sz="1400" dirty="0"/>
              <a:t>vulnerable to poverty. </a:t>
            </a:r>
            <a:r>
              <a:rPr lang="en-US" sz="1400" dirty="0" smtClean="0"/>
              <a:t>The report finds that inequalities </a:t>
            </a:r>
            <a:r>
              <a:rPr lang="en-US" sz="1400" dirty="0"/>
              <a:t>in earnings and its three components increase vastly after parenthood. </a:t>
            </a:r>
            <a:r>
              <a:rPr lang="en-US" sz="1400" dirty="0" smtClean="0"/>
              <a:t>The opening </a:t>
            </a:r>
            <a:r>
              <a:rPr lang="en-US" sz="1400" dirty="0"/>
              <a:t>of gaps around childbirth suggests that unpaid care work is central in </a:t>
            </a:r>
            <a:r>
              <a:rPr lang="en-US" sz="1400" dirty="0" smtClean="0"/>
              <a:t>shaping inequalities </a:t>
            </a:r>
            <a:r>
              <a:rPr lang="en-US" sz="1400" dirty="0"/>
              <a:t>in the labour market</a:t>
            </a:r>
            <a:r>
              <a:rPr lang="en-US" sz="1400" dirty="0" smtClean="0"/>
              <a:t>.  Importantly, the </a:t>
            </a:r>
            <a:r>
              <a:rPr lang="en-US" sz="1400" dirty="0"/>
              <a:t>gendered roles that mothers and fathers take on appear to be largely unrelated to </a:t>
            </a:r>
            <a:r>
              <a:rPr lang="en-US" sz="1400" dirty="0" smtClean="0"/>
              <a:t>their relative </a:t>
            </a:r>
            <a:r>
              <a:rPr lang="en-US" sz="1400" dirty="0"/>
              <a:t>earnings </a:t>
            </a:r>
            <a:r>
              <a:rPr lang="en-US" sz="1400" dirty="0" smtClean="0"/>
              <a:t>potential:  even </a:t>
            </a:r>
            <a:r>
              <a:rPr lang="en-US" sz="1400" dirty="0"/>
              <a:t>mothers who earn more than their male partners </a:t>
            </a:r>
            <a:r>
              <a:rPr lang="en-US" sz="1400" dirty="0" smtClean="0"/>
              <a:t>before childbirth </a:t>
            </a:r>
            <a:r>
              <a:rPr lang="en-US" sz="1400" dirty="0"/>
              <a:t>are more likely than their partners to reduce hours of work in the years </a:t>
            </a:r>
            <a:r>
              <a:rPr lang="en-US" sz="1400" dirty="0" smtClean="0"/>
              <a:t>after childbirth.  The </a:t>
            </a:r>
            <a:r>
              <a:rPr lang="en-US" sz="1400" dirty="0"/>
              <a:t>existing policy environment (including parental leave, childcare, and the tax and </a:t>
            </a:r>
            <a:r>
              <a:rPr lang="en-US" sz="1400" dirty="0" smtClean="0"/>
              <a:t>benefit system</a:t>
            </a:r>
            <a:r>
              <a:rPr lang="en-US" sz="1400" dirty="0"/>
              <a:t>) often sustains and incentivises a traditionally gendered division of labour, even </a:t>
            </a:r>
            <a:r>
              <a:rPr lang="en-US" sz="1400" dirty="0" smtClean="0"/>
              <a:t>when policies </a:t>
            </a:r>
            <a:r>
              <a:rPr lang="en-US" sz="1400" dirty="0"/>
              <a:t>are ostensibly gender-neutral</a:t>
            </a:r>
            <a:r>
              <a:rPr lang="en-US" sz="1400" dirty="0" smtClean="0"/>
              <a:t>.</a:t>
            </a:r>
          </a:p>
          <a:p>
            <a:pPr>
              <a:lnSpc>
                <a:spcPct val="100000"/>
              </a:lnSpc>
            </a:pPr>
            <a:r>
              <a:rPr lang="en-US" sz="1400" dirty="0" smtClean="0"/>
              <a:t>Research on behalf of </a:t>
            </a:r>
            <a:r>
              <a:rPr lang="en-US" sz="1400" dirty="0" smtClean="0">
                <a:hlinkClick r:id="rId3"/>
              </a:rPr>
              <a:t>The Health Foundation </a:t>
            </a:r>
            <a:r>
              <a:rPr lang="en-US" sz="1400" dirty="0" smtClean="0"/>
              <a:t>reminds us that </a:t>
            </a:r>
            <a:r>
              <a:rPr lang="en-US" sz="1400" b="1" dirty="0" smtClean="0"/>
              <a:t>young </a:t>
            </a:r>
            <a:r>
              <a:rPr lang="en-US" sz="1400" b="1" dirty="0"/>
              <a:t>people have been among the hardest hit groups in the Covid-19 crisis</a:t>
            </a:r>
            <a:r>
              <a:rPr lang="en-US" sz="1400" dirty="0"/>
              <a:t>, losing out </a:t>
            </a:r>
            <a:r>
              <a:rPr lang="en-US" sz="1400" dirty="0" smtClean="0"/>
              <a:t>on education </a:t>
            </a:r>
            <a:r>
              <a:rPr lang="en-US" sz="1400" dirty="0"/>
              <a:t>and work, with strong negative impacts on their mental health, aspirations </a:t>
            </a:r>
            <a:r>
              <a:rPr lang="en-US" sz="1400" dirty="0" smtClean="0"/>
              <a:t>and prospects</a:t>
            </a:r>
            <a:r>
              <a:rPr lang="en-US" sz="1400" dirty="0"/>
              <a:t>. </a:t>
            </a:r>
            <a:r>
              <a:rPr lang="en-US" sz="1400" dirty="0" smtClean="0"/>
              <a:t>The report gathers the views of young people around a range of employment-related issues and among its many findings </a:t>
            </a:r>
            <a:r>
              <a:rPr lang="en-US" sz="1400" dirty="0"/>
              <a:t>are that </a:t>
            </a:r>
            <a:r>
              <a:rPr lang="en-US" sz="1400" dirty="0" smtClean="0"/>
              <a:t>young </a:t>
            </a:r>
            <a:r>
              <a:rPr lang="en-US" sz="1400" dirty="0"/>
              <a:t>people do not believe the work </a:t>
            </a:r>
            <a:r>
              <a:rPr lang="en-US" sz="1400" dirty="0" smtClean="0"/>
              <a:t>available to </a:t>
            </a:r>
            <a:r>
              <a:rPr lang="en-US" sz="1400" dirty="0"/>
              <a:t>them is of good quality. Place, and </a:t>
            </a:r>
            <a:r>
              <a:rPr lang="en-US" sz="1400" dirty="0" smtClean="0"/>
              <a:t>particularly deprivation </a:t>
            </a:r>
            <a:r>
              <a:rPr lang="en-US" sz="1400" dirty="0"/>
              <a:t>level, lack of experience and </a:t>
            </a:r>
            <a:r>
              <a:rPr lang="en-US" sz="1400" dirty="0" smtClean="0"/>
              <a:t>employer attitudes </a:t>
            </a:r>
            <a:r>
              <a:rPr lang="en-US" sz="1400" dirty="0"/>
              <a:t>(often perceived as not valuing </a:t>
            </a:r>
            <a:r>
              <a:rPr lang="en-US" sz="1400" dirty="0" smtClean="0"/>
              <a:t>younger employees</a:t>
            </a:r>
            <a:r>
              <a:rPr lang="en-US" sz="1400" dirty="0"/>
              <a:t>), compound to make young people </a:t>
            </a:r>
            <a:r>
              <a:rPr lang="en-US" sz="1400" dirty="0" smtClean="0"/>
              <a:t>feel that </a:t>
            </a:r>
            <a:r>
              <a:rPr lang="en-US" sz="1400" dirty="0"/>
              <a:t>opportunities available to them are poor quality</a:t>
            </a:r>
            <a:r>
              <a:rPr lang="en-US" sz="1400" dirty="0" smtClean="0"/>
              <a:t>.  For </a:t>
            </a:r>
            <a:r>
              <a:rPr lang="en-US" sz="1400" dirty="0"/>
              <a:t>those still in education, a common issue is </a:t>
            </a:r>
            <a:r>
              <a:rPr lang="en-US" sz="1400" dirty="0" smtClean="0"/>
              <a:t>the low </a:t>
            </a:r>
            <a:r>
              <a:rPr lang="en-US" sz="1400" dirty="0"/>
              <a:t>quality of work experience, often not related </a:t>
            </a:r>
            <a:r>
              <a:rPr lang="en-US" sz="1400" dirty="0" smtClean="0"/>
              <a:t>to their </a:t>
            </a:r>
            <a:r>
              <a:rPr lang="en-US" sz="1400" dirty="0"/>
              <a:t>interests or not teaching them new skills</a:t>
            </a:r>
            <a:r>
              <a:rPr lang="en-US" sz="1400" dirty="0" smtClean="0"/>
              <a:t>.</a:t>
            </a:r>
          </a:p>
          <a:p>
            <a:pPr>
              <a:lnSpc>
                <a:spcPct val="100000"/>
              </a:lnSpc>
            </a:pPr>
            <a:r>
              <a:rPr lang="en-US" sz="1400" dirty="0" smtClean="0"/>
              <a:t>According to the </a:t>
            </a:r>
            <a:r>
              <a:rPr lang="en-US" sz="1400" dirty="0" smtClean="0">
                <a:hlinkClick r:id="rId4"/>
              </a:rPr>
              <a:t>latest figures from ONS</a:t>
            </a:r>
            <a:r>
              <a:rPr lang="en-US" sz="1400" dirty="0" smtClean="0"/>
              <a:t>, </a:t>
            </a:r>
            <a:r>
              <a:rPr lang="en-US" sz="1400" b="1" dirty="0" smtClean="0"/>
              <a:t>Gross Domestic Product </a:t>
            </a:r>
            <a:r>
              <a:rPr lang="en-US" sz="1400" dirty="0"/>
              <a:t>(GDP) is estimated to have grown by 0.9% in November 2021 and </a:t>
            </a:r>
            <a:r>
              <a:rPr lang="en-US" sz="1400" dirty="0" smtClean="0"/>
              <a:t>at that point was above </a:t>
            </a:r>
            <a:r>
              <a:rPr lang="en-US" sz="1400" dirty="0"/>
              <a:t>its pre-coronavirus (COVID-19) pandemic level (February 2020) for the first time, by 0.7</a:t>
            </a:r>
            <a:r>
              <a:rPr lang="en-US" sz="1400" dirty="0" smtClean="0"/>
              <a:t>%.  Services </a:t>
            </a:r>
            <a:r>
              <a:rPr lang="en-US" sz="1400" dirty="0"/>
              <a:t>(0.7%), production (1.0%) and construction (3.5%) output all increased between October and November 2021; this means that services and construction output </a:t>
            </a:r>
            <a:r>
              <a:rPr lang="en-US" sz="1400" dirty="0" smtClean="0"/>
              <a:t>were both </a:t>
            </a:r>
            <a:r>
              <a:rPr lang="en-US" sz="1400" dirty="0"/>
              <a:t>1.3% above their pre-coronavirus pandemic levels while production </a:t>
            </a:r>
            <a:r>
              <a:rPr lang="en-US" sz="1400" dirty="0" smtClean="0"/>
              <a:t>remained </a:t>
            </a:r>
            <a:r>
              <a:rPr lang="en-US" sz="1400" dirty="0"/>
              <a:t>2.6% below.</a:t>
            </a:r>
          </a:p>
        </p:txBody>
      </p:sp>
    </p:spTree>
    <p:extLst>
      <p:ext uri="{BB962C8B-B14F-4D97-AF65-F5344CB8AC3E}">
        <p14:creationId xmlns:p14="http://schemas.microsoft.com/office/powerpoint/2010/main" val="204189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(6)</a:t>
            </a:r>
            <a:endParaRPr lang="en-GB" sz="2800" dirty="0"/>
          </a:p>
        </p:txBody>
      </p:sp>
      <p:sp>
        <p:nvSpPr>
          <p:cNvPr id="3" name="Content Placeholder 2"/>
          <p:cNvSpPr>
            <a:spLocks noGrp="1"/>
          </p:cNvSpPr>
          <p:nvPr>
            <p:ph idx="1"/>
          </p:nvPr>
        </p:nvSpPr>
        <p:spPr>
          <a:xfrm>
            <a:off x="104454" y="706582"/>
            <a:ext cx="12087546" cy="5680363"/>
          </a:xfrm>
          <a:solidFill>
            <a:schemeClr val="bg1"/>
          </a:solidFill>
        </p:spPr>
        <p:txBody>
          <a:bodyPr>
            <a:noAutofit/>
          </a:bodyPr>
          <a:lstStyle/>
          <a:p>
            <a:pPr>
              <a:lnSpc>
                <a:spcPct val="100000"/>
              </a:lnSpc>
            </a:pPr>
            <a:r>
              <a:rPr lang="en-US" sz="1400" dirty="0" smtClean="0"/>
              <a:t>The Resolution Foundation has produced some timely </a:t>
            </a:r>
            <a:r>
              <a:rPr lang="en-US" sz="1400" dirty="0" smtClean="0">
                <a:hlinkClick r:id="rId2"/>
              </a:rPr>
              <a:t>research</a:t>
            </a:r>
            <a:r>
              <a:rPr lang="en-US" sz="1400" dirty="0" smtClean="0"/>
              <a:t> looking at the </a:t>
            </a:r>
            <a:r>
              <a:rPr lang="en-US" sz="1400" b="1" dirty="0" smtClean="0"/>
              <a:t>cost of living squeeze </a:t>
            </a:r>
            <a:r>
              <a:rPr lang="en-US" sz="1400" dirty="0" smtClean="0"/>
              <a:t>that raises real concerns for the poorest members of society over the months to come as a result of wages not keeping pace with sharply rising inflation, National Insurance increases, and the end of the UC uplift, which could result in 3 million households being unable to cover essential expenses by the spring.  Already, Citizen’s Advice saw 280,000 people with debt issues in 2021, with a 49% increase in people seeking advice for fuel debt and a 65% increase in referrals for charitable support in November 2021 compared to the same month last year.  Nationally, rent arrears currently total around £360 million.</a:t>
            </a:r>
          </a:p>
          <a:p>
            <a:pPr>
              <a:lnSpc>
                <a:spcPct val="100000"/>
              </a:lnSpc>
            </a:pPr>
            <a:r>
              <a:rPr lang="en-US" sz="1400" dirty="0" smtClean="0"/>
              <a:t>Nationally, </a:t>
            </a:r>
            <a:r>
              <a:rPr lang="en-US" sz="1400" b="1" dirty="0" smtClean="0"/>
              <a:t>house </a:t>
            </a:r>
            <a:r>
              <a:rPr lang="en-US" sz="1400" b="1" dirty="0"/>
              <a:t>prices </a:t>
            </a:r>
            <a:r>
              <a:rPr lang="en-US" sz="1400" dirty="0"/>
              <a:t>rose </a:t>
            </a:r>
            <a:r>
              <a:rPr lang="en-US" sz="1400" dirty="0" smtClean="0"/>
              <a:t>by an average of </a:t>
            </a:r>
            <a:r>
              <a:rPr lang="en-US" sz="1400" dirty="0"/>
              <a:t>0.9% in </a:t>
            </a:r>
            <a:r>
              <a:rPr lang="en-US" sz="1400" dirty="0" smtClean="0"/>
              <a:t>November, </a:t>
            </a:r>
            <a:r>
              <a:rPr lang="en-US" sz="1400" dirty="0"/>
              <a:t>putting annual growth back to double digits at 10.0%. </a:t>
            </a:r>
            <a:r>
              <a:rPr lang="en-US" sz="1400" dirty="0" smtClean="0"/>
              <a:t>According to </a:t>
            </a:r>
            <a:r>
              <a:rPr lang="en-US" sz="1400" dirty="0" smtClean="0">
                <a:hlinkClick r:id="rId3"/>
              </a:rPr>
              <a:t>Savills</a:t>
            </a:r>
            <a:r>
              <a:rPr lang="en-US" sz="1400" dirty="0" smtClean="0"/>
              <a:t>, strengthening </a:t>
            </a:r>
            <a:r>
              <a:rPr lang="en-US" sz="1400" dirty="0"/>
              <a:t>buyer </a:t>
            </a:r>
            <a:r>
              <a:rPr lang="en-US" sz="1400" dirty="0" smtClean="0"/>
              <a:t>demand coupled </a:t>
            </a:r>
            <a:r>
              <a:rPr lang="en-US" sz="1400" dirty="0"/>
              <a:t>with limited supply on the market will keep price growth in positive territory. </a:t>
            </a:r>
            <a:r>
              <a:rPr lang="en-US" sz="1400" dirty="0" smtClean="0"/>
              <a:t> The end </a:t>
            </a:r>
            <a:r>
              <a:rPr lang="en-US" sz="1400" dirty="0"/>
              <a:t>of the stamp duty holiday </a:t>
            </a:r>
            <a:r>
              <a:rPr lang="en-US" sz="1400" dirty="0" smtClean="0"/>
              <a:t>brought an expected dip </a:t>
            </a:r>
            <a:r>
              <a:rPr lang="en-US" sz="1400" dirty="0"/>
              <a:t>in </a:t>
            </a:r>
            <a:r>
              <a:rPr lang="en-US" sz="1400" dirty="0" smtClean="0"/>
              <a:t>UK </a:t>
            </a:r>
            <a:r>
              <a:rPr lang="en-US" sz="1400" dirty="0"/>
              <a:t>mortgage approvals in </a:t>
            </a:r>
            <a:r>
              <a:rPr lang="en-US" sz="1400" dirty="0" smtClean="0"/>
              <a:t>October - </a:t>
            </a:r>
            <a:r>
              <a:rPr lang="en-US" sz="1400" dirty="0"/>
              <a:t>4% lower than the 2017-19 average for the </a:t>
            </a:r>
            <a:r>
              <a:rPr lang="en-US" sz="1400" dirty="0" smtClean="0"/>
              <a:t>month but new </a:t>
            </a:r>
            <a:r>
              <a:rPr lang="en-US" sz="1400" dirty="0"/>
              <a:t>sales agreed are still running at elevated </a:t>
            </a:r>
            <a:r>
              <a:rPr lang="en-US" sz="1400" dirty="0" smtClean="0"/>
              <a:t>levels</a:t>
            </a:r>
            <a:r>
              <a:rPr lang="en-US" sz="1400" dirty="0"/>
              <a:t>. The </a:t>
            </a:r>
            <a:r>
              <a:rPr lang="en-US" sz="1400" dirty="0" smtClean="0">
                <a:hlinkClick r:id="rId4"/>
              </a:rPr>
              <a:t>Bank Of England has suggested </a:t>
            </a:r>
            <a:r>
              <a:rPr lang="en-US" sz="1400" dirty="0"/>
              <a:t>that just under half of the house price growth seen </a:t>
            </a:r>
            <a:r>
              <a:rPr lang="en-US" sz="1400" dirty="0" smtClean="0"/>
              <a:t>since January 2020 is </a:t>
            </a:r>
            <a:r>
              <a:rPr lang="en-US" sz="1400" dirty="0"/>
              <a:t>down to the ‘race for space’, as buyers look to larger living spaces outside of city centres</a:t>
            </a:r>
            <a:r>
              <a:rPr lang="en-US" sz="1400" dirty="0" smtClean="0"/>
              <a:t>.</a:t>
            </a:r>
          </a:p>
          <a:p>
            <a:pPr>
              <a:lnSpc>
                <a:spcPct val="100000"/>
              </a:lnSpc>
            </a:pPr>
            <a:r>
              <a:rPr lang="en-US" sz="1400" dirty="0" smtClean="0">
                <a:hlinkClick r:id="rId3"/>
              </a:rPr>
              <a:t>Savills</a:t>
            </a:r>
            <a:r>
              <a:rPr lang="en-US" sz="1400" dirty="0" smtClean="0"/>
              <a:t> reports that numbers </a:t>
            </a:r>
            <a:r>
              <a:rPr lang="en-US" sz="1400" dirty="0"/>
              <a:t>of new </a:t>
            </a:r>
            <a:r>
              <a:rPr lang="en-US" sz="1400" b="1" dirty="0"/>
              <a:t>Buy to Let (BTL) mortgages </a:t>
            </a:r>
            <a:r>
              <a:rPr lang="en-US" sz="1400" dirty="0"/>
              <a:t>have doubled over the last year, </a:t>
            </a:r>
            <a:r>
              <a:rPr lang="en-US" sz="1400" dirty="0" smtClean="0"/>
              <a:t>with </a:t>
            </a:r>
            <a:r>
              <a:rPr lang="en-US" sz="1400" dirty="0"/>
              <a:t>latest data showing 13,000 BTL loans in September. Mortgaged landlords have increased their share of the market since September 2020, as have home-movers, while first-time buyers (FTBs) now account for a lower share of the market. </a:t>
            </a:r>
            <a:r>
              <a:rPr lang="en-US" sz="1400" dirty="0" smtClean="0"/>
              <a:t>These </a:t>
            </a:r>
            <a:r>
              <a:rPr lang="en-US" sz="1400" dirty="0"/>
              <a:t>new landlords are likely to benefit from increasing demand in the rental market. Tenant demand has been positive across all regions and London has experienced the most dramatic turnaround. The RICS survey reported the highest quarterly reading for London since the series began in 1999</a:t>
            </a:r>
            <a:r>
              <a:rPr lang="en-US" sz="1400" dirty="0" smtClean="0"/>
              <a:t>.  As </a:t>
            </a:r>
            <a:r>
              <a:rPr lang="en-US" sz="1400" dirty="0"/>
              <a:t>a result, the average UK rent increased 4.6% over the year to </a:t>
            </a:r>
            <a:r>
              <a:rPr lang="en-US" sz="1400" dirty="0" smtClean="0"/>
              <a:t>September.  The </a:t>
            </a:r>
            <a:r>
              <a:rPr lang="en-US" sz="1400" dirty="0"/>
              <a:t>top three local authorities for annual house price growth in August were all in </a:t>
            </a:r>
            <a:r>
              <a:rPr lang="en-US" sz="1400" dirty="0" smtClean="0"/>
              <a:t>Wales.</a:t>
            </a:r>
          </a:p>
          <a:p>
            <a:pPr>
              <a:lnSpc>
                <a:spcPct val="100000"/>
              </a:lnSpc>
            </a:pPr>
            <a:r>
              <a:rPr lang="en-US" sz="1400" dirty="0" smtClean="0"/>
              <a:t>Midlands Engine recently undertook a </a:t>
            </a:r>
            <a:r>
              <a:rPr lang="en-US" sz="1400" b="1" dirty="0" smtClean="0">
                <a:hlinkClick r:id="rId5"/>
              </a:rPr>
              <a:t>Digital Deep Dive</a:t>
            </a:r>
            <a:r>
              <a:rPr lang="en-US" sz="1400" dirty="0" smtClean="0"/>
              <a:t>, which finds that across </a:t>
            </a:r>
            <a:r>
              <a:rPr lang="en-US" sz="1400" dirty="0"/>
              <a:t>the </a:t>
            </a:r>
            <a:r>
              <a:rPr lang="en-US" sz="1400" dirty="0" smtClean="0"/>
              <a:t>Midlands over </a:t>
            </a:r>
            <a:r>
              <a:rPr lang="en-US" sz="1400" dirty="0"/>
              <a:t>280,000 people are employed directly in the Digital sector across the Midlands Engine (6% of </a:t>
            </a:r>
            <a:r>
              <a:rPr lang="en-US" sz="1400" dirty="0" smtClean="0"/>
              <a:t>total employment</a:t>
            </a:r>
            <a:r>
              <a:rPr lang="en-US" sz="1400" dirty="0"/>
              <a:t>) across 20,000 enterprises (5.3% of total) generating £10.6bn of GVA (4.3% of total). Since the start of 2021 there have been 769,656 total job postings for digital roles of which 120,319 were unique</a:t>
            </a:r>
            <a:r>
              <a:rPr lang="en-US" sz="1400" dirty="0" smtClean="0"/>
              <a:t>.  Job </a:t>
            </a:r>
            <a:r>
              <a:rPr lang="en-US" sz="1400" dirty="0"/>
              <a:t>postings have increased by 82% since January</a:t>
            </a:r>
            <a:r>
              <a:rPr lang="en-US" sz="1400" dirty="0" smtClean="0"/>
              <a:t>.  The </a:t>
            </a:r>
            <a:r>
              <a:rPr lang="en-US" sz="1400" dirty="0"/>
              <a:t>report shows too </a:t>
            </a:r>
            <a:r>
              <a:rPr lang="en-US" sz="1400" dirty="0" smtClean="0"/>
              <a:t>that the </a:t>
            </a:r>
            <a:r>
              <a:rPr lang="en-US" sz="1400" b="1" dirty="0" smtClean="0"/>
              <a:t>standard </a:t>
            </a:r>
            <a:r>
              <a:rPr lang="en-US" sz="1400" b="1" dirty="0"/>
              <a:t>of digital access </a:t>
            </a:r>
            <a:r>
              <a:rPr lang="en-US" sz="1400" b="1" dirty="0" smtClean="0"/>
              <a:t>still very </a:t>
            </a:r>
            <a:r>
              <a:rPr lang="en-US" sz="1400" b="1" dirty="0"/>
              <a:t>much depends on where </a:t>
            </a:r>
            <a:r>
              <a:rPr lang="en-US" sz="1400" b="1" dirty="0" smtClean="0"/>
              <a:t>you live</a:t>
            </a:r>
            <a:r>
              <a:rPr lang="en-US" sz="1400" dirty="0"/>
              <a:t>, with a broad rural / urban divide widening the difference. There are large rural areas where the 4G </a:t>
            </a:r>
            <a:r>
              <a:rPr lang="en-US" sz="1400" dirty="0" smtClean="0"/>
              <a:t>coverage is </a:t>
            </a:r>
            <a:r>
              <a:rPr lang="en-US" sz="1400" dirty="0"/>
              <a:t>poor; 12.7% of the area, accounting for approximately 280k people. Poor mobile phone coverage is issue </a:t>
            </a:r>
            <a:r>
              <a:rPr lang="en-US" sz="1400" dirty="0" smtClean="0"/>
              <a:t>for some </a:t>
            </a:r>
            <a:r>
              <a:rPr lang="en-US" sz="1400" dirty="0"/>
              <a:t>rural areas such as the Marches and Greater Lincolnshire</a:t>
            </a:r>
            <a:r>
              <a:rPr lang="en-US" sz="1400" dirty="0" smtClean="0"/>
              <a:t>.  Midlands Engine concludes </a:t>
            </a:r>
            <a:r>
              <a:rPr lang="en-US" sz="1400" dirty="0"/>
              <a:t>that </a:t>
            </a:r>
            <a:r>
              <a:rPr lang="en-US" sz="1400" dirty="0" smtClean="0"/>
              <a:t>a </a:t>
            </a:r>
            <a:r>
              <a:rPr lang="en-US" sz="1400" dirty="0"/>
              <a:t>comprehensive full fibre broadband network in the Midlands could enable 155,000 new people to enter </a:t>
            </a:r>
            <a:r>
              <a:rPr lang="en-US" sz="1400" dirty="0" smtClean="0"/>
              <a:t>the region’s workforce and that </a:t>
            </a:r>
            <a:r>
              <a:rPr lang="en-US" sz="1400" dirty="0"/>
              <a:t>5G alone is worth £5 billion to the economy in the next 5 years.</a:t>
            </a:r>
          </a:p>
          <a:p>
            <a:pPr>
              <a:lnSpc>
                <a:spcPct val="100000"/>
              </a:lnSpc>
            </a:pPr>
            <a:endParaRPr lang="en-US" sz="1400" dirty="0"/>
          </a:p>
        </p:txBody>
      </p:sp>
    </p:spTree>
    <p:extLst>
      <p:ext uri="{BB962C8B-B14F-4D97-AF65-F5344CB8AC3E}">
        <p14:creationId xmlns:p14="http://schemas.microsoft.com/office/powerpoint/2010/main" val="190327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(7)</a:t>
            </a:r>
            <a:endParaRPr lang="en-GB" sz="2800" dirty="0"/>
          </a:p>
        </p:txBody>
      </p:sp>
      <p:sp>
        <p:nvSpPr>
          <p:cNvPr id="3" name="Content Placeholder 2"/>
          <p:cNvSpPr>
            <a:spLocks noGrp="1"/>
          </p:cNvSpPr>
          <p:nvPr>
            <p:ph idx="1"/>
          </p:nvPr>
        </p:nvSpPr>
        <p:spPr>
          <a:xfrm>
            <a:off x="104454" y="706582"/>
            <a:ext cx="12087546" cy="6012873"/>
          </a:xfrm>
          <a:solidFill>
            <a:schemeClr val="bg1"/>
          </a:solidFill>
        </p:spPr>
        <p:txBody>
          <a:bodyPr>
            <a:noAutofit/>
          </a:bodyPr>
          <a:lstStyle/>
          <a:p>
            <a:pPr marL="0" indent="0">
              <a:lnSpc>
                <a:spcPct val="100000"/>
              </a:lnSpc>
              <a:buNone/>
            </a:pPr>
            <a:r>
              <a:rPr lang="en-US" sz="1400" dirty="0" smtClean="0"/>
              <a:t>LARIA (newsletter 21/12/2021) has  reported recent national survey findings from M.E.L. research shows that </a:t>
            </a:r>
            <a:r>
              <a:rPr lang="en-US" sz="1400" b="1" dirty="0" smtClean="0"/>
              <a:t>COVID continues to have a significant impact on people’s mental and physical wellbeing</a:t>
            </a:r>
            <a:r>
              <a:rPr lang="en-US" sz="1400" dirty="0" smtClean="0"/>
              <a:t> – something that will also impact employers through “burnout,” employee sickness and loss of skilled staff.  The survey found that:  </a:t>
            </a:r>
          </a:p>
          <a:p>
            <a:pPr>
              <a:lnSpc>
                <a:spcPct val="100000"/>
              </a:lnSpc>
            </a:pPr>
            <a:r>
              <a:rPr lang="en-US" sz="1400" dirty="0" smtClean="0"/>
              <a:t>More than a third of respondents across England, Wales and Scotland think that their mental health had been negatively impacted and more than one in 10 (13%) said they ‘often’ felt lonely – with females (16%) significantly more likely than males (9%) to feel this way.</a:t>
            </a:r>
          </a:p>
          <a:p>
            <a:pPr>
              <a:lnSpc>
                <a:spcPct val="100000"/>
              </a:lnSpc>
            </a:pPr>
            <a:r>
              <a:rPr lang="en-US" sz="1400" dirty="0" smtClean="0"/>
              <a:t>A fifth (21%) of employees said that their belief their employer cares about them had fallen while 32% felt this had improved. </a:t>
            </a:r>
          </a:p>
          <a:p>
            <a:pPr>
              <a:lnSpc>
                <a:spcPct val="100000"/>
              </a:lnSpc>
            </a:pPr>
            <a:r>
              <a:rPr lang="en-US" sz="1400" dirty="0" smtClean="0"/>
              <a:t>Half (53%) of employees agree that their employer actively promotes mental wellbeing, one fifth (19%) disagree that this is the case. The same proportion saying that the pandemic had not improved their employers focus on mental health outcomes for staff – despite many organisations making claims to the contrary </a:t>
            </a:r>
          </a:p>
          <a:p>
            <a:pPr>
              <a:lnSpc>
                <a:spcPct val="100000"/>
              </a:lnSpc>
            </a:pPr>
            <a:r>
              <a:rPr lang="en-US" sz="1400" dirty="0" smtClean="0"/>
              <a:t>Almost half of employees (48%) cited high workloads as a cause of stress or anxiety, more than twice as many as the next highest (Management style of manager – 22%; Pressure to meet targets – 22%). </a:t>
            </a:r>
          </a:p>
          <a:p>
            <a:pPr>
              <a:lnSpc>
                <a:spcPct val="100000"/>
              </a:lnSpc>
            </a:pPr>
            <a:r>
              <a:rPr lang="en-US" sz="1400" dirty="0" smtClean="0"/>
              <a:t>Almost a third (30%) of those who are working from home at least some of the time are finding it more difficult to switch off from work. As we enter a new period of mandated home working in England this is a particularly important finding. </a:t>
            </a:r>
          </a:p>
          <a:p>
            <a:pPr>
              <a:lnSpc>
                <a:spcPct val="100000"/>
              </a:lnSpc>
            </a:pPr>
            <a:r>
              <a:rPr lang="en-US" sz="1400" dirty="0" smtClean="0"/>
              <a:t>Three in ten (29%) rarely or never feel fulfilled at the end of the working day. </a:t>
            </a:r>
          </a:p>
          <a:p>
            <a:pPr>
              <a:lnSpc>
                <a:spcPct val="100000"/>
              </a:lnSpc>
            </a:pPr>
            <a:r>
              <a:rPr lang="en-US" sz="1400" dirty="0" smtClean="0"/>
              <a:t>A quarter (24%) UK employees say they are currently looking for a new job.</a:t>
            </a:r>
          </a:p>
          <a:p>
            <a:pPr marL="0" indent="0">
              <a:lnSpc>
                <a:spcPct val="100000"/>
              </a:lnSpc>
              <a:buNone/>
            </a:pPr>
            <a:r>
              <a:rPr lang="en-US" sz="1400" dirty="0"/>
              <a:t>Those employees who were </a:t>
            </a:r>
            <a:r>
              <a:rPr lang="en-US" sz="1400" b="1" dirty="0"/>
              <a:t>homeworking </a:t>
            </a:r>
            <a:r>
              <a:rPr lang="en-US" sz="1400" dirty="0"/>
              <a:t>(either exclusively or via a hybrid approach) were more likely to see a positive impact than a negative one across several metrics, including; </a:t>
            </a:r>
          </a:p>
          <a:p>
            <a:pPr marL="0" indent="0">
              <a:lnSpc>
                <a:spcPct val="100000"/>
              </a:lnSpc>
              <a:buNone/>
            </a:pPr>
            <a:r>
              <a:rPr lang="en-US" sz="1400" dirty="0"/>
              <a:t>•	Motivation and morale (34% positive vs. 19% negative impact of homeworking) </a:t>
            </a:r>
          </a:p>
          <a:p>
            <a:pPr marL="0" indent="0">
              <a:lnSpc>
                <a:spcPct val="100000"/>
              </a:lnSpc>
              <a:buNone/>
            </a:pPr>
            <a:r>
              <a:rPr lang="en-US" sz="1400" dirty="0"/>
              <a:t>•	Productivity (47% vs. 14%) </a:t>
            </a:r>
          </a:p>
          <a:p>
            <a:pPr marL="0" indent="0">
              <a:lnSpc>
                <a:spcPct val="100000"/>
              </a:lnSpc>
              <a:buNone/>
            </a:pPr>
            <a:r>
              <a:rPr lang="en-US" sz="1400" dirty="0"/>
              <a:t>•	Confidence with technology (37% vs. 9%) </a:t>
            </a:r>
          </a:p>
          <a:p>
            <a:pPr marL="0" indent="0">
              <a:lnSpc>
                <a:spcPct val="100000"/>
              </a:lnSpc>
              <a:buNone/>
            </a:pPr>
            <a:r>
              <a:rPr lang="en-US" sz="1400" dirty="0"/>
              <a:t>•	Ease of doing their job (40% vs 12%) </a:t>
            </a:r>
          </a:p>
          <a:p>
            <a:pPr>
              <a:lnSpc>
                <a:spcPct val="100000"/>
              </a:lnSpc>
            </a:pPr>
            <a:endParaRPr lang="en-US" sz="1400" dirty="0" smtClean="0"/>
          </a:p>
          <a:p>
            <a:pPr>
              <a:lnSpc>
                <a:spcPct val="100000"/>
              </a:lnSpc>
            </a:pPr>
            <a:endParaRPr lang="en-US" sz="1400" dirty="0" smtClean="0"/>
          </a:p>
          <a:p>
            <a:pPr>
              <a:lnSpc>
                <a:spcPct val="100000"/>
              </a:lnSpc>
            </a:pPr>
            <a:endParaRPr lang="en-US" sz="1400" dirty="0"/>
          </a:p>
        </p:txBody>
      </p:sp>
    </p:spTree>
    <p:extLst>
      <p:ext uri="{BB962C8B-B14F-4D97-AF65-F5344CB8AC3E}">
        <p14:creationId xmlns:p14="http://schemas.microsoft.com/office/powerpoint/2010/main" val="269713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(8)</a:t>
            </a:r>
            <a:endParaRPr lang="en-GB" sz="2800" dirty="0"/>
          </a:p>
        </p:txBody>
      </p:sp>
      <p:sp>
        <p:nvSpPr>
          <p:cNvPr id="3" name="Content Placeholder 2"/>
          <p:cNvSpPr>
            <a:spLocks noGrp="1"/>
          </p:cNvSpPr>
          <p:nvPr>
            <p:ph idx="1"/>
          </p:nvPr>
        </p:nvSpPr>
        <p:spPr>
          <a:xfrm>
            <a:off x="104454" y="706582"/>
            <a:ext cx="12087546" cy="6151418"/>
          </a:xfrm>
          <a:solidFill>
            <a:schemeClr val="bg1"/>
          </a:solidFill>
        </p:spPr>
        <p:txBody>
          <a:bodyPr>
            <a:noAutofit/>
          </a:bodyPr>
          <a:lstStyle/>
          <a:p>
            <a:pPr marL="0" indent="0">
              <a:lnSpc>
                <a:spcPct val="100000"/>
              </a:lnSpc>
              <a:buNone/>
            </a:pPr>
            <a:r>
              <a:rPr lang="en-US" sz="1400" dirty="0" smtClean="0"/>
              <a:t>However</a:t>
            </a:r>
            <a:r>
              <a:rPr lang="en-US" sz="1400" dirty="0"/>
              <a:t>, a higher proportion (30%) of employees said working from home had negatively impacted how connected they felt to their team or colleagues compared to those who noticed a positive impact (25%). Females, and those aged over 35 were particularly likely to have been impacted negatively.</a:t>
            </a:r>
          </a:p>
          <a:p>
            <a:pPr marL="0" indent="0">
              <a:lnSpc>
                <a:spcPct val="100000"/>
              </a:lnSpc>
              <a:buNone/>
            </a:pPr>
            <a:r>
              <a:rPr lang="en-US" sz="1400" dirty="0"/>
              <a:t>Finally (and bearing in mind this was in October since when the situation has if anything deteriorated):</a:t>
            </a:r>
          </a:p>
          <a:p>
            <a:pPr>
              <a:lnSpc>
                <a:spcPct val="100000"/>
              </a:lnSpc>
            </a:pPr>
            <a:r>
              <a:rPr lang="en-US" sz="1400" dirty="0"/>
              <a:t>A quarter (26%) were ‘very concerned’ about the cost of heating their home as winter approached </a:t>
            </a:r>
          </a:p>
          <a:p>
            <a:pPr>
              <a:lnSpc>
                <a:spcPct val="100000"/>
              </a:lnSpc>
            </a:pPr>
            <a:r>
              <a:rPr lang="en-US" sz="1400" dirty="0"/>
              <a:t>More than two fifths (41%) were concerned about the costs of feeding their family, with a similar number (38%) concerned about shortages of food in general. </a:t>
            </a:r>
          </a:p>
          <a:p>
            <a:pPr>
              <a:lnSpc>
                <a:spcPct val="100000"/>
              </a:lnSpc>
            </a:pPr>
            <a:r>
              <a:rPr lang="en-US" sz="1400" dirty="0"/>
              <a:t>Those aged over-65 were significantly less likely to be concerned than other age groups </a:t>
            </a:r>
            <a:endParaRPr lang="en-US" sz="1400" dirty="0" smtClean="0"/>
          </a:p>
          <a:p>
            <a:pPr marL="0" indent="0">
              <a:lnSpc>
                <a:spcPct val="100000"/>
              </a:lnSpc>
              <a:buNone/>
            </a:pPr>
            <a:r>
              <a:rPr lang="en-US" sz="1400" dirty="0" smtClean="0"/>
              <a:t>According to the </a:t>
            </a:r>
            <a:r>
              <a:rPr lang="en-US" sz="1400" dirty="0" smtClean="0">
                <a:hlinkClick r:id="rId2"/>
              </a:rPr>
              <a:t>West Midlands Weekly Economic Impact Monitor </a:t>
            </a:r>
            <a:r>
              <a:rPr lang="en-US" sz="1400" dirty="0"/>
              <a:t>(issue 69) </a:t>
            </a:r>
            <a:r>
              <a:rPr lang="en-US" sz="1400" b="1" dirty="0" smtClean="0"/>
              <a:t>graduates </a:t>
            </a:r>
            <a:r>
              <a:rPr lang="en-US" sz="1400" b="1" dirty="0"/>
              <a:t>with a qualification in Arts, Humanities, and Education are far more likely than STEM and LEM (Law, </a:t>
            </a:r>
            <a:r>
              <a:rPr lang="en-US" sz="1400" b="1" dirty="0" smtClean="0"/>
              <a:t>Economics and </a:t>
            </a:r>
            <a:r>
              <a:rPr lang="en-US" sz="1400" b="1" dirty="0"/>
              <a:t>Management) graduates to stay in the same region of study for work</a:t>
            </a:r>
            <a:r>
              <a:rPr lang="en-US" sz="1400" dirty="0"/>
              <a:t>, while there is a converse picture among </a:t>
            </a:r>
            <a:r>
              <a:rPr lang="en-US" sz="1400" dirty="0" smtClean="0"/>
              <a:t>STEM graduates</a:t>
            </a:r>
            <a:r>
              <a:rPr lang="en-US" sz="1400" dirty="0"/>
              <a:t>. The West Midlands displays one of the lowest retention rates of STEM graduates (42%) after the East </a:t>
            </a:r>
            <a:r>
              <a:rPr lang="en-US" sz="1400" dirty="0" smtClean="0"/>
              <a:t>Midlands (</a:t>
            </a:r>
            <a:r>
              <a:rPr lang="en-US" sz="1400" dirty="0"/>
              <a:t>33.8%). The development of sectors with considerable potential for economic growth (such as the life sciences, low carbon</a:t>
            </a:r>
            <a:r>
              <a:rPr lang="en-US" sz="1400" dirty="0" smtClean="0"/>
              <a:t>, and </a:t>
            </a:r>
            <a:r>
              <a:rPr lang="en-US" sz="1400" dirty="0"/>
              <a:t>digital industries) provides opportunities to improve graduate retention through creating high-quality jobs</a:t>
            </a:r>
            <a:r>
              <a:rPr lang="en-US" sz="1400" dirty="0" smtClean="0"/>
              <a:t>.</a:t>
            </a:r>
          </a:p>
          <a:p>
            <a:pPr marL="0" indent="0">
              <a:lnSpc>
                <a:spcPct val="100000"/>
              </a:lnSpc>
              <a:buNone/>
            </a:pPr>
            <a:r>
              <a:rPr lang="en-US" sz="1400" dirty="0" smtClean="0">
                <a:hlinkClick r:id="rId3"/>
              </a:rPr>
              <a:t>ONS data </a:t>
            </a:r>
            <a:r>
              <a:rPr lang="en-US" sz="1400" dirty="0" smtClean="0"/>
              <a:t>for </a:t>
            </a:r>
            <a:r>
              <a:rPr lang="en-US" sz="1400" dirty="0"/>
              <a:t>the period </a:t>
            </a:r>
            <a:r>
              <a:rPr lang="en-US" sz="1400" dirty="0" smtClean="0"/>
              <a:t>13 </a:t>
            </a:r>
            <a:r>
              <a:rPr lang="en-US" sz="1400" dirty="0"/>
              <a:t>December 2021 to 9 January </a:t>
            </a:r>
            <a:r>
              <a:rPr lang="en-US" sz="1400" dirty="0" smtClean="0"/>
              <a:t>2022 show that nationally:</a:t>
            </a:r>
            <a:endParaRPr lang="en-US" sz="1400" dirty="0"/>
          </a:p>
          <a:p>
            <a:pPr>
              <a:lnSpc>
                <a:spcPct val="100000"/>
              </a:lnSpc>
            </a:pPr>
            <a:r>
              <a:rPr lang="en-US" sz="1400" dirty="0" smtClean="0"/>
              <a:t>In </a:t>
            </a:r>
            <a:r>
              <a:rPr lang="en-US" sz="1400" dirty="0"/>
              <a:t>late December 2021, approximately 3% of the workforce were estimated to be </a:t>
            </a:r>
            <a:r>
              <a:rPr lang="en-US" sz="1400" b="1" dirty="0"/>
              <a:t>on sick leave or not working because of coronavirus </a:t>
            </a:r>
            <a:r>
              <a:rPr lang="en-US" sz="1400" dirty="0"/>
              <a:t>(COVID-19) symptoms, self-isolation or quarantine, this is the highest the figure has been since comparable estimates began in June 2020; the other service activities industry, which includes hairdressing and other beauty treatments, reported the highest absence levels (7%). </a:t>
            </a:r>
          </a:p>
          <a:p>
            <a:pPr>
              <a:lnSpc>
                <a:spcPct val="100000"/>
              </a:lnSpc>
            </a:pPr>
            <a:r>
              <a:rPr lang="en-US" sz="1400" dirty="0" smtClean="0"/>
              <a:t>Just </a:t>
            </a:r>
            <a:r>
              <a:rPr lang="en-US" sz="1400" dirty="0"/>
              <a:t>over one-fifth (21%) of </a:t>
            </a:r>
            <a:r>
              <a:rPr lang="en-US" sz="1400" b="1" dirty="0"/>
              <a:t>businesses reported increased cancellations from customers </a:t>
            </a:r>
            <a:r>
              <a:rPr lang="en-US" sz="1400" dirty="0"/>
              <a:t>in the last month, with 64% of businesses in the other service activities industry and nearly half (44%) of businesses in the accommodation and food service activities industry reporting an increase.</a:t>
            </a:r>
          </a:p>
          <a:p>
            <a:pPr>
              <a:lnSpc>
                <a:spcPct val="100000"/>
              </a:lnSpc>
            </a:pPr>
            <a:r>
              <a:rPr lang="en-US" sz="1400" dirty="0" smtClean="0"/>
              <a:t>More </a:t>
            </a:r>
            <a:r>
              <a:rPr lang="en-US" sz="1400" dirty="0"/>
              <a:t>than half (55%) of businesses reported that implementing </a:t>
            </a:r>
            <a:r>
              <a:rPr lang="en-US" sz="1400" b="1" dirty="0"/>
              <a:t>safety measures resulted in an increase in their operating costs</a:t>
            </a:r>
            <a:r>
              <a:rPr lang="en-US" sz="1400" dirty="0"/>
              <a:t>, with 8% reporting costs increased substantially and 47% reporting costs had increased a little.</a:t>
            </a:r>
          </a:p>
          <a:p>
            <a:pPr>
              <a:lnSpc>
                <a:spcPct val="100000"/>
              </a:lnSpc>
            </a:pPr>
            <a:r>
              <a:rPr lang="en-US" sz="1400" dirty="0" smtClean="0"/>
              <a:t>Businesses </a:t>
            </a:r>
            <a:r>
              <a:rPr lang="en-US" sz="1400" dirty="0"/>
              <a:t>within the accommodation and food service activities industry reported the highest percentage of </a:t>
            </a:r>
            <a:r>
              <a:rPr lang="en-US" sz="1400" b="1" dirty="0"/>
              <a:t>businesses having less than three months of cash reserves </a:t>
            </a:r>
            <a:r>
              <a:rPr lang="en-US" sz="1400" dirty="0"/>
              <a:t>(including no cash reserves), at 54% in early January 2022, up from 44% in early December 2021.</a:t>
            </a:r>
          </a:p>
          <a:p>
            <a:pPr marL="0" indent="0">
              <a:lnSpc>
                <a:spcPct val="100000"/>
              </a:lnSpc>
              <a:buNone/>
            </a:pPr>
            <a:endParaRPr lang="en-US" sz="1400" dirty="0"/>
          </a:p>
          <a:p>
            <a:pPr>
              <a:lnSpc>
                <a:spcPct val="100000"/>
              </a:lnSpc>
            </a:pPr>
            <a:endParaRPr lang="en-US" sz="1400" dirty="0"/>
          </a:p>
        </p:txBody>
      </p:sp>
    </p:spTree>
    <p:extLst>
      <p:ext uri="{BB962C8B-B14F-4D97-AF65-F5344CB8AC3E}">
        <p14:creationId xmlns:p14="http://schemas.microsoft.com/office/powerpoint/2010/main" val="323856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(9)</a:t>
            </a:r>
            <a:endParaRPr lang="en-GB" sz="2800" dirty="0"/>
          </a:p>
        </p:txBody>
      </p:sp>
      <p:sp>
        <p:nvSpPr>
          <p:cNvPr id="3" name="Content Placeholder 2"/>
          <p:cNvSpPr>
            <a:spLocks noGrp="1"/>
          </p:cNvSpPr>
          <p:nvPr>
            <p:ph idx="1"/>
          </p:nvPr>
        </p:nvSpPr>
        <p:spPr>
          <a:xfrm>
            <a:off x="104454" y="706582"/>
            <a:ext cx="12087546" cy="6151418"/>
          </a:xfrm>
          <a:solidFill>
            <a:schemeClr val="bg1"/>
          </a:solidFill>
        </p:spPr>
        <p:txBody>
          <a:bodyPr>
            <a:noAutofit/>
          </a:bodyPr>
          <a:lstStyle/>
          <a:p>
            <a:pPr marL="0" indent="0">
              <a:lnSpc>
                <a:spcPct val="100000"/>
              </a:lnSpc>
              <a:buNone/>
            </a:pPr>
            <a:r>
              <a:rPr lang="en-US" sz="1400" dirty="0" smtClean="0">
                <a:hlinkClick r:id="rId3"/>
              </a:rPr>
              <a:t>Savills </a:t>
            </a:r>
            <a:r>
              <a:rPr lang="en-US" sz="1400" dirty="0">
                <a:hlinkClick r:id="rId3"/>
              </a:rPr>
              <a:t>reports </a:t>
            </a:r>
            <a:r>
              <a:rPr lang="en-US" sz="1400" dirty="0"/>
              <a:t>that </a:t>
            </a:r>
            <a:r>
              <a:rPr lang="en-US" sz="1400" dirty="0" smtClean="0"/>
              <a:t>a deficit in the </a:t>
            </a:r>
            <a:r>
              <a:rPr lang="en-US" sz="1400" b="1" dirty="0" smtClean="0"/>
              <a:t>supply of rental property </a:t>
            </a:r>
            <a:r>
              <a:rPr lang="en-US" sz="1400" dirty="0" smtClean="0"/>
              <a:t>is fueling </a:t>
            </a:r>
            <a:r>
              <a:rPr lang="en-US" sz="1400" b="1" dirty="0"/>
              <a:t>rental </a:t>
            </a:r>
            <a:r>
              <a:rPr lang="en-US" sz="1400" b="1" dirty="0" smtClean="0"/>
              <a:t>price growth</a:t>
            </a:r>
            <a:r>
              <a:rPr lang="en-US" sz="1400" dirty="0" smtClean="0"/>
              <a:t>.  According to their analysis, the Buy-to-Let </a:t>
            </a:r>
            <a:r>
              <a:rPr lang="en-US" sz="1400" dirty="0"/>
              <a:t>sector </a:t>
            </a:r>
            <a:r>
              <a:rPr lang="en-US" sz="1400" dirty="0" smtClean="0"/>
              <a:t>is likely </a:t>
            </a:r>
            <a:r>
              <a:rPr lang="en-US" sz="1400" dirty="0"/>
              <a:t>responsible for falling rental supply, with a growing number of mortgaged landlords selling up and exiting the market. New rental supply is not plugging the current supply </a:t>
            </a:r>
            <a:r>
              <a:rPr lang="en-US" sz="1400" dirty="0" smtClean="0"/>
              <a:t>gap.  At </a:t>
            </a:r>
            <a:r>
              <a:rPr lang="en-US" sz="1400" dirty="0"/>
              <a:t>a national level, the number of properties available to rent during Q4 2021 was -39% lower than the 2017 to 2019 average. Stock shortages were most acute in the North East with the number of listings on Rightmove running at just under half the 2017-19 average. </a:t>
            </a:r>
            <a:r>
              <a:rPr lang="en-US" sz="1400" dirty="0" smtClean="0"/>
              <a:t> This </a:t>
            </a:r>
            <a:r>
              <a:rPr lang="en-US" sz="1400" dirty="0"/>
              <a:t>lack of stock has </a:t>
            </a:r>
            <a:r>
              <a:rPr lang="en-US" sz="1400" dirty="0" smtClean="0"/>
              <a:t>fueled </a:t>
            </a:r>
            <a:r>
              <a:rPr lang="en-US" sz="1400" dirty="0"/>
              <a:t>strong rental growth in nearly all </a:t>
            </a:r>
            <a:r>
              <a:rPr lang="en-US" sz="1400" dirty="0" smtClean="0"/>
              <a:t>locations, with national </a:t>
            </a:r>
            <a:r>
              <a:rPr lang="en-US" sz="1400" dirty="0"/>
              <a:t>annual rental growth of 7.4% per annum in the year to November 2021 </a:t>
            </a:r>
            <a:r>
              <a:rPr lang="en-US" sz="1400" dirty="0" smtClean="0"/>
              <a:t>far outpacing the </a:t>
            </a:r>
            <a:r>
              <a:rPr lang="en-US" sz="1400" dirty="0"/>
              <a:t>annualised rate of growth seen between 2011 and 2019 of 2.1% per annum. </a:t>
            </a:r>
            <a:r>
              <a:rPr lang="en-US" sz="1400" dirty="0" smtClean="0"/>
              <a:t> In </a:t>
            </a:r>
            <a:r>
              <a:rPr lang="en-US" sz="1400" dirty="0"/>
              <a:t>the year to October 2021 there were approximately 58,000 mortgaged Buy-to-Let redemptions, up from 28,000 a year ago, suggesting a growing number of mortgaged landlords are selling up and exiting the market. This is supported by the District Councils Network who recently warned that 76% of local councils have seen a rise in landlords either selling or converting to Airbnb lets. This has intensified pressure on council housing services. </a:t>
            </a:r>
            <a:endParaRPr lang="en-US" sz="1400" dirty="0" smtClean="0"/>
          </a:p>
          <a:p>
            <a:pPr marL="0" indent="0">
              <a:lnSpc>
                <a:spcPct val="100000"/>
              </a:lnSpc>
              <a:buNone/>
            </a:pPr>
            <a:r>
              <a:rPr lang="en-US" sz="1400" dirty="0" smtClean="0">
                <a:hlinkClick r:id="rId4"/>
              </a:rPr>
              <a:t>ONS reports</a:t>
            </a:r>
            <a:r>
              <a:rPr lang="en-US" sz="1400" dirty="0" smtClean="0"/>
              <a:t> that in </a:t>
            </a:r>
            <a:r>
              <a:rPr lang="en-US" sz="1400" dirty="0"/>
              <a:t>late December 2021, approximately 3% of the workforce were estimated to be on sick leave or not working because of coronavirus (COVID-19) symptoms, self-isolation or </a:t>
            </a:r>
            <a:r>
              <a:rPr lang="en-US" sz="1400" dirty="0" smtClean="0"/>
              <a:t>quarantine: the </a:t>
            </a:r>
            <a:r>
              <a:rPr lang="en-US" sz="1400" dirty="0"/>
              <a:t>highest the figure has been since comparable estimates began in June </a:t>
            </a:r>
            <a:r>
              <a:rPr lang="en-US" sz="1400" dirty="0" smtClean="0"/>
              <a:t>2020.  The “other </a:t>
            </a:r>
            <a:r>
              <a:rPr lang="en-US" sz="1400" dirty="0"/>
              <a:t>service </a:t>
            </a:r>
            <a:r>
              <a:rPr lang="en-US" sz="1400" dirty="0" smtClean="0"/>
              <a:t>activities” </a:t>
            </a:r>
            <a:r>
              <a:rPr lang="en-US" sz="1400" dirty="0"/>
              <a:t>industry, which includes hairdressing and other beauty treatments, reported the highest </a:t>
            </a:r>
            <a:r>
              <a:rPr lang="en-US" sz="1400" b="1" dirty="0"/>
              <a:t>absence levels </a:t>
            </a:r>
            <a:r>
              <a:rPr lang="en-US" sz="1400" dirty="0"/>
              <a:t>(7</a:t>
            </a:r>
            <a:r>
              <a:rPr lang="en-US" sz="1400" dirty="0" smtClean="0"/>
              <a:t>%).</a:t>
            </a:r>
          </a:p>
          <a:p>
            <a:pPr marL="0" indent="0">
              <a:lnSpc>
                <a:spcPct val="100000"/>
              </a:lnSpc>
              <a:buNone/>
            </a:pPr>
            <a:r>
              <a:rPr lang="en-US" sz="1400" b="1" dirty="0">
                <a:hlinkClick r:id="rId5"/>
              </a:rPr>
              <a:t>Consumer prices </a:t>
            </a:r>
            <a:r>
              <a:rPr lang="en-US" sz="1400" dirty="0"/>
              <a:t>rose by 4.8% in the 12 months to December 2021, according to the lead measure of the Consumer Prices Index including owner occupiers’ housing costs (CPIH). This is up from 4.6% in the year to November 2021</a:t>
            </a:r>
            <a:r>
              <a:rPr lang="en-US" sz="1400" dirty="0" smtClean="0"/>
              <a:t>.  The </a:t>
            </a:r>
            <a:r>
              <a:rPr lang="en-US" sz="1400" dirty="0"/>
              <a:t>Consumer Prices Index (CPI) also rose to 5.4% in December 2021 from 5.1% in November 2021. A wide range of prices contributed to the rise in the 12-month inflation rate, with the largest upward contribution to the change in the 12-month rate coming from food and non-alcoholic beverages, with eight of the nine food groups providing an upwards contribution.</a:t>
            </a:r>
            <a:endParaRPr lang="en-US" sz="1400" dirty="0"/>
          </a:p>
          <a:p>
            <a:pPr>
              <a:lnSpc>
                <a:spcPct val="100000"/>
              </a:lnSpc>
            </a:pPr>
            <a:endParaRPr lang="en-US" sz="1400" dirty="0"/>
          </a:p>
        </p:txBody>
      </p:sp>
    </p:spTree>
    <p:extLst>
      <p:ext uri="{BB962C8B-B14F-4D97-AF65-F5344CB8AC3E}">
        <p14:creationId xmlns:p14="http://schemas.microsoft.com/office/powerpoint/2010/main" val="280942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78981"/>
            <a:ext cx="11520000" cy="479209"/>
          </a:xfrm>
        </p:spPr>
        <p:txBody>
          <a:bodyPr>
            <a:normAutofit/>
          </a:bodyPr>
          <a:lstStyle/>
          <a:p>
            <a:r>
              <a:rPr lang="en-GB" sz="2800" dirty="0" smtClean="0"/>
              <a:t>Herefordshire’s economy: key facts</a:t>
            </a:r>
            <a:endParaRPr lang="en-GB" sz="2800" dirty="0"/>
          </a:p>
        </p:txBody>
      </p:sp>
      <p:graphicFrame>
        <p:nvGraphicFramePr>
          <p:cNvPr id="10" name="Content Placeholder 9" descr="Tble of key labour market statistics for Herefordshire." title="Table of key labour market statistics for Herefordshire"/>
          <p:cNvGraphicFramePr>
            <a:graphicFrameLocks noGrp="1"/>
          </p:cNvGraphicFramePr>
          <p:nvPr>
            <p:ph idx="1"/>
            <p:extLst>
              <p:ext uri="{D42A27DB-BD31-4B8C-83A1-F6EECF244321}">
                <p14:modId xmlns:p14="http://schemas.microsoft.com/office/powerpoint/2010/main" val="2449375737"/>
              </p:ext>
            </p:extLst>
          </p:nvPr>
        </p:nvGraphicFramePr>
        <p:xfrm>
          <a:off x="429489" y="834309"/>
          <a:ext cx="4675909" cy="1912596"/>
        </p:xfrm>
        <a:graphic>
          <a:graphicData uri="http://schemas.openxmlformats.org/drawingml/2006/table">
            <a:tbl>
              <a:tblPr firstRow="1">
                <a:tableStyleId>{5C22544A-7EE6-4342-B048-85BDC9FD1C3A}</a:tableStyleId>
              </a:tblPr>
              <a:tblGrid>
                <a:gridCol w="3423783">
                  <a:extLst>
                    <a:ext uri="{9D8B030D-6E8A-4147-A177-3AD203B41FA5}">
                      <a16:colId xmlns:a16="http://schemas.microsoft.com/office/drawing/2014/main" val="2710473104"/>
                    </a:ext>
                  </a:extLst>
                </a:gridCol>
                <a:gridCol w="1252126">
                  <a:extLst>
                    <a:ext uri="{9D8B030D-6E8A-4147-A177-3AD203B41FA5}">
                      <a16:colId xmlns:a16="http://schemas.microsoft.com/office/drawing/2014/main" val="627726667"/>
                    </a:ext>
                  </a:extLst>
                </a:gridCol>
              </a:tblGrid>
              <a:tr h="318766">
                <a:tc>
                  <a:txBody>
                    <a:bodyPr/>
                    <a:lstStyle/>
                    <a:p>
                      <a:pPr algn="l" fontAlgn="b"/>
                      <a:r>
                        <a:rPr lang="en-GB" sz="1800" u="none" strike="noStrike" dirty="0">
                          <a:effectLst/>
                        </a:rPr>
                        <a:t>In </a:t>
                      </a:r>
                      <a:r>
                        <a:rPr lang="en-GB" sz="1800" u="none" strike="noStrike" dirty="0" smtClean="0">
                          <a:effectLst/>
                        </a:rPr>
                        <a:t>employment</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93,400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0859422"/>
                  </a:ext>
                </a:extLst>
              </a:tr>
              <a:tr h="318766">
                <a:tc>
                  <a:txBody>
                    <a:bodyPr/>
                    <a:lstStyle/>
                    <a:p>
                      <a:pPr algn="l" fontAlgn="b"/>
                      <a:r>
                        <a:rPr lang="en-GB" sz="1800" u="none" strike="noStrike" dirty="0">
                          <a:effectLst/>
                        </a:rPr>
                        <a:t>Self-employed</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20,600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5480999"/>
                  </a:ext>
                </a:extLst>
              </a:tr>
              <a:tr h="318766">
                <a:tc>
                  <a:txBody>
                    <a:bodyPr/>
                    <a:lstStyle/>
                    <a:p>
                      <a:pPr algn="l" fontAlgn="b"/>
                      <a:r>
                        <a:rPr lang="en-GB" sz="1800" u="none" strike="noStrike" dirty="0">
                          <a:effectLst/>
                        </a:rPr>
                        <a:t>Student</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4,500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8590048"/>
                  </a:ext>
                </a:extLst>
              </a:tr>
              <a:tr h="318766">
                <a:tc>
                  <a:txBody>
                    <a:bodyPr/>
                    <a:lstStyle/>
                    <a:p>
                      <a:pPr algn="l" fontAlgn="b"/>
                      <a:r>
                        <a:rPr lang="en-GB" sz="1800" u="none" strike="noStrike" dirty="0">
                          <a:effectLst/>
                        </a:rPr>
                        <a:t>Looking after family/home</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3,200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1896214"/>
                  </a:ext>
                </a:extLst>
              </a:tr>
              <a:tr h="318766">
                <a:tc>
                  <a:txBody>
                    <a:bodyPr/>
                    <a:lstStyle/>
                    <a:p>
                      <a:pPr algn="l" fontAlgn="b"/>
                      <a:r>
                        <a:rPr lang="en-GB" sz="1800" u="none" strike="noStrike" dirty="0">
                          <a:effectLst/>
                        </a:rPr>
                        <a:t>Long-term sick</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5,900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703864"/>
                  </a:ext>
                </a:extLst>
              </a:tr>
              <a:tr h="318766">
                <a:tc>
                  <a:txBody>
                    <a:bodyPr/>
                    <a:lstStyle/>
                    <a:p>
                      <a:pPr algn="l" fontAlgn="b"/>
                      <a:r>
                        <a:rPr lang="en-GB" sz="1800" u="none" strike="noStrike" dirty="0" smtClean="0">
                          <a:effectLst/>
                        </a:rPr>
                        <a:t>Retired</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4,600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487506"/>
                  </a:ext>
                </a:extLst>
              </a:tr>
            </a:tbl>
          </a:graphicData>
        </a:graphic>
      </p:graphicFrame>
      <p:graphicFrame>
        <p:nvGraphicFramePr>
          <p:cNvPr id="9" name="Table 8" descr="Current claimant count" title="Claimant count"/>
          <p:cNvGraphicFramePr>
            <a:graphicFrameLocks noGrp="1"/>
          </p:cNvGraphicFramePr>
          <p:nvPr>
            <p:extLst>
              <p:ext uri="{D42A27DB-BD31-4B8C-83A1-F6EECF244321}">
                <p14:modId xmlns:p14="http://schemas.microsoft.com/office/powerpoint/2010/main" val="1116982763"/>
              </p:ext>
            </p:extLst>
          </p:nvPr>
        </p:nvGraphicFramePr>
        <p:xfrm>
          <a:off x="446811" y="3207501"/>
          <a:ext cx="4582389" cy="283845"/>
        </p:xfrm>
        <a:graphic>
          <a:graphicData uri="http://schemas.openxmlformats.org/drawingml/2006/table">
            <a:tbl>
              <a:tblPr firstRow="1">
                <a:tableStyleId>{5C22544A-7EE6-4342-B048-85BDC9FD1C3A}</a:tableStyleId>
              </a:tblPr>
              <a:tblGrid>
                <a:gridCol w="3355307">
                  <a:extLst>
                    <a:ext uri="{9D8B030D-6E8A-4147-A177-3AD203B41FA5}">
                      <a16:colId xmlns:a16="http://schemas.microsoft.com/office/drawing/2014/main" val="2052296599"/>
                    </a:ext>
                  </a:extLst>
                </a:gridCol>
                <a:gridCol w="1227082">
                  <a:extLst>
                    <a:ext uri="{9D8B030D-6E8A-4147-A177-3AD203B41FA5}">
                      <a16:colId xmlns:a16="http://schemas.microsoft.com/office/drawing/2014/main" val="2897319264"/>
                    </a:ext>
                  </a:extLst>
                </a:gridCol>
              </a:tblGrid>
              <a:tr h="244365">
                <a:tc>
                  <a:txBody>
                    <a:bodyPr/>
                    <a:lstStyle/>
                    <a:p>
                      <a:pPr algn="l" fontAlgn="b"/>
                      <a:r>
                        <a:rPr lang="en-GB" sz="1800" u="none" strike="noStrike" dirty="0">
                          <a:effectLst/>
                        </a:rPr>
                        <a:t>Claimant </a:t>
                      </a:r>
                      <a:r>
                        <a:rPr lang="en-GB" sz="1800" u="none" strike="noStrike" dirty="0" smtClean="0">
                          <a:effectLst/>
                        </a:rPr>
                        <a:t>count</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3,015</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1542772"/>
                  </a:ext>
                </a:extLst>
              </a:tr>
            </a:tbl>
          </a:graphicData>
        </a:graphic>
      </p:graphicFrame>
      <p:sp>
        <p:nvSpPr>
          <p:cNvPr id="13" name="Left Arrow 12" descr="Arrow indicating that the first eight indicators in the table refer to the population aged 16-64." title="Left pointing arrow "/>
          <p:cNvSpPr/>
          <p:nvPr/>
        </p:nvSpPr>
        <p:spPr>
          <a:xfrm>
            <a:off x="5343525" y="1080657"/>
            <a:ext cx="703812" cy="2314715"/>
          </a:xfrm>
          <a:prstGeom prst="leftArrow">
            <a:avLst>
              <a:gd name="adj1" fmla="val 50000"/>
              <a:gd name="adj2" fmla="val 38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298784" y="1720997"/>
            <a:ext cx="3901786" cy="646331"/>
          </a:xfrm>
          <a:prstGeom prst="rect">
            <a:avLst/>
          </a:prstGeom>
          <a:noFill/>
        </p:spPr>
        <p:txBody>
          <a:bodyPr wrap="square" rtlCol="0">
            <a:spAutoFit/>
          </a:bodyPr>
          <a:lstStyle/>
          <a:p>
            <a:r>
              <a:rPr lang="en-GB" dirty="0" smtClean="0"/>
              <a:t>These numbers relate to the working age population (aged 16-64)</a:t>
            </a:r>
            <a:endParaRPr lang="en-GB" dirty="0"/>
          </a:p>
        </p:txBody>
      </p:sp>
      <p:graphicFrame>
        <p:nvGraphicFramePr>
          <p:cNvPr id="3" name="Table 2" descr="Table showing the number of workless households in Herefordshire." title="Workless households"/>
          <p:cNvGraphicFramePr>
            <a:graphicFrameLocks noGrp="1"/>
          </p:cNvGraphicFramePr>
          <p:nvPr>
            <p:extLst>
              <p:ext uri="{D42A27DB-BD31-4B8C-83A1-F6EECF244321}">
                <p14:modId xmlns:p14="http://schemas.microsoft.com/office/powerpoint/2010/main" val="1235722342"/>
              </p:ext>
            </p:extLst>
          </p:nvPr>
        </p:nvGraphicFramePr>
        <p:xfrm>
          <a:off x="429490" y="3727668"/>
          <a:ext cx="4675909" cy="291760"/>
        </p:xfrm>
        <a:graphic>
          <a:graphicData uri="http://schemas.openxmlformats.org/drawingml/2006/table">
            <a:tbl>
              <a:tblPr firstRow="1">
                <a:tableStyleId>{5C22544A-7EE6-4342-B048-85BDC9FD1C3A}</a:tableStyleId>
              </a:tblPr>
              <a:tblGrid>
                <a:gridCol w="3419079">
                  <a:extLst>
                    <a:ext uri="{9D8B030D-6E8A-4147-A177-3AD203B41FA5}">
                      <a16:colId xmlns:a16="http://schemas.microsoft.com/office/drawing/2014/main" val="1948913283"/>
                    </a:ext>
                  </a:extLst>
                </a:gridCol>
                <a:gridCol w="1256830">
                  <a:extLst>
                    <a:ext uri="{9D8B030D-6E8A-4147-A177-3AD203B41FA5}">
                      <a16:colId xmlns:a16="http://schemas.microsoft.com/office/drawing/2014/main" val="1150987680"/>
                    </a:ext>
                  </a:extLst>
                </a:gridCol>
              </a:tblGrid>
              <a:tr h="291760">
                <a:tc>
                  <a:txBody>
                    <a:bodyPr/>
                    <a:lstStyle/>
                    <a:p>
                      <a:pPr algn="l" fontAlgn="b"/>
                      <a:r>
                        <a:rPr lang="en-GB" sz="1800" u="none" strike="noStrike" dirty="0">
                          <a:effectLst/>
                        </a:rPr>
                        <a:t>Workless households</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7,000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4862307"/>
                  </a:ext>
                </a:extLst>
              </a:tr>
            </a:tbl>
          </a:graphicData>
        </a:graphic>
      </p:graphicFrame>
      <p:graphicFrame>
        <p:nvGraphicFramePr>
          <p:cNvPr id="6" name="Table 5" descr="Table showing the total number of enterprises in Herefordshire with breakdown by size band." title="Enterprises"/>
          <p:cNvGraphicFramePr>
            <a:graphicFrameLocks noGrp="1"/>
          </p:cNvGraphicFramePr>
          <p:nvPr>
            <p:extLst>
              <p:ext uri="{D42A27DB-BD31-4B8C-83A1-F6EECF244321}">
                <p14:modId xmlns:p14="http://schemas.microsoft.com/office/powerpoint/2010/main" val="3059386524"/>
              </p:ext>
            </p:extLst>
          </p:nvPr>
        </p:nvGraphicFramePr>
        <p:xfrm>
          <a:off x="446810" y="4161255"/>
          <a:ext cx="4610099" cy="1458800"/>
        </p:xfrm>
        <a:graphic>
          <a:graphicData uri="http://schemas.openxmlformats.org/drawingml/2006/table">
            <a:tbl>
              <a:tblPr firstRow="1">
                <a:tableStyleId>{5C22544A-7EE6-4342-B048-85BDC9FD1C3A}</a:tableStyleId>
              </a:tblPr>
              <a:tblGrid>
                <a:gridCol w="3370958">
                  <a:extLst>
                    <a:ext uri="{9D8B030D-6E8A-4147-A177-3AD203B41FA5}">
                      <a16:colId xmlns:a16="http://schemas.microsoft.com/office/drawing/2014/main" val="3707517865"/>
                    </a:ext>
                  </a:extLst>
                </a:gridCol>
                <a:gridCol w="1239141">
                  <a:extLst>
                    <a:ext uri="{9D8B030D-6E8A-4147-A177-3AD203B41FA5}">
                      <a16:colId xmlns:a16="http://schemas.microsoft.com/office/drawing/2014/main" val="228998200"/>
                    </a:ext>
                  </a:extLst>
                </a:gridCol>
              </a:tblGrid>
              <a:tr h="291760">
                <a:tc>
                  <a:txBody>
                    <a:bodyPr/>
                    <a:lstStyle/>
                    <a:p>
                      <a:pPr algn="l" fontAlgn="b"/>
                      <a:r>
                        <a:rPr lang="en-GB" sz="1800" u="none" strike="noStrike" dirty="0">
                          <a:effectLst/>
                        </a:rPr>
                        <a:t>Total enterprises</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10,385</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4093175"/>
                  </a:ext>
                </a:extLst>
              </a:tr>
              <a:tr h="291760">
                <a:tc>
                  <a:txBody>
                    <a:bodyPr/>
                    <a:lstStyle/>
                    <a:p>
                      <a:pPr algn="l" fontAlgn="b"/>
                      <a:r>
                        <a:rPr lang="en-GB" sz="1800" u="none" strike="noStrike" dirty="0" smtClean="0">
                          <a:effectLst/>
                        </a:rPr>
                        <a:t>Micro (0-9)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9,345</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9998949"/>
                  </a:ext>
                </a:extLst>
              </a:tr>
              <a:tr h="291760">
                <a:tc>
                  <a:txBody>
                    <a:bodyPr/>
                    <a:lstStyle/>
                    <a:p>
                      <a:pPr algn="l" fontAlgn="b"/>
                      <a:r>
                        <a:rPr lang="en-GB" sz="1800" u="none" strike="noStrike" dirty="0">
                          <a:effectLst/>
                        </a:rPr>
                        <a:t>Small (10-49)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870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3241835"/>
                  </a:ext>
                </a:extLst>
              </a:tr>
              <a:tr h="291760">
                <a:tc>
                  <a:txBody>
                    <a:bodyPr/>
                    <a:lstStyle/>
                    <a:p>
                      <a:pPr algn="l" fontAlgn="b"/>
                      <a:r>
                        <a:rPr lang="en-GB" sz="1800" u="none" strike="noStrike" dirty="0">
                          <a:effectLst/>
                        </a:rPr>
                        <a:t>Medium (50-249)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135</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5969707"/>
                  </a:ext>
                </a:extLst>
              </a:tr>
              <a:tr h="291760">
                <a:tc>
                  <a:txBody>
                    <a:bodyPr/>
                    <a:lstStyle/>
                    <a:p>
                      <a:pPr algn="l" fontAlgn="b"/>
                      <a:r>
                        <a:rPr lang="en-GB" sz="1800" u="none" strike="noStrike" dirty="0">
                          <a:effectLst/>
                        </a:rPr>
                        <a:t>Large (250+)</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30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1423299"/>
                  </a:ext>
                </a:extLst>
              </a:tr>
            </a:tbl>
          </a:graphicData>
        </a:graphic>
      </p:graphicFrame>
      <p:sp>
        <p:nvSpPr>
          <p:cNvPr id="11" name="TextBox 10"/>
          <p:cNvSpPr txBox="1"/>
          <p:nvPr/>
        </p:nvSpPr>
        <p:spPr>
          <a:xfrm>
            <a:off x="5527965" y="4890655"/>
            <a:ext cx="5216236" cy="1015663"/>
          </a:xfrm>
          <a:prstGeom prst="rect">
            <a:avLst/>
          </a:prstGeom>
          <a:noFill/>
        </p:spPr>
        <p:txBody>
          <a:bodyPr wrap="square" rtlCol="0">
            <a:spAutoFit/>
          </a:bodyPr>
          <a:lstStyle/>
          <a:p>
            <a:r>
              <a:rPr lang="en-GB" sz="1400" dirty="0" smtClean="0"/>
              <a:t>Data Source:  </a:t>
            </a:r>
            <a:r>
              <a:rPr lang="en-GB" sz="1400" dirty="0" smtClean="0">
                <a:hlinkClick r:id="rId2"/>
              </a:rPr>
              <a:t>ONS/NOMIS Herefordshire Labour Market Profile</a:t>
            </a:r>
            <a:endParaRPr lang="en-GB" sz="1400" dirty="0" smtClean="0"/>
          </a:p>
          <a:p>
            <a:r>
              <a:rPr lang="en-GB" sz="1400" dirty="0" smtClean="0"/>
              <a:t>Date last updated:  18 January 2022</a:t>
            </a:r>
          </a:p>
          <a:p>
            <a:r>
              <a:rPr lang="en-GB" sz="1400" dirty="0" smtClean="0"/>
              <a:t>Frequency of update:   monthly</a:t>
            </a:r>
          </a:p>
          <a:p>
            <a:endParaRPr lang="en-GB" dirty="0"/>
          </a:p>
        </p:txBody>
      </p:sp>
    </p:spTree>
    <p:extLst>
      <p:ext uri="{BB962C8B-B14F-4D97-AF65-F5344CB8AC3E}">
        <p14:creationId xmlns:p14="http://schemas.microsoft.com/office/powerpoint/2010/main" val="422289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89952"/>
          </a:xfrm>
        </p:spPr>
        <p:txBody>
          <a:bodyPr>
            <a:noAutofit/>
          </a:bodyPr>
          <a:lstStyle/>
          <a:p>
            <a:r>
              <a:rPr lang="en-GB" sz="3200" dirty="0" smtClean="0"/>
              <a:t>Section 1. Economic activity and socio-economic indicators</a:t>
            </a:r>
            <a:endParaRPr lang="en-GB" sz="3200" dirty="0"/>
          </a:p>
        </p:txBody>
      </p:sp>
      <p:sp>
        <p:nvSpPr>
          <p:cNvPr id="3" name="Content Placeholder 2"/>
          <p:cNvSpPr>
            <a:spLocks noGrp="1"/>
          </p:cNvSpPr>
          <p:nvPr>
            <p:ph sz="half" idx="1"/>
          </p:nvPr>
        </p:nvSpPr>
        <p:spPr>
          <a:xfrm>
            <a:off x="1317949" y="1055078"/>
            <a:ext cx="9556102" cy="4983772"/>
          </a:xfrm>
        </p:spPr>
        <p:txBody>
          <a:bodyPr>
            <a:normAutofit/>
          </a:bodyPr>
          <a:lstStyle/>
          <a:p>
            <a:pPr marL="0" indent="0">
              <a:buNone/>
            </a:pPr>
            <a:endParaRPr lang="en-US" sz="1600" dirty="0" smtClean="0"/>
          </a:p>
          <a:p>
            <a:r>
              <a:rPr lang="en-US" sz="1600" dirty="0" smtClean="0"/>
              <a:t>Herefordshire’s most and least competitive industries (2020-2021)</a:t>
            </a:r>
          </a:p>
          <a:p>
            <a:r>
              <a:rPr lang="en-GB" sz="1600" dirty="0"/>
              <a:t>Vehicle and cycle flows</a:t>
            </a:r>
          </a:p>
          <a:p>
            <a:r>
              <a:rPr lang="en-US" sz="1600" dirty="0" smtClean="0"/>
              <a:t>Effects </a:t>
            </a:r>
            <a:r>
              <a:rPr lang="en-US" sz="1600" dirty="0"/>
              <a:t>of lockdown on population </a:t>
            </a:r>
            <a:r>
              <a:rPr lang="en-US" sz="1600" dirty="0" smtClean="0"/>
              <a:t>movement</a:t>
            </a:r>
          </a:p>
          <a:p>
            <a:r>
              <a:rPr lang="en-US" sz="1600" dirty="0"/>
              <a:t>People claiming Universal Credit (UC</a:t>
            </a:r>
            <a:r>
              <a:rPr lang="en-US" sz="1600" dirty="0" smtClean="0"/>
              <a:t>)</a:t>
            </a:r>
          </a:p>
          <a:p>
            <a:r>
              <a:rPr lang="en-GB" sz="1600" dirty="0"/>
              <a:t>Council Tax </a:t>
            </a:r>
            <a:r>
              <a:rPr lang="en-GB" sz="1600" dirty="0" smtClean="0"/>
              <a:t>reductions</a:t>
            </a:r>
          </a:p>
          <a:p>
            <a:r>
              <a:rPr lang="en-US" sz="1600" dirty="0"/>
              <a:t>Fuel </a:t>
            </a:r>
            <a:r>
              <a:rPr lang="en-US" sz="1600" dirty="0" smtClean="0"/>
              <a:t>Poverty</a:t>
            </a:r>
          </a:p>
          <a:p>
            <a:r>
              <a:rPr lang="en-US" sz="1600" dirty="0"/>
              <a:t>Housing affordability</a:t>
            </a:r>
          </a:p>
          <a:p>
            <a:pPr>
              <a:lnSpc>
                <a:spcPct val="120000"/>
              </a:lnSpc>
            </a:pPr>
            <a:r>
              <a:rPr lang="en-US" sz="1600" dirty="0" smtClean="0"/>
              <a:t>Mortgage </a:t>
            </a:r>
            <a:r>
              <a:rPr lang="en-US" sz="1600" dirty="0"/>
              <a:t>and landlord possessions in </a:t>
            </a:r>
            <a:r>
              <a:rPr lang="en-US" sz="1600" dirty="0" smtClean="0"/>
              <a:t>Herefordshire</a:t>
            </a:r>
          </a:p>
          <a:p>
            <a:pPr marL="0" indent="0">
              <a:buNone/>
            </a:pPr>
            <a:endParaRPr lang="en-GB" dirty="0"/>
          </a:p>
        </p:txBody>
      </p:sp>
    </p:spTree>
    <p:extLst>
      <p:ext uri="{BB962C8B-B14F-4D97-AF65-F5344CB8AC3E}">
        <p14:creationId xmlns:p14="http://schemas.microsoft.com/office/powerpoint/2010/main" val="261131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0110"/>
            <a:ext cx="10515600" cy="360218"/>
          </a:xfrm>
        </p:spPr>
        <p:txBody>
          <a:bodyPr>
            <a:normAutofit fontScale="90000"/>
          </a:bodyPr>
          <a:lstStyle/>
          <a:p>
            <a:r>
              <a:rPr lang="en-GB" sz="2400" dirty="0" smtClean="0"/>
              <a:t>Herefordshire’s most and least competitive industries (2020-2021)</a:t>
            </a:r>
            <a:endParaRPr lang="en-GB" sz="2400" dirty="0"/>
          </a:p>
        </p:txBody>
      </p:sp>
      <p:pic>
        <p:nvPicPr>
          <p:cNvPr id="10" name="Content Placeholder 9" descr="Chart and table showing Herefordshire's most competitive industries in 2020-2021 were Accomodation and Food Service activities, manufacturing and arts, entertainment and recreation.  The least competiitive industries were construction, education and human health and social work activiti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4690" y="845127"/>
            <a:ext cx="5015346" cy="5126659"/>
          </a:xfrm>
          <a:ln>
            <a:solidFill>
              <a:schemeClr val="tx1"/>
            </a:solidFill>
          </a:ln>
        </p:spPr>
      </p:pic>
      <p:pic>
        <p:nvPicPr>
          <p:cNvPr id="11" name="Content Placeholder 10" descr="Chart and table showing the least competiitive industries in 2020-2021 were construction, education and human health and social work activities."/>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83080" y="845127"/>
            <a:ext cx="4939468" cy="5140216"/>
          </a:xfrm>
          <a:ln>
            <a:solidFill>
              <a:schemeClr val="tx1"/>
            </a:solidFill>
          </a:ln>
        </p:spPr>
      </p:pic>
      <p:sp>
        <p:nvSpPr>
          <p:cNvPr id="12" name="TextBox 11"/>
          <p:cNvSpPr txBox="1"/>
          <p:nvPr/>
        </p:nvSpPr>
        <p:spPr>
          <a:xfrm>
            <a:off x="166254" y="6012872"/>
            <a:ext cx="11319161" cy="738664"/>
          </a:xfrm>
          <a:prstGeom prst="rect">
            <a:avLst/>
          </a:prstGeom>
          <a:solidFill>
            <a:schemeClr val="bg1"/>
          </a:solidFill>
        </p:spPr>
        <p:txBody>
          <a:bodyPr wrap="square" rtlCol="0">
            <a:spAutoFit/>
          </a:bodyPr>
          <a:lstStyle/>
          <a:p>
            <a:r>
              <a:rPr lang="en-GB" sz="1400" b="1" dirty="0" smtClean="0">
                <a:solidFill>
                  <a:schemeClr val="bg1">
                    <a:lumMod val="65000"/>
                  </a:schemeClr>
                </a:solidFill>
              </a:rPr>
              <a:t>Need to know</a:t>
            </a:r>
            <a:r>
              <a:rPr lang="en-GB" sz="1400" dirty="0" smtClean="0">
                <a:solidFill>
                  <a:schemeClr val="bg1">
                    <a:lumMod val="65000"/>
                  </a:schemeClr>
                </a:solidFill>
              </a:rPr>
              <a:t>: Competitive effect </a:t>
            </a:r>
            <a:r>
              <a:rPr lang="en-US" sz="1400" dirty="0" smtClean="0">
                <a:solidFill>
                  <a:schemeClr val="bg1">
                    <a:lumMod val="65000"/>
                  </a:schemeClr>
                </a:solidFill>
              </a:rPr>
              <a:t>explains </a:t>
            </a:r>
            <a:r>
              <a:rPr lang="en-US" sz="1400" dirty="0">
                <a:solidFill>
                  <a:schemeClr val="bg1">
                    <a:lumMod val="65000"/>
                  </a:schemeClr>
                </a:solidFill>
              </a:rPr>
              <a:t>how much of the change in a given industry is due to some unique competitive advantage that the region possesses. This effect is calculated by taking the total regional growth and subtracting the national growth for the same industry.  The regional growth that remains cannot be explained by national trends in that industry or the economy as a whole.</a:t>
            </a:r>
            <a:endParaRPr lang="en-GB" sz="1400" dirty="0">
              <a:solidFill>
                <a:schemeClr val="bg1">
                  <a:lumMod val="65000"/>
                </a:schemeClr>
              </a:solidFill>
            </a:endParaRPr>
          </a:p>
        </p:txBody>
      </p:sp>
      <p:sp>
        <p:nvSpPr>
          <p:cNvPr id="16" name="TextBox 15"/>
          <p:cNvSpPr txBox="1"/>
          <p:nvPr/>
        </p:nvSpPr>
        <p:spPr>
          <a:xfrm>
            <a:off x="10349345" y="3477491"/>
            <a:ext cx="1745673" cy="1754326"/>
          </a:xfrm>
          <a:prstGeom prst="rect">
            <a:avLst/>
          </a:prstGeom>
          <a:noFill/>
          <a:ln>
            <a:solidFill>
              <a:schemeClr val="tx1"/>
            </a:solidFill>
          </a:ln>
        </p:spPr>
        <p:txBody>
          <a:bodyPr wrap="square" rtlCol="0">
            <a:spAutoFit/>
          </a:bodyPr>
          <a:lstStyle/>
          <a:p>
            <a:r>
              <a:rPr lang="en-US" sz="1200" dirty="0"/>
              <a:t>Source: Emsi- economicmodelling.co.uk</a:t>
            </a:r>
          </a:p>
          <a:p>
            <a:r>
              <a:rPr lang="en-US" sz="1200" dirty="0"/>
              <a:t>Date last updated: </a:t>
            </a:r>
            <a:r>
              <a:rPr lang="en-US" sz="1200" dirty="0" smtClean="0"/>
              <a:t>11 January 2022</a:t>
            </a:r>
            <a:endParaRPr lang="en-US" sz="1200" dirty="0"/>
          </a:p>
          <a:p>
            <a:r>
              <a:rPr lang="en-US" sz="1200" dirty="0"/>
              <a:t>Frequency of update: </a:t>
            </a:r>
            <a:r>
              <a:rPr lang="en-US" sz="1200" dirty="0" smtClean="0"/>
              <a:t>annual</a:t>
            </a:r>
            <a:endParaRPr lang="en-US" sz="1200" dirty="0"/>
          </a:p>
          <a:p>
            <a:r>
              <a:rPr lang="en-US" sz="1200" dirty="0"/>
              <a:t>HC data lead: Intelligence Unit</a:t>
            </a:r>
          </a:p>
        </p:txBody>
      </p:sp>
    </p:spTree>
    <p:extLst>
      <p:ext uri="{BB962C8B-B14F-4D97-AF65-F5344CB8AC3E}">
        <p14:creationId xmlns:p14="http://schemas.microsoft.com/office/powerpoint/2010/main" val="396896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34" y="105021"/>
            <a:ext cx="6754812" cy="574675"/>
          </a:xfrm>
        </p:spPr>
        <p:txBody>
          <a:bodyPr>
            <a:normAutofit/>
          </a:bodyPr>
          <a:lstStyle/>
          <a:p>
            <a:r>
              <a:rPr lang="en-US" sz="2800" dirty="0"/>
              <a:t>V</a:t>
            </a:r>
            <a:r>
              <a:rPr lang="en-US" sz="2800" dirty="0" smtClean="0"/>
              <a:t>ehicle </a:t>
            </a:r>
            <a:r>
              <a:rPr lang="en-US" sz="2800" dirty="0"/>
              <a:t>and </a:t>
            </a:r>
            <a:r>
              <a:rPr lang="en-US" sz="2800" dirty="0" smtClean="0"/>
              <a:t>cycle flows</a:t>
            </a:r>
            <a:r>
              <a:rPr lang="en-US" sz="2800" dirty="0" smtClean="0">
                <a:solidFill>
                  <a:srgbClr val="FF0000"/>
                </a:solidFill>
              </a:rPr>
              <a:t> </a:t>
            </a:r>
            <a:endParaRPr lang="en-GB" sz="2800" dirty="0"/>
          </a:p>
        </p:txBody>
      </p:sp>
      <p:sp>
        <p:nvSpPr>
          <p:cNvPr id="4" name="Text Placeholder 3"/>
          <p:cNvSpPr>
            <a:spLocks noGrp="1"/>
          </p:cNvSpPr>
          <p:nvPr>
            <p:ph type="body" sz="half" idx="2"/>
          </p:nvPr>
        </p:nvSpPr>
        <p:spPr>
          <a:xfrm>
            <a:off x="206742" y="679696"/>
            <a:ext cx="6283705" cy="5954186"/>
          </a:xfrm>
          <a:solidFill>
            <a:schemeClr val="bg1"/>
          </a:solidFill>
          <a:ln>
            <a:solidFill>
              <a:srgbClr val="FFC000"/>
            </a:solidFill>
          </a:ln>
        </p:spPr>
        <p:txBody>
          <a:bodyPr>
            <a:noAutofit/>
          </a:bodyPr>
          <a:lstStyle/>
          <a:p>
            <a:pPr>
              <a:lnSpc>
                <a:spcPct val="120000"/>
              </a:lnSpc>
            </a:pPr>
            <a:r>
              <a:rPr lang="en-US" sz="1800" b="1" dirty="0" smtClean="0"/>
              <a:t>Key points:</a:t>
            </a:r>
            <a:endParaRPr lang="en-US" sz="1800" b="1" dirty="0"/>
          </a:p>
          <a:p>
            <a:pPr>
              <a:lnSpc>
                <a:spcPct val="120000"/>
              </a:lnSpc>
            </a:pPr>
            <a:r>
              <a:rPr lang="en-US" sz="1200" dirty="0" smtClean="0"/>
              <a:t>The </a:t>
            </a:r>
            <a:r>
              <a:rPr lang="en-US" sz="1200" dirty="0"/>
              <a:t>COVID-19 pandemic and subsequent lockdown restrictions has had a significant impact on vehicle flows and public transport both at national and local level.</a:t>
            </a:r>
          </a:p>
          <a:p>
            <a:pPr marL="285750" indent="-285750">
              <a:lnSpc>
                <a:spcPct val="120000"/>
              </a:lnSpc>
              <a:buFont typeface="Arial" panose="020B0604020202020204" pitchFamily="34" charset="0"/>
              <a:buChar char="•"/>
            </a:pPr>
            <a:r>
              <a:rPr lang="en-US" sz="1200" dirty="0" smtClean="0"/>
              <a:t>Since </a:t>
            </a:r>
            <a:r>
              <a:rPr lang="en-US" sz="1200" dirty="0"/>
              <a:t>May 2021, all motor vehicles (including cars, LGVs, and HGVs) at local level have remained above levels recorded pre-COVID. Nationally, vehicle flows are recovering at a slower rate and as of November 2021 are still below those recorded pre-COVID. At the peak of the first lockdown, motor vehicle flows decreased by 51% and 62% at local and national level compared to a pre-COVID baseline.</a:t>
            </a:r>
          </a:p>
          <a:p>
            <a:pPr marL="285750" indent="-285750">
              <a:lnSpc>
                <a:spcPct val="120000"/>
              </a:lnSpc>
              <a:buFont typeface="Arial" panose="020B0604020202020204" pitchFamily="34" charset="0"/>
              <a:buChar char="•"/>
            </a:pPr>
            <a:r>
              <a:rPr lang="en-US" sz="1200" dirty="0" smtClean="0"/>
              <a:t>Bus </a:t>
            </a:r>
            <a:r>
              <a:rPr lang="en-US" sz="1200" dirty="0"/>
              <a:t>patronage still remains low compared to pre-COVID levels both at local and national level but is starting to show signs of recovery, with local bus patronage back to 31% below pre-COVID levels compared to 92% at the peak of the first lockdown</a:t>
            </a:r>
            <a:r>
              <a:rPr lang="en-US" sz="1200" dirty="0" smtClean="0"/>
              <a:t>.</a:t>
            </a:r>
          </a:p>
          <a:p>
            <a:pPr marL="285750" indent="-285750">
              <a:lnSpc>
                <a:spcPct val="120000"/>
              </a:lnSpc>
              <a:buFont typeface="Arial" panose="020B0604020202020204" pitchFamily="34" charset="0"/>
              <a:buChar char="•"/>
            </a:pPr>
            <a:r>
              <a:rPr lang="en-US" sz="1200" dirty="0" smtClean="0"/>
              <a:t>Car </a:t>
            </a:r>
            <a:r>
              <a:rPr lang="en-US" sz="1200" dirty="0"/>
              <a:t>flows at local level recovered briefly to above those recorded pre-COVID in September 2020, but have consistently remained above pre-COVID levels since May 2021. </a:t>
            </a:r>
            <a:endParaRPr lang="en-US" sz="1200" dirty="0" smtClean="0"/>
          </a:p>
          <a:p>
            <a:pPr marL="285750" indent="-285750">
              <a:lnSpc>
                <a:spcPct val="120000"/>
              </a:lnSpc>
              <a:buFont typeface="Arial" panose="020B0604020202020204" pitchFamily="34" charset="0"/>
              <a:buChar char="•"/>
            </a:pPr>
            <a:r>
              <a:rPr lang="en-US" sz="1200" dirty="0" smtClean="0"/>
              <a:t>HGV </a:t>
            </a:r>
            <a:r>
              <a:rPr lang="en-US" sz="1200" dirty="0"/>
              <a:t>flows despite declining rapidly at national and local level during the first lockdown, recovered quickly from June </a:t>
            </a:r>
            <a:r>
              <a:rPr lang="en-US" sz="1200" dirty="0" smtClean="0"/>
              <a:t>2020 onwards.  Locally, between </a:t>
            </a:r>
            <a:r>
              <a:rPr lang="en-US" sz="1200" dirty="0"/>
              <a:t>February and September 2021 </a:t>
            </a:r>
            <a:r>
              <a:rPr lang="en-US" sz="1200" dirty="0" smtClean="0"/>
              <a:t>flows were at </a:t>
            </a:r>
            <a:r>
              <a:rPr lang="en-US" sz="1200" dirty="0"/>
              <a:t>or above pre-COVID levels. </a:t>
            </a:r>
          </a:p>
          <a:p>
            <a:pPr marL="285750" indent="-285750">
              <a:lnSpc>
                <a:spcPct val="120000"/>
              </a:lnSpc>
              <a:buFont typeface="Arial" panose="020B0604020202020204" pitchFamily="34" charset="0"/>
              <a:buChar char="•"/>
            </a:pPr>
            <a:r>
              <a:rPr lang="en-US" sz="1200" dirty="0" smtClean="0"/>
              <a:t>LGV </a:t>
            </a:r>
            <a:r>
              <a:rPr lang="en-US" sz="1200" dirty="0"/>
              <a:t>flows recorded the greatest decline in flows during the first lockdown </a:t>
            </a:r>
            <a:r>
              <a:rPr lang="en-US" sz="1200" dirty="0" smtClean="0"/>
              <a:t>with </a:t>
            </a:r>
            <a:r>
              <a:rPr lang="en-US" sz="1200" dirty="0"/>
              <a:t>local LGV flows increasing to above those recorded pre-COVID briefly in September and October 2020 before declining again. From March 2021, LGV flows at national and local level started to recover and have remained above the pre-COVID baseline since.</a:t>
            </a:r>
          </a:p>
          <a:p>
            <a:pPr marL="285750" indent="-285750">
              <a:lnSpc>
                <a:spcPct val="120000"/>
              </a:lnSpc>
              <a:buFont typeface="Arial" panose="020B0604020202020204" pitchFamily="34" charset="0"/>
              <a:buChar char="•"/>
            </a:pPr>
            <a:endParaRPr lang="en-US" sz="1200" dirty="0"/>
          </a:p>
          <a:p>
            <a:pPr>
              <a:lnSpc>
                <a:spcPct val="120000"/>
              </a:lnSpc>
            </a:pPr>
            <a:endParaRPr lang="en-US" sz="1800" dirty="0" smtClean="0"/>
          </a:p>
        </p:txBody>
      </p:sp>
      <p:pic>
        <p:nvPicPr>
          <p:cNvPr id="3" name="Picture 2" descr="Bart cart showing a comparison of the number of motor vehicles on the national and local road network between March 2020 and November 2021 compared to pre-COVID levels (5-day, 24 hour)."/>
          <p:cNvPicPr>
            <a:picLocks noChangeAspect="1"/>
          </p:cNvPicPr>
          <p:nvPr/>
        </p:nvPicPr>
        <p:blipFill>
          <a:blip r:embed="rId2"/>
          <a:stretch>
            <a:fillRect/>
          </a:stretch>
        </p:blipFill>
        <p:spPr>
          <a:xfrm>
            <a:off x="6549390" y="856599"/>
            <a:ext cx="5506460" cy="3267166"/>
          </a:xfrm>
          <a:prstGeom prst="rect">
            <a:avLst/>
          </a:prstGeom>
          <a:ln>
            <a:solidFill>
              <a:schemeClr val="tx1"/>
            </a:solidFill>
          </a:ln>
        </p:spPr>
      </p:pic>
      <p:sp>
        <p:nvSpPr>
          <p:cNvPr id="10" name="TextBox 9"/>
          <p:cNvSpPr txBox="1"/>
          <p:nvPr/>
        </p:nvSpPr>
        <p:spPr>
          <a:xfrm>
            <a:off x="6594913" y="4531600"/>
            <a:ext cx="5415414" cy="1046440"/>
          </a:xfrm>
          <a:prstGeom prst="rect">
            <a:avLst/>
          </a:prstGeom>
          <a:solidFill>
            <a:schemeClr val="bg1"/>
          </a:solidFill>
          <a:ln>
            <a:solidFill>
              <a:schemeClr val="bg1">
                <a:lumMod val="75000"/>
              </a:schemeClr>
            </a:solidFill>
          </a:ln>
        </p:spPr>
        <p:txBody>
          <a:bodyPr wrap="square" rtlCol="0">
            <a:spAutoFit/>
          </a:bodyPr>
          <a:lstStyle/>
          <a:p>
            <a:r>
              <a:rPr lang="en-GB" sz="1400" b="1" dirty="0" smtClean="0">
                <a:solidFill>
                  <a:schemeClr val="bg1">
                    <a:lumMod val="65000"/>
                  </a:schemeClr>
                </a:solidFill>
              </a:rPr>
              <a:t>Need to know</a:t>
            </a:r>
            <a:r>
              <a:rPr lang="en-GB" sz="1400" dirty="0" smtClean="0">
                <a:solidFill>
                  <a:schemeClr val="bg1">
                    <a:lumMod val="65000"/>
                  </a:schemeClr>
                </a:solidFill>
              </a:rPr>
              <a:t>: </a:t>
            </a:r>
            <a:r>
              <a:rPr lang="en-US" sz="1200" dirty="0" smtClean="0">
                <a:solidFill>
                  <a:schemeClr val="bg1">
                    <a:lumMod val="65000"/>
                  </a:schemeClr>
                </a:solidFill>
              </a:rPr>
              <a:t>The </a:t>
            </a:r>
            <a:r>
              <a:rPr lang="en-US" sz="1200" dirty="0">
                <a:solidFill>
                  <a:schemeClr val="bg1">
                    <a:lumMod val="65000"/>
                  </a:schemeClr>
                </a:solidFill>
              </a:rPr>
              <a:t>national data is for Great Britain, and is provided by the Department for Transport (DfT</a:t>
            </a:r>
            <a:r>
              <a:rPr lang="en-US" sz="1200" dirty="0" smtClean="0">
                <a:solidFill>
                  <a:schemeClr val="bg1">
                    <a:lumMod val="65000"/>
                  </a:schemeClr>
                </a:solidFill>
              </a:rPr>
              <a:t>).  Local </a:t>
            </a:r>
            <a:r>
              <a:rPr lang="en-US" sz="1200" dirty="0">
                <a:solidFill>
                  <a:schemeClr val="bg1">
                    <a:lumMod val="65000"/>
                  </a:schemeClr>
                </a:solidFill>
              </a:rPr>
              <a:t>traffic data including all motor vehicles, cars, LGVs and HGVs </a:t>
            </a:r>
            <a:r>
              <a:rPr lang="en-US" sz="1200" dirty="0" smtClean="0">
                <a:solidFill>
                  <a:schemeClr val="bg1">
                    <a:lumMod val="65000"/>
                  </a:schemeClr>
                </a:solidFill>
              </a:rPr>
              <a:t>and cycling data has </a:t>
            </a:r>
            <a:r>
              <a:rPr lang="en-US" sz="1200" dirty="0">
                <a:solidFill>
                  <a:schemeClr val="bg1">
                    <a:lumMod val="65000"/>
                  </a:schemeClr>
                </a:solidFill>
              </a:rPr>
              <a:t>been analysed from </a:t>
            </a:r>
            <a:r>
              <a:rPr lang="en-US" sz="1200" dirty="0" smtClean="0">
                <a:solidFill>
                  <a:schemeClr val="bg1">
                    <a:lumMod val="65000"/>
                  </a:schemeClr>
                </a:solidFill>
              </a:rPr>
              <a:t>Automatic </a:t>
            </a:r>
            <a:r>
              <a:rPr lang="en-US" sz="1200" dirty="0">
                <a:solidFill>
                  <a:schemeClr val="bg1">
                    <a:lumMod val="65000"/>
                  </a:schemeClr>
                </a:solidFill>
              </a:rPr>
              <a:t>Traffic Counter locations in </a:t>
            </a:r>
            <a:r>
              <a:rPr lang="en-US" sz="1200" dirty="0" smtClean="0">
                <a:solidFill>
                  <a:schemeClr val="bg1">
                    <a:lumMod val="65000"/>
                  </a:schemeClr>
                </a:solidFill>
              </a:rPr>
              <a:t>Hereford</a:t>
            </a:r>
            <a:r>
              <a:rPr lang="en-US" sz="1200" dirty="0">
                <a:solidFill>
                  <a:schemeClr val="bg1">
                    <a:lumMod val="65000"/>
                  </a:schemeClr>
                </a:solidFill>
              </a:rPr>
              <a:t>.</a:t>
            </a:r>
            <a:r>
              <a:rPr lang="en-US" sz="1200" dirty="0" smtClean="0">
                <a:solidFill>
                  <a:schemeClr val="bg1">
                    <a:lumMod val="65000"/>
                  </a:schemeClr>
                </a:solidFill>
              </a:rPr>
              <a:t> Local </a:t>
            </a:r>
            <a:r>
              <a:rPr lang="en-US" sz="1200" dirty="0">
                <a:solidFill>
                  <a:schemeClr val="bg1">
                    <a:lumMod val="65000"/>
                  </a:schemeClr>
                </a:solidFill>
              </a:rPr>
              <a:t>bus patronage data is provided by bus </a:t>
            </a:r>
            <a:r>
              <a:rPr lang="en-US" sz="1200" dirty="0" smtClean="0">
                <a:solidFill>
                  <a:schemeClr val="bg1">
                    <a:lumMod val="65000"/>
                  </a:schemeClr>
                </a:solidFill>
              </a:rPr>
              <a:t>operators.</a:t>
            </a:r>
            <a:endParaRPr lang="en-GB" sz="1200" dirty="0">
              <a:solidFill>
                <a:schemeClr val="bg1">
                  <a:lumMod val="65000"/>
                </a:schemeClr>
              </a:solidFill>
            </a:endParaRPr>
          </a:p>
        </p:txBody>
      </p:sp>
      <p:sp>
        <p:nvSpPr>
          <p:cNvPr id="9" name="TextBox 8"/>
          <p:cNvSpPr txBox="1"/>
          <p:nvPr/>
        </p:nvSpPr>
        <p:spPr>
          <a:xfrm>
            <a:off x="6594913" y="4189183"/>
            <a:ext cx="4149969" cy="276999"/>
          </a:xfrm>
          <a:prstGeom prst="rect">
            <a:avLst/>
          </a:prstGeom>
          <a:noFill/>
        </p:spPr>
        <p:txBody>
          <a:bodyPr wrap="square" rtlCol="0">
            <a:spAutoFit/>
          </a:bodyPr>
          <a:lstStyle/>
          <a:p>
            <a:r>
              <a:rPr lang="en-GB" sz="1200" dirty="0" smtClean="0"/>
              <a:t>Source:  Herefordshire Council Transport team</a:t>
            </a:r>
            <a:endParaRPr lang="en-GB" sz="1200" dirty="0"/>
          </a:p>
        </p:txBody>
      </p:sp>
    </p:spTree>
    <p:extLst>
      <p:ext uri="{BB962C8B-B14F-4D97-AF65-F5344CB8AC3E}">
        <p14:creationId xmlns:p14="http://schemas.microsoft.com/office/powerpoint/2010/main" val="254989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51" y="394199"/>
            <a:ext cx="11519999" cy="471583"/>
          </a:xfrm>
        </p:spPr>
        <p:txBody>
          <a:bodyPr>
            <a:noAutofit/>
          </a:bodyPr>
          <a:lstStyle/>
          <a:p>
            <a:r>
              <a:rPr lang="en-GB" sz="2800" dirty="0" smtClean="0"/>
              <a:t>Effects of lockdown on population movement</a:t>
            </a:r>
            <a:endParaRPr lang="en-GB" sz="2800" dirty="0"/>
          </a:p>
        </p:txBody>
      </p:sp>
      <p:sp>
        <p:nvSpPr>
          <p:cNvPr id="5" name="Rectangle 4"/>
          <p:cNvSpPr/>
          <p:nvPr/>
        </p:nvSpPr>
        <p:spPr>
          <a:xfrm>
            <a:off x="161960" y="966860"/>
            <a:ext cx="11890035" cy="1440160"/>
          </a:xfrm>
          <a:prstGeom prst="rect">
            <a:avLst/>
          </a:prstGeom>
        </p:spPr>
        <p:txBody>
          <a:bodyPr wrap="square" numCol="1" spcCol="360000">
            <a:noAutofit/>
          </a:bodyPr>
          <a:lstStyle/>
          <a:p>
            <a:pPr marL="180000" lvl="0" indent="-180000">
              <a:spcBef>
                <a:spcPts val="600"/>
              </a:spcBef>
              <a:buFont typeface="Arial" panose="020B0604020202020204" pitchFamily="34" charset="0"/>
              <a:buChar char="•"/>
              <a:defRPr/>
            </a:pPr>
            <a:r>
              <a:rPr lang="en-GB" sz="1200" dirty="0">
                <a:solidFill>
                  <a:srgbClr val="282E2B"/>
                </a:solidFill>
                <a:ea typeface="Times New Roman" panose="02020603050405020304" pitchFamily="18" charset="0"/>
              </a:rPr>
              <a:t>This chart shows average visits to different categories of places, using location data of Google users, compared to the beginning of 2020.</a:t>
            </a:r>
          </a:p>
          <a:p>
            <a:pPr marL="180000" indent="-180000">
              <a:spcBef>
                <a:spcPts val="600"/>
              </a:spcBef>
              <a:buFont typeface="Arial" panose="020B0604020202020204" pitchFamily="34" charset="0"/>
              <a:buChar char="•"/>
              <a:defRPr/>
            </a:pPr>
            <a:r>
              <a:rPr lang="en-US" sz="1200" dirty="0" smtClean="0">
                <a:solidFill>
                  <a:srgbClr val="282E2B"/>
                </a:solidFill>
                <a:ea typeface="Times New Roman" panose="02020603050405020304" pitchFamily="18" charset="0"/>
              </a:rPr>
              <a:t>Data </a:t>
            </a:r>
            <a:r>
              <a:rPr lang="en-US" sz="1200" dirty="0">
                <a:solidFill>
                  <a:srgbClr val="282E2B"/>
                </a:solidFill>
                <a:ea typeface="Times New Roman" panose="02020603050405020304" pitchFamily="18" charset="0"/>
              </a:rPr>
              <a:t>showing up to </a:t>
            </a:r>
            <a:r>
              <a:rPr lang="en-US" sz="1200" dirty="0" smtClean="0">
                <a:solidFill>
                  <a:srgbClr val="282E2B"/>
                </a:solidFill>
                <a:ea typeface="Times New Roman" panose="02020603050405020304" pitchFamily="18" charset="0"/>
              </a:rPr>
              <a:t>31st Dec, so reflect the influence of Christmas period.</a:t>
            </a:r>
          </a:p>
          <a:p>
            <a:pPr marL="180000" indent="-180000">
              <a:spcBef>
                <a:spcPts val="600"/>
              </a:spcBef>
              <a:buFont typeface="Arial" panose="020B0604020202020204" pitchFamily="34" charset="0"/>
              <a:buChar char="•"/>
              <a:defRPr/>
            </a:pPr>
            <a:r>
              <a:rPr lang="en-US" sz="1200" dirty="0" smtClean="0">
                <a:solidFill>
                  <a:srgbClr val="282E2B"/>
                </a:solidFill>
                <a:ea typeface="Times New Roman" panose="02020603050405020304" pitchFamily="18" charset="0"/>
              </a:rPr>
              <a:t>There were increases in retail outlets immediately prior to Christmas while </a:t>
            </a:r>
            <a:r>
              <a:rPr lang="en-US" sz="1200" dirty="0">
                <a:solidFill>
                  <a:srgbClr val="282E2B"/>
                </a:solidFill>
                <a:ea typeface="Times New Roman" panose="02020603050405020304" pitchFamily="18" charset="0"/>
              </a:rPr>
              <a:t>in recent days falls in access to retail and recreational outlet, stations and </a:t>
            </a:r>
            <a:r>
              <a:rPr lang="en-US" sz="1200" dirty="0" smtClean="0">
                <a:solidFill>
                  <a:srgbClr val="282E2B"/>
                </a:solidFill>
                <a:ea typeface="Times New Roman" panose="02020603050405020304" pitchFamily="18" charset="0"/>
              </a:rPr>
              <a:t>workplaces </a:t>
            </a:r>
            <a:r>
              <a:rPr lang="en-US" sz="1200" dirty="0">
                <a:solidFill>
                  <a:srgbClr val="282E2B"/>
                </a:solidFill>
                <a:ea typeface="Times New Roman" panose="02020603050405020304" pitchFamily="18" charset="0"/>
              </a:rPr>
              <a:t>have fallen due to the holiday season. </a:t>
            </a:r>
            <a:endParaRPr lang="en-US" sz="1200" dirty="0" smtClean="0">
              <a:solidFill>
                <a:srgbClr val="282E2B"/>
              </a:solidFill>
              <a:ea typeface="Times New Roman" panose="02020603050405020304" pitchFamily="18" charset="0"/>
            </a:endParaRPr>
          </a:p>
          <a:p>
            <a:pPr marL="180000" indent="-180000">
              <a:spcBef>
                <a:spcPts val="600"/>
              </a:spcBef>
              <a:buFont typeface="Arial" panose="020B0604020202020204" pitchFamily="34" charset="0"/>
              <a:buChar char="•"/>
              <a:defRPr/>
            </a:pPr>
            <a:r>
              <a:rPr lang="en-US" sz="1200" dirty="0" smtClean="0">
                <a:solidFill>
                  <a:srgbClr val="282E2B"/>
                </a:solidFill>
                <a:ea typeface="Times New Roman" panose="02020603050405020304" pitchFamily="18" charset="0"/>
              </a:rPr>
              <a:t>As the data does not cover the post-Christmas return to work, compliance with work </a:t>
            </a:r>
            <a:r>
              <a:rPr lang="en-US" sz="1200" dirty="0">
                <a:solidFill>
                  <a:srgbClr val="282E2B"/>
                </a:solidFill>
                <a:ea typeface="Times New Roman" panose="02020603050405020304" pitchFamily="18" charset="0"/>
              </a:rPr>
              <a:t>from home guidance </a:t>
            </a:r>
            <a:r>
              <a:rPr lang="en-US" sz="1200" dirty="0" smtClean="0">
                <a:solidFill>
                  <a:srgbClr val="282E2B"/>
                </a:solidFill>
                <a:ea typeface="Times New Roman" panose="02020603050405020304" pitchFamily="18" charset="0"/>
              </a:rPr>
              <a:t>(Plan B) cannot be as yet determined.</a:t>
            </a:r>
            <a:endParaRPr lang="en-US" sz="1200" dirty="0">
              <a:solidFill>
                <a:srgbClr val="282E2B"/>
              </a:solidFill>
              <a:ea typeface="Times New Roman" panose="02020603050405020304" pitchFamily="18" charset="0"/>
            </a:endParaRPr>
          </a:p>
          <a:p>
            <a:pPr marL="180000" indent="-180000">
              <a:spcBef>
                <a:spcPts val="600"/>
              </a:spcBef>
              <a:buFont typeface="Arial" panose="020B0604020202020204" pitchFamily="34" charset="0"/>
              <a:buChar char="•"/>
              <a:defRPr/>
            </a:pPr>
            <a:endParaRPr lang="en-US" sz="1200" dirty="0">
              <a:solidFill>
                <a:srgbClr val="282E2B"/>
              </a:solidFill>
              <a:ea typeface="Times New Roman" panose="02020603050405020304" pitchFamily="18" charset="0"/>
            </a:endParaRPr>
          </a:p>
        </p:txBody>
      </p:sp>
      <p:pic>
        <p:nvPicPr>
          <p:cNvPr id="6" name="Picture 5" descr="line chart showing how visits to different categories of place have varied since February 2020, with visits to most dropping during lockdowns" title="Effects of lockdown on population movement"/>
          <p:cNvPicPr>
            <a:picLocks noChangeAspect="1"/>
          </p:cNvPicPr>
          <p:nvPr/>
        </p:nvPicPr>
        <p:blipFill>
          <a:blip r:embed="rId3"/>
          <a:stretch>
            <a:fillRect/>
          </a:stretch>
        </p:blipFill>
        <p:spPr>
          <a:xfrm>
            <a:off x="195299" y="2609176"/>
            <a:ext cx="11674590" cy="3685004"/>
          </a:xfrm>
          <a:prstGeom prst="rect">
            <a:avLst/>
          </a:prstGeom>
        </p:spPr>
      </p:pic>
      <p:sp>
        <p:nvSpPr>
          <p:cNvPr id="7" name="Down Arrow Callout 6"/>
          <p:cNvSpPr/>
          <p:nvPr/>
        </p:nvSpPr>
        <p:spPr>
          <a:xfrm>
            <a:off x="9408368" y="2717911"/>
            <a:ext cx="1440160" cy="1080120"/>
          </a:xfrm>
          <a:prstGeom prst="downArrowCallout">
            <a:avLst>
              <a:gd name="adj1" fmla="val 27106"/>
              <a:gd name="adj2" fmla="val 25000"/>
              <a:gd name="adj3" fmla="val 21841"/>
              <a:gd name="adj4" fmla="val 632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panose="020B0604020202020204"/>
                <a:ea typeface="+mn-ea"/>
                <a:cs typeface="+mn-cs"/>
              </a:rPr>
              <a:t>Implementation of Plan B restrictions (10 Dec)</a:t>
            </a:r>
            <a:endPar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TextBox 27"/>
          <p:cNvSpPr txBox="1"/>
          <p:nvPr/>
        </p:nvSpPr>
        <p:spPr>
          <a:xfrm>
            <a:off x="-63406" y="6308430"/>
            <a:ext cx="12192000" cy="430887"/>
          </a:xfrm>
          <a:prstGeom prst="rect">
            <a:avLst/>
          </a:prstGeom>
          <a:solidFill>
            <a:schemeClr val="bg1"/>
          </a:solidFill>
        </p:spPr>
        <p:txBody>
          <a:bodyPr wrap="square" rIns="0"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0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This chart is updated daily on the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4"/>
              </a:rPr>
              <a:t>Data Orchard website</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 using data published by </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5"/>
              </a:rPr>
              <a:t>Google</a:t>
            </a:r>
            <a:r>
              <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US" sz="1000" b="0" i="0" u="none" strike="noStrike" kern="1200" cap="none" spc="0" normalizeH="0" baseline="0" noProof="0" dirty="0" smtClean="0">
                <a:ln>
                  <a:noFill/>
                </a:ln>
                <a:solidFill>
                  <a:srgbClr val="282E2B"/>
                </a:solidFill>
                <a:effectLst/>
                <a:uLnTx/>
                <a:uFillTx/>
                <a:latin typeface="Arial" panose="020B0604020202020204"/>
                <a:ea typeface="+mn-ea"/>
                <a:cs typeface="+mn-cs"/>
              </a:rPr>
              <a:t>The baseline is the median value, for the corresponding day of the week, during the five weeks 3 Jan–6 Feb 2020. Note that the data is based on movements of those who have opted to turn on location history in their Google accounts on their mobile devices. </a:t>
            </a:r>
            <a:endParaRPr kumimoji="0" lang="en-GB" sz="1000" b="0" i="0" u="none" strike="noStrike" kern="1200" cap="none" spc="0" normalizeH="0" baseline="0" noProof="0" dirty="0" smtClean="0">
              <a:ln>
                <a:noFill/>
              </a:ln>
              <a:solidFill>
                <a:srgbClr val="282E2B"/>
              </a:solidFill>
              <a:effectLst/>
              <a:uLnTx/>
              <a:uFillTx/>
              <a:latin typeface="Arial" panose="020B0604020202020204"/>
              <a:ea typeface="+mn-ea"/>
              <a:cs typeface="+mn-cs"/>
            </a:endParaRPr>
          </a:p>
        </p:txBody>
      </p:sp>
      <p:pic>
        <p:nvPicPr>
          <p:cNvPr id="11" name="Picture 10" title="&quot;&quot;"/>
          <p:cNvPicPr>
            <a:picLocks noChangeAspect="1"/>
          </p:cNvPicPr>
          <p:nvPr/>
        </p:nvPicPr>
        <p:blipFill rotWithShape="1">
          <a:blip r:embed="rId6">
            <a:clrChange>
              <a:clrFrom>
                <a:srgbClr val="FFFFFF"/>
              </a:clrFrom>
              <a:clrTo>
                <a:srgbClr val="FFFFFF">
                  <a:alpha val="0"/>
                </a:srgbClr>
              </a:clrTo>
            </a:clrChange>
          </a:blip>
          <a:srcRect l="8548"/>
          <a:stretch/>
        </p:blipFill>
        <p:spPr>
          <a:xfrm>
            <a:off x="127938" y="6294180"/>
            <a:ext cx="377226" cy="384543"/>
          </a:xfrm>
          <a:prstGeom prst="rect">
            <a:avLst/>
          </a:prstGeom>
        </p:spPr>
      </p:pic>
    </p:spTree>
    <p:extLst>
      <p:ext uri="{BB962C8B-B14F-4D97-AF65-F5344CB8AC3E}">
        <p14:creationId xmlns:p14="http://schemas.microsoft.com/office/powerpoint/2010/main" val="2899832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2800" dirty="0" smtClean="0"/>
              <a:t>About this briefing</a:t>
            </a:r>
            <a:endParaRPr lang="en-GB" sz="2800" dirty="0"/>
          </a:p>
        </p:txBody>
      </p:sp>
      <p:sp>
        <p:nvSpPr>
          <p:cNvPr id="3" name="Content Placeholder 2"/>
          <p:cNvSpPr>
            <a:spLocks noGrp="1"/>
          </p:cNvSpPr>
          <p:nvPr>
            <p:ph idx="1"/>
          </p:nvPr>
        </p:nvSpPr>
        <p:spPr>
          <a:xfrm>
            <a:off x="287337" y="718457"/>
            <a:ext cx="11685588" cy="5599216"/>
          </a:xfrm>
          <a:solidFill>
            <a:schemeClr val="bg1"/>
          </a:solidFill>
        </p:spPr>
        <p:txBody>
          <a:bodyPr>
            <a:normAutofit fontScale="62500" lnSpcReduction="20000"/>
          </a:bodyPr>
          <a:lstStyle/>
          <a:p>
            <a:pPr marL="0" indent="0">
              <a:lnSpc>
                <a:spcPct val="120000"/>
              </a:lnSpc>
              <a:spcBef>
                <a:spcPts val="1200"/>
              </a:spcBef>
              <a:buNone/>
            </a:pPr>
            <a:r>
              <a:rPr lang="en-US" sz="2200" dirty="0" smtClean="0"/>
              <a:t>This monthly publication brings together the latest understanding about the economic impacts of coronavirus In Herefordshire.  Previous editions are still </a:t>
            </a:r>
            <a:r>
              <a:rPr lang="en-US" sz="2200" dirty="0"/>
              <a:t>available for reference on the </a:t>
            </a:r>
            <a:r>
              <a:rPr lang="en-US" sz="2200" dirty="0">
                <a:hlinkClick r:id="rId2"/>
              </a:rPr>
              <a:t>Understanding Herefordshire </a:t>
            </a:r>
            <a:r>
              <a:rPr lang="en-US" sz="2200" dirty="0"/>
              <a:t>website</a:t>
            </a:r>
            <a:r>
              <a:rPr lang="en-US" sz="2200" dirty="0" smtClean="0"/>
              <a:t>.</a:t>
            </a:r>
          </a:p>
          <a:p>
            <a:pPr marL="0" indent="0">
              <a:lnSpc>
                <a:spcPct val="120000"/>
              </a:lnSpc>
              <a:spcBef>
                <a:spcPts val="1200"/>
              </a:spcBef>
              <a:buNone/>
            </a:pPr>
            <a:r>
              <a:rPr lang="en-US" sz="2200" b="1" dirty="0" smtClean="0"/>
              <a:t>Contents</a:t>
            </a:r>
            <a:endParaRPr lang="en-GB" sz="2200" b="1" dirty="0"/>
          </a:p>
          <a:p>
            <a:pPr>
              <a:lnSpc>
                <a:spcPct val="120000"/>
              </a:lnSpc>
              <a:spcBef>
                <a:spcPts val="1200"/>
              </a:spcBef>
              <a:buFont typeface="Arial" panose="020B0604020202020204" pitchFamily="34" charset="0"/>
              <a:buChar char="•"/>
            </a:pPr>
            <a:r>
              <a:rPr lang="en-US" sz="2200" dirty="0" smtClean="0">
                <a:hlinkClick r:id="rId3" action="ppaction://hlinksldjump"/>
              </a:rPr>
              <a:t>Key messages</a:t>
            </a:r>
            <a:r>
              <a:rPr lang="en-US" sz="2200" dirty="0" smtClean="0"/>
              <a:t> What’s new in Herefordshire this month, including links to the relevant detail within the document, followed by a summary of significant new data and intelligence relating to the wider economy which is likely to have a bearing on the county.</a:t>
            </a:r>
          </a:p>
          <a:p>
            <a:pPr>
              <a:lnSpc>
                <a:spcPct val="120000"/>
              </a:lnSpc>
              <a:spcBef>
                <a:spcPts val="1200"/>
              </a:spcBef>
              <a:buFont typeface="Arial" panose="020B0604020202020204" pitchFamily="34" charset="0"/>
              <a:buChar char="•"/>
            </a:pPr>
            <a:r>
              <a:rPr lang="en-US" sz="2200" dirty="0" smtClean="0">
                <a:hlinkClick r:id="rId4" action="ppaction://hlinksldjump"/>
              </a:rPr>
              <a:t>Section 1:  </a:t>
            </a:r>
            <a:r>
              <a:rPr lang="en-US" sz="2200" dirty="0">
                <a:hlinkClick r:id="rId4" action="ppaction://hlinksldjump"/>
              </a:rPr>
              <a:t>Economic activity and socio-economic </a:t>
            </a:r>
            <a:r>
              <a:rPr lang="en-US" sz="2200" dirty="0" smtClean="0">
                <a:hlinkClick r:id="rId4" action="ppaction://hlinksldjump"/>
              </a:rPr>
              <a:t>indicators</a:t>
            </a:r>
            <a:r>
              <a:rPr lang="en-US" sz="2200" dirty="0" smtClean="0"/>
              <a:t>  A range of socio-economic indicators that are updated either annually or quarterly and provide insights into the health of the local economy and the economic and financial wellbeing of residents.</a:t>
            </a:r>
          </a:p>
          <a:p>
            <a:pPr>
              <a:lnSpc>
                <a:spcPct val="120000"/>
              </a:lnSpc>
              <a:spcBef>
                <a:spcPts val="1200"/>
              </a:spcBef>
              <a:buFont typeface="Arial" panose="020B0604020202020204" pitchFamily="34" charset="0"/>
              <a:buChar char="•"/>
            </a:pPr>
            <a:r>
              <a:rPr lang="en-US" sz="2200" dirty="0" smtClean="0">
                <a:hlinkClick r:id="rId5" action="ppaction://hlinksldjump"/>
              </a:rPr>
              <a:t>Section 2:  The labour market</a:t>
            </a:r>
            <a:r>
              <a:rPr lang="en-US" sz="2200" dirty="0" smtClean="0"/>
              <a:t>.  Information on workforce jobs, employment by industry, job postings, in demand skills, hard to fill vacancies and skills shortages and workforce educational attainment.</a:t>
            </a:r>
          </a:p>
          <a:p>
            <a:pPr>
              <a:lnSpc>
                <a:spcPct val="120000"/>
              </a:lnSpc>
              <a:spcBef>
                <a:spcPts val="1200"/>
              </a:spcBef>
              <a:buFont typeface="Arial" panose="020B0604020202020204" pitchFamily="34" charset="0"/>
              <a:buChar char="•"/>
            </a:pPr>
            <a:r>
              <a:rPr lang="en-US" sz="2200" dirty="0" smtClean="0">
                <a:hlinkClick r:id="rId6" action="ppaction://hlinksldjump"/>
              </a:rPr>
              <a:t>Section 3:  </a:t>
            </a:r>
            <a:r>
              <a:rPr lang="en-US" sz="2200" dirty="0" smtClean="0">
                <a:hlinkClick r:id="rId6" action="ppaction://hlinksldjump"/>
              </a:rPr>
              <a:t>Unemployment</a:t>
            </a:r>
            <a:r>
              <a:rPr lang="en-US" sz="2200" dirty="0" smtClean="0"/>
              <a:t>  </a:t>
            </a:r>
            <a:r>
              <a:rPr lang="en-US" sz="2200" dirty="0" smtClean="0"/>
              <a:t>Including the latest claimant count </a:t>
            </a:r>
            <a:r>
              <a:rPr lang="en-US" sz="2200" dirty="0" smtClean="0"/>
              <a:t>data and model-based estimates of unemployment.</a:t>
            </a:r>
            <a:endParaRPr lang="en-US" sz="2200" dirty="0" smtClean="0"/>
          </a:p>
          <a:p>
            <a:pPr>
              <a:lnSpc>
                <a:spcPct val="120000"/>
              </a:lnSpc>
              <a:spcBef>
                <a:spcPts val="1200"/>
              </a:spcBef>
              <a:buFont typeface="Arial" panose="020B0604020202020204" pitchFamily="34" charset="0"/>
              <a:buChar char="•"/>
            </a:pPr>
            <a:r>
              <a:rPr lang="en-US" sz="2200" dirty="0" smtClean="0">
                <a:hlinkClick r:id="rId7" action="ppaction://hlinksldjump"/>
              </a:rPr>
              <a:t>Section 4:  Support </a:t>
            </a:r>
            <a:r>
              <a:rPr lang="en-US" sz="2200" dirty="0">
                <a:hlinkClick r:id="rId7" action="ppaction://hlinksldjump"/>
              </a:rPr>
              <a:t>for </a:t>
            </a:r>
            <a:r>
              <a:rPr lang="en-US" sz="2200" dirty="0" smtClean="0">
                <a:hlinkClick r:id="rId7" action="ppaction://hlinksldjump"/>
              </a:rPr>
              <a:t>Herefordshire businesses</a:t>
            </a:r>
            <a:r>
              <a:rPr lang="en-US" sz="2200" dirty="0" smtClean="0"/>
              <a:t>  Data on local authority administered support schemes for Herefordshire businesses.</a:t>
            </a:r>
          </a:p>
          <a:p>
            <a:pPr>
              <a:lnSpc>
                <a:spcPct val="120000"/>
              </a:lnSpc>
              <a:spcBef>
                <a:spcPts val="1200"/>
              </a:spcBef>
              <a:buFont typeface="Arial" panose="020B0604020202020204" pitchFamily="34" charset="0"/>
              <a:buChar char="•"/>
            </a:pPr>
            <a:r>
              <a:rPr lang="en-US" sz="2200" dirty="0" smtClean="0">
                <a:hlinkClick r:id="rId8" action="ppaction://hlinksldjump"/>
              </a:rPr>
              <a:t>Section 4:  Intelligence roundup</a:t>
            </a:r>
            <a:r>
              <a:rPr lang="en-US" sz="2200" dirty="0" smtClean="0"/>
              <a:t>  Links </a:t>
            </a:r>
            <a:r>
              <a:rPr lang="en-US" sz="2200" dirty="0"/>
              <a:t>to recently published research, reports and webinars relevant to understanding the current state of Herefordshire’s economy and socio-economic trends likely to impact upon the </a:t>
            </a:r>
            <a:r>
              <a:rPr lang="en-US" sz="2200" dirty="0" smtClean="0"/>
              <a:t>county.</a:t>
            </a:r>
          </a:p>
          <a:p>
            <a:pPr>
              <a:lnSpc>
                <a:spcPct val="120000"/>
              </a:lnSpc>
              <a:spcBef>
                <a:spcPts val="1200"/>
              </a:spcBef>
              <a:buFont typeface="Arial" panose="020B0604020202020204" pitchFamily="34" charset="0"/>
              <a:buChar char="•"/>
            </a:pPr>
            <a:r>
              <a:rPr lang="en-US" sz="2200" dirty="0" smtClean="0">
                <a:hlinkClick r:id="rId9" action="ppaction://hlinksldjump"/>
              </a:rPr>
              <a:t>Section 5:  </a:t>
            </a:r>
            <a:r>
              <a:rPr lang="en-US" sz="2200" dirty="0">
                <a:hlinkClick r:id="rId9" action="ppaction://hlinksldjump"/>
              </a:rPr>
              <a:t>Useful </a:t>
            </a:r>
            <a:r>
              <a:rPr lang="en-US" sz="2200" dirty="0" smtClean="0">
                <a:hlinkClick r:id="rId9" action="ppaction://hlinksldjump"/>
              </a:rPr>
              <a:t>resources</a:t>
            </a:r>
            <a:r>
              <a:rPr lang="en-US" sz="2200" dirty="0" smtClean="0"/>
              <a:t>  Links </a:t>
            </a:r>
            <a:r>
              <a:rPr lang="en-US" sz="2200" dirty="0"/>
              <a:t>to organisations that provide data and intelligence resources relevant to understanding the current state of Herefordshire’s economy and socio-economic trends likely to impact upon the </a:t>
            </a:r>
            <a:r>
              <a:rPr lang="en-US" sz="2200" dirty="0" smtClean="0"/>
              <a:t>county.</a:t>
            </a:r>
          </a:p>
          <a:p>
            <a:pPr marL="0" indent="0">
              <a:lnSpc>
                <a:spcPct val="120000"/>
              </a:lnSpc>
              <a:spcBef>
                <a:spcPts val="1200"/>
              </a:spcBef>
              <a:buNone/>
            </a:pPr>
            <a:r>
              <a:rPr lang="en-GB" sz="2900" dirty="0" smtClean="0"/>
              <a:t>If </a:t>
            </a:r>
            <a:r>
              <a:rPr lang="en-GB" sz="2900" dirty="0"/>
              <a:t>you need help to understand this document, or would like it in another format or language, please contact us on 01432 261944 or e-mail </a:t>
            </a:r>
            <a:r>
              <a:rPr lang="en-GB" sz="2900" u="sng" dirty="0" smtClean="0">
                <a:hlinkClick r:id="rId10"/>
              </a:rPr>
              <a:t>researchteam@herefordshire.gov.uk</a:t>
            </a:r>
            <a:endParaRPr lang="en-US" sz="29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GB" sz="1800" dirty="0" smtClean="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7278975" cy="549563"/>
          </a:xfrm>
        </p:spPr>
        <p:txBody>
          <a:bodyPr>
            <a:normAutofit/>
          </a:bodyPr>
          <a:lstStyle/>
          <a:p>
            <a:r>
              <a:rPr lang="en-GB" sz="2800" dirty="0" smtClean="0"/>
              <a:t>People claiming Universal Credit (UC)</a:t>
            </a:r>
            <a:endParaRPr lang="en-GB" sz="2800" dirty="0"/>
          </a:p>
        </p:txBody>
      </p:sp>
      <p:sp>
        <p:nvSpPr>
          <p:cNvPr id="4" name="Text Placeholder 3"/>
          <p:cNvSpPr>
            <a:spLocks noGrp="1"/>
          </p:cNvSpPr>
          <p:nvPr>
            <p:ph type="body" sz="half" idx="2"/>
          </p:nvPr>
        </p:nvSpPr>
        <p:spPr>
          <a:xfrm>
            <a:off x="281354" y="783767"/>
            <a:ext cx="4473526" cy="4322806"/>
          </a:xfrm>
          <a:ln>
            <a:solidFill>
              <a:srgbClr val="FFC000"/>
            </a:solidFill>
          </a:ln>
        </p:spPr>
        <p:txBody>
          <a:bodyPr>
            <a:normAutofit fontScale="85000" lnSpcReduction="10000"/>
          </a:bodyPr>
          <a:lstStyle/>
          <a:p>
            <a:pPr>
              <a:lnSpc>
                <a:spcPct val="110000"/>
              </a:lnSpc>
            </a:pPr>
            <a:r>
              <a:rPr lang="en-GB" dirty="0" smtClean="0"/>
              <a:t>The number of people claiming Universal Credit (UC)  doubled between March 2020 and </a:t>
            </a:r>
            <a:r>
              <a:rPr lang="en-GB" dirty="0"/>
              <a:t>M</a:t>
            </a:r>
            <a:r>
              <a:rPr lang="en-GB" dirty="0" smtClean="0"/>
              <a:t>ay 2020.  Since then the claimant numbers remained at a high level. </a:t>
            </a:r>
            <a:r>
              <a:rPr lang="en-US" dirty="0"/>
              <a:t>Provisional data suggest there were 11,516 Universal Credit </a:t>
            </a:r>
            <a:r>
              <a:rPr lang="en-US" dirty="0" smtClean="0"/>
              <a:t>claimants </a:t>
            </a:r>
            <a:r>
              <a:rPr lang="en-US" dirty="0"/>
              <a:t>in Herefordshire in November 2021, slightly below the peak of 12,382 seen in April </a:t>
            </a:r>
            <a:r>
              <a:rPr lang="en-US" dirty="0" smtClean="0"/>
              <a:t>2021 but well above the 5,983 seen in March 2020.</a:t>
            </a:r>
          </a:p>
          <a:p>
            <a:pPr>
              <a:lnSpc>
                <a:spcPct val="110000"/>
              </a:lnSpc>
            </a:pPr>
            <a:r>
              <a:rPr lang="en-US" dirty="0" smtClean="0"/>
              <a:t>In Herefordshire, UC claimants currently comprise 10% of the working age population; lower than the West Midlands Region (16%) and England (14%) but still double the 5% seen in March 2020.</a:t>
            </a:r>
            <a:r>
              <a:rPr lang="en-US" dirty="0"/>
              <a:t/>
            </a:r>
            <a:br>
              <a:rPr lang="en-US" dirty="0"/>
            </a:br>
            <a:endParaRPr lang="en-US" dirty="0"/>
          </a:p>
          <a:p>
            <a:pPr>
              <a:lnSpc>
                <a:spcPct val="110000"/>
              </a:lnSpc>
            </a:pPr>
            <a:r>
              <a:rPr lang="en-GB" dirty="0" smtClean="0"/>
              <a:t>The wards with the highest number of UC claimants are </a:t>
            </a:r>
            <a:r>
              <a:rPr lang="en-US" dirty="0" smtClean="0"/>
              <a:t>Hinton </a:t>
            </a:r>
            <a:r>
              <a:rPr lang="en-US" dirty="0"/>
              <a:t>&amp; Hunderton, Newton Farm, </a:t>
            </a:r>
            <a:r>
              <a:rPr lang="en-US" dirty="0" smtClean="0"/>
              <a:t>Leominster East, and Red Hill. </a:t>
            </a:r>
          </a:p>
          <a:p>
            <a:pPr>
              <a:lnSpc>
                <a:spcPct val="110000"/>
              </a:lnSpc>
            </a:pPr>
            <a:r>
              <a:rPr lang="en-GB" dirty="0" smtClean="0"/>
              <a:t/>
            </a:r>
            <a:br>
              <a:rPr lang="en-GB" dirty="0" smtClean="0"/>
            </a:br>
            <a:r>
              <a:rPr lang="en-GB" dirty="0" smtClean="0"/>
              <a:t/>
            </a:r>
            <a:br>
              <a:rPr lang="en-GB" dirty="0" smtClean="0"/>
            </a:br>
            <a:r>
              <a:rPr lang="en-GB" dirty="0" smtClean="0"/>
              <a:t> </a:t>
            </a:r>
            <a:endParaRPr lang="en-GB" dirty="0"/>
          </a:p>
        </p:txBody>
      </p:sp>
      <p:pic>
        <p:nvPicPr>
          <p:cNvPr id="5" name="Content Placeholder 4" descr="Line graph showing the numer of people claiming universal credit since January 2020 in Herefordshire, Englnad and in the West Midlands."/>
          <p:cNvPicPr>
            <a:picLocks noGrp="1" noChangeAspect="1"/>
          </p:cNvPicPr>
          <p:nvPr>
            <p:ph idx="1"/>
          </p:nvPr>
        </p:nvPicPr>
        <p:blipFill>
          <a:blip r:embed="rId3"/>
          <a:stretch>
            <a:fillRect/>
          </a:stretch>
        </p:blipFill>
        <p:spPr>
          <a:xfrm>
            <a:off x="4828394" y="783767"/>
            <a:ext cx="7230875" cy="4322806"/>
          </a:xfrm>
          <a:prstGeom prst="rect">
            <a:avLst/>
          </a:prstGeom>
        </p:spPr>
      </p:pic>
      <p:sp>
        <p:nvSpPr>
          <p:cNvPr id="8" name="TextBox 7"/>
          <p:cNvSpPr txBox="1"/>
          <p:nvPr/>
        </p:nvSpPr>
        <p:spPr>
          <a:xfrm>
            <a:off x="225694" y="5131996"/>
            <a:ext cx="9735723" cy="1015663"/>
          </a:xfrm>
          <a:prstGeom prst="rect">
            <a:avLst/>
          </a:prstGeom>
          <a:noFill/>
          <a:ln>
            <a:solidFill>
              <a:schemeClr val="bg1">
                <a:lumMod val="65000"/>
              </a:schemeClr>
            </a:solidFill>
          </a:ln>
        </p:spPr>
        <p:txBody>
          <a:bodyPr wrap="square" rtlCol="0">
            <a:spAutoFit/>
          </a:bodyPr>
          <a:lstStyle/>
          <a:p>
            <a:r>
              <a:rPr lang="en-US" sz="1000" b="1" dirty="0">
                <a:solidFill>
                  <a:prstClr val="white">
                    <a:lumMod val="65000"/>
                  </a:prstClr>
                </a:solidFill>
              </a:rPr>
              <a:t>Need to know:</a:t>
            </a:r>
          </a:p>
          <a:p>
            <a:r>
              <a:rPr lang="en-US" sz="1000" dirty="0" smtClean="0">
                <a:solidFill>
                  <a:schemeClr val="bg1">
                    <a:lumMod val="65000"/>
                  </a:schemeClr>
                </a:solidFill>
              </a:rPr>
              <a:t>The </a:t>
            </a:r>
            <a:r>
              <a:rPr lang="en-US" sz="1000" dirty="0">
                <a:solidFill>
                  <a:schemeClr val="bg1">
                    <a:lumMod val="65000"/>
                  </a:schemeClr>
                </a:solidFill>
              </a:rPr>
              <a:t>monthly number of people on Universal Credit includes all individuals who have an open claim on the </a:t>
            </a:r>
            <a:r>
              <a:rPr lang="en-US" sz="1000" dirty="0">
                <a:solidFill>
                  <a:schemeClr val="bg1">
                    <a:lumMod val="65000"/>
                  </a:schemeClr>
                </a:solidFill>
                <a:hlinkClick r:id="rId4"/>
              </a:rPr>
              <a:t>count date</a:t>
            </a:r>
            <a:r>
              <a:rPr lang="en-US" sz="1000" dirty="0">
                <a:solidFill>
                  <a:schemeClr val="bg1">
                    <a:lumMod val="65000"/>
                  </a:schemeClr>
                </a:solidFill>
              </a:rPr>
              <a:t> for the month.</a:t>
            </a:r>
          </a:p>
          <a:p>
            <a:r>
              <a:rPr lang="en-US" sz="1000" dirty="0">
                <a:solidFill>
                  <a:schemeClr val="bg1">
                    <a:lumMod val="65000"/>
                  </a:schemeClr>
                </a:solidFill>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r>
              <a:rPr lang="en-US" sz="1000" dirty="0">
                <a:solidFill>
                  <a:schemeClr val="bg1">
                    <a:lumMod val="65000"/>
                  </a:schemeClr>
                </a:solidFill>
              </a:rPr>
              <a:t>The latest month's figures are provisional and are subject to change in the next publication where they will be revised and finalised. Monthly figures are currently not subject to retrospection beyond the first revision</a:t>
            </a:r>
            <a:r>
              <a:rPr lang="en-US" sz="1000" dirty="0" smtClean="0">
                <a:solidFill>
                  <a:schemeClr val="bg1">
                    <a:lumMod val="65000"/>
                  </a:schemeClr>
                </a:solidFill>
              </a:rPr>
              <a:t>.</a:t>
            </a:r>
            <a:endParaRPr lang="en-US" sz="1000" dirty="0">
              <a:solidFill>
                <a:schemeClr val="bg1">
                  <a:lumMod val="65000"/>
                </a:schemeClr>
              </a:solidFill>
            </a:endParaRPr>
          </a:p>
        </p:txBody>
      </p:sp>
      <p:sp>
        <p:nvSpPr>
          <p:cNvPr id="7" name="TextBox 6"/>
          <p:cNvSpPr txBox="1"/>
          <p:nvPr/>
        </p:nvSpPr>
        <p:spPr>
          <a:xfrm>
            <a:off x="9961417" y="5255108"/>
            <a:ext cx="2019164" cy="93871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ource: </a:t>
            </a:r>
            <a:r>
              <a:rPr kumimoji="0" lang="en-GB" sz="1100" b="0" i="0" u="none" strike="noStrike" kern="1200" cap="none" spc="0" normalizeH="0" baseline="0" noProof="0" dirty="0" smtClean="0">
                <a:ln>
                  <a:noFill/>
                </a:ln>
                <a:effectLst/>
                <a:uLnTx/>
                <a:uFillTx/>
                <a:latin typeface="Arial" panose="020B0604020202020204"/>
                <a:ea typeface="+mn-ea"/>
                <a:cs typeface="+mn-cs"/>
                <a:hlinkClick r:id="rId5"/>
              </a:rPr>
              <a:t>DWP</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Jan. 2022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Monthly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HC data lead: IU</a:t>
            </a:r>
          </a:p>
        </p:txBody>
      </p:sp>
    </p:spTree>
    <p:extLst>
      <p:ext uri="{BB962C8B-B14F-4D97-AF65-F5344CB8AC3E}">
        <p14:creationId xmlns:p14="http://schemas.microsoft.com/office/powerpoint/2010/main" val="290486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04020"/>
          </a:xfrm>
        </p:spPr>
        <p:txBody>
          <a:bodyPr>
            <a:normAutofit/>
          </a:bodyPr>
          <a:lstStyle/>
          <a:p>
            <a:r>
              <a:rPr lang="en-GB" sz="2800" dirty="0" smtClean="0"/>
              <a:t>Council Tax reductions</a:t>
            </a:r>
            <a:endParaRPr lang="en-GB" sz="2800" dirty="0"/>
          </a:p>
        </p:txBody>
      </p:sp>
      <p:sp>
        <p:nvSpPr>
          <p:cNvPr id="3" name="Content Placeholder 2"/>
          <p:cNvSpPr>
            <a:spLocks noGrp="1"/>
          </p:cNvSpPr>
          <p:nvPr>
            <p:ph idx="1"/>
          </p:nvPr>
        </p:nvSpPr>
        <p:spPr>
          <a:xfrm>
            <a:off x="279252" y="1178511"/>
            <a:ext cx="11520000" cy="1902314"/>
          </a:xfrm>
        </p:spPr>
        <p:txBody>
          <a:bodyPr>
            <a:normAutofit lnSpcReduction="10000"/>
          </a:bodyPr>
          <a:lstStyle/>
          <a:p>
            <a:pPr>
              <a:lnSpc>
                <a:spcPct val="110000"/>
              </a:lnSpc>
            </a:pPr>
            <a:r>
              <a:rPr lang="en-US" sz="1800" dirty="0" smtClean="0"/>
              <a:t>Looking at the number of households claiming under the Council Tax Reduction Scheme is an important proxy-indicator of </a:t>
            </a:r>
            <a:r>
              <a:rPr lang="en-US" sz="1800" dirty="0"/>
              <a:t>financial </a:t>
            </a:r>
            <a:r>
              <a:rPr lang="en-US" sz="1800" dirty="0" smtClean="0"/>
              <a:t>hardship, </a:t>
            </a:r>
            <a:r>
              <a:rPr lang="en-US" sz="1800" dirty="0"/>
              <a:t>as </a:t>
            </a:r>
            <a:r>
              <a:rPr lang="en-US" sz="1800" dirty="0" smtClean="0"/>
              <a:t>households qualify for the discount by virtue of having a low </a:t>
            </a:r>
            <a:r>
              <a:rPr lang="en-US" sz="1800" dirty="0"/>
              <a:t>income whether from benefits, low-paid work or self-employed </a:t>
            </a:r>
            <a:r>
              <a:rPr lang="en-US" sz="1800" dirty="0" smtClean="0"/>
              <a:t>work, and limited capital savings. </a:t>
            </a:r>
            <a:endParaRPr lang="en-US" sz="1800" dirty="0"/>
          </a:p>
          <a:p>
            <a:pPr>
              <a:lnSpc>
                <a:spcPct val="110000"/>
              </a:lnSpc>
            </a:pPr>
            <a:r>
              <a:rPr lang="en-US" sz="1800" dirty="0"/>
              <a:t>Currently, in Herefordshire there are 6,384 working age households receiving £7.6m in Council Tax discount under the Council Tax Reduction Scheme, pre-pandemic there were around 5,375 working age households receiving £4.9m. </a:t>
            </a:r>
            <a:endParaRPr lang="en-US" sz="1800" dirty="0" smtClean="0"/>
          </a:p>
        </p:txBody>
      </p:sp>
      <p:sp>
        <p:nvSpPr>
          <p:cNvPr id="4" name="TextBox 3"/>
          <p:cNvSpPr txBox="1"/>
          <p:nvPr/>
        </p:nvSpPr>
        <p:spPr>
          <a:xfrm>
            <a:off x="279252" y="3490272"/>
            <a:ext cx="11520000" cy="2739211"/>
          </a:xfrm>
          <a:prstGeom prst="rect">
            <a:avLst/>
          </a:prstGeom>
          <a:noFill/>
        </p:spPr>
        <p:txBody>
          <a:bodyPr wrap="square" rtlCol="0">
            <a:spAutoFit/>
          </a:bodyPr>
          <a:lstStyle/>
          <a:p>
            <a:r>
              <a:rPr lang="en-US" sz="1400" b="1" dirty="0">
                <a:solidFill>
                  <a:schemeClr val="bg1">
                    <a:lumMod val="75000"/>
                  </a:schemeClr>
                </a:solidFill>
              </a:rPr>
              <a:t>Need to know</a:t>
            </a:r>
            <a:r>
              <a:rPr lang="en-US" sz="1400" dirty="0">
                <a:solidFill>
                  <a:schemeClr val="bg1">
                    <a:lumMod val="75000"/>
                  </a:schemeClr>
                </a:solidFill>
              </a:rPr>
              <a:t>:  </a:t>
            </a:r>
          </a:p>
          <a:p>
            <a:r>
              <a:rPr lang="en-US" sz="1400" dirty="0">
                <a:solidFill>
                  <a:schemeClr val="bg1">
                    <a:lumMod val="75000"/>
                  </a:schemeClr>
                </a:solidFill>
              </a:rPr>
              <a:t>Households  may be eligible for the scheme if they are on a low income or claim benefits. Bills can be discounted by up to 100% and claimants can apply if they own their own  home, rent, are unemployed or working.  The amount of discount depends on:</a:t>
            </a:r>
          </a:p>
          <a:p>
            <a:pPr marL="285750" indent="-285750">
              <a:buFont typeface="Arial" panose="020B0604020202020204" pitchFamily="34" charset="0"/>
              <a:buChar char="•"/>
            </a:pPr>
            <a:r>
              <a:rPr lang="en-US" sz="1400" dirty="0" smtClean="0">
                <a:solidFill>
                  <a:schemeClr val="bg1">
                    <a:lumMod val="75000"/>
                  </a:schemeClr>
                </a:solidFill>
              </a:rPr>
              <a:t>Where </a:t>
            </a:r>
            <a:r>
              <a:rPr lang="en-US" sz="1400" dirty="0">
                <a:solidFill>
                  <a:schemeClr val="bg1">
                    <a:lumMod val="75000"/>
                  </a:schemeClr>
                </a:solidFill>
              </a:rPr>
              <a:t>you live - each council runs its own </a:t>
            </a:r>
            <a:r>
              <a:rPr lang="en-US" sz="1400" dirty="0" smtClean="0">
                <a:solidFill>
                  <a:schemeClr val="bg1">
                    <a:lumMod val="75000"/>
                  </a:schemeClr>
                </a:solidFill>
              </a:rPr>
              <a:t>scheme (more information about Herefordshire Council’s scheme can be found </a:t>
            </a:r>
            <a:r>
              <a:rPr lang="en-US" sz="1400" dirty="0">
                <a:solidFill>
                  <a:schemeClr val="bg1">
                    <a:lumMod val="75000"/>
                  </a:schemeClr>
                </a:solidFill>
              </a:rPr>
              <a:t>at </a:t>
            </a:r>
            <a:r>
              <a:rPr lang="en-US" sz="1400" dirty="0" smtClean="0">
                <a:solidFill>
                  <a:schemeClr val="bg1">
                    <a:lumMod val="75000"/>
                  </a:schemeClr>
                </a:solidFill>
                <a:hlinkClick r:id="rId2"/>
              </a:rPr>
              <a:t>Herefordshire Council - Council Tax Reduction</a:t>
            </a:r>
            <a:endParaRPr lang="en-US" sz="1400" dirty="0">
              <a:solidFill>
                <a:schemeClr val="bg1">
                  <a:lumMod val="75000"/>
                </a:schemeClr>
              </a:solidFill>
            </a:endParaRPr>
          </a:p>
          <a:p>
            <a:pPr marL="285750" indent="-285750">
              <a:buFont typeface="Arial" panose="020B0604020202020204" pitchFamily="34" charset="0"/>
              <a:buChar char="•"/>
            </a:pPr>
            <a:r>
              <a:rPr lang="en-US" sz="1400" dirty="0">
                <a:solidFill>
                  <a:schemeClr val="bg1">
                    <a:lumMod val="75000"/>
                  </a:schemeClr>
                </a:solidFill>
              </a:rPr>
              <a:t>Circumstances (e.g. income, number of children, benefits, residency status)</a:t>
            </a:r>
          </a:p>
          <a:p>
            <a:pPr marL="285750" indent="-285750">
              <a:buFont typeface="Arial" panose="020B0604020202020204" pitchFamily="34" charset="0"/>
              <a:buChar char="•"/>
            </a:pPr>
            <a:r>
              <a:rPr lang="en-US" sz="1400" dirty="0">
                <a:solidFill>
                  <a:schemeClr val="bg1">
                    <a:lumMod val="75000"/>
                  </a:schemeClr>
                </a:solidFill>
              </a:rPr>
              <a:t>Household income - this includes savings, pensions and partner’s income</a:t>
            </a:r>
          </a:p>
          <a:p>
            <a:pPr marL="285750" indent="-285750">
              <a:buFont typeface="Arial" panose="020B0604020202020204" pitchFamily="34" charset="0"/>
              <a:buChar char="•"/>
            </a:pPr>
            <a:r>
              <a:rPr lang="en-US" sz="1400" dirty="0">
                <a:solidFill>
                  <a:schemeClr val="bg1">
                    <a:lumMod val="75000"/>
                  </a:schemeClr>
                </a:solidFill>
              </a:rPr>
              <a:t>If your children live with you</a:t>
            </a:r>
          </a:p>
          <a:p>
            <a:pPr marL="285750" indent="-285750">
              <a:buFont typeface="Arial" panose="020B0604020202020204" pitchFamily="34" charset="0"/>
              <a:buChar char="•"/>
            </a:pPr>
            <a:r>
              <a:rPr lang="en-US" sz="1400" dirty="0">
                <a:solidFill>
                  <a:schemeClr val="bg1">
                    <a:lumMod val="75000"/>
                  </a:schemeClr>
                </a:solidFill>
              </a:rPr>
              <a:t>If other adults live with </a:t>
            </a:r>
            <a:r>
              <a:rPr lang="en-US" sz="1400" dirty="0" smtClean="0">
                <a:solidFill>
                  <a:schemeClr val="bg1">
                    <a:lumMod val="75000"/>
                  </a:schemeClr>
                </a:solidFill>
              </a:rPr>
              <a:t>you</a:t>
            </a:r>
          </a:p>
          <a:p>
            <a:r>
              <a:rPr lang="en-US" sz="1400" dirty="0" smtClean="0">
                <a:solidFill>
                  <a:schemeClr val="bg1">
                    <a:lumMod val="75000"/>
                  </a:schemeClr>
                </a:solidFill>
              </a:rPr>
              <a:t>Source: </a:t>
            </a:r>
            <a:r>
              <a:rPr lang="en-US" sz="1400" dirty="0" smtClean="0">
                <a:solidFill>
                  <a:schemeClr val="bg1">
                    <a:lumMod val="75000"/>
                  </a:schemeClr>
                </a:solidFill>
                <a:hlinkClick r:id="rId3"/>
              </a:rPr>
              <a:t>Gov.uk - apply for council tax reduction </a:t>
            </a:r>
            <a:endParaRPr lang="en-US" sz="1400" dirty="0" smtClean="0">
              <a:solidFill>
                <a:schemeClr val="bg1">
                  <a:lumMod val="75000"/>
                </a:schemeClr>
              </a:solidFill>
            </a:endParaRPr>
          </a:p>
          <a:p>
            <a:r>
              <a:rPr lang="en-US" sz="1400" dirty="0" smtClean="0">
                <a:solidFill>
                  <a:schemeClr val="bg1">
                    <a:lumMod val="75000"/>
                  </a:schemeClr>
                </a:solidFill>
              </a:rPr>
              <a:t>Note: There are other Council Tax discount schemes available with different eligibility criteria. </a:t>
            </a:r>
            <a:endParaRPr lang="en-GB" sz="1400" dirty="0" smtClean="0">
              <a:solidFill>
                <a:schemeClr val="bg1">
                  <a:lumMod val="75000"/>
                </a:schemeClr>
              </a:solidFill>
            </a:endParaRPr>
          </a:p>
          <a:p>
            <a:endParaRPr lang="en-GB" dirty="0"/>
          </a:p>
        </p:txBody>
      </p:sp>
      <p:sp>
        <p:nvSpPr>
          <p:cNvPr id="5" name="TextBox 4"/>
          <p:cNvSpPr txBox="1"/>
          <p:nvPr/>
        </p:nvSpPr>
        <p:spPr>
          <a:xfrm>
            <a:off x="8728364" y="2890108"/>
            <a:ext cx="2760327" cy="769441"/>
          </a:xfrm>
          <a:prstGeom prst="rect">
            <a:avLst/>
          </a:prstGeom>
          <a:solidFill>
            <a:schemeClr val="bg1"/>
          </a:solidFill>
        </p:spPr>
        <p:txBody>
          <a:bodyPr wrap="square" rtlCol="0">
            <a:spAutoFit/>
          </a:bodyPr>
          <a:lstStyle/>
          <a:p>
            <a:pPr algn="r"/>
            <a:r>
              <a:rPr lang="en-GB" sz="1100" dirty="0"/>
              <a:t>S</a:t>
            </a:r>
            <a:r>
              <a:rPr lang="en-GB" sz="1100" dirty="0" smtClean="0"/>
              <a:t>ource: Herefordshire Council</a:t>
            </a:r>
          </a:p>
          <a:p>
            <a:pPr algn="r"/>
            <a:r>
              <a:rPr lang="en-GB" sz="1100" dirty="0" smtClean="0"/>
              <a:t>Date last updated: 16 January 2022</a:t>
            </a:r>
          </a:p>
          <a:p>
            <a:pPr algn="r"/>
            <a:r>
              <a:rPr lang="en-GB" sz="1100" dirty="0" smtClean="0"/>
              <a:t>Frequency of update: monthly but will be reported here quarterly</a:t>
            </a:r>
          </a:p>
        </p:txBody>
      </p:sp>
    </p:spTree>
    <p:extLst>
      <p:ext uri="{BB962C8B-B14F-4D97-AF65-F5344CB8AC3E}">
        <p14:creationId xmlns:p14="http://schemas.microsoft.com/office/powerpoint/2010/main" val="85050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872836"/>
          </a:xfrm>
        </p:spPr>
        <p:txBody>
          <a:bodyPr/>
          <a:lstStyle/>
          <a:p>
            <a:r>
              <a:rPr lang="en-GB" dirty="0" smtClean="0"/>
              <a:t>Fuel Poverty</a:t>
            </a:r>
            <a:endParaRPr lang="en-GB" dirty="0"/>
          </a:p>
        </p:txBody>
      </p:sp>
      <p:sp>
        <p:nvSpPr>
          <p:cNvPr id="4" name="Text Placeholder 3"/>
          <p:cNvSpPr>
            <a:spLocks noGrp="1"/>
          </p:cNvSpPr>
          <p:nvPr>
            <p:ph type="body" sz="half" idx="2"/>
          </p:nvPr>
        </p:nvSpPr>
        <p:spPr>
          <a:xfrm>
            <a:off x="540328" y="1586346"/>
            <a:ext cx="4231698" cy="3775363"/>
          </a:xfrm>
          <a:ln w="38100">
            <a:solidFill>
              <a:srgbClr val="FFC000"/>
            </a:solidFill>
          </a:ln>
        </p:spPr>
        <p:txBody>
          <a:bodyPr>
            <a:normAutofit/>
          </a:bodyPr>
          <a:lstStyle/>
          <a:p>
            <a:r>
              <a:rPr lang="en-US" dirty="0" smtClean="0"/>
              <a:t>Soaring </a:t>
            </a:r>
            <a:r>
              <a:rPr lang="en-US" dirty="0"/>
              <a:t>wholesale energy prices </a:t>
            </a:r>
            <a:r>
              <a:rPr lang="en-US" dirty="0" smtClean="0"/>
              <a:t>mean </a:t>
            </a:r>
            <a:r>
              <a:rPr lang="en-US" dirty="0"/>
              <a:t>that nationally, energy bills could rise as much as 50% in the spring and with the </a:t>
            </a:r>
            <a:r>
              <a:rPr lang="en-US" dirty="0">
                <a:hlinkClick r:id="rId2"/>
              </a:rPr>
              <a:t>End Fuel Poverty Coalition </a:t>
            </a:r>
            <a:r>
              <a:rPr lang="en-US" dirty="0"/>
              <a:t>warning that an estimated 150,000 older households are likely to be plunged into fuel </a:t>
            </a:r>
            <a:r>
              <a:rPr lang="en-US" dirty="0" smtClean="0"/>
              <a:t>poverty.</a:t>
            </a:r>
          </a:p>
          <a:p>
            <a:r>
              <a:rPr lang="en-US" dirty="0" smtClean="0"/>
              <a:t>Applying </a:t>
            </a:r>
            <a:r>
              <a:rPr lang="en-US" dirty="0"/>
              <a:t>the Government’s new 'low income, low energy efficiency' measure, around 17% (14,000) of households in Herefordshire were in fuel poverty in 2019 (higher than England's 13%).  Under the old 'low income, high cost' measure the last estimate was 13% (10,700) in 2018, compared to England's 10%, which was lower than the 17% in 2015, although estimates have fluctuated since 2011.</a:t>
            </a:r>
            <a:endParaRPr lang="en-GB" dirty="0"/>
          </a:p>
        </p:txBody>
      </p:sp>
      <p:pic>
        <p:nvPicPr>
          <p:cNvPr id="5" name="Content Placeholder 4" descr="County map showing the proportion of fuel poor households by Lower Super Output Area in 20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7875" y="457200"/>
            <a:ext cx="6064198" cy="5426100"/>
          </a:xfrm>
        </p:spPr>
      </p:pic>
      <p:pic>
        <p:nvPicPr>
          <p:cNvPr id="6" name="Picture 5" descr="Map legend"/>
          <p:cNvPicPr>
            <a:picLocks noChangeAspect="1"/>
          </p:cNvPicPr>
          <p:nvPr/>
        </p:nvPicPr>
        <p:blipFill>
          <a:blip r:embed="rId4"/>
          <a:stretch>
            <a:fillRect/>
          </a:stretch>
        </p:blipFill>
        <p:spPr>
          <a:xfrm>
            <a:off x="9945596" y="457200"/>
            <a:ext cx="1747640" cy="2500096"/>
          </a:xfrm>
          <a:prstGeom prst="rect">
            <a:avLst/>
          </a:prstGeom>
        </p:spPr>
      </p:pic>
    </p:spTree>
    <p:extLst>
      <p:ext uri="{BB962C8B-B14F-4D97-AF65-F5344CB8AC3E}">
        <p14:creationId xmlns:p14="http://schemas.microsoft.com/office/powerpoint/2010/main" val="716320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sz="2800" dirty="0" smtClean="0"/>
              <a:t>Housing affordability in Herefordshire</a:t>
            </a:r>
            <a:endParaRPr lang="en-GB" sz="2800" dirty="0"/>
          </a:p>
        </p:txBody>
      </p:sp>
      <p:sp>
        <p:nvSpPr>
          <p:cNvPr id="4" name="Text Placeholder 3"/>
          <p:cNvSpPr>
            <a:spLocks noGrp="1"/>
          </p:cNvSpPr>
          <p:nvPr>
            <p:ph type="body" sz="half" idx="2"/>
          </p:nvPr>
        </p:nvSpPr>
        <p:spPr>
          <a:xfrm>
            <a:off x="156755" y="722312"/>
            <a:ext cx="4619036" cy="6021977"/>
          </a:xfrm>
          <a:solidFill>
            <a:schemeClr val="bg1"/>
          </a:solidFill>
          <a:ln>
            <a:solidFill>
              <a:srgbClr val="FFC000"/>
            </a:solidFill>
          </a:ln>
        </p:spPr>
        <p:txBody>
          <a:bodyPr>
            <a:normAutofit fontScale="85000" lnSpcReduction="10000"/>
          </a:bodyPr>
          <a:lstStyle/>
          <a:p>
            <a:pPr>
              <a:lnSpc>
                <a:spcPct val="120000"/>
              </a:lnSpc>
            </a:pPr>
            <a:r>
              <a:rPr lang="en-GB" sz="1500" dirty="0"/>
              <a:t>The housing market continues to </a:t>
            </a:r>
            <a:r>
              <a:rPr lang="en-GB" sz="1500" dirty="0" smtClean="0"/>
              <a:t>remain buoyant and in many ways this is grounds for optimism.  </a:t>
            </a:r>
            <a:r>
              <a:rPr lang="en-US" sz="1500" dirty="0" smtClean="0"/>
              <a:t>According </a:t>
            </a:r>
            <a:r>
              <a:rPr lang="en-US" sz="1500" dirty="0"/>
              <a:t>to </a:t>
            </a:r>
            <a:r>
              <a:rPr lang="en-US" sz="1500" dirty="0">
                <a:hlinkClick r:id="rId2"/>
              </a:rPr>
              <a:t>ONS</a:t>
            </a:r>
            <a:r>
              <a:rPr lang="en-US" sz="1500" dirty="0"/>
              <a:t> </a:t>
            </a:r>
            <a:r>
              <a:rPr lang="en-US" sz="1500" dirty="0" smtClean="0"/>
              <a:t>the </a:t>
            </a:r>
            <a:r>
              <a:rPr lang="en-US" sz="1500" dirty="0"/>
              <a:t>UK’s average house price increased by 10.2% over the year to October, down from 12.3% in the year to September 2021. </a:t>
            </a:r>
            <a:endParaRPr lang="en-US" sz="1500" dirty="0" smtClean="0"/>
          </a:p>
          <a:p>
            <a:pPr>
              <a:lnSpc>
                <a:spcPct val="120000"/>
              </a:lnSpc>
            </a:pPr>
            <a:r>
              <a:rPr lang="en-US" sz="1500" dirty="0" smtClean="0"/>
              <a:t>Private </a:t>
            </a:r>
            <a:r>
              <a:rPr lang="en-US" sz="1500" dirty="0"/>
              <a:t>rental prices </a:t>
            </a:r>
            <a:r>
              <a:rPr lang="en-US" sz="1500" dirty="0" smtClean="0"/>
              <a:t>paid </a:t>
            </a:r>
            <a:r>
              <a:rPr lang="en-US" sz="1500" dirty="0"/>
              <a:t>by tenants in the UK rose by 1.7% in the 12 months to November 2021, up from 1.6% in the 12 months to October 2021</a:t>
            </a:r>
            <a:r>
              <a:rPr lang="en-US" sz="1500" dirty="0" smtClean="0"/>
              <a:t>.</a:t>
            </a:r>
          </a:p>
          <a:p>
            <a:pPr>
              <a:lnSpc>
                <a:spcPct val="120000"/>
              </a:lnSpc>
            </a:pPr>
            <a:r>
              <a:rPr lang="en-US" sz="1500" i="1" dirty="0" smtClean="0">
                <a:hlinkClick r:id="rId3"/>
              </a:rPr>
              <a:t>The Guardian </a:t>
            </a:r>
            <a:r>
              <a:rPr lang="en-US" sz="1500" dirty="0"/>
              <a:t>reports that </a:t>
            </a:r>
            <a:r>
              <a:rPr lang="en-US" sz="1500" dirty="0" smtClean="0"/>
              <a:t>nationally, 2021 </a:t>
            </a:r>
            <a:r>
              <a:rPr lang="en-US" sz="1500" dirty="0"/>
              <a:t>was </a:t>
            </a:r>
            <a:r>
              <a:rPr lang="en-US" sz="1500" dirty="0" smtClean="0"/>
              <a:t>the strongest </a:t>
            </a:r>
            <a:r>
              <a:rPr lang="en-US" sz="1500" dirty="0"/>
              <a:t>calendar year for house price growth since 2006. </a:t>
            </a:r>
            <a:r>
              <a:rPr lang="en-US" sz="1500" dirty="0" smtClean="0"/>
              <a:t>According to Nationwide, prices </a:t>
            </a:r>
            <a:r>
              <a:rPr lang="en-US" sz="1500" dirty="0"/>
              <a:t>jumped by 1% in </a:t>
            </a:r>
            <a:r>
              <a:rPr lang="en-US" sz="1500" dirty="0" smtClean="0"/>
              <a:t>December and the </a:t>
            </a:r>
            <a:r>
              <a:rPr lang="en-US" sz="1500" dirty="0"/>
              <a:t>price of a typical UK home </a:t>
            </a:r>
            <a:r>
              <a:rPr lang="en-US" sz="1500" dirty="0" smtClean="0"/>
              <a:t>is now £254,822: an </a:t>
            </a:r>
            <a:r>
              <a:rPr lang="en-US" sz="1500" dirty="0"/>
              <a:t>increase of nearly £24,000 over the year; the largest rise seen in a single year, in cash terms. Prices are now 16% higher than before the </a:t>
            </a:r>
            <a:r>
              <a:rPr lang="en-US" sz="1500" dirty="0" smtClean="0"/>
              <a:t>pandemic.</a:t>
            </a:r>
          </a:p>
          <a:p>
            <a:pPr>
              <a:lnSpc>
                <a:spcPct val="120000"/>
              </a:lnSpc>
            </a:pPr>
            <a:r>
              <a:rPr lang="en-US" sz="1500" dirty="0" smtClean="0"/>
              <a:t>This has significant implications for Herefordshire, seen as an attractive destination in the “race for space” and where housing </a:t>
            </a:r>
            <a:r>
              <a:rPr lang="en-US" sz="1500" dirty="0"/>
              <a:t>affordability </a:t>
            </a:r>
            <a:r>
              <a:rPr lang="en-US" sz="1500" dirty="0" smtClean="0"/>
              <a:t>has long been an issue.  In </a:t>
            </a:r>
            <a:r>
              <a:rPr lang="en-US" sz="1500" dirty="0"/>
              <a:t>2019, </a:t>
            </a:r>
            <a:r>
              <a:rPr lang="en-US" sz="1500" dirty="0" smtClean="0"/>
              <a:t>before these latest developments, the </a:t>
            </a:r>
            <a:r>
              <a:rPr lang="en-US" sz="1500" dirty="0"/>
              <a:t>ratio of </a:t>
            </a:r>
            <a:r>
              <a:rPr lang="en-US" sz="1500" dirty="0" smtClean="0"/>
              <a:t>lower quartile house </a:t>
            </a:r>
            <a:r>
              <a:rPr lang="en-US" sz="1500" dirty="0"/>
              <a:t>price to residence-based </a:t>
            </a:r>
            <a:r>
              <a:rPr lang="en-US" sz="1500" dirty="0" smtClean="0"/>
              <a:t>lower quartile earnings </a:t>
            </a:r>
            <a:r>
              <a:rPr lang="en-US" sz="1500" dirty="0"/>
              <a:t>in Herefordshire </a:t>
            </a:r>
            <a:r>
              <a:rPr lang="en-US" sz="1500" dirty="0" smtClean="0"/>
              <a:t>(8.62) was already the second highest </a:t>
            </a:r>
            <a:r>
              <a:rPr lang="en-US" sz="1500" dirty="0"/>
              <a:t>of any local </a:t>
            </a:r>
            <a:r>
              <a:rPr lang="en-US" sz="1500" dirty="0" smtClean="0"/>
              <a:t>authority* in </a:t>
            </a:r>
            <a:r>
              <a:rPr lang="en-US" sz="1500" dirty="0"/>
              <a:t>the West </a:t>
            </a:r>
            <a:r>
              <a:rPr lang="en-US" sz="1500" dirty="0" smtClean="0"/>
              <a:t>Midlands (after Solihull) </a:t>
            </a:r>
            <a:r>
              <a:rPr lang="en-US" sz="1500" dirty="0"/>
              <a:t>and was significantly higher than </a:t>
            </a:r>
            <a:r>
              <a:rPr lang="en-US" sz="1500" dirty="0" smtClean="0"/>
              <a:t>the average for </a:t>
            </a:r>
            <a:r>
              <a:rPr lang="en-US" sz="1500" dirty="0"/>
              <a:t>the West Midlands and </a:t>
            </a:r>
            <a:r>
              <a:rPr lang="en-US" sz="1500" dirty="0" smtClean="0"/>
              <a:t>England as a whole (6.97 and 7.27 respectively).</a:t>
            </a:r>
          </a:p>
          <a:p>
            <a:pPr>
              <a:lnSpc>
                <a:spcPct val="120000"/>
              </a:lnSpc>
            </a:pPr>
            <a:r>
              <a:rPr lang="en-GB" sz="1200" dirty="0" smtClean="0"/>
              <a:t>*</a:t>
            </a:r>
            <a:r>
              <a:rPr lang="en-US" sz="1200" dirty="0"/>
              <a:t>U</a:t>
            </a:r>
            <a:r>
              <a:rPr lang="en-US" sz="1200" dirty="0" smtClean="0"/>
              <a:t>nitaries</a:t>
            </a:r>
            <a:r>
              <a:rPr lang="en-US" sz="1200" dirty="0"/>
              <a:t>, counties and metropolitan </a:t>
            </a:r>
            <a:r>
              <a:rPr lang="en-US" sz="1200" dirty="0" smtClean="0"/>
              <a:t>boroughs</a:t>
            </a:r>
          </a:p>
          <a:p>
            <a:endParaRPr lang="en-US" sz="1200" b="1" dirty="0">
              <a:solidFill>
                <a:srgbClr val="FF0000"/>
              </a:solidFill>
            </a:endParaRPr>
          </a:p>
          <a:p>
            <a:endParaRPr lang="en-GB" sz="1200" b="1" dirty="0">
              <a:solidFill>
                <a:srgbClr val="FF0000"/>
              </a:solidFill>
            </a:endParaRPr>
          </a:p>
        </p:txBody>
      </p:sp>
      <p:pic>
        <p:nvPicPr>
          <p:cNvPr id="5" name="Picture 4" descr="Line chart showing the ratio of lower quartile house price to lower quartile annual residence-based earnings in Herefordshire, the West Midlands and England since 2002. " title="Ratio of lower quartile house price to lower quartile annual residence based earnings"/>
          <p:cNvPicPr>
            <a:picLocks noChangeAspect="1"/>
          </p:cNvPicPr>
          <p:nvPr/>
        </p:nvPicPr>
        <p:blipFill>
          <a:blip r:embed="rId4"/>
          <a:stretch>
            <a:fillRect/>
          </a:stretch>
        </p:blipFill>
        <p:spPr>
          <a:xfrm>
            <a:off x="4934089" y="987425"/>
            <a:ext cx="7004053" cy="4407535"/>
          </a:xfrm>
          <a:prstGeom prst="rect">
            <a:avLst/>
          </a:prstGeom>
          <a:ln>
            <a:solidFill>
              <a:schemeClr val="tx1"/>
            </a:solidFill>
          </a:ln>
        </p:spPr>
      </p:pic>
      <p:sp>
        <p:nvSpPr>
          <p:cNvPr id="3" name="TextBox 2"/>
          <p:cNvSpPr txBox="1"/>
          <p:nvPr/>
        </p:nvSpPr>
        <p:spPr>
          <a:xfrm>
            <a:off x="4934089" y="5394960"/>
            <a:ext cx="3334700" cy="738664"/>
          </a:xfrm>
          <a:prstGeom prst="rect">
            <a:avLst/>
          </a:prstGeom>
          <a:noFill/>
        </p:spPr>
        <p:txBody>
          <a:bodyPr wrap="square" rtlCol="0">
            <a:spAutoFit/>
          </a:bodyPr>
          <a:lstStyle/>
          <a:p>
            <a:r>
              <a:rPr lang="en-GB" sz="1400" dirty="0" smtClean="0"/>
              <a:t>Data source:  </a:t>
            </a:r>
            <a:r>
              <a:rPr lang="en-GB" sz="1400" dirty="0" smtClean="0">
                <a:hlinkClick r:id="rId5"/>
              </a:rPr>
              <a:t>ONS</a:t>
            </a:r>
            <a:endParaRPr lang="en-GB" sz="1400" dirty="0" smtClean="0"/>
          </a:p>
          <a:p>
            <a:r>
              <a:rPr lang="en-GB" sz="1400" dirty="0" smtClean="0"/>
              <a:t>Last updated: 25 March 2021</a:t>
            </a:r>
          </a:p>
          <a:p>
            <a:r>
              <a:rPr lang="en-GB" sz="1400" dirty="0" smtClean="0"/>
              <a:t>Frequency:  annual</a:t>
            </a:r>
            <a:endParaRPr lang="en-GB" sz="1400" dirty="0"/>
          </a:p>
        </p:txBody>
      </p:sp>
    </p:spTree>
    <p:extLst>
      <p:ext uri="{BB962C8B-B14F-4D97-AF65-F5344CB8AC3E}">
        <p14:creationId xmlns:p14="http://schemas.microsoft.com/office/powerpoint/2010/main" val="4290183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sz="2800" dirty="0" smtClean="0"/>
              <a:t>Mortgage </a:t>
            </a:r>
            <a:r>
              <a:rPr lang="en-US" sz="2800" dirty="0"/>
              <a:t>and l</a:t>
            </a:r>
            <a:r>
              <a:rPr lang="en-US" sz="2800" dirty="0" smtClean="0"/>
              <a:t>andlord </a:t>
            </a:r>
            <a:r>
              <a:rPr lang="en-US" sz="2800" dirty="0"/>
              <a:t>p</a:t>
            </a:r>
            <a:r>
              <a:rPr lang="en-US" sz="2800" dirty="0" smtClean="0"/>
              <a:t>ossessions in Herefordshire</a:t>
            </a:r>
            <a:endParaRPr lang="en-GB" sz="2800" dirty="0"/>
          </a:p>
        </p:txBody>
      </p:sp>
      <p:sp>
        <p:nvSpPr>
          <p:cNvPr id="5" name="Text Placeholder 4"/>
          <p:cNvSpPr>
            <a:spLocks noGrp="1"/>
          </p:cNvSpPr>
          <p:nvPr>
            <p:ph type="body" sz="half" idx="2"/>
          </p:nvPr>
        </p:nvSpPr>
        <p:spPr>
          <a:xfrm>
            <a:off x="217496" y="712744"/>
            <a:ext cx="4991813" cy="3855126"/>
          </a:xfrm>
          <a:ln>
            <a:solidFill>
              <a:srgbClr val="FFC000"/>
            </a:solidFill>
          </a:ln>
        </p:spPr>
        <p:txBody>
          <a:bodyPr>
            <a:noAutofit/>
          </a:bodyPr>
          <a:lstStyle/>
          <a:p>
            <a:pPr>
              <a:lnSpc>
                <a:spcPct val="100000"/>
              </a:lnSpc>
            </a:pPr>
            <a:r>
              <a:rPr lang="en-GB" sz="1400" dirty="0" smtClean="0"/>
              <a:t>As at Q2 2021/22 (April-June) mortgage and landlord possessions in Herefordshire had risen slightly from the previous quarter but remained at historically very low levels (9 and 17 claims issued respectively in the whole of Q2).  </a:t>
            </a:r>
          </a:p>
          <a:p>
            <a:pPr>
              <a:lnSpc>
                <a:spcPct val="100000"/>
              </a:lnSpc>
            </a:pPr>
            <a:r>
              <a:rPr lang="en-GB" sz="1400" dirty="0" smtClean="0"/>
              <a:t>This is likely due to the various </a:t>
            </a:r>
            <a:r>
              <a:rPr lang="en-US" sz="1400" dirty="0" smtClean="0"/>
              <a:t>Government support packages available and action to encourage </a:t>
            </a:r>
            <a:r>
              <a:rPr lang="en-US" sz="1400" dirty="0"/>
              <a:t>lenders to grant </a:t>
            </a:r>
            <a:r>
              <a:rPr lang="en-US" sz="1400" dirty="0" smtClean="0"/>
              <a:t>a mortgage holiday period </a:t>
            </a:r>
            <a:r>
              <a:rPr lang="en-US" sz="1400" dirty="0"/>
              <a:t>and to protect social and private renters and </a:t>
            </a:r>
            <a:r>
              <a:rPr lang="en-US" sz="1400" dirty="0" smtClean="0"/>
              <a:t>landlords including the possessions moratorium. </a:t>
            </a:r>
          </a:p>
          <a:p>
            <a:pPr>
              <a:lnSpc>
                <a:spcPct val="100000"/>
              </a:lnSpc>
            </a:pPr>
            <a:r>
              <a:rPr lang="en-US" sz="1400" dirty="0" smtClean="0"/>
              <a:t>Nationally, UK Finance </a:t>
            </a:r>
            <a:r>
              <a:rPr lang="en-US" sz="1400" dirty="0"/>
              <a:t>reports that </a:t>
            </a:r>
            <a:r>
              <a:rPr lang="en-US" sz="1400" dirty="0" smtClean="0"/>
              <a:t>possessions </a:t>
            </a:r>
            <a:r>
              <a:rPr lang="en-US" sz="1400" dirty="0"/>
              <a:t>have slightly risen in absolute terms, off a low base, as the courts work through the backlog of cases that built up during the possessions moratorium. The possession cases currently going through the courts are </a:t>
            </a:r>
            <a:r>
              <a:rPr lang="en-US" sz="1400" dirty="0" smtClean="0"/>
              <a:t>predominantly </a:t>
            </a:r>
            <a:r>
              <a:rPr lang="en-US" sz="1400" dirty="0"/>
              <a:t>those that had built up significant levels of arrears prior to the start of the UK's response to the pandemic..</a:t>
            </a:r>
            <a:endParaRPr lang="en-US" sz="1400" dirty="0" smtClean="0"/>
          </a:p>
          <a:p>
            <a:pPr>
              <a:lnSpc>
                <a:spcPct val="100000"/>
              </a:lnSpc>
            </a:pPr>
            <a:endParaRPr lang="en-GB" sz="1400" dirty="0"/>
          </a:p>
        </p:txBody>
      </p:sp>
      <p:pic>
        <p:nvPicPr>
          <p:cNvPr id="6" name="Content Placeholder 5" descr="Line chart showing numbers of landlord and mortgage lender possession claims in Herefordshire each quarter since Q3 2006/0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1489" y="687382"/>
            <a:ext cx="6662448" cy="3905849"/>
          </a:xfrm>
          <a:ln>
            <a:solidFill>
              <a:schemeClr val="tx1"/>
            </a:solidFill>
          </a:ln>
        </p:spPr>
      </p:pic>
      <p:sp>
        <p:nvSpPr>
          <p:cNvPr id="3" name="TextBox 2"/>
          <p:cNvSpPr txBox="1"/>
          <p:nvPr/>
        </p:nvSpPr>
        <p:spPr>
          <a:xfrm>
            <a:off x="227175" y="4642988"/>
            <a:ext cx="9148176" cy="2031325"/>
          </a:xfrm>
          <a:prstGeom prst="rect">
            <a:avLst/>
          </a:prstGeom>
          <a:solidFill>
            <a:schemeClr val="bg1"/>
          </a:solidFill>
          <a:ln>
            <a:solidFill>
              <a:srgbClr val="FFC000"/>
            </a:solidFill>
          </a:ln>
        </p:spPr>
        <p:txBody>
          <a:bodyPr wrap="square" rtlCol="0">
            <a:spAutoFit/>
          </a:bodyPr>
          <a:lstStyle/>
          <a:p>
            <a:r>
              <a:rPr lang="en-US" sz="1400" b="1" i="1" dirty="0" smtClean="0"/>
              <a:t>Mortgage arrears:</a:t>
            </a:r>
            <a:r>
              <a:rPr lang="en-US" sz="1400" i="1" dirty="0" smtClean="0"/>
              <a:t>  </a:t>
            </a:r>
            <a:r>
              <a:rPr lang="en-US" sz="1400" i="1" dirty="0" smtClean="0">
                <a:hlinkClick r:id="rId3"/>
              </a:rPr>
              <a:t>Q3 2021 data from UK Finance</a:t>
            </a:r>
            <a:r>
              <a:rPr lang="en-US" sz="1400" i="1" dirty="0"/>
              <a:t> </a:t>
            </a:r>
            <a:r>
              <a:rPr lang="en-US" sz="1400" i="1" dirty="0" smtClean="0"/>
              <a:t>shows that nationally mortgage </a:t>
            </a:r>
            <a:r>
              <a:rPr lang="en-US" sz="1400" i="1" dirty="0"/>
              <a:t>arrears continued to fall to near historic lows in the third </a:t>
            </a:r>
            <a:r>
              <a:rPr lang="en-US" sz="1400" i="1" dirty="0" smtClean="0"/>
              <a:t>quarter.  Overall</a:t>
            </a:r>
            <a:r>
              <a:rPr lang="en-US" sz="1400" i="1" dirty="0"/>
              <a:t>, there was a reduction of </a:t>
            </a:r>
            <a:r>
              <a:rPr lang="en-US" sz="1400" i="1" dirty="0" smtClean="0"/>
              <a:t>2,400 </a:t>
            </a:r>
            <a:r>
              <a:rPr lang="en-US" sz="1400" i="1" dirty="0"/>
              <a:t>mortgages in arrears compared with the previous quarter, with a total of 74,210 homeowner mortgages in arrears of 2.5 per cent or more of the outstanding balance</a:t>
            </a:r>
            <a:r>
              <a:rPr lang="en-US" sz="1400" i="1" dirty="0" smtClean="0"/>
              <a:t>.  Within </a:t>
            </a:r>
            <a:r>
              <a:rPr lang="en-US" sz="1400" i="1" dirty="0"/>
              <a:t>the total, there were 25,110 homeowner mortgages in early arrears (those between 2.5 and 5 per cent of balance in arrears), a decrease of 5 per cent on the previous quarter and 10 per cent fewer than the same period in 2020. Barring an initial uptick at the end of March 2020, these early arrears figures have remained lower than the number seen before the pandemic began. Looking ahead, with the end of Covid-specific support schemes, </a:t>
            </a:r>
            <a:r>
              <a:rPr lang="en-US" sz="1400" i="1" dirty="0" smtClean="0"/>
              <a:t>it is expected that </a:t>
            </a:r>
            <a:r>
              <a:rPr lang="en-US" sz="1400" i="1" dirty="0"/>
              <a:t>lenders' provision of tailored forbearance to customers in difficulty will moderate, but not prevent, increases in early arrears.</a:t>
            </a:r>
            <a:endParaRPr lang="en-US" sz="1400" dirty="0"/>
          </a:p>
        </p:txBody>
      </p:sp>
      <p:sp>
        <p:nvSpPr>
          <p:cNvPr id="7" name="TextBox 6"/>
          <p:cNvSpPr txBox="1"/>
          <p:nvPr/>
        </p:nvSpPr>
        <p:spPr>
          <a:xfrm>
            <a:off x="9022877" y="4937760"/>
            <a:ext cx="2951747" cy="938719"/>
          </a:xfrm>
          <a:prstGeom prst="rect">
            <a:avLst/>
          </a:prstGeom>
          <a:solidFill>
            <a:schemeClr val="bg1"/>
          </a:solidFill>
        </p:spPr>
        <p:txBody>
          <a:bodyPr wrap="square" rtlCol="0">
            <a:spAutoFit/>
          </a:bodyPr>
          <a:lstStyle/>
          <a:p>
            <a:pPr algn="r"/>
            <a:r>
              <a:rPr lang="en-GB" sz="1100" dirty="0"/>
              <a:t>S</a:t>
            </a:r>
            <a:r>
              <a:rPr lang="en-GB" sz="1100" dirty="0" smtClean="0"/>
              <a:t>ource: </a:t>
            </a:r>
            <a:r>
              <a:rPr lang="en-GB" sz="1100" dirty="0">
                <a:hlinkClick r:id="rId4"/>
              </a:rPr>
              <a:t>LG </a:t>
            </a:r>
            <a:r>
              <a:rPr lang="en-GB" sz="1100" dirty="0" smtClean="0">
                <a:hlinkClick r:id="rId4"/>
              </a:rPr>
              <a:t>Inform</a:t>
            </a:r>
            <a:endParaRPr lang="en-GB" sz="1100" dirty="0" smtClean="0"/>
          </a:p>
          <a:p>
            <a:pPr algn="r"/>
            <a:r>
              <a:rPr lang="en-GB" sz="1100" dirty="0" smtClean="0"/>
              <a:t>Date last updated: December </a:t>
            </a:r>
            <a:r>
              <a:rPr lang="en-GB" sz="1100" dirty="0"/>
              <a:t>2021 (</a:t>
            </a:r>
            <a:r>
              <a:rPr lang="en-GB" sz="1100" dirty="0" smtClean="0"/>
              <a:t>Q2 2021/22)</a:t>
            </a:r>
          </a:p>
          <a:p>
            <a:pPr algn="r"/>
            <a:r>
              <a:rPr lang="en-GB" sz="1100" dirty="0" smtClean="0"/>
              <a:t>Frequency of update: quarterly</a:t>
            </a:r>
          </a:p>
          <a:p>
            <a:pPr algn="r"/>
            <a:r>
              <a:rPr lang="en-GB" sz="1100" dirty="0" smtClean="0"/>
              <a:t>HC data lead: Intelligence Unit</a:t>
            </a:r>
          </a:p>
        </p:txBody>
      </p:sp>
    </p:spTree>
    <p:extLst>
      <p:ext uri="{BB962C8B-B14F-4D97-AF65-F5344CB8AC3E}">
        <p14:creationId xmlns:p14="http://schemas.microsoft.com/office/powerpoint/2010/main" val="2740996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89952"/>
          </a:xfrm>
        </p:spPr>
        <p:txBody>
          <a:bodyPr>
            <a:noAutofit/>
          </a:bodyPr>
          <a:lstStyle/>
          <a:p>
            <a:r>
              <a:rPr lang="en-GB" sz="3200" dirty="0" smtClean="0"/>
              <a:t>Section 2. The labour market</a:t>
            </a:r>
            <a:endParaRPr lang="en-GB" sz="3200" dirty="0"/>
          </a:p>
        </p:txBody>
      </p:sp>
      <p:sp>
        <p:nvSpPr>
          <p:cNvPr id="3" name="Content Placeholder 2"/>
          <p:cNvSpPr>
            <a:spLocks noGrp="1"/>
          </p:cNvSpPr>
          <p:nvPr>
            <p:ph sz="half" idx="1"/>
          </p:nvPr>
        </p:nvSpPr>
        <p:spPr>
          <a:xfrm>
            <a:off x="1317949" y="1055078"/>
            <a:ext cx="9556102" cy="4983772"/>
          </a:xfrm>
        </p:spPr>
        <p:txBody>
          <a:bodyPr>
            <a:normAutofit/>
          </a:bodyPr>
          <a:lstStyle/>
          <a:p>
            <a:pPr marL="0" indent="0">
              <a:buNone/>
            </a:pPr>
            <a:endParaRPr lang="en-US" sz="1600" dirty="0" smtClean="0"/>
          </a:p>
          <a:p>
            <a:r>
              <a:rPr lang="en-GB" sz="1600" dirty="0"/>
              <a:t>Demographics </a:t>
            </a:r>
            <a:endParaRPr lang="en-GB" sz="1600" dirty="0" smtClean="0"/>
          </a:p>
          <a:p>
            <a:r>
              <a:rPr lang="en-GB" sz="1600" dirty="0" smtClean="0"/>
              <a:t>Earnings</a:t>
            </a:r>
          </a:p>
          <a:p>
            <a:r>
              <a:rPr lang="en-GB" sz="1600" dirty="0" smtClean="0"/>
              <a:t>Gender pay gap</a:t>
            </a:r>
          </a:p>
          <a:p>
            <a:r>
              <a:rPr lang="en-GB" sz="1600" dirty="0" smtClean="0"/>
              <a:t>2020 labour force breakdown</a:t>
            </a:r>
          </a:p>
          <a:p>
            <a:r>
              <a:rPr lang="en-GB" sz="1600" dirty="0" smtClean="0"/>
              <a:t>Change </a:t>
            </a:r>
            <a:r>
              <a:rPr lang="en-GB" sz="1600" dirty="0"/>
              <a:t>in workforce </a:t>
            </a:r>
            <a:r>
              <a:rPr lang="en-GB" sz="1600" dirty="0" smtClean="0"/>
              <a:t>jobs </a:t>
            </a:r>
            <a:r>
              <a:rPr lang="en-GB" sz="1600" dirty="0"/>
              <a:t>in the West Midlands region from March 2020 to June </a:t>
            </a:r>
            <a:r>
              <a:rPr lang="en-GB" sz="1600" dirty="0" smtClean="0"/>
              <a:t>2021</a:t>
            </a:r>
          </a:p>
          <a:p>
            <a:r>
              <a:rPr lang="en-US" sz="1600" dirty="0" smtClean="0"/>
              <a:t>Herefordshire’s largest </a:t>
            </a:r>
            <a:r>
              <a:rPr lang="en-US" sz="1600" dirty="0"/>
              <a:t>industries </a:t>
            </a:r>
            <a:r>
              <a:rPr lang="en-US" sz="1600" dirty="0" smtClean="0"/>
              <a:t>(by jobs)</a:t>
            </a:r>
          </a:p>
          <a:p>
            <a:r>
              <a:rPr lang="en-US" sz="1600" dirty="0" smtClean="0"/>
              <a:t>Herefordshire’s largest occupations</a:t>
            </a:r>
            <a:endParaRPr lang="en-GB" sz="1600" dirty="0"/>
          </a:p>
          <a:p>
            <a:r>
              <a:rPr lang="en-GB" sz="1600" dirty="0" smtClean="0"/>
              <a:t>Job postings in Herefordshire</a:t>
            </a:r>
          </a:p>
          <a:p>
            <a:pPr lvl="1"/>
            <a:r>
              <a:rPr lang="en-GB" sz="1600" dirty="0" smtClean="0"/>
              <a:t>Context:  UK job adverts</a:t>
            </a:r>
          </a:p>
          <a:p>
            <a:r>
              <a:rPr lang="en-GB" sz="1600" dirty="0" smtClean="0"/>
              <a:t>In-demand skills in Herefordshire</a:t>
            </a:r>
          </a:p>
          <a:p>
            <a:r>
              <a:rPr lang="en-GB" sz="1600" dirty="0"/>
              <a:t>Hot and cold hard skills in </a:t>
            </a:r>
            <a:r>
              <a:rPr lang="en-GB" sz="1600" dirty="0" smtClean="0"/>
              <a:t>Herefordshire</a:t>
            </a:r>
          </a:p>
          <a:p>
            <a:r>
              <a:rPr lang="en-GB" sz="1600" dirty="0" smtClean="0"/>
              <a:t>Hard to fill vacancies</a:t>
            </a:r>
          </a:p>
          <a:p>
            <a:r>
              <a:rPr lang="en-GB" sz="1600" dirty="0" smtClean="0"/>
              <a:t>Workforce </a:t>
            </a:r>
            <a:r>
              <a:rPr lang="en-GB" sz="1600" dirty="0"/>
              <a:t>educational </a:t>
            </a:r>
            <a:r>
              <a:rPr lang="en-GB" sz="1600" dirty="0" smtClean="0"/>
              <a:t>attainment</a:t>
            </a:r>
            <a:endParaRPr lang="en-GB" dirty="0" smtClean="0"/>
          </a:p>
          <a:p>
            <a:pPr marL="0" indent="0">
              <a:buNone/>
            </a:pPr>
            <a:endParaRPr lang="en-GB" dirty="0"/>
          </a:p>
        </p:txBody>
      </p:sp>
    </p:spTree>
    <p:extLst>
      <p:ext uri="{BB962C8B-B14F-4D97-AF65-F5344CB8AC3E}">
        <p14:creationId xmlns:p14="http://schemas.microsoft.com/office/powerpoint/2010/main" val="2931448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74" y="130369"/>
            <a:ext cx="11052401" cy="742467"/>
          </a:xfrm>
        </p:spPr>
        <p:txBody>
          <a:bodyPr>
            <a:noAutofit/>
          </a:bodyPr>
          <a:lstStyle/>
          <a:p>
            <a:r>
              <a:rPr lang="en-GB" sz="2800" dirty="0" smtClean="0"/>
              <a:t>Demographics (2020)</a:t>
            </a:r>
            <a:endParaRPr lang="en-GB" sz="2800" dirty="0"/>
          </a:p>
        </p:txBody>
      </p:sp>
      <p:pic>
        <p:nvPicPr>
          <p:cNvPr id="4" name="Content Placeholder 3" descr="Doughnut chart and table showing the number and percentage of Herefordshire residents in each age cohort as follows:&#10;Under 16 years 32,148, 16.6%&#10;16 to 34 years 37,662 19.5%&#10;35 to 54 years 47.035 24.3%&#10;55 to 74 years 54.160 28.0%&#10;75 years and over 22,610 1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11" y="872836"/>
            <a:ext cx="11903125" cy="4357394"/>
          </a:xfrm>
        </p:spPr>
      </p:pic>
      <p:sp>
        <p:nvSpPr>
          <p:cNvPr id="6" name="TextBox 5"/>
          <p:cNvSpPr txBox="1"/>
          <p:nvPr/>
        </p:nvSpPr>
        <p:spPr>
          <a:xfrm>
            <a:off x="9213273" y="5230230"/>
            <a:ext cx="2959029" cy="954107"/>
          </a:xfrm>
          <a:prstGeom prst="rect">
            <a:avLst/>
          </a:prstGeom>
          <a:noFill/>
        </p:spPr>
        <p:txBody>
          <a:bodyPr wrap="square" rtlCol="0">
            <a:spAutoFit/>
          </a:bodyPr>
          <a:lstStyle/>
          <a:p>
            <a:r>
              <a:rPr lang="en-GB" sz="1400" b="1" dirty="0" smtClean="0"/>
              <a:t>Source</a:t>
            </a:r>
            <a:r>
              <a:rPr lang="en-GB" sz="1400" b="1" dirty="0"/>
              <a:t>: Emsi- </a:t>
            </a:r>
            <a:r>
              <a:rPr lang="en-GB" sz="1400" b="1" dirty="0" smtClean="0"/>
              <a:t>economicmodelling.co.uk</a:t>
            </a:r>
            <a:r>
              <a:rPr lang="en-GB" sz="1400" dirty="0" smtClean="0"/>
              <a:t>.</a:t>
            </a:r>
          </a:p>
          <a:p>
            <a:r>
              <a:rPr lang="en-GB" sz="1400" dirty="0" smtClean="0"/>
              <a:t>Frequency:  Annual</a:t>
            </a:r>
          </a:p>
          <a:p>
            <a:r>
              <a:rPr lang="en-GB" sz="1400" dirty="0" smtClean="0"/>
              <a:t>Last updated:  December 2021</a:t>
            </a:r>
            <a:endParaRPr lang="en-GB" sz="1400" dirty="0"/>
          </a:p>
        </p:txBody>
      </p:sp>
    </p:spTree>
    <p:extLst>
      <p:ext uri="{BB962C8B-B14F-4D97-AF65-F5344CB8AC3E}">
        <p14:creationId xmlns:p14="http://schemas.microsoft.com/office/powerpoint/2010/main" val="259679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13232"/>
          </a:xfrm>
        </p:spPr>
        <p:txBody>
          <a:bodyPr/>
          <a:lstStyle/>
          <a:p>
            <a:r>
              <a:rPr lang="en-GB" dirty="0" smtClean="0"/>
              <a:t>Earnings</a:t>
            </a:r>
            <a:endParaRPr lang="en-GB" dirty="0"/>
          </a:p>
        </p:txBody>
      </p:sp>
      <p:sp>
        <p:nvSpPr>
          <p:cNvPr id="4" name="Text Placeholder 3"/>
          <p:cNvSpPr>
            <a:spLocks noGrp="1"/>
          </p:cNvSpPr>
          <p:nvPr>
            <p:ph type="body" sz="half" idx="2"/>
          </p:nvPr>
        </p:nvSpPr>
        <p:spPr>
          <a:xfrm>
            <a:off x="292608" y="1170432"/>
            <a:ext cx="4479417" cy="4698556"/>
          </a:xfrm>
        </p:spPr>
        <p:txBody>
          <a:bodyPr>
            <a:normAutofit fontScale="77500" lnSpcReduction="20000"/>
          </a:bodyPr>
          <a:lstStyle/>
          <a:p>
            <a:pPr>
              <a:lnSpc>
                <a:spcPct val="120000"/>
              </a:lnSpc>
            </a:pPr>
            <a:r>
              <a:rPr lang="en-US" dirty="0"/>
              <a:t>The latest Annual Survey of Hours and Earnings (ASHE) reveals that the </a:t>
            </a:r>
            <a:r>
              <a:rPr lang="en-US" dirty="0" smtClean="0"/>
              <a:t>workplace-based median </a:t>
            </a:r>
            <a:r>
              <a:rPr lang="en-US" dirty="0"/>
              <a:t>weekly earnings for people who work in </a:t>
            </a:r>
            <a:r>
              <a:rPr lang="en-US" dirty="0" smtClean="0"/>
              <a:t>Herefordshire is now £536.60 </a:t>
            </a:r>
            <a:r>
              <a:rPr lang="en-US" dirty="0"/>
              <a:t>(± £42.07</a:t>
            </a:r>
            <a:r>
              <a:rPr lang="en-US" dirty="0" smtClean="0"/>
              <a:t>); a </a:t>
            </a:r>
            <a:r>
              <a:rPr lang="en-US" dirty="0"/>
              <a:t>12% increase from the amount recorded for 2020 (£480.50).</a:t>
            </a:r>
          </a:p>
          <a:p>
            <a:pPr>
              <a:lnSpc>
                <a:spcPct val="120000"/>
              </a:lnSpc>
            </a:pPr>
            <a:r>
              <a:rPr lang="en-US" dirty="0" smtClean="0"/>
              <a:t>Herefordshire’s </a:t>
            </a:r>
            <a:r>
              <a:rPr lang="en-US" dirty="0"/>
              <a:t>weekly earnings are significantly lower than that in England £613.30 (± £2.40). For the first time since 2009, Herefordshire’s weekly earnings are not recorded as significantly different to the West Midland region’s although the amount is lower £585.0 (± £11.47) - Figure 3.</a:t>
            </a:r>
          </a:p>
          <a:p>
            <a:pPr>
              <a:lnSpc>
                <a:spcPct val="120000"/>
              </a:lnSpc>
            </a:pPr>
            <a:r>
              <a:rPr lang="en-US" dirty="0" smtClean="0"/>
              <a:t>The county has </a:t>
            </a:r>
            <a:r>
              <a:rPr lang="en-US" dirty="0"/>
              <a:t>the lowest median earnings of all 14 West Midlands authorities, however looking at England as a whole it is not among the local authorities that have the lowest median earnings in 2021</a:t>
            </a:r>
            <a:r>
              <a:rPr lang="en-US" dirty="0" smtClean="0"/>
              <a:t>.</a:t>
            </a:r>
          </a:p>
          <a:p>
            <a:pPr>
              <a:lnSpc>
                <a:spcPct val="120000"/>
              </a:lnSpc>
            </a:pPr>
            <a:r>
              <a:rPr lang="en-US" dirty="0" smtClean="0"/>
              <a:t>Annualised  </a:t>
            </a:r>
            <a:r>
              <a:rPr lang="en-US" dirty="0"/>
              <a:t>earnings are £27,980 (± £2,194) also significantly lower England £30,979 (± £125) but similar to the West Midlands region, £30,504 (± £598) and. </a:t>
            </a:r>
          </a:p>
          <a:p>
            <a:pPr>
              <a:lnSpc>
                <a:spcPct val="120000"/>
              </a:lnSpc>
            </a:pPr>
            <a:r>
              <a:rPr lang="en-US" dirty="0" smtClean="0"/>
              <a:t>If </a:t>
            </a:r>
            <a:r>
              <a:rPr lang="en-US" dirty="0"/>
              <a:t>we look at residents based  weekly earnings as opposed to work place based weekly earnings, these are £535.50 (±67.17) and it is lower compared to England and the West Midlands region although the differences are not significant.</a:t>
            </a:r>
          </a:p>
          <a:p>
            <a:endParaRPr lang="en-US" dirty="0"/>
          </a:p>
          <a:p>
            <a:endParaRPr lang="en-US" dirty="0"/>
          </a:p>
          <a:p>
            <a:endParaRPr lang="en-GB" dirty="0"/>
          </a:p>
        </p:txBody>
      </p:sp>
      <p:pic>
        <p:nvPicPr>
          <p:cNvPr id="6" name="Content Placeholder 5" descr="Line chart showing the trend in median gross weekly full-time earnings since 2008 in Herefordshire, England and the West Midlands region."/>
          <p:cNvPicPr>
            <a:picLocks noGrp="1" noChangeAspect="1"/>
          </p:cNvPicPr>
          <p:nvPr>
            <p:ph idx="1"/>
          </p:nvPr>
        </p:nvPicPr>
        <p:blipFill>
          <a:blip r:embed="rId2"/>
          <a:stretch>
            <a:fillRect/>
          </a:stretch>
        </p:blipFill>
        <p:spPr>
          <a:xfrm>
            <a:off x="4772024" y="1170432"/>
            <a:ext cx="7363303" cy="3511296"/>
          </a:xfrm>
          <a:prstGeom prst="rect">
            <a:avLst/>
          </a:prstGeom>
        </p:spPr>
      </p:pic>
      <p:sp>
        <p:nvSpPr>
          <p:cNvPr id="5" name="TextBox 4"/>
          <p:cNvSpPr txBox="1"/>
          <p:nvPr/>
        </p:nvSpPr>
        <p:spPr>
          <a:xfrm>
            <a:off x="292608" y="5657671"/>
            <a:ext cx="9253728" cy="923330"/>
          </a:xfrm>
          <a:prstGeom prst="rect">
            <a:avLst/>
          </a:prstGeom>
          <a:solidFill>
            <a:schemeClr val="bg1"/>
          </a:solidFill>
        </p:spPr>
        <p:txBody>
          <a:bodyPr wrap="square" rtlCol="0">
            <a:spAutoFit/>
          </a:bodyPr>
          <a:lstStyle/>
          <a:p>
            <a:r>
              <a:rPr lang="en-GB" b="1" dirty="0" smtClean="0">
                <a:solidFill>
                  <a:schemeClr val="bg1">
                    <a:lumMod val="65000"/>
                  </a:schemeClr>
                </a:solidFill>
              </a:rPr>
              <a:t>Need to know</a:t>
            </a:r>
            <a:r>
              <a:rPr lang="en-GB" dirty="0" smtClean="0">
                <a:solidFill>
                  <a:schemeClr val="bg1">
                    <a:lumMod val="65000"/>
                  </a:schemeClr>
                </a:solidFill>
              </a:rPr>
              <a:t>: workplace-based earnings includes </a:t>
            </a:r>
            <a:r>
              <a:rPr lang="en-US" dirty="0">
                <a:solidFill>
                  <a:schemeClr val="bg1">
                    <a:lumMod val="65000"/>
                  </a:schemeClr>
                </a:solidFill>
              </a:rPr>
              <a:t>all people who work in Herefordshire regardless of which county they live </a:t>
            </a:r>
            <a:r>
              <a:rPr lang="en-US" dirty="0" smtClean="0">
                <a:solidFill>
                  <a:schemeClr val="bg1">
                    <a:lumMod val="65000"/>
                  </a:schemeClr>
                </a:solidFill>
              </a:rPr>
              <a:t>in.</a:t>
            </a:r>
            <a:r>
              <a:rPr lang="en-GB" dirty="0" smtClean="0">
                <a:solidFill>
                  <a:schemeClr val="bg1">
                    <a:lumMod val="65000"/>
                  </a:schemeClr>
                </a:solidFill>
              </a:rPr>
              <a:t> Residents-based weekly earnings includes all </a:t>
            </a:r>
            <a:r>
              <a:rPr lang="en-US" dirty="0" smtClean="0">
                <a:solidFill>
                  <a:schemeClr val="bg1">
                    <a:lumMod val="65000"/>
                  </a:schemeClr>
                </a:solidFill>
              </a:rPr>
              <a:t>people </a:t>
            </a:r>
            <a:r>
              <a:rPr lang="en-US" dirty="0">
                <a:solidFill>
                  <a:schemeClr val="bg1">
                    <a:lumMod val="65000"/>
                  </a:schemeClr>
                </a:solidFill>
              </a:rPr>
              <a:t>who live in Herefordshire i.e. includes those who work outside the county</a:t>
            </a:r>
            <a:endParaRPr lang="en-GB" dirty="0">
              <a:solidFill>
                <a:schemeClr val="bg1">
                  <a:lumMod val="65000"/>
                </a:schemeClr>
              </a:solidFill>
            </a:endParaRPr>
          </a:p>
        </p:txBody>
      </p:sp>
      <p:sp>
        <p:nvSpPr>
          <p:cNvPr id="7" name="TextBox 6"/>
          <p:cNvSpPr txBox="1"/>
          <p:nvPr/>
        </p:nvSpPr>
        <p:spPr>
          <a:xfrm>
            <a:off x="9546336" y="4813693"/>
            <a:ext cx="2414016" cy="1661993"/>
          </a:xfrm>
          <a:prstGeom prst="rect">
            <a:avLst/>
          </a:prstGeom>
          <a:solidFill>
            <a:schemeClr val="bg1"/>
          </a:solidFill>
          <a:ln>
            <a:solidFill>
              <a:schemeClr val="tx1"/>
            </a:solidFill>
          </a:ln>
        </p:spPr>
        <p:txBody>
          <a:bodyPr wrap="square" rtlCol="0">
            <a:spAutoFit/>
          </a:bodyPr>
          <a:lstStyle/>
          <a:p>
            <a:r>
              <a:rPr lang="en-GB" sz="1400" dirty="0" smtClean="0"/>
              <a:t>Source: </a:t>
            </a:r>
            <a:r>
              <a:rPr lang="en-GB" sz="1400" dirty="0"/>
              <a:t>Annual Survey of Hours and Earnings (ASHE) available from </a:t>
            </a:r>
            <a:r>
              <a:rPr lang="en-GB" sz="1400" dirty="0">
                <a:hlinkClick r:id="rId3"/>
              </a:rPr>
              <a:t>NOMIS</a:t>
            </a:r>
            <a:endParaRPr lang="en-GB" sz="1400" dirty="0"/>
          </a:p>
          <a:p>
            <a:r>
              <a:rPr lang="en-GB" sz="1400" dirty="0"/>
              <a:t>Frequency:  annual</a:t>
            </a:r>
          </a:p>
          <a:p>
            <a:r>
              <a:rPr lang="en-GB" sz="1400" dirty="0"/>
              <a:t>Last updated:  November 2021</a:t>
            </a:r>
          </a:p>
          <a:p>
            <a:endParaRPr lang="en-GB" dirty="0"/>
          </a:p>
        </p:txBody>
      </p:sp>
    </p:spTree>
    <p:extLst>
      <p:ext uri="{BB962C8B-B14F-4D97-AF65-F5344CB8AC3E}">
        <p14:creationId xmlns:p14="http://schemas.microsoft.com/office/powerpoint/2010/main" val="274549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78873"/>
          </a:xfrm>
        </p:spPr>
        <p:txBody>
          <a:bodyPr/>
          <a:lstStyle/>
          <a:p>
            <a:r>
              <a:rPr lang="en-GB" dirty="0" smtClean="0"/>
              <a:t>Gender pay gap</a:t>
            </a:r>
            <a:endParaRPr lang="en-GB" dirty="0"/>
          </a:p>
        </p:txBody>
      </p:sp>
      <p:sp>
        <p:nvSpPr>
          <p:cNvPr id="4" name="Text Placeholder 3"/>
          <p:cNvSpPr>
            <a:spLocks noGrp="1"/>
          </p:cNvSpPr>
          <p:nvPr>
            <p:ph type="body" sz="half" idx="2"/>
          </p:nvPr>
        </p:nvSpPr>
        <p:spPr>
          <a:xfrm>
            <a:off x="568036" y="1330036"/>
            <a:ext cx="6179128" cy="4538952"/>
          </a:xfrm>
          <a:ln w="38100">
            <a:solidFill>
              <a:srgbClr val="FFC000"/>
            </a:solidFill>
          </a:ln>
        </p:spPr>
        <p:txBody>
          <a:bodyPr>
            <a:normAutofit fontScale="92500" lnSpcReduction="20000"/>
          </a:bodyPr>
          <a:lstStyle/>
          <a:p>
            <a:pPr>
              <a:lnSpc>
                <a:spcPct val="110000"/>
              </a:lnSpc>
            </a:pPr>
            <a:r>
              <a:rPr lang="en-US" dirty="0"/>
              <a:t>The gender pay gap (GPG ) is the difference between average hourly earnings (excluding overtime) of men and women as a proportion of average hourly earnings (excluding overtime) of men</a:t>
            </a:r>
            <a:r>
              <a:rPr lang="en-US" dirty="0" smtClean="0"/>
              <a:t>.</a:t>
            </a:r>
          </a:p>
          <a:p>
            <a:pPr marL="285750" indent="-285750">
              <a:lnSpc>
                <a:spcPct val="110000"/>
              </a:lnSpc>
              <a:buFont typeface="Arial" panose="020B0604020202020204" pitchFamily="34" charset="0"/>
              <a:buChar char="•"/>
            </a:pPr>
            <a:r>
              <a:rPr lang="en-US" dirty="0"/>
              <a:t>Although the gap is now 25% lower than it was a quarter of a century ago, it is still around 13 percentage points and in 2019 the average working-age woman in the UK earned 40% less than her male counterpart.   </a:t>
            </a:r>
            <a:endParaRPr lang="en-US" dirty="0" smtClean="0"/>
          </a:p>
          <a:p>
            <a:pPr marL="285750" indent="-285750">
              <a:lnSpc>
                <a:spcPct val="110000"/>
              </a:lnSpc>
              <a:buFont typeface="Arial" panose="020B0604020202020204" pitchFamily="34" charset="0"/>
              <a:buChar char="•"/>
            </a:pPr>
            <a:r>
              <a:rPr lang="en-US" dirty="0" smtClean="0"/>
              <a:t>Recent </a:t>
            </a:r>
            <a:r>
              <a:rPr lang="en-US" dirty="0"/>
              <a:t>research by the IFS as part of the Deaton Review found that the vast majority of the modest convergence in earnings of the past 25 years can be explained by the closing of the gender gap in education levels.   </a:t>
            </a:r>
            <a:endParaRPr lang="en-US" dirty="0" smtClean="0"/>
          </a:p>
          <a:p>
            <a:pPr marL="285750" indent="-285750">
              <a:lnSpc>
                <a:spcPct val="110000"/>
              </a:lnSpc>
              <a:buFont typeface="Arial" panose="020B0604020202020204" pitchFamily="34" charset="0"/>
              <a:buChar char="•"/>
            </a:pPr>
            <a:r>
              <a:rPr lang="en-US" dirty="0" smtClean="0"/>
              <a:t>The </a:t>
            </a:r>
            <a:r>
              <a:rPr lang="en-US" dirty="0"/>
              <a:t>divergence occurs with parenthood, when the gendered roles that mothers and fathers take on appear to be largely unrelated to their relative earnings potential.   </a:t>
            </a:r>
            <a:endParaRPr lang="en-US" dirty="0" smtClean="0"/>
          </a:p>
          <a:p>
            <a:pPr marL="285750" indent="-285750">
              <a:lnSpc>
                <a:spcPct val="110000"/>
              </a:lnSpc>
              <a:buFont typeface="Arial" panose="020B0604020202020204" pitchFamily="34" charset="0"/>
              <a:buChar char="•"/>
            </a:pPr>
            <a:r>
              <a:rPr lang="en-US" dirty="0" smtClean="0"/>
              <a:t>The </a:t>
            </a:r>
            <a:r>
              <a:rPr lang="en-US" dirty="0"/>
              <a:t>IFS found that </a:t>
            </a:r>
            <a:r>
              <a:rPr lang="en-US" dirty="0" smtClean="0"/>
              <a:t>persistent social </a:t>
            </a:r>
            <a:r>
              <a:rPr lang="en-US" dirty="0"/>
              <a:t>norms </a:t>
            </a:r>
            <a:r>
              <a:rPr lang="en-US" dirty="0" smtClean="0"/>
              <a:t>around parenting are </a:t>
            </a:r>
            <a:r>
              <a:rPr lang="en-US" dirty="0"/>
              <a:t>reinforced by a policy environment that sustains and incentivises a traditionally gendered division of labour, even when policies are ostensibly gender-neutral. </a:t>
            </a:r>
            <a:endParaRPr lang="en-GB" dirty="0"/>
          </a:p>
        </p:txBody>
      </p:sp>
      <p:sp>
        <p:nvSpPr>
          <p:cNvPr id="3" name="Content Placeholder 2"/>
          <p:cNvSpPr>
            <a:spLocks noGrp="1"/>
          </p:cNvSpPr>
          <p:nvPr>
            <p:ph idx="1"/>
          </p:nvPr>
        </p:nvSpPr>
        <p:spPr>
          <a:xfrm>
            <a:off x="6973988" y="1330037"/>
            <a:ext cx="4793671" cy="2967643"/>
          </a:xfrm>
          <a:ln>
            <a:solidFill>
              <a:schemeClr val="tx1"/>
            </a:solidFill>
          </a:ln>
        </p:spPr>
        <p:txBody>
          <a:bodyPr>
            <a:normAutofit/>
          </a:bodyPr>
          <a:lstStyle/>
          <a:p>
            <a:pPr marL="0" indent="0">
              <a:buNone/>
            </a:pPr>
            <a:r>
              <a:rPr lang="en-US" sz="1800" dirty="0"/>
              <a:t>In 2021, </a:t>
            </a:r>
            <a:r>
              <a:rPr lang="en-US" sz="1800" dirty="0" smtClean="0"/>
              <a:t>women’s </a:t>
            </a:r>
            <a:r>
              <a:rPr lang="en-US" sz="1800" dirty="0"/>
              <a:t>earnings </a:t>
            </a:r>
            <a:r>
              <a:rPr lang="en-US" sz="1800" dirty="0" smtClean="0"/>
              <a:t>in Herefordshire are </a:t>
            </a:r>
            <a:r>
              <a:rPr lang="en-US" sz="1800" dirty="0"/>
              <a:t>4% lower than </a:t>
            </a:r>
            <a:r>
              <a:rPr lang="en-US" sz="1800" dirty="0" smtClean="0"/>
              <a:t>men’s;   </a:t>
            </a:r>
            <a:r>
              <a:rPr lang="en-US" sz="1800" dirty="0"/>
              <a:t>a smaller gap compared the West Midlands region (10%) and England (9</a:t>
            </a:r>
            <a:r>
              <a:rPr lang="en-US" sz="1800" dirty="0" smtClean="0"/>
              <a:t>%).</a:t>
            </a:r>
          </a:p>
        </p:txBody>
      </p:sp>
      <p:grpSp>
        <p:nvGrpSpPr>
          <p:cNvPr id="9" name="Group 8" descr="Icon showing a man and woman side-by-side."/>
          <p:cNvGrpSpPr/>
          <p:nvPr/>
        </p:nvGrpSpPr>
        <p:grpSpPr bwMode="auto">
          <a:xfrm>
            <a:off x="7811291" y="2399005"/>
            <a:ext cx="2673176" cy="1725042"/>
            <a:chOff x="0" y="0"/>
            <a:chExt cx="1428751" cy="1838439"/>
          </a:xfrm>
        </p:grpSpPr>
        <p:pic>
          <p:nvPicPr>
            <p:cNvPr id="10" name="rg_hi" descr="Icon of woman http://t0.gstatic.com/images?q=tbn:ANd9GcTX__li-yjKoKHVlGjl5sJHUHTbZZh717feDdJ04HmCtgEmPxon"/>
            <p:cNvPicPr>
              <a:picLocks noChangeAspect="1" noChangeArrowheads="1"/>
            </p:cNvPicPr>
            <p:nvPr/>
          </p:nvPicPr>
          <p:blipFill>
            <a:blip r:embed="rId2">
              <a:extLst>
                <a:ext uri="{28A0092B-C50C-407E-A947-70E740481C1C}">
                  <a14:useLocalDpi xmlns:a14="http://schemas.microsoft.com/office/drawing/2010/main" val="0"/>
                </a:ext>
              </a:extLst>
            </a:blip>
            <a:srcRect l="9334" t="10754" r="49777" b="5447"/>
            <a:stretch>
              <a:fillRect/>
            </a:stretch>
          </p:blipFill>
          <p:spPr bwMode="auto">
            <a:xfrm>
              <a:off x="0" y="279352"/>
              <a:ext cx="651412" cy="15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g_hi" descr="Icon of man http://t0.gstatic.com/images?q=tbn:ANd9GcTX__li-yjKoKHVlGjl5sJHUHTbZZh717feDdJ04HmCtgEmPxon"/>
            <p:cNvPicPr>
              <a:picLocks noChangeAspect="1" noChangeArrowheads="1"/>
            </p:cNvPicPr>
            <p:nvPr/>
          </p:nvPicPr>
          <p:blipFill>
            <a:blip r:embed="rId2">
              <a:extLst>
                <a:ext uri="{28A0092B-C50C-407E-A947-70E740481C1C}">
                  <a14:useLocalDpi xmlns:a14="http://schemas.microsoft.com/office/drawing/2010/main" val="0"/>
                </a:ext>
              </a:extLst>
            </a:blip>
            <a:srcRect l="56444" t="8134" r="7555" b="7170"/>
            <a:stretch>
              <a:fillRect/>
            </a:stretch>
          </p:blipFill>
          <p:spPr bwMode="auto">
            <a:xfrm>
              <a:off x="657226" y="0"/>
              <a:ext cx="771525" cy="180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p:cNvSpPr txBox="1"/>
          <p:nvPr/>
        </p:nvSpPr>
        <p:spPr>
          <a:xfrm>
            <a:off x="6973988" y="4498572"/>
            <a:ext cx="4793671" cy="1200329"/>
          </a:xfrm>
          <a:prstGeom prst="rect">
            <a:avLst/>
          </a:prstGeom>
          <a:noFill/>
        </p:spPr>
        <p:txBody>
          <a:bodyPr wrap="square" rtlCol="0">
            <a:spAutoFit/>
          </a:bodyPr>
          <a:lstStyle/>
          <a:p>
            <a:r>
              <a:rPr lang="en-GB" dirty="0" smtClean="0"/>
              <a:t>Source: Annual Survey of Hours and Earnings (ASHE) available from </a:t>
            </a:r>
            <a:r>
              <a:rPr lang="en-GB" dirty="0" smtClean="0">
                <a:hlinkClick r:id="rId3"/>
              </a:rPr>
              <a:t>NOMIS</a:t>
            </a:r>
            <a:endParaRPr lang="en-GB" dirty="0" smtClean="0"/>
          </a:p>
          <a:p>
            <a:r>
              <a:rPr lang="en-GB" dirty="0" smtClean="0"/>
              <a:t>Frequency:  annual</a:t>
            </a:r>
          </a:p>
          <a:p>
            <a:r>
              <a:rPr lang="en-GB" dirty="0" smtClean="0"/>
              <a:t>Last updated:  November 2021</a:t>
            </a:r>
            <a:endParaRPr lang="en-GB" dirty="0"/>
          </a:p>
        </p:txBody>
      </p:sp>
    </p:spTree>
    <p:extLst>
      <p:ext uri="{BB962C8B-B14F-4D97-AF65-F5344CB8AC3E}">
        <p14:creationId xmlns:p14="http://schemas.microsoft.com/office/powerpoint/2010/main" val="67317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87820"/>
          </a:xfrm>
        </p:spPr>
        <p:txBody>
          <a:bodyPr>
            <a:normAutofit/>
          </a:bodyPr>
          <a:lstStyle/>
          <a:p>
            <a:r>
              <a:rPr lang="en-GB" sz="3200" dirty="0" smtClean="0"/>
              <a:t>2020 Labour Force Breakdown</a:t>
            </a:r>
            <a:endParaRPr lang="en-GB" sz="3200" dirty="0"/>
          </a:p>
        </p:txBody>
      </p:sp>
      <p:pic>
        <p:nvPicPr>
          <p:cNvPr id="4" name="Content Placeholder 3" descr="2020 Herefordshire labour force breakdown by status:&#10;Total working age population (16-64) =113,009&#10;Not in labour force (16+) 24,898&#10;Labour force: 88,111 of which employed 85,450, unemployed 2,661&#10;Under 16 32,148&#10;Over 64 48,458&#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577" y="1052946"/>
            <a:ext cx="11210007" cy="4793168"/>
          </a:xfrm>
          <a:ln>
            <a:solidFill>
              <a:schemeClr val="tx1"/>
            </a:solidFill>
          </a:ln>
        </p:spPr>
      </p:pic>
      <p:sp>
        <p:nvSpPr>
          <p:cNvPr id="5" name="TextBox 4"/>
          <p:cNvSpPr txBox="1"/>
          <p:nvPr/>
        </p:nvSpPr>
        <p:spPr>
          <a:xfrm>
            <a:off x="3020292" y="5985162"/>
            <a:ext cx="4835236" cy="738664"/>
          </a:xfrm>
          <a:prstGeom prst="rect">
            <a:avLst/>
          </a:prstGeom>
          <a:solidFill>
            <a:schemeClr val="bg1"/>
          </a:solidFill>
          <a:ln>
            <a:solidFill>
              <a:schemeClr val="tx1"/>
            </a:solidFill>
          </a:ln>
        </p:spPr>
        <p:txBody>
          <a:bodyPr wrap="square" rtlCol="0">
            <a:spAutoFit/>
          </a:bodyPr>
          <a:lstStyle/>
          <a:p>
            <a:r>
              <a:rPr lang="en-GB" sz="1400" dirty="0" smtClean="0"/>
              <a:t>Source:  Emsi-economicmodelling.co.uk</a:t>
            </a:r>
          </a:p>
          <a:p>
            <a:r>
              <a:rPr lang="en-GB" sz="1400" dirty="0" smtClean="0"/>
              <a:t>Frequency: annual</a:t>
            </a:r>
          </a:p>
          <a:p>
            <a:r>
              <a:rPr lang="en-GB" sz="1400" dirty="0" smtClean="0"/>
              <a:t>Last updated:  December 2021</a:t>
            </a:r>
            <a:endParaRPr lang="en-GB" sz="1400" dirty="0"/>
          </a:p>
        </p:txBody>
      </p:sp>
    </p:spTree>
    <p:extLst>
      <p:ext uri="{BB962C8B-B14F-4D97-AF65-F5344CB8AC3E}">
        <p14:creationId xmlns:p14="http://schemas.microsoft.com/office/powerpoint/2010/main" val="2315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Key messages: what’s new in Herefordshire this month? (1) </a:t>
            </a:r>
            <a:endParaRPr lang="en-GB" sz="2800" dirty="0"/>
          </a:p>
        </p:txBody>
      </p:sp>
      <p:sp>
        <p:nvSpPr>
          <p:cNvPr id="3" name="Content Placeholder 2"/>
          <p:cNvSpPr>
            <a:spLocks noGrp="1"/>
          </p:cNvSpPr>
          <p:nvPr>
            <p:ph idx="1"/>
          </p:nvPr>
        </p:nvSpPr>
        <p:spPr>
          <a:xfrm>
            <a:off x="104454" y="719528"/>
            <a:ext cx="12087546" cy="5764399"/>
          </a:xfrm>
          <a:solidFill>
            <a:schemeClr val="bg1"/>
          </a:solidFill>
        </p:spPr>
        <p:txBody>
          <a:bodyPr>
            <a:noAutofit/>
          </a:bodyPr>
          <a:lstStyle/>
          <a:p>
            <a:pPr marL="0" indent="0">
              <a:lnSpc>
                <a:spcPct val="100000"/>
              </a:lnSpc>
              <a:buNone/>
            </a:pPr>
            <a:r>
              <a:rPr lang="en-US" sz="1400" dirty="0"/>
              <a:t>Welcome back to the </a:t>
            </a:r>
            <a:r>
              <a:rPr lang="en-US" sz="1400" i="1" dirty="0"/>
              <a:t>Herefordshire Economic Update</a:t>
            </a:r>
            <a:r>
              <a:rPr lang="en-US" sz="1400" dirty="0"/>
              <a:t> (formerly the </a:t>
            </a:r>
            <a:r>
              <a:rPr lang="en-US" sz="1400" i="1" dirty="0"/>
              <a:t>Economic Impacts of COVID-19 Summary</a:t>
            </a:r>
            <a:r>
              <a:rPr lang="en-US" sz="1400" dirty="0"/>
              <a:t>).  </a:t>
            </a:r>
            <a:endParaRPr lang="en-US" sz="1400" dirty="0" smtClean="0"/>
          </a:p>
          <a:p>
            <a:pPr marL="0" indent="0">
              <a:lnSpc>
                <a:spcPct val="100000"/>
              </a:lnSpc>
              <a:buNone/>
            </a:pPr>
            <a:r>
              <a:rPr lang="en-US" sz="1400" dirty="0" smtClean="0"/>
              <a:t>Given </a:t>
            </a:r>
            <a:r>
              <a:rPr lang="en-US" sz="1400" dirty="0"/>
              <a:t>everything that’s </a:t>
            </a:r>
            <a:r>
              <a:rPr lang="en-US" sz="1400" dirty="0" smtClean="0"/>
              <a:t>happened since, </a:t>
            </a:r>
            <a:r>
              <a:rPr lang="en-US" sz="1400" dirty="0"/>
              <a:t>the last (October) edition feels a </a:t>
            </a:r>
            <a:r>
              <a:rPr lang="en-US" sz="1400" dirty="0" smtClean="0"/>
              <a:t>long </a:t>
            </a:r>
            <a:r>
              <a:rPr lang="en-US" sz="1400" dirty="0"/>
              <a:t>time ago.  Back </a:t>
            </a:r>
            <a:r>
              <a:rPr lang="en-US" sz="1400" dirty="0" smtClean="0"/>
              <a:t>then, before Omicron reared it’s head, the path to economic recovery was looking somewhat smoother.  In the interim, uncertainty has returned for </a:t>
            </a:r>
            <a:r>
              <a:rPr lang="en-US" sz="1400" dirty="0"/>
              <a:t>many businesses and </a:t>
            </a:r>
            <a:r>
              <a:rPr lang="en-US" sz="1400" dirty="0" smtClean="0"/>
              <a:t>workers, especially those in the hospitality, entertainment and tourism sectors, while nationally the </a:t>
            </a:r>
            <a:r>
              <a:rPr lang="en-US" sz="1400" dirty="0"/>
              <a:t>pace of </a:t>
            </a:r>
            <a:r>
              <a:rPr lang="en-US" sz="1400" dirty="0" smtClean="0"/>
              <a:t>economic growth appears </a:t>
            </a:r>
            <a:r>
              <a:rPr lang="en-US" sz="1400" dirty="0"/>
              <a:t>to be slowing and </a:t>
            </a:r>
            <a:r>
              <a:rPr lang="en-US" sz="1400" dirty="0" smtClean="0"/>
              <a:t>according </a:t>
            </a:r>
            <a:r>
              <a:rPr lang="en-US" sz="1400" dirty="0"/>
              <a:t>to the Resolution Foundation (</a:t>
            </a:r>
            <a:r>
              <a:rPr lang="en-US" sz="1400" i="1" dirty="0"/>
              <a:t>Guardian </a:t>
            </a:r>
            <a:r>
              <a:rPr lang="en-US" sz="1400" dirty="0"/>
              <a:t>29/12/21</a:t>
            </a:r>
            <a:r>
              <a:rPr lang="en-US" sz="1400" dirty="0" smtClean="0"/>
              <a:t>), </a:t>
            </a:r>
            <a:r>
              <a:rPr lang="en-US" sz="1400" dirty="0"/>
              <a:t>soaring energy prices, stalling wages and tax increases mean </a:t>
            </a:r>
            <a:r>
              <a:rPr lang="en-US" sz="1400" dirty="0" smtClean="0"/>
              <a:t>that low-income families are facing </a:t>
            </a:r>
            <a:r>
              <a:rPr lang="en-US" sz="1400" dirty="0"/>
              <a:t>a “</a:t>
            </a:r>
            <a:r>
              <a:rPr lang="en-US" sz="1400" b="1" dirty="0"/>
              <a:t>cost of living catastrophe</a:t>
            </a:r>
            <a:r>
              <a:rPr lang="en-US" sz="1400" dirty="0" smtClean="0"/>
              <a:t>” if more isn’t done to help them.  Meanwhile, COP26 fell well short of the kind of action needed to stave off climate and ecosystem meltdown but did at least keep the dream of limiting global temperature rises to 1.5C just about alive.  More positively, fears that labour shortages (HGV drivers particularly) and supply chain issues were going to wreck Christmas proved largely unfounded and Omicron seems to be disappearing as quickly as it arrived. Locally a lot’s happened too:</a:t>
            </a:r>
            <a:endParaRPr lang="en-US" sz="1400" dirty="0"/>
          </a:p>
          <a:p>
            <a:pPr>
              <a:lnSpc>
                <a:spcPct val="100000"/>
              </a:lnSpc>
            </a:pPr>
            <a:r>
              <a:rPr lang="en-US" sz="1400" dirty="0"/>
              <a:t>In December 2021 there were 3,015 people in Herefordshire (aged 16+) </a:t>
            </a:r>
            <a:r>
              <a:rPr lang="en-US" sz="1400" dirty="0">
                <a:hlinkClick r:id="rId2" action="ppaction://hlinksldjump"/>
              </a:rPr>
              <a:t>claiming </a:t>
            </a:r>
            <a:r>
              <a:rPr lang="en-US" sz="1400" b="1" dirty="0">
                <a:hlinkClick r:id="rId2" action="ppaction://hlinksldjump"/>
              </a:rPr>
              <a:t>out-of-work benefits</a:t>
            </a:r>
            <a:r>
              <a:rPr lang="en-US" sz="1400" dirty="0"/>
              <a:t>, 65 fewer than the previous month’s revised figure</a:t>
            </a:r>
            <a:r>
              <a:rPr lang="en-US" sz="1400" dirty="0" smtClean="0"/>
              <a:t>.  </a:t>
            </a:r>
            <a:r>
              <a:rPr lang="en-US" sz="1400" dirty="0"/>
              <a:t>The claimant count is still 43% higher than in March 2020.  In England as a whole it is 49% higher.  The claimant count has decreased gradually </a:t>
            </a:r>
            <a:r>
              <a:rPr lang="en-US" sz="1400" dirty="0" smtClean="0"/>
              <a:t>(apart from the </a:t>
            </a:r>
            <a:r>
              <a:rPr lang="en-US" sz="1400" dirty="0"/>
              <a:t>bump </a:t>
            </a:r>
            <a:r>
              <a:rPr lang="en-US" sz="1400" dirty="0" smtClean="0"/>
              <a:t>seen in February-April </a:t>
            </a:r>
            <a:r>
              <a:rPr lang="en-US" sz="1400" dirty="0"/>
              <a:t>2021) from the peaks seen in May and August in 2020</a:t>
            </a:r>
            <a:r>
              <a:rPr lang="en-US" sz="1400" dirty="0" smtClean="0"/>
              <a:t>. </a:t>
            </a:r>
            <a:r>
              <a:rPr lang="en-GB" sz="1400" dirty="0"/>
              <a:t>The number of claimants aged 18-24 is now only 10% higher than in January 2020, whereas for the 24-49 age group it is 61% higher and for the 50+ age groups it is 56% </a:t>
            </a:r>
            <a:r>
              <a:rPr lang="en-GB" sz="1400" dirty="0" smtClean="0"/>
              <a:t>higher. </a:t>
            </a:r>
            <a:r>
              <a:rPr lang="en-US" sz="1400" dirty="0" smtClean="0"/>
              <a:t>Currently</a:t>
            </a:r>
            <a:r>
              <a:rPr lang="en-US" sz="1400" dirty="0"/>
              <a:t>, the Wards with the highest numbers of claimants are Hinton &amp; </a:t>
            </a:r>
            <a:r>
              <a:rPr lang="en-US" sz="1400" dirty="0" err="1"/>
              <a:t>Hunderton</a:t>
            </a:r>
            <a:r>
              <a:rPr lang="en-US" sz="1400" dirty="0"/>
              <a:t> (155), Newton Farm (145), and </a:t>
            </a:r>
            <a:r>
              <a:rPr lang="en-US" sz="1400" dirty="0" err="1"/>
              <a:t>Widemarsh</a:t>
            </a:r>
            <a:r>
              <a:rPr lang="en-US" sz="1400" dirty="0"/>
              <a:t> (130), by Red Hill (120) and Leominster East (110). </a:t>
            </a:r>
            <a:endParaRPr lang="en-US" sz="1400" dirty="0" smtClean="0"/>
          </a:p>
          <a:p>
            <a:pPr>
              <a:lnSpc>
                <a:spcPct val="100000"/>
              </a:lnSpc>
            </a:pPr>
            <a:r>
              <a:rPr lang="en-US" sz="1400" dirty="0" smtClean="0"/>
              <a:t>New </a:t>
            </a:r>
            <a:r>
              <a:rPr lang="en-US" sz="1400" dirty="0" smtClean="0">
                <a:hlinkClick r:id="rId3" action="ppaction://hlinksldjump"/>
              </a:rPr>
              <a:t>model-based estimates of unemployment </a:t>
            </a:r>
            <a:r>
              <a:rPr lang="en-US" sz="1400" dirty="0" smtClean="0"/>
              <a:t>suggest that in </a:t>
            </a:r>
            <a:r>
              <a:rPr lang="en-US" sz="1400" dirty="0"/>
              <a:t>the period October 2020 to September 2021 the unemployment rate in Herefordshire was 3.2% (CI+-0.7), compared to 4.9% (CI+-0.2) in England as a whole and 5.1% (CI+-0.5) across the West Midlands region. </a:t>
            </a:r>
          </a:p>
          <a:p>
            <a:pPr>
              <a:lnSpc>
                <a:spcPct val="100000"/>
              </a:lnSpc>
            </a:pPr>
            <a:r>
              <a:rPr lang="en-US" sz="1400" dirty="0" smtClean="0"/>
              <a:t>Final </a:t>
            </a:r>
            <a:r>
              <a:rPr lang="en-US" sz="1400" dirty="0" smtClean="0">
                <a:hlinkClick r:id="rId4"/>
              </a:rPr>
              <a:t>Coronavirus Job Retention Scheme data </a:t>
            </a:r>
            <a:r>
              <a:rPr lang="en-US" sz="1400" dirty="0" smtClean="0"/>
              <a:t>show that 29,500 employments in Herefordshire were, at some point, furloughed during the course of the scheme.  When the scheme ended at the end of September there were still 2,200 employments furloughed, equating to 3% of eligible employments.  Fortunately, the end of the scheme did not translate into a corresponding rise in unemployment, with the claimant count continuing to fall month-on-month since.</a:t>
            </a:r>
          </a:p>
          <a:p>
            <a:pPr>
              <a:lnSpc>
                <a:spcPct val="100000"/>
              </a:lnSpc>
            </a:pPr>
            <a:r>
              <a:rPr lang="en-US" sz="1400" dirty="0" smtClean="0"/>
              <a:t>Final </a:t>
            </a:r>
            <a:r>
              <a:rPr lang="en-US" sz="1400" dirty="0" smtClean="0">
                <a:hlinkClick r:id="rId4"/>
              </a:rPr>
              <a:t>data from the Self-Employment Income Support Scheme </a:t>
            </a:r>
            <a:r>
              <a:rPr lang="en-US" sz="1400" dirty="0" smtClean="0"/>
              <a:t>(SEISS) show that in total 10,400 people were furloughed at some point under the scheme, with 33,400 claims made totaling £89,600,000.  The average claim value was £2,700.</a:t>
            </a:r>
          </a:p>
          <a:p>
            <a:pPr marL="0" indent="0">
              <a:lnSpc>
                <a:spcPct val="100000"/>
              </a:lnSpc>
              <a:buNone/>
            </a:pPr>
            <a:endParaRPr lang="en-US" sz="1400" dirty="0"/>
          </a:p>
          <a:p>
            <a:pPr marL="0" indent="0">
              <a:lnSpc>
                <a:spcPct val="100000"/>
              </a:lnSpc>
              <a:buNone/>
            </a:pPr>
            <a:endParaRPr lang="en-US" sz="1400" dirty="0" smtClean="0"/>
          </a:p>
        </p:txBody>
      </p:sp>
    </p:spTree>
    <p:extLst>
      <p:ext uri="{BB962C8B-B14F-4D97-AF65-F5344CB8AC3E}">
        <p14:creationId xmlns:p14="http://schemas.microsoft.com/office/powerpoint/2010/main" val="172251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109"/>
            <a:ext cx="12067309" cy="499161"/>
          </a:xfrm>
        </p:spPr>
        <p:txBody>
          <a:bodyPr>
            <a:normAutofit fontScale="90000"/>
          </a:bodyPr>
          <a:lstStyle/>
          <a:p>
            <a:r>
              <a:rPr lang="en-GB" sz="2400" dirty="0" smtClean="0"/>
              <a:t>Change in workforce jobs* in the </a:t>
            </a:r>
            <a:r>
              <a:rPr lang="en-GB" sz="2400" b="1" dirty="0" smtClean="0"/>
              <a:t>West Midlands region </a:t>
            </a:r>
            <a:r>
              <a:rPr lang="en-GB" sz="2400" dirty="0" smtClean="0"/>
              <a:t>from March 2020 to September 2021</a:t>
            </a:r>
            <a:endParaRPr lang="en-GB" sz="2400" dirty="0"/>
          </a:p>
        </p:txBody>
      </p:sp>
      <p:graphicFrame>
        <p:nvGraphicFramePr>
          <p:cNvPr id="4" name="Table 3" descr="Table showing change in numbers of workforce jobs and percentage change in the West Midlands region between March 2020 and September 2021.  "/>
          <p:cNvGraphicFramePr>
            <a:graphicFrameLocks noGrp="1"/>
          </p:cNvGraphicFramePr>
          <p:nvPr>
            <p:extLst>
              <p:ext uri="{D42A27DB-BD31-4B8C-83A1-F6EECF244321}">
                <p14:modId xmlns:p14="http://schemas.microsoft.com/office/powerpoint/2010/main" val="2156896252"/>
              </p:ext>
            </p:extLst>
          </p:nvPr>
        </p:nvGraphicFramePr>
        <p:xfrm>
          <a:off x="645457" y="779928"/>
          <a:ext cx="10917464" cy="5163678"/>
        </p:xfrm>
        <a:graphic>
          <a:graphicData uri="http://schemas.openxmlformats.org/drawingml/2006/table">
            <a:tbl>
              <a:tblPr firstRow="1">
                <a:tableStyleId>{5C22544A-7EE6-4342-B048-85BDC9FD1C3A}</a:tableStyleId>
              </a:tblPr>
              <a:tblGrid>
                <a:gridCol w="6242500">
                  <a:extLst>
                    <a:ext uri="{9D8B030D-6E8A-4147-A177-3AD203B41FA5}">
                      <a16:colId xmlns:a16="http://schemas.microsoft.com/office/drawing/2014/main" val="834887273"/>
                    </a:ext>
                  </a:extLst>
                </a:gridCol>
                <a:gridCol w="1168741">
                  <a:extLst>
                    <a:ext uri="{9D8B030D-6E8A-4147-A177-3AD203B41FA5}">
                      <a16:colId xmlns:a16="http://schemas.microsoft.com/office/drawing/2014/main" val="1029933598"/>
                    </a:ext>
                  </a:extLst>
                </a:gridCol>
                <a:gridCol w="1168741">
                  <a:extLst>
                    <a:ext uri="{9D8B030D-6E8A-4147-A177-3AD203B41FA5}">
                      <a16:colId xmlns:a16="http://schemas.microsoft.com/office/drawing/2014/main" val="1029946881"/>
                    </a:ext>
                  </a:extLst>
                </a:gridCol>
                <a:gridCol w="1168741">
                  <a:extLst>
                    <a:ext uri="{9D8B030D-6E8A-4147-A177-3AD203B41FA5}">
                      <a16:colId xmlns:a16="http://schemas.microsoft.com/office/drawing/2014/main" val="1871829639"/>
                    </a:ext>
                  </a:extLst>
                </a:gridCol>
                <a:gridCol w="1168741">
                  <a:extLst>
                    <a:ext uri="{9D8B030D-6E8A-4147-A177-3AD203B41FA5}">
                      <a16:colId xmlns:a16="http://schemas.microsoft.com/office/drawing/2014/main" val="1248820635"/>
                    </a:ext>
                  </a:extLst>
                </a:gridCol>
              </a:tblGrid>
              <a:tr h="227977">
                <a:tc>
                  <a:txBody>
                    <a:bodyPr/>
                    <a:lstStyle/>
                    <a:p>
                      <a:pPr algn="l" fontAlgn="ctr"/>
                      <a:r>
                        <a:rPr lang="en-GB" sz="1200" b="1" u="none" strike="noStrike" dirty="0">
                          <a:effectLst/>
                        </a:rPr>
                        <a:t>Industry sector</a:t>
                      </a:r>
                      <a:endParaRPr lang="en-GB"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GB" sz="1200" b="1" u="none" strike="noStrike" dirty="0">
                          <a:effectLst/>
                        </a:rPr>
                        <a:t>Mar-20</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200" b="1" u="none" strike="noStrike" dirty="0">
                          <a:effectLst/>
                        </a:rPr>
                        <a:t>Sep-21</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b="1" u="none" strike="noStrike" dirty="0">
                          <a:effectLst/>
                        </a:rPr>
                        <a:t>Change</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b="1" u="none" strike="noStrike" dirty="0">
                          <a:effectLst/>
                        </a:rPr>
                        <a:t>% change</a:t>
                      </a:r>
                      <a:endParaRPr lang="en-GB"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4657117"/>
                  </a:ext>
                </a:extLst>
              </a:tr>
              <a:tr h="227977">
                <a:tc>
                  <a:txBody>
                    <a:bodyPr/>
                    <a:lstStyle/>
                    <a:p>
                      <a:pPr algn="l" fontAlgn="b"/>
                      <a:r>
                        <a:rPr lang="en-GB" sz="1000" u="none" strike="noStrike" dirty="0">
                          <a:effectLst/>
                        </a:rPr>
                        <a:t>Agriculture, forestry and fishing</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32,296</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46,004</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13,708</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42.44%</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9468621"/>
                  </a:ext>
                </a:extLst>
              </a:tr>
              <a:tr h="227977">
                <a:tc>
                  <a:txBody>
                    <a:bodyPr/>
                    <a:lstStyle/>
                    <a:p>
                      <a:pPr algn="l" fontAlgn="b"/>
                      <a:r>
                        <a:rPr lang="en-GB" sz="1000" u="none" strike="noStrike" dirty="0">
                          <a:effectLst/>
                        </a:rPr>
                        <a:t>Mining and quarrying</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3,664</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1,443</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-2,221</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-60.62%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8830783"/>
                  </a:ext>
                </a:extLst>
              </a:tr>
              <a:tr h="227977">
                <a:tc>
                  <a:txBody>
                    <a:bodyPr/>
                    <a:lstStyle/>
                    <a:p>
                      <a:pPr algn="l" fontAlgn="b"/>
                      <a:r>
                        <a:rPr lang="en-GB" sz="1000" u="none" strike="noStrike" dirty="0">
                          <a:effectLst/>
                        </a:rPr>
                        <a:t>Manufacturing</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308,686</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286,341</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-22,345</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-7.24%</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0855042"/>
                  </a:ext>
                </a:extLst>
              </a:tr>
              <a:tr h="227977">
                <a:tc>
                  <a:txBody>
                    <a:bodyPr/>
                    <a:lstStyle/>
                    <a:p>
                      <a:pPr algn="l" fontAlgn="b"/>
                      <a:r>
                        <a:rPr lang="en-US" sz="1000" u="none" strike="noStrike" dirty="0">
                          <a:effectLst/>
                        </a:rPr>
                        <a:t>Electricity, gas, steam and air conditioning supply</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11,667</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15,437</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3,770</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32.31%</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0611216"/>
                  </a:ext>
                </a:extLst>
              </a:tr>
              <a:tr h="227977">
                <a:tc>
                  <a:txBody>
                    <a:bodyPr/>
                    <a:lstStyle/>
                    <a:p>
                      <a:pPr algn="l" fontAlgn="b"/>
                      <a:r>
                        <a:rPr lang="en-US" sz="1000" u="none" strike="noStrike" dirty="0">
                          <a:effectLst/>
                        </a:rPr>
                        <a:t>Water supply; sewerage, waste management and remediation activities</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16,916</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16,362</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-554</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-3.28%</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1981872"/>
                  </a:ext>
                </a:extLst>
              </a:tr>
              <a:tr h="227977">
                <a:tc>
                  <a:txBody>
                    <a:bodyPr/>
                    <a:lstStyle/>
                    <a:p>
                      <a:pPr algn="l" fontAlgn="b"/>
                      <a:r>
                        <a:rPr lang="en-GB" sz="1000" u="none" strike="noStrike" dirty="0">
                          <a:effectLst/>
                        </a:rPr>
                        <a:t>Construction</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192,715</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183,584</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-9,131</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-4.74%</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794420"/>
                  </a:ext>
                </a:extLst>
              </a:tr>
              <a:tr h="227977">
                <a:tc>
                  <a:txBody>
                    <a:bodyPr/>
                    <a:lstStyle/>
                    <a:p>
                      <a:pPr algn="l" fontAlgn="b"/>
                      <a:r>
                        <a:rPr lang="en-US" sz="1000" u="none" strike="noStrike" dirty="0">
                          <a:effectLst/>
                        </a:rPr>
                        <a:t>Wholesale and retail trade; repair of motor vehicles and motorcycles</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433,528</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458,023</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24,495</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5.65%</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7486263"/>
                  </a:ext>
                </a:extLst>
              </a:tr>
              <a:tr h="227977">
                <a:tc>
                  <a:txBody>
                    <a:bodyPr/>
                    <a:lstStyle/>
                    <a:p>
                      <a:pPr algn="l" fontAlgn="b"/>
                      <a:r>
                        <a:rPr lang="en-GB" sz="1000" u="none" strike="noStrike" dirty="0">
                          <a:effectLst/>
                        </a:rPr>
                        <a:t>Transportation and storage</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176,825</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181,007</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4,182</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2.37%</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6931552"/>
                  </a:ext>
                </a:extLst>
              </a:tr>
              <a:tr h="227977">
                <a:tc>
                  <a:txBody>
                    <a:bodyPr/>
                    <a:lstStyle/>
                    <a:p>
                      <a:pPr algn="l" fontAlgn="b"/>
                      <a:r>
                        <a:rPr lang="en-US" sz="1000" u="none" strike="noStrike" dirty="0">
                          <a:effectLst/>
                        </a:rPr>
                        <a:t>Accommodation and food service activities</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190,123</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155,920</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-34,203</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-17.99%</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7493601"/>
                  </a:ext>
                </a:extLst>
              </a:tr>
              <a:tr h="227977">
                <a:tc>
                  <a:txBody>
                    <a:bodyPr/>
                    <a:lstStyle/>
                    <a:p>
                      <a:pPr algn="l" fontAlgn="b"/>
                      <a:r>
                        <a:rPr lang="en-GB" sz="1000" u="none" strike="noStrike" dirty="0">
                          <a:effectLst/>
                        </a:rPr>
                        <a:t>Information and communication</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91,498</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85,583</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-5,915</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-6.46%</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3838606"/>
                  </a:ext>
                </a:extLst>
              </a:tr>
              <a:tr h="227977">
                <a:tc>
                  <a:txBody>
                    <a:bodyPr/>
                    <a:lstStyle/>
                    <a:p>
                      <a:pPr algn="l" fontAlgn="b"/>
                      <a:r>
                        <a:rPr lang="en-GB" sz="1000" u="none" strike="noStrike" dirty="0">
                          <a:effectLst/>
                        </a:rPr>
                        <a:t>Financial and insurance activities</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71,796</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67,224</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-4,572</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-6.37%</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5286671"/>
                  </a:ext>
                </a:extLst>
              </a:tr>
              <a:tr h="227977">
                <a:tc>
                  <a:txBody>
                    <a:bodyPr/>
                    <a:lstStyle/>
                    <a:p>
                      <a:pPr algn="l" fontAlgn="b"/>
                      <a:r>
                        <a:rPr lang="en-GB" sz="1000" u="none" strike="noStrike" dirty="0">
                          <a:effectLst/>
                        </a:rPr>
                        <a:t>Real estate activities</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49,158</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40,733</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-8,425</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-17.14%</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9262590"/>
                  </a:ext>
                </a:extLst>
              </a:tr>
              <a:tr h="227977">
                <a:tc>
                  <a:txBody>
                    <a:bodyPr/>
                    <a:lstStyle/>
                    <a:p>
                      <a:pPr algn="l" fontAlgn="b"/>
                      <a:r>
                        <a:rPr lang="en-US" sz="1000" u="none" strike="noStrike" dirty="0">
                          <a:effectLst/>
                        </a:rPr>
                        <a:t>Professional, scientific and technical activities</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210,319</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236,870</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26,551</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12.62%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1065237"/>
                  </a:ext>
                </a:extLst>
              </a:tr>
              <a:tr h="227977">
                <a:tc>
                  <a:txBody>
                    <a:bodyPr/>
                    <a:lstStyle/>
                    <a:p>
                      <a:pPr algn="l" fontAlgn="b"/>
                      <a:r>
                        <a:rPr lang="en-US" sz="1000" u="none" strike="noStrike" dirty="0">
                          <a:effectLst/>
                        </a:rPr>
                        <a:t>Administrative and support service activities</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282,771</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295,840</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13,069</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4.62%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6775523"/>
                  </a:ext>
                </a:extLst>
              </a:tr>
              <a:tr h="227977">
                <a:tc>
                  <a:txBody>
                    <a:bodyPr/>
                    <a:lstStyle/>
                    <a:p>
                      <a:pPr algn="l" fontAlgn="b"/>
                      <a:r>
                        <a:rPr lang="en-US" sz="1000" u="none" strike="noStrike" dirty="0">
                          <a:effectLst/>
                        </a:rPr>
                        <a:t>Public administration and defence; compulsory social security</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104,037</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105,931</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1,894</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1.82%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8813981"/>
                  </a:ext>
                </a:extLst>
              </a:tr>
              <a:tr h="227977">
                <a:tc>
                  <a:txBody>
                    <a:bodyPr/>
                    <a:lstStyle/>
                    <a:p>
                      <a:pPr algn="l" fontAlgn="b"/>
                      <a:r>
                        <a:rPr lang="en-GB" sz="1000" u="none" strike="noStrike" dirty="0">
                          <a:effectLst/>
                        </a:rPr>
                        <a:t>Education</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247,590</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254,186</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6,596</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2.66%</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0930934"/>
                  </a:ext>
                </a:extLst>
              </a:tr>
              <a:tr h="227977">
                <a:tc>
                  <a:txBody>
                    <a:bodyPr/>
                    <a:lstStyle/>
                    <a:p>
                      <a:pPr algn="l" fontAlgn="b"/>
                      <a:r>
                        <a:rPr lang="en-US" sz="1000" u="none" strike="noStrike" dirty="0">
                          <a:effectLst/>
                        </a:rPr>
                        <a:t>Human health and social work activities</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375,317</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381,211</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5,894</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1.57%</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3404189"/>
                  </a:ext>
                </a:extLst>
              </a:tr>
              <a:tr h="227977">
                <a:tc>
                  <a:txBody>
                    <a:bodyPr/>
                    <a:lstStyle/>
                    <a:p>
                      <a:pPr algn="l" fontAlgn="b"/>
                      <a:r>
                        <a:rPr lang="en-GB" sz="1000" u="none" strike="noStrike" dirty="0">
                          <a:effectLst/>
                        </a:rPr>
                        <a:t>Arts, entertainment and recreation</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80,951</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71,870</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-9,081</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-11.22%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4146664"/>
                  </a:ext>
                </a:extLst>
              </a:tr>
              <a:tr h="227977">
                <a:tc>
                  <a:txBody>
                    <a:bodyPr/>
                    <a:lstStyle/>
                    <a:p>
                      <a:pPr algn="l" fontAlgn="b"/>
                      <a:r>
                        <a:rPr lang="en-GB" sz="1000" u="none" strike="noStrike" dirty="0">
                          <a:effectLst/>
                        </a:rPr>
                        <a:t>Other service activities</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83,929</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79,765</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-4,164</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-4.96%</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8580382"/>
                  </a:ext>
                </a:extLst>
              </a:tr>
              <a:tr h="376161">
                <a:tc>
                  <a:txBody>
                    <a:bodyPr/>
                    <a:lstStyle/>
                    <a:p>
                      <a:pPr algn="l" fontAlgn="b"/>
                      <a:r>
                        <a:rPr lang="en-US" sz="1000" u="none" strike="noStrike" dirty="0">
                          <a:effectLst/>
                        </a:rPr>
                        <a:t>Activities of households as employers;undifferentiated goods-and services-producing activities of households for own use</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1,883</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000" u="none" strike="noStrike" dirty="0">
                          <a:effectLst/>
                        </a:rPr>
                        <a:t>4,450</a:t>
                      </a:r>
                      <a:endParaRPr lang="en-GB"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100" u="none" strike="noStrike" dirty="0">
                          <a:effectLst/>
                        </a:rPr>
                        <a:t>2,567</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136.33%</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5340402"/>
                  </a:ext>
                </a:extLst>
              </a:tr>
              <a:tr h="227977">
                <a:tc>
                  <a:txBody>
                    <a:bodyPr/>
                    <a:lstStyle/>
                    <a:p>
                      <a:pPr algn="l" fontAlgn="b"/>
                      <a:r>
                        <a:rPr lang="en-GB" sz="1000" u="none" strike="noStrike" dirty="0">
                          <a:effectLst/>
                        </a:rPr>
                        <a:t>TOTAL</a:t>
                      </a:r>
                      <a:endParaRPr lang="en-GB"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ctr"/>
                      <a:r>
                        <a:rPr lang="en-GB" sz="1000" u="none" strike="noStrike" dirty="0">
                          <a:effectLst/>
                        </a:rPr>
                        <a:t>2,965,669</a:t>
                      </a:r>
                      <a:endParaRPr lang="en-GB"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GB" sz="1000" u="none" strike="noStrike" dirty="0">
                          <a:effectLst/>
                        </a:rPr>
                        <a:t>2,967,784</a:t>
                      </a:r>
                      <a:endParaRPr lang="en-GB"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GB" sz="1100" u="none" strike="noStrike" dirty="0">
                          <a:effectLst/>
                        </a:rPr>
                        <a:t>2,115</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6808951"/>
                  </a:ext>
                </a:extLst>
              </a:tr>
            </a:tbl>
          </a:graphicData>
        </a:graphic>
      </p:graphicFrame>
      <p:sp>
        <p:nvSpPr>
          <p:cNvPr id="6" name="TextBox 5"/>
          <p:cNvSpPr txBox="1"/>
          <p:nvPr/>
        </p:nvSpPr>
        <p:spPr>
          <a:xfrm>
            <a:off x="2246811" y="6244046"/>
            <a:ext cx="6844938" cy="646331"/>
          </a:xfrm>
          <a:prstGeom prst="rect">
            <a:avLst/>
          </a:prstGeom>
          <a:noFill/>
        </p:spPr>
        <p:txBody>
          <a:bodyPr wrap="square" rtlCol="0">
            <a:spAutoFit/>
          </a:bodyPr>
          <a:lstStyle/>
          <a:p>
            <a:r>
              <a:rPr lang="en-US" sz="1200" dirty="0" smtClean="0"/>
              <a:t>*Workforce </a:t>
            </a:r>
            <a:r>
              <a:rPr lang="en-US" sz="1200" dirty="0"/>
              <a:t>Jobs (WFJ) is a quarterly measure of the number of jobs in the UK and is the preferred measure of the change in jobs by industry. Estimates are only available at national and regional level.</a:t>
            </a:r>
            <a:endParaRPr lang="en-GB" sz="1200" dirty="0"/>
          </a:p>
        </p:txBody>
      </p:sp>
      <p:sp>
        <p:nvSpPr>
          <p:cNvPr id="3" name="TextBox 2"/>
          <p:cNvSpPr txBox="1"/>
          <p:nvPr/>
        </p:nvSpPr>
        <p:spPr>
          <a:xfrm>
            <a:off x="8991600" y="6152104"/>
            <a:ext cx="3200400" cy="646331"/>
          </a:xfrm>
          <a:prstGeom prst="rect">
            <a:avLst/>
          </a:prstGeom>
          <a:solidFill>
            <a:schemeClr val="bg1"/>
          </a:solidFill>
        </p:spPr>
        <p:txBody>
          <a:bodyPr wrap="square" rtlCol="0">
            <a:spAutoFit/>
          </a:bodyPr>
          <a:lstStyle/>
          <a:p>
            <a:r>
              <a:rPr lang="en-GB" sz="1200" dirty="0" smtClean="0"/>
              <a:t>Source:  ONS/</a:t>
            </a:r>
            <a:r>
              <a:rPr lang="en-GB" sz="1200" dirty="0" smtClean="0">
                <a:hlinkClick r:id="rId2"/>
              </a:rPr>
              <a:t>NOMIS</a:t>
            </a:r>
            <a:endParaRPr lang="en-GB" sz="1200" dirty="0" smtClean="0"/>
          </a:p>
          <a:p>
            <a:r>
              <a:rPr lang="en-GB" sz="1200" dirty="0" smtClean="0"/>
              <a:t>Date last updated:  16 December 2021; Frequency: quarterly</a:t>
            </a:r>
            <a:endParaRPr lang="en-GB" sz="1200" dirty="0"/>
          </a:p>
        </p:txBody>
      </p:sp>
    </p:spTree>
    <p:extLst>
      <p:ext uri="{BB962C8B-B14F-4D97-AF65-F5344CB8AC3E}">
        <p14:creationId xmlns:p14="http://schemas.microsoft.com/office/powerpoint/2010/main" val="1818126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316193"/>
          </a:xfrm>
        </p:spPr>
        <p:txBody>
          <a:bodyPr>
            <a:noAutofit/>
          </a:bodyPr>
          <a:lstStyle/>
          <a:p>
            <a:r>
              <a:rPr lang="en-GB" sz="3200" dirty="0" smtClean="0"/>
              <a:t>Herefordshire’s largest industries (by jobs)</a:t>
            </a:r>
            <a:endParaRPr lang="en-GB" sz="3200" dirty="0"/>
          </a:p>
        </p:txBody>
      </p:sp>
      <p:pic>
        <p:nvPicPr>
          <p:cNvPr id="4" name="Content Placeholder 3" descr="Herefordshire's largest industries by number of jobs and comparison to national average.  Largest are:&#10;1. Wholesale and retail trade, repair of motor vehicles &amp; motorcycles 2. Human health and social work activities 3. Manufacturing 4. Accomodation and food service activit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842682"/>
            <a:ext cx="7542138" cy="5814638"/>
          </a:xfrm>
          <a:ln>
            <a:solidFill>
              <a:schemeClr val="tx1"/>
            </a:solidFill>
          </a:ln>
        </p:spPr>
      </p:pic>
      <p:sp>
        <p:nvSpPr>
          <p:cNvPr id="5" name="TextBox 4"/>
          <p:cNvSpPr txBox="1"/>
          <p:nvPr/>
        </p:nvSpPr>
        <p:spPr>
          <a:xfrm>
            <a:off x="8037717" y="4774116"/>
            <a:ext cx="3959730" cy="1169551"/>
          </a:xfrm>
          <a:prstGeom prst="rect">
            <a:avLst/>
          </a:prstGeom>
          <a:noFill/>
        </p:spPr>
        <p:txBody>
          <a:bodyPr wrap="square" rtlCol="0">
            <a:spAutoFit/>
          </a:bodyPr>
          <a:lstStyle/>
          <a:p>
            <a:r>
              <a:rPr lang="en-US" sz="1400" dirty="0"/>
              <a:t>Source: Emsi- economicmodelling.co.uk</a:t>
            </a:r>
          </a:p>
          <a:p>
            <a:r>
              <a:rPr lang="en-US" sz="1400" dirty="0"/>
              <a:t>Date last updated: 16 December 2021</a:t>
            </a:r>
          </a:p>
          <a:p>
            <a:r>
              <a:rPr lang="en-US" sz="1400" dirty="0"/>
              <a:t>Frequency of update: daily</a:t>
            </a:r>
          </a:p>
          <a:p>
            <a:r>
              <a:rPr lang="en-US" sz="1400" dirty="0"/>
              <a:t>HC data lead: Intelligence Unit</a:t>
            </a:r>
          </a:p>
          <a:p>
            <a:endParaRPr lang="en-GB" sz="1400" dirty="0"/>
          </a:p>
        </p:txBody>
      </p:sp>
    </p:spTree>
    <p:extLst>
      <p:ext uri="{BB962C8B-B14F-4D97-AF65-F5344CB8AC3E}">
        <p14:creationId xmlns:p14="http://schemas.microsoft.com/office/powerpoint/2010/main" val="3313883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73966"/>
          </a:xfrm>
        </p:spPr>
        <p:txBody>
          <a:bodyPr>
            <a:normAutofit/>
          </a:bodyPr>
          <a:lstStyle/>
          <a:p>
            <a:r>
              <a:rPr lang="en-GB" sz="3200" dirty="0" smtClean="0"/>
              <a:t>Herefordshire’s largest occupations</a:t>
            </a:r>
            <a:endParaRPr lang="en-GB" sz="3200" dirty="0"/>
          </a:p>
        </p:txBody>
      </p:sp>
      <p:pic>
        <p:nvPicPr>
          <p:cNvPr id="4" name="Content Placeholder 3" descr="Herefordshire's largest occupations by number of jobs and comparison to the national average.  Largest occupations are: 1. Elementary 2. Professional 3. Associate Professional and Technical 4. Administrative and Secretaria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577" y="1057380"/>
            <a:ext cx="8487263" cy="4351338"/>
          </a:xfrm>
        </p:spPr>
      </p:pic>
      <p:sp>
        <p:nvSpPr>
          <p:cNvPr id="5" name="TextBox 4" descr="Bar chart showing Herefordshire's largest occupations by number of jobs and size relative to the national average.  Largest are elementary, professional and associate professional &amp; technical roles."/>
          <p:cNvSpPr txBox="1"/>
          <p:nvPr/>
        </p:nvSpPr>
        <p:spPr>
          <a:xfrm>
            <a:off x="9314108" y="4235671"/>
            <a:ext cx="2493229" cy="1815882"/>
          </a:xfrm>
          <a:prstGeom prst="rect">
            <a:avLst/>
          </a:prstGeom>
          <a:solidFill>
            <a:schemeClr val="bg1"/>
          </a:solidFill>
        </p:spPr>
        <p:txBody>
          <a:bodyPr wrap="square" rtlCol="0">
            <a:spAutoFit/>
          </a:bodyPr>
          <a:lstStyle/>
          <a:p>
            <a:r>
              <a:rPr lang="en-US" sz="1400" dirty="0"/>
              <a:t>Source: Emsi- economicmodelling.co.uk</a:t>
            </a:r>
          </a:p>
          <a:p>
            <a:r>
              <a:rPr lang="en-US" sz="1400" dirty="0"/>
              <a:t>Date last updated: 16 December 2021</a:t>
            </a:r>
          </a:p>
          <a:p>
            <a:r>
              <a:rPr lang="en-US" sz="1400" dirty="0"/>
              <a:t>Frequency of update: daily</a:t>
            </a:r>
          </a:p>
          <a:p>
            <a:r>
              <a:rPr lang="en-US" sz="1400" dirty="0"/>
              <a:t>HC data lead: Intelligence Unit</a:t>
            </a:r>
          </a:p>
          <a:p>
            <a:endParaRPr lang="en-GB" sz="1400" dirty="0"/>
          </a:p>
        </p:txBody>
      </p:sp>
    </p:spTree>
    <p:extLst>
      <p:ext uri="{BB962C8B-B14F-4D97-AF65-F5344CB8AC3E}">
        <p14:creationId xmlns:p14="http://schemas.microsoft.com/office/powerpoint/2010/main" val="1860465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19908"/>
          </a:xfrm>
        </p:spPr>
        <p:txBody>
          <a:bodyPr/>
          <a:lstStyle/>
          <a:p>
            <a:r>
              <a:rPr lang="en-GB" dirty="0"/>
              <a:t>Job postings in Herefordshire</a:t>
            </a:r>
          </a:p>
        </p:txBody>
      </p:sp>
      <p:sp>
        <p:nvSpPr>
          <p:cNvPr id="4" name="Text Placeholder 3"/>
          <p:cNvSpPr>
            <a:spLocks noGrp="1"/>
          </p:cNvSpPr>
          <p:nvPr>
            <p:ph type="body" sz="half" idx="2"/>
          </p:nvPr>
        </p:nvSpPr>
        <p:spPr>
          <a:xfrm>
            <a:off x="474028" y="1552624"/>
            <a:ext cx="4435597" cy="4308426"/>
          </a:xfrm>
          <a:ln>
            <a:solidFill>
              <a:srgbClr val="FFC000"/>
            </a:solidFill>
          </a:ln>
        </p:spPr>
        <p:txBody>
          <a:bodyPr>
            <a:normAutofit fontScale="77500" lnSpcReduction="20000"/>
          </a:bodyPr>
          <a:lstStyle/>
          <a:p>
            <a:pPr marL="285750" indent="-285750">
              <a:lnSpc>
                <a:spcPct val="120000"/>
              </a:lnSpc>
              <a:buFont typeface="Arial" panose="020B0604020202020204" pitchFamily="34" charset="0"/>
              <a:buChar char="•"/>
            </a:pPr>
            <a:r>
              <a:rPr lang="en-US" dirty="0"/>
              <a:t>According to EMSI, </a:t>
            </a:r>
            <a:r>
              <a:rPr lang="en-US" dirty="0" smtClean="0"/>
              <a:t>in Herefordshire there were a total of 10,375 unique job postings in November 2021. This compares to 9,176 in the previous month.</a:t>
            </a:r>
          </a:p>
          <a:p>
            <a:pPr marL="285750" indent="-285750">
              <a:lnSpc>
                <a:spcPct val="120000"/>
              </a:lnSpc>
              <a:buFont typeface="Arial" panose="020B0604020202020204" pitchFamily="34" charset="0"/>
              <a:buChar char="•"/>
            </a:pPr>
            <a:r>
              <a:rPr lang="en-US" dirty="0" smtClean="0"/>
              <a:t>Locally, </a:t>
            </a:r>
            <a:r>
              <a:rPr lang="en-US" dirty="0"/>
              <a:t>job postings </a:t>
            </a:r>
            <a:r>
              <a:rPr lang="en-US" dirty="0" smtClean="0"/>
              <a:t>are </a:t>
            </a:r>
            <a:r>
              <a:rPr lang="en-US" dirty="0"/>
              <a:t>now significantly higher than in the same period a year ago.  This, in combination with the claimant count data appears to suggest that Herefordshire’s economy </a:t>
            </a:r>
            <a:r>
              <a:rPr lang="en-US" dirty="0" smtClean="0"/>
              <a:t>was pre-Omicron recovering well from the economic </a:t>
            </a:r>
            <a:r>
              <a:rPr lang="en-US" dirty="0"/>
              <a:t>turbulence of the past twelve months. </a:t>
            </a:r>
          </a:p>
          <a:p>
            <a:pPr marL="285750" indent="-285750">
              <a:lnSpc>
                <a:spcPct val="120000"/>
              </a:lnSpc>
              <a:buFont typeface="Arial" panose="020B0604020202020204" pitchFamily="34" charset="0"/>
              <a:buChar char="•"/>
            </a:pPr>
            <a:r>
              <a:rPr lang="en-US" dirty="0" smtClean="0"/>
              <a:t>As at 15 December 2021 </a:t>
            </a:r>
            <a:r>
              <a:rPr lang="en-US" dirty="0"/>
              <a:t>there were </a:t>
            </a:r>
            <a:r>
              <a:rPr lang="en-US" dirty="0" smtClean="0"/>
              <a:t>6,693 </a:t>
            </a:r>
            <a:r>
              <a:rPr lang="en-US" dirty="0"/>
              <a:t>unique job </a:t>
            </a:r>
            <a:r>
              <a:rPr lang="en-US" dirty="0" smtClean="0"/>
              <a:t>postings; 54.9% </a:t>
            </a:r>
            <a:r>
              <a:rPr lang="en-US" dirty="0"/>
              <a:t>higher than </a:t>
            </a:r>
            <a:r>
              <a:rPr lang="en-US" dirty="0" smtClean="0"/>
              <a:t>on the </a:t>
            </a:r>
            <a:r>
              <a:rPr lang="en-US" dirty="0"/>
              <a:t>same </a:t>
            </a:r>
            <a:r>
              <a:rPr lang="en-US" dirty="0" smtClean="0"/>
              <a:t>day last </a:t>
            </a:r>
            <a:r>
              <a:rPr lang="en-US" dirty="0"/>
              <a:t>year</a:t>
            </a:r>
            <a:r>
              <a:rPr lang="en-US" dirty="0" smtClean="0"/>
              <a:t>.</a:t>
            </a:r>
          </a:p>
          <a:p>
            <a:pPr marL="285750" indent="-285750">
              <a:lnSpc>
                <a:spcPct val="120000"/>
              </a:lnSpc>
              <a:buFont typeface="Arial" panose="020B0604020202020204" pitchFamily="34" charset="0"/>
              <a:buChar char="•"/>
            </a:pPr>
            <a:r>
              <a:rPr lang="en-US" dirty="0" smtClean="0"/>
              <a:t>Top posted occupations in November 2021 were nurses, care workers and home carers, book-keepers, payroll managers and wages clerks, van drivers, sales and retail assistants, and sales accounts and business development managers.</a:t>
            </a:r>
          </a:p>
        </p:txBody>
      </p:sp>
      <p:pic>
        <p:nvPicPr>
          <p:cNvPr id="6" name="Content Placeholder 5" descr="Herefordshire unique job postings for the last 30 days compared to the same period last year.&#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9358" y="967154"/>
            <a:ext cx="6754554" cy="3230773"/>
          </a:xfrm>
          <a:ln>
            <a:solidFill>
              <a:schemeClr val="tx1"/>
            </a:solidFill>
          </a:ln>
        </p:spPr>
      </p:pic>
      <p:sp>
        <p:nvSpPr>
          <p:cNvPr id="5" name="TextBox 4"/>
          <p:cNvSpPr txBox="1"/>
          <p:nvPr/>
        </p:nvSpPr>
        <p:spPr>
          <a:xfrm>
            <a:off x="1786596" y="5936566"/>
            <a:ext cx="9073661" cy="523220"/>
          </a:xfrm>
          <a:prstGeom prst="rect">
            <a:avLst/>
          </a:prstGeom>
          <a:solidFill>
            <a:schemeClr val="bg1"/>
          </a:solidFill>
          <a:ln>
            <a:solidFill>
              <a:schemeClr val="tx1"/>
            </a:solidFill>
          </a:ln>
        </p:spPr>
        <p:txBody>
          <a:bodyPr wrap="square" rtlCol="0">
            <a:spAutoFit/>
          </a:bodyPr>
          <a:lstStyle/>
          <a:p>
            <a:r>
              <a:rPr lang="en-US" sz="1400" dirty="0">
                <a:solidFill>
                  <a:schemeClr val="bg1">
                    <a:lumMod val="65000"/>
                  </a:schemeClr>
                </a:solidFill>
              </a:rPr>
              <a:t>Need to know:  A unique job posting is one that has been de-duplicated as postings can appear on multiple websites, multiple times.  Data include voluntary, internships, side jobs and freelance.</a:t>
            </a:r>
          </a:p>
        </p:txBody>
      </p:sp>
      <p:sp>
        <p:nvSpPr>
          <p:cNvPr id="7" name="TextBox 6"/>
          <p:cNvSpPr txBox="1"/>
          <p:nvPr/>
        </p:nvSpPr>
        <p:spPr>
          <a:xfrm>
            <a:off x="9594123" y="4594139"/>
            <a:ext cx="2295400" cy="1107996"/>
          </a:xfrm>
          <a:prstGeom prst="rect">
            <a:avLst/>
          </a:prstGeom>
          <a:solidFill>
            <a:schemeClr val="bg1"/>
          </a:solidFill>
        </p:spPr>
        <p:txBody>
          <a:bodyPr wrap="square" rtlCol="0">
            <a:spAutoFit/>
          </a:bodyPr>
          <a:lstStyle/>
          <a:p>
            <a:r>
              <a:rPr lang="en-GB" sz="1100" b="1" dirty="0"/>
              <a:t>Source: Emsi- </a:t>
            </a:r>
            <a:r>
              <a:rPr lang="en-GB" sz="1100" b="1" dirty="0" smtClean="0"/>
              <a:t>economicmodelling.co.uk</a:t>
            </a:r>
            <a:endParaRPr lang="en-GB" sz="1100" dirty="0" smtClean="0"/>
          </a:p>
          <a:p>
            <a:r>
              <a:rPr lang="en-GB" sz="1100" dirty="0" smtClean="0"/>
              <a:t>Date last updated: 16 December 2021</a:t>
            </a:r>
          </a:p>
          <a:p>
            <a:r>
              <a:rPr lang="en-GB" sz="1100" dirty="0" smtClean="0"/>
              <a:t>Frequency of update: daily</a:t>
            </a:r>
          </a:p>
          <a:p>
            <a:r>
              <a:rPr lang="en-GB" sz="1100" dirty="0" smtClean="0"/>
              <a:t>HC data lead: Intelligence Unit</a:t>
            </a:r>
          </a:p>
        </p:txBody>
      </p:sp>
    </p:spTree>
    <p:extLst>
      <p:ext uri="{BB962C8B-B14F-4D97-AF65-F5344CB8AC3E}">
        <p14:creationId xmlns:p14="http://schemas.microsoft.com/office/powerpoint/2010/main" val="3394799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2" y="133643"/>
            <a:ext cx="8412479" cy="527539"/>
          </a:xfrm>
        </p:spPr>
        <p:txBody>
          <a:bodyPr>
            <a:normAutofit/>
          </a:bodyPr>
          <a:lstStyle/>
          <a:p>
            <a:r>
              <a:rPr lang="en-GB" sz="2800" dirty="0" smtClean="0"/>
              <a:t>Context:  Job adverts nationally</a:t>
            </a:r>
            <a:endParaRPr lang="en-GB" sz="2800" dirty="0"/>
          </a:p>
        </p:txBody>
      </p:sp>
      <p:sp>
        <p:nvSpPr>
          <p:cNvPr id="4" name="Text Placeholder 3"/>
          <p:cNvSpPr>
            <a:spLocks noGrp="1"/>
          </p:cNvSpPr>
          <p:nvPr>
            <p:ph type="body" sz="half" idx="2"/>
          </p:nvPr>
        </p:nvSpPr>
        <p:spPr>
          <a:xfrm>
            <a:off x="98474" y="661183"/>
            <a:ext cx="6513341" cy="6016708"/>
          </a:xfrm>
          <a:solidFill>
            <a:schemeClr val="bg1"/>
          </a:solidFill>
          <a:ln>
            <a:solidFill>
              <a:srgbClr val="FFC000"/>
            </a:solidFill>
          </a:ln>
        </p:spPr>
        <p:txBody>
          <a:bodyPr>
            <a:noAutofit/>
          </a:bodyPr>
          <a:lstStyle/>
          <a:p>
            <a:pPr>
              <a:lnSpc>
                <a:spcPct val="120000"/>
              </a:lnSpc>
            </a:pPr>
            <a:r>
              <a:rPr lang="en-US" sz="1400" dirty="0"/>
              <a:t>According to </a:t>
            </a:r>
            <a:r>
              <a:rPr lang="en-US" sz="1400" dirty="0">
                <a:hlinkClick r:id="rId2"/>
              </a:rPr>
              <a:t>ONS</a:t>
            </a:r>
            <a:r>
              <a:rPr lang="en-US" sz="1400" dirty="0" smtClean="0"/>
              <a:t>:</a:t>
            </a:r>
          </a:p>
          <a:p>
            <a:pPr>
              <a:lnSpc>
                <a:spcPct val="120000"/>
              </a:lnSpc>
            </a:pPr>
            <a:r>
              <a:rPr lang="en-US" sz="1400" dirty="0"/>
              <a:t>The total volume of online job adverts on 7 January 2022 decreased by 3% to 117% of its February 2020 pre-coronavirus average </a:t>
            </a:r>
            <a:r>
              <a:rPr lang="en-US" sz="1400" dirty="0" smtClean="0"/>
              <a:t>level</a:t>
            </a:r>
          </a:p>
          <a:p>
            <a:pPr>
              <a:lnSpc>
                <a:spcPct val="120000"/>
              </a:lnSpc>
            </a:pPr>
            <a:r>
              <a:rPr lang="en-US" sz="1400" dirty="0"/>
              <a:t>Of the 28 categories, 17 saw a decrease in the number of online job adverts, while 10 increased and one remained unchanged when compared with the previous week. The largest weekly decreases were in “travel and tourism”, “admin, clerical and secretarial” and “facilities and maintenance”, which fell by 20%, 19% and 18%, respectively. Meanwhile, the largest weekly increase was in “IT, computing and software”, which rose by 17%.</a:t>
            </a:r>
          </a:p>
          <a:p>
            <a:pPr>
              <a:lnSpc>
                <a:spcPct val="120000"/>
              </a:lnSpc>
            </a:pPr>
            <a:r>
              <a:rPr lang="en-US" sz="1400" dirty="0" smtClean="0"/>
              <a:t>Despite </a:t>
            </a:r>
            <a:r>
              <a:rPr lang="en-US" sz="1400" dirty="0"/>
              <a:t>seeing a decrease of 12% from the previous week, “transport, logistics and warehouse” continues to be the category with the highest level of online job adverts when compared with its February 2020 pre-coronavirus average level at 230</a:t>
            </a:r>
            <a:r>
              <a:rPr lang="en-US" sz="1400" dirty="0" smtClean="0"/>
              <a:t>%.</a:t>
            </a:r>
          </a:p>
          <a:p>
            <a:pPr>
              <a:lnSpc>
                <a:spcPct val="120000"/>
              </a:lnSpc>
            </a:pPr>
            <a:r>
              <a:rPr lang="en-US" sz="1400" dirty="0"/>
              <a:t>The only weekly increase on 7 January 2022 was in London, where the volume of online job adverts increased by 6%. Meanwhile, the largest weekly decreases were in Wales, Scotland and the East Midlands, which fell by 12%, 11% and 10%, respectively. The volumes of online job adverts in all UK countries and English regions (12 in total) were above their February 2020 levels.</a:t>
            </a:r>
          </a:p>
          <a:p>
            <a:pPr>
              <a:lnSpc>
                <a:spcPct val="120000"/>
              </a:lnSpc>
            </a:pPr>
            <a:r>
              <a:rPr lang="en-US" sz="1400" dirty="0" smtClean="0"/>
              <a:t>A detailed online </a:t>
            </a:r>
            <a:r>
              <a:rPr lang="en-US" sz="1400" dirty="0" smtClean="0">
                <a:hlinkClick r:id="rId3"/>
              </a:rPr>
              <a:t>discussion of pre-Omicron labour market trends </a:t>
            </a:r>
            <a:r>
              <a:rPr lang="en-US" sz="1400" dirty="0" smtClean="0"/>
              <a:t>is available from EMSI.</a:t>
            </a:r>
            <a:endParaRPr lang="en-US" sz="1400" dirty="0"/>
          </a:p>
          <a:p>
            <a:pPr>
              <a:lnSpc>
                <a:spcPct val="120000"/>
              </a:lnSpc>
            </a:pPr>
            <a:endParaRPr lang="en-US" sz="1400" dirty="0" smtClean="0"/>
          </a:p>
        </p:txBody>
      </p:sp>
      <p:pic>
        <p:nvPicPr>
          <p:cNvPr id="5" name="Content Placeholder 4" descr="Line chart showing the average job adverts in the UK and the West Midlands region expressed as an index value where the base (100) = February 2020.&#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58708" y="661182"/>
            <a:ext cx="5447974" cy="4742091"/>
          </a:xfrm>
          <a:ln>
            <a:solidFill>
              <a:schemeClr val="tx1"/>
            </a:solidFill>
          </a:ln>
        </p:spPr>
      </p:pic>
      <p:sp>
        <p:nvSpPr>
          <p:cNvPr id="9" name="TextBox 8"/>
          <p:cNvSpPr txBox="1"/>
          <p:nvPr/>
        </p:nvSpPr>
        <p:spPr>
          <a:xfrm>
            <a:off x="6752493" y="5680364"/>
            <a:ext cx="2765580" cy="646331"/>
          </a:xfrm>
          <a:prstGeom prst="rect">
            <a:avLst/>
          </a:prstGeom>
          <a:solidFill>
            <a:schemeClr val="bg1"/>
          </a:solidFill>
        </p:spPr>
        <p:txBody>
          <a:bodyPr wrap="square" rtlCol="0">
            <a:spAutoFit/>
          </a:bodyPr>
          <a:lstStyle/>
          <a:p>
            <a:r>
              <a:rPr lang="en-GB" sz="1200" dirty="0" smtClean="0"/>
              <a:t>Source:  </a:t>
            </a:r>
            <a:r>
              <a:rPr lang="en-GB" sz="1200" dirty="0" smtClean="0">
                <a:hlinkClick r:id="rId2"/>
              </a:rPr>
              <a:t>ONS</a:t>
            </a:r>
            <a:endParaRPr lang="en-GB" sz="1200" dirty="0" smtClean="0"/>
          </a:p>
          <a:p>
            <a:r>
              <a:rPr lang="en-GB" sz="1200" dirty="0" smtClean="0"/>
              <a:t>Frequency:  weekly</a:t>
            </a:r>
          </a:p>
          <a:p>
            <a:r>
              <a:rPr lang="en-GB" sz="1200" dirty="0" smtClean="0"/>
              <a:t>Last updated:  14 January 2021</a:t>
            </a:r>
            <a:endParaRPr lang="en-GB" sz="1200" dirty="0"/>
          </a:p>
        </p:txBody>
      </p:sp>
    </p:spTree>
    <p:extLst>
      <p:ext uri="{BB962C8B-B14F-4D97-AF65-F5344CB8AC3E}">
        <p14:creationId xmlns:p14="http://schemas.microsoft.com/office/powerpoint/2010/main" val="3933801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337" y="110836"/>
            <a:ext cx="11520000" cy="474713"/>
          </a:xfrm>
        </p:spPr>
        <p:txBody>
          <a:bodyPr>
            <a:noAutofit/>
          </a:bodyPr>
          <a:lstStyle/>
          <a:p>
            <a:r>
              <a:rPr lang="en-GB" sz="2800" dirty="0" smtClean="0"/>
              <a:t>Top 10 in-demand skills in Herefordshire</a:t>
            </a:r>
            <a:endParaRPr lang="en-GB" sz="2800" dirty="0"/>
          </a:p>
        </p:txBody>
      </p:sp>
      <p:sp>
        <p:nvSpPr>
          <p:cNvPr id="6" name="TextBox 5"/>
          <p:cNvSpPr txBox="1"/>
          <p:nvPr/>
        </p:nvSpPr>
        <p:spPr>
          <a:xfrm>
            <a:off x="291806" y="860049"/>
            <a:ext cx="4429939" cy="3539430"/>
          </a:xfrm>
          <a:prstGeom prst="rect">
            <a:avLst/>
          </a:prstGeom>
          <a:noFill/>
        </p:spPr>
        <p:txBody>
          <a:bodyPr wrap="square" rtlCol="0">
            <a:spAutoFit/>
          </a:bodyPr>
          <a:lstStyle/>
          <a:p>
            <a:r>
              <a:rPr lang="en-US" sz="1600" dirty="0" smtClean="0"/>
              <a:t>In 2021 as a whole the top ten in-demand skills in Herefordshire (with number of citations) were:</a:t>
            </a:r>
          </a:p>
          <a:p>
            <a:endParaRPr lang="en-US" sz="1600" dirty="0" smtClean="0"/>
          </a:p>
          <a:p>
            <a:r>
              <a:rPr lang="en-US" sz="1600" dirty="0" smtClean="0"/>
              <a:t>Nursing	1,109</a:t>
            </a:r>
            <a:endParaRPr lang="en-US" sz="1600" dirty="0"/>
          </a:p>
          <a:p>
            <a:r>
              <a:rPr lang="en-US" sz="1600" dirty="0" smtClean="0"/>
              <a:t>Auditing</a:t>
            </a:r>
            <a:r>
              <a:rPr lang="en-US" sz="1600" dirty="0"/>
              <a:t>	</a:t>
            </a:r>
            <a:r>
              <a:rPr lang="en-US" sz="1600" dirty="0" smtClean="0"/>
              <a:t>1,103</a:t>
            </a:r>
            <a:endParaRPr lang="en-US" sz="1600" dirty="0"/>
          </a:p>
          <a:p>
            <a:r>
              <a:rPr lang="en-US" sz="1600" dirty="0"/>
              <a:t>Finance	</a:t>
            </a:r>
            <a:r>
              <a:rPr lang="en-US" sz="1600" dirty="0" smtClean="0"/>
              <a:t>958</a:t>
            </a:r>
          </a:p>
          <a:p>
            <a:r>
              <a:rPr lang="en-US" sz="1600" dirty="0" smtClean="0"/>
              <a:t>Personal Care 902</a:t>
            </a:r>
            <a:endParaRPr lang="en-US" sz="1600" dirty="0"/>
          </a:p>
          <a:p>
            <a:r>
              <a:rPr lang="en-US" sz="1600" dirty="0" smtClean="0"/>
              <a:t>Mental Health 869</a:t>
            </a:r>
          </a:p>
          <a:p>
            <a:r>
              <a:rPr lang="en-US" sz="1600" dirty="0" smtClean="0"/>
              <a:t>Warehousing 846</a:t>
            </a:r>
          </a:p>
          <a:p>
            <a:r>
              <a:rPr lang="en-US" sz="1600" dirty="0" smtClean="0"/>
              <a:t>Accounting 769</a:t>
            </a:r>
            <a:endParaRPr lang="en-US" sz="1600" dirty="0"/>
          </a:p>
          <a:p>
            <a:r>
              <a:rPr lang="en-US" sz="1600" dirty="0" smtClean="0"/>
              <a:t>Key </a:t>
            </a:r>
            <a:r>
              <a:rPr lang="en-US" sz="1600" dirty="0"/>
              <a:t>Performance Indicators (</a:t>
            </a:r>
            <a:r>
              <a:rPr lang="en-US" sz="1600" dirty="0" smtClean="0"/>
              <a:t>KPIs) 656</a:t>
            </a:r>
          </a:p>
          <a:p>
            <a:r>
              <a:rPr lang="en-US" sz="1600" dirty="0" smtClean="0"/>
              <a:t>Learning disabilities 644</a:t>
            </a:r>
          </a:p>
          <a:p>
            <a:r>
              <a:rPr lang="en-US" sz="1600" dirty="0" smtClean="0"/>
              <a:t>Machinery 553</a:t>
            </a:r>
            <a:endParaRPr lang="en-US" sz="1600" dirty="0"/>
          </a:p>
        </p:txBody>
      </p:sp>
      <p:pic>
        <p:nvPicPr>
          <p:cNvPr id="5" name="Content Placeholder 4" descr="Chart showing month-on-month volatility in the top 20 skills for all Job types sought by quarter since June 202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21746" y="549818"/>
            <a:ext cx="6403454" cy="5504603"/>
          </a:xfrm>
          <a:ln>
            <a:solidFill>
              <a:schemeClr val="tx1"/>
            </a:solidFill>
          </a:ln>
        </p:spPr>
      </p:pic>
      <p:sp>
        <p:nvSpPr>
          <p:cNvPr id="8" name="TextBox 7"/>
          <p:cNvSpPr txBox="1"/>
          <p:nvPr/>
        </p:nvSpPr>
        <p:spPr>
          <a:xfrm>
            <a:off x="287337" y="4703730"/>
            <a:ext cx="4311510" cy="523220"/>
          </a:xfrm>
          <a:prstGeom prst="rect">
            <a:avLst/>
          </a:prstGeom>
          <a:solidFill>
            <a:schemeClr val="bg1"/>
          </a:solidFill>
        </p:spPr>
        <p:txBody>
          <a:bodyPr wrap="square" rtlCol="0">
            <a:spAutoFit/>
          </a:bodyPr>
          <a:lstStyle/>
          <a:p>
            <a:r>
              <a:rPr lang="en-US" sz="1400" b="1" dirty="0" smtClean="0">
                <a:solidFill>
                  <a:schemeClr val="bg1">
                    <a:lumMod val="65000"/>
                  </a:schemeClr>
                </a:solidFill>
              </a:rPr>
              <a:t>Need to know</a:t>
            </a:r>
            <a:r>
              <a:rPr lang="en-US" sz="1400" dirty="0" smtClean="0">
                <a:solidFill>
                  <a:schemeClr val="bg1">
                    <a:lumMod val="65000"/>
                  </a:schemeClr>
                </a:solidFill>
              </a:rPr>
              <a:t>:  Hard </a:t>
            </a:r>
            <a:r>
              <a:rPr lang="en-US" sz="1400" dirty="0">
                <a:solidFill>
                  <a:schemeClr val="bg1">
                    <a:lumMod val="65000"/>
                  </a:schemeClr>
                </a:solidFill>
              </a:rPr>
              <a:t>skills are abilities that have been taught to or learnt by a person.</a:t>
            </a:r>
            <a:endParaRPr lang="en-GB" sz="1400" dirty="0">
              <a:solidFill>
                <a:schemeClr val="bg1">
                  <a:lumMod val="65000"/>
                </a:schemeClr>
              </a:solidFill>
            </a:endParaRPr>
          </a:p>
        </p:txBody>
      </p:sp>
      <p:sp>
        <p:nvSpPr>
          <p:cNvPr id="10" name="TextBox 9"/>
          <p:cNvSpPr txBox="1"/>
          <p:nvPr/>
        </p:nvSpPr>
        <p:spPr>
          <a:xfrm>
            <a:off x="8091055" y="6018689"/>
            <a:ext cx="3827120" cy="769441"/>
          </a:xfrm>
          <a:prstGeom prst="rect">
            <a:avLst/>
          </a:prstGeom>
          <a:solidFill>
            <a:schemeClr val="bg1"/>
          </a:solidFill>
        </p:spPr>
        <p:txBody>
          <a:bodyPr wrap="square" rtlCol="0">
            <a:spAutoFit/>
          </a:bodyPr>
          <a:lstStyle/>
          <a:p>
            <a:pPr algn="r"/>
            <a:r>
              <a:rPr lang="en-GB" sz="1100" dirty="0" smtClean="0"/>
              <a:t>Source</a:t>
            </a:r>
            <a:r>
              <a:rPr lang="en-GB" sz="1100" b="1" dirty="0"/>
              <a:t>: Emsi- </a:t>
            </a:r>
            <a:r>
              <a:rPr lang="en-GB" sz="1100" b="1" dirty="0" smtClean="0"/>
              <a:t>economicmodelling.co.uk</a:t>
            </a:r>
          </a:p>
          <a:p>
            <a:pPr algn="r"/>
            <a:r>
              <a:rPr lang="en-GB" sz="1100" dirty="0" smtClean="0"/>
              <a:t>Date last updated: 16 December 2021</a:t>
            </a:r>
          </a:p>
          <a:p>
            <a:pPr algn="r"/>
            <a:r>
              <a:rPr lang="en-GB" sz="1100" dirty="0" smtClean="0"/>
              <a:t>Frequency of update: monthly</a:t>
            </a:r>
          </a:p>
          <a:p>
            <a:pPr algn="r"/>
            <a:r>
              <a:rPr lang="en-GB" sz="1100" dirty="0" smtClean="0"/>
              <a:t>HC data lead: Intelligence Unit</a:t>
            </a:r>
          </a:p>
        </p:txBody>
      </p:sp>
    </p:spTree>
    <p:extLst>
      <p:ext uri="{BB962C8B-B14F-4D97-AF65-F5344CB8AC3E}">
        <p14:creationId xmlns:p14="http://schemas.microsoft.com/office/powerpoint/2010/main" val="3473331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365125"/>
            <a:ext cx="10515600" cy="286039"/>
          </a:xfrm>
        </p:spPr>
        <p:txBody>
          <a:bodyPr>
            <a:noAutofit/>
          </a:bodyPr>
          <a:lstStyle/>
          <a:p>
            <a:r>
              <a:rPr lang="en-GB" sz="2800" dirty="0" smtClean="0"/>
              <a:t>Hot and cold hard skills in Herefordshire</a:t>
            </a:r>
            <a:endParaRPr lang="en-GB" sz="2800" dirty="0"/>
          </a:p>
        </p:txBody>
      </p:sp>
      <p:sp>
        <p:nvSpPr>
          <p:cNvPr id="6" name="Text Placeholder 5"/>
          <p:cNvSpPr>
            <a:spLocks noGrp="1"/>
          </p:cNvSpPr>
          <p:nvPr>
            <p:ph type="body" idx="1"/>
          </p:nvPr>
        </p:nvSpPr>
        <p:spPr>
          <a:xfrm>
            <a:off x="839788" y="845127"/>
            <a:ext cx="5157786" cy="595746"/>
          </a:xfrm>
        </p:spPr>
        <p:txBody>
          <a:bodyPr>
            <a:normAutofit/>
          </a:bodyPr>
          <a:lstStyle/>
          <a:p>
            <a:r>
              <a:rPr lang="en-GB" sz="1800" b="0" dirty="0"/>
              <a:t>H</a:t>
            </a:r>
            <a:r>
              <a:rPr lang="en-GB" sz="1800" b="0" dirty="0" smtClean="0"/>
              <a:t>ot and cold hard skills compared to 1 year ago (November 2020)</a:t>
            </a:r>
            <a:endParaRPr lang="en-GB" sz="1800" b="0" dirty="0"/>
          </a:p>
        </p:txBody>
      </p:sp>
      <p:pic>
        <p:nvPicPr>
          <p:cNvPr id="3" name="Content Placeholder 2" descr="Chart showing chage in hot and cold hard skills in Herefordshire between November 2020 and November 202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51408" y="1440873"/>
            <a:ext cx="4572000" cy="5155457"/>
          </a:xfrm>
          <a:ln>
            <a:solidFill>
              <a:schemeClr val="tx1"/>
            </a:solidFill>
          </a:ln>
        </p:spPr>
      </p:pic>
      <p:sp>
        <p:nvSpPr>
          <p:cNvPr id="9" name="Text Placeholder 8"/>
          <p:cNvSpPr>
            <a:spLocks noGrp="1"/>
          </p:cNvSpPr>
          <p:nvPr>
            <p:ph type="body" sz="quarter" idx="3"/>
          </p:nvPr>
        </p:nvSpPr>
        <p:spPr>
          <a:xfrm>
            <a:off x="6172200" y="842673"/>
            <a:ext cx="5183188" cy="595746"/>
          </a:xfrm>
        </p:spPr>
        <p:txBody>
          <a:bodyPr>
            <a:normAutofit/>
          </a:bodyPr>
          <a:lstStyle/>
          <a:p>
            <a:r>
              <a:rPr lang="en-GB" sz="1800" b="0" dirty="0" smtClean="0"/>
              <a:t>Hot and cold hard skills compared to 1 month ago (October 2021)</a:t>
            </a:r>
            <a:endParaRPr lang="en-GB" sz="1800" b="0" dirty="0"/>
          </a:p>
        </p:txBody>
      </p:sp>
      <p:pic>
        <p:nvPicPr>
          <p:cNvPr id="11" name="Content Placeholder 10" descr="Chart showing change in hot and cold hard skills in Herefordshire over the preceeding month as at November 202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37024" y="1437989"/>
            <a:ext cx="4495800" cy="5158341"/>
          </a:xfrm>
          <a:ln>
            <a:solidFill>
              <a:schemeClr val="tx1"/>
            </a:solidFill>
          </a:ln>
        </p:spPr>
      </p:pic>
      <p:sp>
        <p:nvSpPr>
          <p:cNvPr id="8" name="TextBox 7"/>
          <p:cNvSpPr txBox="1"/>
          <p:nvPr/>
        </p:nvSpPr>
        <p:spPr>
          <a:xfrm>
            <a:off x="0" y="3112692"/>
            <a:ext cx="1394183" cy="1600438"/>
          </a:xfrm>
          <a:prstGeom prst="rect">
            <a:avLst/>
          </a:prstGeom>
          <a:noFill/>
        </p:spPr>
        <p:txBody>
          <a:bodyPr wrap="square" rtlCol="0">
            <a:spAutoFit/>
          </a:bodyPr>
          <a:lstStyle/>
          <a:p>
            <a:r>
              <a:rPr lang="en-US" sz="1400" b="1" dirty="0" smtClean="0">
                <a:solidFill>
                  <a:schemeClr val="bg1">
                    <a:lumMod val="65000"/>
                  </a:schemeClr>
                </a:solidFill>
              </a:rPr>
              <a:t>Need to know</a:t>
            </a:r>
            <a:r>
              <a:rPr lang="en-US" sz="1400" dirty="0" smtClean="0">
                <a:solidFill>
                  <a:schemeClr val="bg1">
                    <a:lumMod val="65000"/>
                  </a:schemeClr>
                </a:solidFill>
              </a:rPr>
              <a:t>:  Hard </a:t>
            </a:r>
            <a:r>
              <a:rPr lang="en-US" sz="1400" dirty="0">
                <a:solidFill>
                  <a:schemeClr val="bg1">
                    <a:lumMod val="65000"/>
                  </a:schemeClr>
                </a:solidFill>
              </a:rPr>
              <a:t>skills are abilities that have been taught to or learnt by a person.</a:t>
            </a:r>
            <a:endParaRPr lang="en-GB" sz="1400" dirty="0">
              <a:solidFill>
                <a:schemeClr val="bg1">
                  <a:lumMod val="65000"/>
                </a:schemeClr>
              </a:solidFill>
            </a:endParaRPr>
          </a:p>
        </p:txBody>
      </p:sp>
      <p:sp>
        <p:nvSpPr>
          <p:cNvPr id="10" name="TextBox 9"/>
          <p:cNvSpPr txBox="1"/>
          <p:nvPr/>
        </p:nvSpPr>
        <p:spPr>
          <a:xfrm>
            <a:off x="9351818" y="5564670"/>
            <a:ext cx="2525423" cy="1107996"/>
          </a:xfrm>
          <a:prstGeom prst="rect">
            <a:avLst/>
          </a:prstGeom>
          <a:solidFill>
            <a:schemeClr val="bg1"/>
          </a:solidFill>
          <a:ln>
            <a:solidFill>
              <a:schemeClr val="tx1"/>
            </a:solidFill>
          </a:ln>
        </p:spPr>
        <p:txBody>
          <a:bodyPr wrap="square" rtlCol="0">
            <a:spAutoFit/>
          </a:bodyPr>
          <a:lstStyle/>
          <a:p>
            <a:pPr algn="r"/>
            <a:r>
              <a:rPr lang="en-GB" sz="1100" dirty="0" smtClean="0"/>
              <a:t>Source</a:t>
            </a:r>
            <a:r>
              <a:rPr lang="en-GB" sz="1100" b="1" dirty="0"/>
              <a:t>: Emsi- </a:t>
            </a:r>
            <a:r>
              <a:rPr lang="en-GB" sz="1100" b="1" dirty="0" smtClean="0"/>
              <a:t>economicmodelling.co.uk</a:t>
            </a:r>
          </a:p>
          <a:p>
            <a:pPr algn="r"/>
            <a:r>
              <a:rPr lang="en-GB" sz="1100" dirty="0" smtClean="0"/>
              <a:t>Date last updated: 16 December 2021</a:t>
            </a:r>
          </a:p>
          <a:p>
            <a:pPr algn="r"/>
            <a:r>
              <a:rPr lang="en-GB" sz="1100" dirty="0" smtClean="0"/>
              <a:t>Frequency of update: monthly</a:t>
            </a:r>
          </a:p>
          <a:p>
            <a:pPr algn="r"/>
            <a:r>
              <a:rPr lang="en-GB" sz="1100" dirty="0" smtClean="0"/>
              <a:t>HC data lead: Intelligence Unit</a:t>
            </a:r>
          </a:p>
        </p:txBody>
      </p:sp>
    </p:spTree>
    <p:extLst>
      <p:ext uri="{BB962C8B-B14F-4D97-AF65-F5344CB8AC3E}">
        <p14:creationId xmlns:p14="http://schemas.microsoft.com/office/powerpoint/2010/main" val="2999689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2" y="249780"/>
            <a:ext cx="4494934" cy="595347"/>
          </a:xfrm>
        </p:spPr>
        <p:txBody>
          <a:bodyPr>
            <a:normAutofit/>
          </a:bodyPr>
          <a:lstStyle/>
          <a:p>
            <a:r>
              <a:rPr lang="en-GB" dirty="0" smtClean="0"/>
              <a:t>Hard-to-fill vacancies</a:t>
            </a:r>
            <a:endParaRPr lang="en-GB" dirty="0"/>
          </a:p>
        </p:txBody>
      </p:sp>
      <p:sp>
        <p:nvSpPr>
          <p:cNvPr id="4" name="Text Placeholder 3"/>
          <p:cNvSpPr>
            <a:spLocks noGrp="1"/>
          </p:cNvSpPr>
          <p:nvPr>
            <p:ph type="body" sz="half" idx="2"/>
          </p:nvPr>
        </p:nvSpPr>
        <p:spPr>
          <a:xfrm>
            <a:off x="277092" y="928452"/>
            <a:ext cx="4494934" cy="3352603"/>
          </a:xfrm>
          <a:ln>
            <a:solidFill>
              <a:srgbClr val="FFC000"/>
            </a:solidFill>
          </a:ln>
        </p:spPr>
        <p:txBody>
          <a:bodyPr>
            <a:normAutofit fontScale="77500" lnSpcReduction="20000"/>
          </a:bodyPr>
          <a:lstStyle/>
          <a:p>
            <a:pPr>
              <a:lnSpc>
                <a:spcPct val="110000"/>
              </a:lnSpc>
            </a:pPr>
            <a:r>
              <a:rPr lang="en-GB" dirty="0" smtClean="0"/>
              <a:t>There is no standard definition of a “hard-to-fill” vacancy but the chart shows occupations where there have been 10 or more unique Herefordshire job postings in October/November 2021 by median posting duration and job posting intensity.  </a:t>
            </a:r>
          </a:p>
          <a:p>
            <a:pPr>
              <a:lnSpc>
                <a:spcPct val="110000"/>
              </a:lnSpc>
            </a:pPr>
            <a:r>
              <a:rPr lang="en-GB" dirty="0" smtClean="0"/>
              <a:t>This is the most timely proxy for “hard-to-fill” vacancies and although there are some issues associated with this methodology has been shown to be a robust approximation.</a:t>
            </a:r>
          </a:p>
          <a:p>
            <a:pPr>
              <a:lnSpc>
                <a:spcPct val="110000"/>
              </a:lnSpc>
            </a:pPr>
            <a:r>
              <a:rPr lang="en-GB" dirty="0" smtClean="0"/>
              <a:t>Those roles that appear highest on the chart for both measures can be regarded as most “hard-to-fill”.</a:t>
            </a:r>
          </a:p>
          <a:p>
            <a:pPr>
              <a:lnSpc>
                <a:spcPct val="110000"/>
              </a:lnSpc>
            </a:pPr>
            <a:r>
              <a:rPr lang="en-US" dirty="0" smtClean="0"/>
              <a:t>Nationally, </a:t>
            </a:r>
            <a:r>
              <a:rPr lang="en-US" dirty="0" smtClean="0">
                <a:hlinkClick r:id="rId2"/>
              </a:rPr>
              <a:t>ONS reports </a:t>
            </a:r>
            <a:r>
              <a:rPr lang="en-US" dirty="0" smtClean="0"/>
              <a:t>that the </a:t>
            </a:r>
            <a:r>
              <a:rPr lang="en-US" dirty="0"/>
              <a:t>number of job vacancies in October to December 2021 rose to a new record of 1,247,000, an increase of 462,000 from its pre-coronavirus January to March 2020 level, with most industries displaying record numbers of vacancies. However, the rate of growth in vacancies continued to slow down. The ratio of vacancies to every 100 employee jobs reached a record high 4.1 in October to December 2021.</a:t>
            </a:r>
            <a:endParaRPr lang="en-GB" dirty="0" smtClean="0"/>
          </a:p>
          <a:p>
            <a:endParaRPr lang="en-GB" dirty="0"/>
          </a:p>
        </p:txBody>
      </p:sp>
      <p:pic>
        <p:nvPicPr>
          <p:cNvPr id="5" name="Content Placeholder 4" descr="Bubble chart showing hard-to-fill vacancies - those with the highest median posting duration and average posting intensity combined being hardest to fill."/>
          <p:cNvPicPr>
            <a:picLocks noGrp="1" noChangeAspect="1"/>
          </p:cNvPicPr>
          <p:nvPr>
            <p:ph idx="1"/>
          </p:nvPr>
        </p:nvPicPr>
        <p:blipFill>
          <a:blip r:embed="rId3"/>
          <a:stretch>
            <a:fillRect/>
          </a:stretch>
        </p:blipFill>
        <p:spPr>
          <a:xfrm>
            <a:off x="4983848" y="187395"/>
            <a:ext cx="6872494" cy="4090078"/>
          </a:xfrm>
          <a:prstGeom prst="rect">
            <a:avLst/>
          </a:prstGeom>
        </p:spPr>
      </p:pic>
      <p:sp>
        <p:nvSpPr>
          <p:cNvPr id="9" name="TextBox 8"/>
          <p:cNvSpPr txBox="1"/>
          <p:nvPr/>
        </p:nvSpPr>
        <p:spPr>
          <a:xfrm>
            <a:off x="564501" y="4493191"/>
            <a:ext cx="8415048" cy="1415772"/>
          </a:xfrm>
          <a:prstGeom prst="rect">
            <a:avLst/>
          </a:prstGeom>
          <a:noFill/>
          <a:ln>
            <a:solidFill>
              <a:schemeClr val="tx1"/>
            </a:solidFill>
          </a:ln>
        </p:spPr>
        <p:txBody>
          <a:bodyPr wrap="square" rtlCol="0">
            <a:spAutoFit/>
          </a:bodyPr>
          <a:lstStyle/>
          <a:p>
            <a:r>
              <a:rPr lang="en-GB" sz="1600" b="1" dirty="0" smtClean="0">
                <a:solidFill>
                  <a:schemeClr val="bg1">
                    <a:lumMod val="65000"/>
                  </a:schemeClr>
                </a:solidFill>
              </a:rPr>
              <a:t>Need to know</a:t>
            </a:r>
            <a:r>
              <a:rPr lang="en-GB" sz="1400" dirty="0" smtClean="0">
                <a:solidFill>
                  <a:schemeClr val="bg1">
                    <a:lumMod val="65000"/>
                  </a:schemeClr>
                </a:solidFill>
              </a:rPr>
              <a:t>: </a:t>
            </a:r>
            <a:r>
              <a:rPr lang="en-US" sz="1400" b="1" dirty="0">
                <a:solidFill>
                  <a:schemeClr val="bg1">
                    <a:lumMod val="65000"/>
                  </a:schemeClr>
                </a:solidFill>
              </a:rPr>
              <a:t>Posting Intensity </a:t>
            </a:r>
            <a:r>
              <a:rPr lang="en-US" sz="1400" dirty="0">
                <a:solidFill>
                  <a:schemeClr val="bg1">
                    <a:lumMod val="65000"/>
                  </a:schemeClr>
                </a:solidFill>
              </a:rPr>
              <a:t>is a ratio of total job postings to unique, or </a:t>
            </a:r>
            <a:r>
              <a:rPr lang="en-US" sz="1400" dirty="0" smtClean="0">
                <a:solidFill>
                  <a:schemeClr val="bg1">
                    <a:lumMod val="65000"/>
                  </a:schemeClr>
                </a:solidFill>
              </a:rPr>
              <a:t>de-duplicated</a:t>
            </a:r>
            <a:r>
              <a:rPr lang="en-US" sz="1400" dirty="0">
                <a:solidFill>
                  <a:schemeClr val="bg1">
                    <a:lumMod val="65000"/>
                  </a:schemeClr>
                </a:solidFill>
              </a:rPr>
              <a:t>, job postings. A higher than average posting intensity can mean that employers are putting more effort than normal into hiring that position. Posting intensity is available by occupation, by job title, by company, and by region</a:t>
            </a:r>
            <a:r>
              <a:rPr lang="en-US" sz="1400" dirty="0" smtClean="0">
                <a:solidFill>
                  <a:schemeClr val="bg1">
                    <a:lumMod val="65000"/>
                  </a:schemeClr>
                </a:solidFill>
              </a:rPr>
              <a:t>.  The </a:t>
            </a:r>
            <a:r>
              <a:rPr lang="en-US" sz="1400" b="1" dirty="0">
                <a:solidFill>
                  <a:schemeClr val="bg1">
                    <a:lumMod val="65000"/>
                  </a:schemeClr>
                </a:solidFill>
              </a:rPr>
              <a:t>median posting duration </a:t>
            </a:r>
            <a:r>
              <a:rPr lang="en-US" sz="1400" dirty="0">
                <a:solidFill>
                  <a:schemeClr val="bg1">
                    <a:lumMod val="65000"/>
                  </a:schemeClr>
                </a:solidFill>
              </a:rPr>
              <a:t>(how long a posting was live before it was taken down) </a:t>
            </a:r>
            <a:r>
              <a:rPr lang="en-US" sz="1400" dirty="0" smtClean="0">
                <a:solidFill>
                  <a:schemeClr val="bg1">
                    <a:lumMod val="65000"/>
                  </a:schemeClr>
                </a:solidFill>
              </a:rPr>
              <a:t>can </a:t>
            </a:r>
            <a:r>
              <a:rPr lang="en-US" sz="1400" dirty="0">
                <a:solidFill>
                  <a:schemeClr val="bg1">
                    <a:lumMod val="65000"/>
                  </a:schemeClr>
                </a:solidFill>
              </a:rPr>
              <a:t>be compared to the regional average for all postings in the region, giving </a:t>
            </a:r>
            <a:r>
              <a:rPr lang="en-US" sz="1400" dirty="0" smtClean="0">
                <a:solidFill>
                  <a:schemeClr val="bg1">
                    <a:lumMod val="65000"/>
                  </a:schemeClr>
                </a:solidFill>
              </a:rPr>
              <a:t>an </a:t>
            </a:r>
            <a:r>
              <a:rPr lang="en-US" sz="1400" dirty="0">
                <a:solidFill>
                  <a:schemeClr val="bg1">
                    <a:lumMod val="65000"/>
                  </a:schemeClr>
                </a:solidFill>
              </a:rPr>
              <a:t>indication of whether these positions are harder or easier to fill than the typical job posting. </a:t>
            </a:r>
            <a:endParaRPr lang="en-GB" sz="1400" dirty="0">
              <a:solidFill>
                <a:schemeClr val="bg1">
                  <a:lumMod val="65000"/>
                </a:schemeClr>
              </a:solidFill>
            </a:endParaRPr>
          </a:p>
        </p:txBody>
      </p:sp>
      <p:sp>
        <p:nvSpPr>
          <p:cNvPr id="6" name="TextBox 5" descr="Bubble chart showing hard-to-fill vacancies during October/November 2021 - nursing and midwifery professionals vacancies were hardest to fill."/>
          <p:cNvSpPr txBox="1"/>
          <p:nvPr/>
        </p:nvSpPr>
        <p:spPr>
          <a:xfrm>
            <a:off x="9185564" y="4617882"/>
            <a:ext cx="2670778" cy="938719"/>
          </a:xfrm>
          <a:prstGeom prst="rect">
            <a:avLst/>
          </a:prstGeom>
          <a:solidFill>
            <a:schemeClr val="bg1"/>
          </a:solidFill>
          <a:ln>
            <a:solidFill>
              <a:schemeClr val="tx1"/>
            </a:solidFill>
          </a:ln>
        </p:spPr>
        <p:txBody>
          <a:bodyPr wrap="square" rtlCol="0">
            <a:spAutoFit/>
          </a:bodyPr>
          <a:lstStyle/>
          <a:p>
            <a:pPr algn="r"/>
            <a:r>
              <a:rPr lang="en-GB" sz="1100" dirty="0" smtClean="0"/>
              <a:t>Source</a:t>
            </a:r>
            <a:r>
              <a:rPr lang="en-GB" sz="1100" b="1" dirty="0"/>
              <a:t>: Emsi- </a:t>
            </a:r>
            <a:r>
              <a:rPr lang="en-GB" sz="1100" b="1" dirty="0" smtClean="0"/>
              <a:t>economicmodelling.co.uk</a:t>
            </a:r>
          </a:p>
          <a:p>
            <a:pPr algn="r"/>
            <a:r>
              <a:rPr lang="en-GB" sz="1100" dirty="0" smtClean="0"/>
              <a:t>Date last updated: 16 December 2021</a:t>
            </a:r>
          </a:p>
          <a:p>
            <a:pPr algn="r"/>
            <a:r>
              <a:rPr lang="en-GB" sz="1100" dirty="0" smtClean="0"/>
              <a:t>Frequency of update: quarterly</a:t>
            </a:r>
          </a:p>
          <a:p>
            <a:pPr algn="r"/>
            <a:r>
              <a:rPr lang="en-GB" sz="1100" dirty="0" smtClean="0"/>
              <a:t>HC data lead: Intelligence Unit</a:t>
            </a:r>
          </a:p>
        </p:txBody>
      </p:sp>
    </p:spTree>
    <p:extLst>
      <p:ext uri="{BB962C8B-B14F-4D97-AF65-F5344CB8AC3E}">
        <p14:creationId xmlns:p14="http://schemas.microsoft.com/office/powerpoint/2010/main" val="503381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74" y="130369"/>
            <a:ext cx="11052401" cy="437667"/>
          </a:xfrm>
        </p:spPr>
        <p:txBody>
          <a:bodyPr>
            <a:noAutofit/>
          </a:bodyPr>
          <a:lstStyle/>
          <a:p>
            <a:r>
              <a:rPr lang="en-GB" sz="2800" dirty="0" smtClean="0"/>
              <a:t>Workforce educational attainment</a:t>
            </a:r>
            <a:endParaRPr lang="en-GB" sz="2800" dirty="0"/>
          </a:p>
        </p:txBody>
      </p:sp>
      <p:pic>
        <p:nvPicPr>
          <p:cNvPr id="5" name="Content Placeholder 4" descr="Doughnut chart showing proportions of Herefordshire's workforce with different levels of qualific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3" y="682439"/>
            <a:ext cx="9395011" cy="5219450"/>
          </a:xfrm>
          <a:ln>
            <a:solidFill>
              <a:schemeClr val="tx1"/>
            </a:solidFill>
          </a:ln>
        </p:spPr>
      </p:pic>
      <p:sp>
        <p:nvSpPr>
          <p:cNvPr id="6" name="TextBox 5"/>
          <p:cNvSpPr txBox="1"/>
          <p:nvPr/>
        </p:nvSpPr>
        <p:spPr>
          <a:xfrm>
            <a:off x="9725891" y="4600106"/>
            <a:ext cx="2466109" cy="1169551"/>
          </a:xfrm>
          <a:prstGeom prst="rect">
            <a:avLst/>
          </a:prstGeom>
          <a:noFill/>
          <a:ln>
            <a:solidFill>
              <a:schemeClr val="tx1"/>
            </a:solidFill>
          </a:ln>
        </p:spPr>
        <p:txBody>
          <a:bodyPr wrap="square" rtlCol="0">
            <a:spAutoFit/>
          </a:bodyPr>
          <a:lstStyle/>
          <a:p>
            <a:r>
              <a:rPr lang="en-GB" sz="1400" dirty="0" smtClean="0"/>
              <a:t>Source</a:t>
            </a:r>
            <a:r>
              <a:rPr lang="en-GB" sz="1400" dirty="0"/>
              <a:t>: </a:t>
            </a:r>
            <a:r>
              <a:rPr lang="en-GB" sz="1400" b="1" dirty="0"/>
              <a:t>Emsi- </a:t>
            </a:r>
            <a:r>
              <a:rPr lang="en-GB" sz="1400" b="1" dirty="0" smtClean="0"/>
              <a:t>economicmodelling.co.uk</a:t>
            </a:r>
          </a:p>
          <a:p>
            <a:r>
              <a:rPr lang="en-GB" sz="1400" dirty="0" smtClean="0"/>
              <a:t>Frequency:  Annual</a:t>
            </a:r>
          </a:p>
          <a:p>
            <a:r>
              <a:rPr lang="en-GB" sz="1400" dirty="0" smtClean="0"/>
              <a:t>Last updated:  December 2021</a:t>
            </a:r>
            <a:endParaRPr lang="en-GB" sz="1400" dirty="0"/>
          </a:p>
        </p:txBody>
      </p:sp>
    </p:spTree>
    <p:extLst>
      <p:ext uri="{BB962C8B-B14F-4D97-AF65-F5344CB8AC3E}">
        <p14:creationId xmlns:p14="http://schemas.microsoft.com/office/powerpoint/2010/main" val="3418161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Section 3: Unemployment</a:t>
            </a:r>
            <a:endParaRPr lang="en-GB" sz="3200" dirty="0"/>
          </a:p>
        </p:txBody>
      </p:sp>
      <p:sp>
        <p:nvSpPr>
          <p:cNvPr id="3" name="Content Placeholder 2"/>
          <p:cNvSpPr>
            <a:spLocks noGrp="1"/>
          </p:cNvSpPr>
          <p:nvPr>
            <p:ph idx="1"/>
          </p:nvPr>
        </p:nvSpPr>
        <p:spPr>
          <a:xfrm>
            <a:off x="287337" y="1479261"/>
            <a:ext cx="11520000" cy="4351338"/>
          </a:xfrm>
        </p:spPr>
        <p:txBody>
          <a:bodyPr>
            <a:normAutofit/>
          </a:bodyPr>
          <a:lstStyle/>
          <a:p>
            <a:r>
              <a:rPr lang="en-US" sz="2000" dirty="0"/>
              <a:t>Claimant count (unemployment-related benefits</a:t>
            </a:r>
            <a:r>
              <a:rPr lang="en-US" sz="2000" dirty="0" smtClean="0"/>
              <a:t>)</a:t>
            </a:r>
          </a:p>
          <a:p>
            <a:pPr lvl="1"/>
            <a:r>
              <a:rPr lang="en-US" sz="1600" dirty="0"/>
              <a:t>Claimant count: all </a:t>
            </a:r>
            <a:r>
              <a:rPr lang="en-US" sz="1600" dirty="0" smtClean="0"/>
              <a:t>ages</a:t>
            </a:r>
          </a:p>
          <a:p>
            <a:pPr lvl="1"/>
            <a:r>
              <a:rPr lang="en-US" sz="1600" dirty="0"/>
              <a:t>Claimant count as a proportion of all residents aged 16 to </a:t>
            </a:r>
            <a:r>
              <a:rPr lang="en-US" sz="1600" dirty="0" smtClean="0"/>
              <a:t>64</a:t>
            </a:r>
          </a:p>
          <a:p>
            <a:pPr lvl="1"/>
            <a:r>
              <a:rPr lang="en-US" sz="1600" dirty="0"/>
              <a:t>Claimant count by </a:t>
            </a:r>
            <a:r>
              <a:rPr lang="en-US" sz="1600" dirty="0" smtClean="0"/>
              <a:t>age</a:t>
            </a:r>
          </a:p>
          <a:p>
            <a:pPr lvl="1"/>
            <a:r>
              <a:rPr lang="en-US" sz="1600" dirty="0"/>
              <a:t>Claimant count: </a:t>
            </a:r>
            <a:r>
              <a:rPr lang="en-US" sz="1600" dirty="0" smtClean="0"/>
              <a:t>18-24s</a:t>
            </a:r>
          </a:p>
          <a:p>
            <a:pPr lvl="1"/>
            <a:r>
              <a:rPr lang="en-US" sz="1600" dirty="0"/>
              <a:t>Claimant count rate by ward </a:t>
            </a:r>
            <a:endParaRPr lang="en-US" sz="1600" dirty="0" smtClean="0"/>
          </a:p>
          <a:p>
            <a:pPr lvl="1"/>
            <a:r>
              <a:rPr lang="en-US" sz="1600" dirty="0"/>
              <a:t>Analysis of national claimant count trends</a:t>
            </a:r>
          </a:p>
          <a:p>
            <a:r>
              <a:rPr lang="en-US" sz="2000" dirty="0"/>
              <a:t>Model-based unemployment rate: </a:t>
            </a:r>
            <a:r>
              <a:rPr lang="en-US" sz="2000" dirty="0" smtClean="0"/>
              <a:t>trend</a:t>
            </a:r>
            <a:endParaRPr lang="en-US" sz="2000" dirty="0"/>
          </a:p>
        </p:txBody>
      </p:sp>
    </p:spTree>
    <p:extLst>
      <p:ext uri="{BB962C8B-B14F-4D97-AF65-F5344CB8AC3E}">
        <p14:creationId xmlns:p14="http://schemas.microsoft.com/office/powerpoint/2010/main" val="104703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Key messages: what’s new in Herefordshire this month? (2) </a:t>
            </a:r>
            <a:endParaRPr lang="en-GB" sz="2800" dirty="0"/>
          </a:p>
        </p:txBody>
      </p:sp>
      <p:sp>
        <p:nvSpPr>
          <p:cNvPr id="3" name="Content Placeholder 2"/>
          <p:cNvSpPr>
            <a:spLocks noGrp="1"/>
          </p:cNvSpPr>
          <p:nvPr>
            <p:ph idx="1"/>
          </p:nvPr>
        </p:nvSpPr>
        <p:spPr>
          <a:xfrm>
            <a:off x="104454" y="719528"/>
            <a:ext cx="12087546" cy="4933127"/>
          </a:xfrm>
          <a:solidFill>
            <a:schemeClr val="bg1"/>
          </a:solidFill>
        </p:spPr>
        <p:txBody>
          <a:bodyPr>
            <a:noAutofit/>
          </a:bodyPr>
          <a:lstStyle/>
          <a:p>
            <a:pPr>
              <a:lnSpc>
                <a:spcPct val="100000"/>
              </a:lnSpc>
            </a:pPr>
            <a:r>
              <a:rPr lang="en-US" sz="1400" dirty="0"/>
              <a:t>The Marches LEP has recently published its </a:t>
            </a:r>
            <a:r>
              <a:rPr lang="en-US" sz="1400" dirty="0">
                <a:hlinkClick r:id="rId2"/>
              </a:rPr>
              <a:t>annual report</a:t>
            </a:r>
            <a:r>
              <a:rPr lang="en-US" sz="1400" dirty="0"/>
              <a:t> detailing the support its provided to business over the past year and decade and celebrating some welcome local economic achievements and success stories. </a:t>
            </a:r>
          </a:p>
          <a:p>
            <a:pPr>
              <a:lnSpc>
                <a:spcPct val="100000"/>
              </a:lnSpc>
            </a:pPr>
            <a:r>
              <a:rPr lang="en-US" sz="1400" dirty="0"/>
              <a:t>As at 7 January, 56,215 Shop Local pre-paid cards had been issued and had been used with 1,160 different local merchants. 62,000 free bus trips have been made since that scheme started in September 2021. (https://www.herefordshire.gov.uk/businessbriefings)</a:t>
            </a:r>
          </a:p>
          <a:p>
            <a:pPr>
              <a:lnSpc>
                <a:spcPct val="100000"/>
              </a:lnSpc>
            </a:pPr>
            <a:r>
              <a:rPr lang="en-US" sz="1400" dirty="0"/>
              <a:t>Provisional data suggest there were 11,516 </a:t>
            </a:r>
            <a:r>
              <a:rPr lang="en-US" sz="1400" dirty="0">
                <a:hlinkClick r:id="rId3" action="ppaction://hlinksldjump"/>
              </a:rPr>
              <a:t>Universal Credit in claimants </a:t>
            </a:r>
            <a:r>
              <a:rPr lang="en-US" sz="1400" dirty="0"/>
              <a:t>in Herefordshire in November 2021, slightly below the peak of 12,382 seen in April 2021 but well above the 5,983 seen in March 2020.  In Herefordshire, UC claimants currently comprise 10% of the working age population; lower than the West Midlands Region (16%) and England (14%) but still double the 5% seen in March 2020.</a:t>
            </a:r>
          </a:p>
          <a:p>
            <a:pPr>
              <a:lnSpc>
                <a:spcPct val="100000"/>
              </a:lnSpc>
            </a:pPr>
            <a:r>
              <a:rPr lang="en-US" sz="1400" dirty="0" smtClean="0"/>
              <a:t>Not </a:t>
            </a:r>
            <a:r>
              <a:rPr lang="en-US" sz="1400" dirty="0"/>
              <a:t>new data, but with soaring wholesale energy prices meaning that nationally, energy bills could rise as much as 50% in the spring and with the </a:t>
            </a:r>
            <a:r>
              <a:rPr lang="en-US" sz="1400" dirty="0">
                <a:hlinkClick r:id="rId4"/>
              </a:rPr>
              <a:t>End Fuel Poverty Coalition </a:t>
            </a:r>
            <a:r>
              <a:rPr lang="en-US" sz="1400" dirty="0"/>
              <a:t>warning that an estimated 150,000 older households are likely to be plunged into </a:t>
            </a:r>
            <a:r>
              <a:rPr lang="en-US" sz="1400" dirty="0">
                <a:hlinkClick r:id="rId5" action="ppaction://hlinksldjump"/>
              </a:rPr>
              <a:t>fuel poverty</a:t>
            </a:r>
            <a:r>
              <a:rPr lang="en-US" sz="1400" dirty="0"/>
              <a:t>, it is a timely moment to reflect on fuel poverty in Herefordshire. Applying the Government’s new 'low income, low energy efficiency' measure, around 17% (14,000) of households in Herefordshire were in fuel poverty in 2019 (higher than England's 13%).  Under the old 'low income, high cost' measure the last estimate was 13% (10,700) in 2018, compared to England's 10%, which was lower than the 17% in 2015, although estimates have fluctuated since 2011. Businesses too will be feeling the pain with a </a:t>
            </a:r>
            <a:r>
              <a:rPr lang="en-US" sz="1400" dirty="0">
                <a:hlinkClick r:id="rId6"/>
              </a:rPr>
              <a:t>new study from the payments service NatWest Tyl </a:t>
            </a:r>
            <a:r>
              <a:rPr lang="en-US" sz="1400" dirty="0"/>
              <a:t>suggesting that nationally nearly 70% of small and medium-sized businesses (SMEs) believe that energy costs impact their growth.  Nationally it is claimed that almost 65% of SMEs are spending up to one-fifth of their total business costs on energy consumption, while 8% of SMEs are spending 35-50% of their total business costs.</a:t>
            </a:r>
          </a:p>
          <a:p>
            <a:pPr>
              <a:lnSpc>
                <a:spcPct val="100000"/>
              </a:lnSpc>
            </a:pPr>
            <a:r>
              <a:rPr lang="en-US" sz="1400" dirty="0" smtClean="0"/>
              <a:t>Analysis using EMSI’s measure of “competitive effect” suggests Herefordshire’s most </a:t>
            </a:r>
            <a:r>
              <a:rPr lang="en-US" sz="1400" dirty="0" smtClean="0">
                <a:hlinkClick r:id="rId7" action="ppaction://hlinksldjump"/>
              </a:rPr>
              <a:t>competitive industries </a:t>
            </a:r>
            <a:r>
              <a:rPr lang="en-US" sz="1400" dirty="0" smtClean="0"/>
              <a:t>during the period </a:t>
            </a:r>
            <a:r>
              <a:rPr lang="en-US" sz="1400" dirty="0"/>
              <a:t>2020-2021 </a:t>
            </a:r>
            <a:r>
              <a:rPr lang="en-US" sz="1400" dirty="0" smtClean="0"/>
              <a:t>were accommodation </a:t>
            </a:r>
            <a:r>
              <a:rPr lang="en-US" sz="1400" dirty="0"/>
              <a:t>and </a:t>
            </a:r>
            <a:r>
              <a:rPr lang="en-US" sz="1400" dirty="0" smtClean="0"/>
              <a:t>food service </a:t>
            </a:r>
            <a:r>
              <a:rPr lang="en-US" sz="1400" dirty="0"/>
              <a:t>activities, manufacturing and arts, entertainment and recreation.  The least </a:t>
            </a:r>
            <a:r>
              <a:rPr lang="en-US" sz="1400" dirty="0" smtClean="0"/>
              <a:t>competitive industries over the same period </a:t>
            </a:r>
            <a:r>
              <a:rPr lang="en-US" sz="1400" dirty="0"/>
              <a:t>were </a:t>
            </a:r>
            <a:r>
              <a:rPr lang="en-US" sz="1400" dirty="0" smtClean="0"/>
              <a:t>construction</a:t>
            </a:r>
            <a:r>
              <a:rPr lang="en-US" sz="1400" dirty="0"/>
              <a:t>, </a:t>
            </a:r>
            <a:r>
              <a:rPr lang="en-US" sz="1400" dirty="0" smtClean="0"/>
              <a:t>education, </a:t>
            </a:r>
            <a:r>
              <a:rPr lang="en-US" sz="1400" dirty="0"/>
              <a:t>and human health and social work activities.</a:t>
            </a:r>
            <a:endParaRPr lang="en-US" sz="1400" dirty="0" smtClean="0"/>
          </a:p>
          <a:p>
            <a:pPr marL="0" indent="0">
              <a:lnSpc>
                <a:spcPct val="100000"/>
              </a:lnSpc>
              <a:buNone/>
            </a:pPr>
            <a:endParaRPr lang="en-US" sz="1400" dirty="0"/>
          </a:p>
          <a:p>
            <a:pPr marL="0" indent="0">
              <a:lnSpc>
                <a:spcPct val="100000"/>
              </a:lnSpc>
              <a:buNone/>
            </a:pPr>
            <a:endParaRPr lang="en-US" sz="1400" dirty="0"/>
          </a:p>
          <a:p>
            <a:pPr marL="0" indent="0">
              <a:lnSpc>
                <a:spcPct val="100000"/>
              </a:lnSpc>
              <a:buNone/>
            </a:pPr>
            <a:endParaRPr lang="en-US" sz="1400" dirty="0"/>
          </a:p>
          <a:p>
            <a:pPr marL="0" indent="0">
              <a:lnSpc>
                <a:spcPct val="100000"/>
              </a:lnSpc>
              <a:buNone/>
            </a:pPr>
            <a:endParaRPr lang="en-US" sz="1400" dirty="0" smtClean="0"/>
          </a:p>
        </p:txBody>
      </p:sp>
    </p:spTree>
    <p:extLst>
      <p:ext uri="{BB962C8B-B14F-4D97-AF65-F5344CB8AC3E}">
        <p14:creationId xmlns:p14="http://schemas.microsoft.com/office/powerpoint/2010/main" val="506756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94"/>
            <a:ext cx="11520000" cy="613954"/>
          </a:xfrm>
        </p:spPr>
        <p:txBody>
          <a:bodyPr>
            <a:normAutofit/>
          </a:bodyPr>
          <a:lstStyle/>
          <a:p>
            <a:r>
              <a:rPr lang="en-GB" sz="2800" dirty="0"/>
              <a:t>Claimant count: all ages</a:t>
            </a:r>
          </a:p>
        </p:txBody>
      </p:sp>
      <p:sp>
        <p:nvSpPr>
          <p:cNvPr id="8" name="TextBox 7"/>
          <p:cNvSpPr txBox="1"/>
          <p:nvPr/>
        </p:nvSpPr>
        <p:spPr>
          <a:xfrm>
            <a:off x="80211" y="614594"/>
            <a:ext cx="5114661" cy="5153719"/>
          </a:xfrm>
          <a:prstGeom prst="rect">
            <a:avLst/>
          </a:prstGeom>
          <a:noFill/>
          <a:ln>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b="1" i="0" u="none" strike="noStrike" kern="1200" cap="none" spc="0" normalizeH="0" baseline="0" noProof="0" dirty="0" smtClean="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pitchFamily="34" charset="0"/>
                <a:cs typeface="Arial" panose="020B0604020202020204" pitchFamily="34" charset="0"/>
              </a:rPr>
              <a:t>3,015 </a:t>
            </a:r>
            <a:r>
              <a:rPr kumimoji="0" lang="en-GB" sz="1400" b="0" i="0" u="none" strike="noStrike" kern="1200" cap="none" spc="0" normalizeH="0" baseline="0" noProof="0" dirty="0">
                <a:ln>
                  <a:noFill/>
                </a:ln>
                <a:solidFill>
                  <a:srgbClr val="282E2B"/>
                </a:solidFill>
                <a:effectLst/>
                <a:uLnTx/>
                <a:uFillTx/>
                <a:latin typeface="Arial" panose="020B0604020202020204" pitchFamily="34" charset="0"/>
                <a:cs typeface="Arial" panose="020B0604020202020204" pitchFamily="34" charset="0"/>
              </a:rPr>
              <a:t>people </a:t>
            </a:r>
            <a:r>
              <a:rPr kumimoji="0" lang="en-GB" sz="1400" b="0" i="0" u="none" strike="noStrike" kern="1200" cap="none" spc="0" normalizeH="0" baseline="0" noProof="0" dirty="0" smtClean="0">
                <a:ln>
                  <a:noFill/>
                </a:ln>
                <a:solidFill>
                  <a:srgbClr val="282E2B"/>
                </a:solidFill>
                <a:effectLst/>
                <a:uLnTx/>
                <a:uFillTx/>
                <a:latin typeface="Arial" panose="020B0604020202020204" pitchFamily="34" charset="0"/>
                <a:cs typeface="Arial" panose="020B0604020202020204" pitchFamily="34" charset="0"/>
              </a:rPr>
              <a:t>aged 16+ claiming </a:t>
            </a:r>
            <a:r>
              <a:rPr kumimoji="0" lang="en-GB" sz="1400" b="1" i="0" u="none" strike="noStrike" kern="1200" cap="none" spc="0" normalizeH="0" baseline="0" noProof="0" dirty="0">
                <a:ln>
                  <a:noFill/>
                </a:ln>
                <a:solidFill>
                  <a:srgbClr val="282E2B"/>
                </a:solidFill>
                <a:effectLst/>
                <a:uLnTx/>
                <a:uFillTx/>
                <a:latin typeface="Arial" panose="020B0604020202020204" pitchFamily="34" charset="0"/>
                <a:cs typeface="Arial" panose="020B0604020202020204" pitchFamily="34" charset="0"/>
              </a:rPr>
              <a:t>unemployment</a:t>
            </a:r>
            <a:r>
              <a:rPr kumimoji="0" lang="en-GB" sz="1400" b="0" i="0" u="none" strike="noStrike" kern="1200" cap="none" spc="0" normalizeH="0" baseline="0" noProof="0" dirty="0">
                <a:ln>
                  <a:noFill/>
                </a:ln>
                <a:solidFill>
                  <a:srgbClr val="282E2B"/>
                </a:solidFill>
                <a:effectLst/>
                <a:uLnTx/>
                <a:uFillTx/>
                <a:latin typeface="Arial" panose="020B0604020202020204" pitchFamily="34" charset="0"/>
                <a:cs typeface="Arial" panose="020B0604020202020204" pitchFamily="34" charset="0"/>
              </a:rPr>
              <a:t> related </a:t>
            </a:r>
            <a:r>
              <a:rPr kumimoji="0" lang="en-GB" sz="1400" b="0" i="0" u="none" strike="noStrike" kern="1200" cap="none" spc="0" normalizeH="0" baseline="0" noProof="0" dirty="0" smtClean="0">
                <a:ln>
                  <a:noFill/>
                </a:ln>
                <a:solidFill>
                  <a:srgbClr val="282E2B"/>
                </a:solidFill>
                <a:effectLst/>
                <a:uLnTx/>
                <a:uFillTx/>
                <a:latin typeface="Arial" panose="020B0604020202020204" pitchFamily="34" charset="0"/>
                <a:cs typeface="Arial" panose="020B0604020202020204" pitchFamily="34" charset="0"/>
              </a:rPr>
              <a:t>benefits*</a:t>
            </a:r>
            <a:r>
              <a:rPr lang="en-GB" sz="1400" dirty="0">
                <a:solidFill>
                  <a:srgbClr val="282E2B"/>
                </a:solidFill>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solidFill>
                  <a:srgbClr val="282E2B"/>
                </a:solidFill>
                <a:effectLst/>
                <a:uLnTx/>
                <a:uFillTx/>
                <a:latin typeface="Arial" panose="020B0604020202020204" pitchFamily="34" charset="0"/>
                <a:cs typeface="Arial" panose="020B0604020202020204" pitchFamily="34" charset="0"/>
              </a:rPr>
              <a:t>in December 2021.</a:t>
            </a:r>
            <a:endParaRPr lang="en-GB" sz="1400" dirty="0">
              <a:solidFill>
                <a:srgbClr val="282E2B"/>
              </a:solidFill>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solidFill>
                  <a:srgbClr val="282E2B"/>
                </a:solidFill>
                <a:latin typeface="Arial" panose="020B0604020202020204" pitchFamily="34" charset="0"/>
                <a:cs typeface="Arial" panose="020B0604020202020204" pitchFamily="34" charset="0"/>
              </a:rPr>
              <a:t>Apart from the bump in early 2021, numbers have decreased gradually from the peaks seen in May and August 2020.</a:t>
            </a:r>
          </a:p>
          <a:p>
            <a:pPr marL="637200" lvl="1"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The lowest level seen since April 2020</a:t>
            </a:r>
          </a:p>
          <a:p>
            <a:pPr marL="637200" lvl="1"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About 2,000 </a:t>
            </a:r>
            <a:r>
              <a:rPr lang="en-GB" sz="1200" dirty="0">
                <a:solidFill>
                  <a:srgbClr val="282E2B"/>
                </a:solidFill>
                <a:latin typeface="Arial" panose="020B0604020202020204" pitchFamily="34" charset="0"/>
                <a:cs typeface="Arial" panose="020B0604020202020204" pitchFamily="34" charset="0"/>
              </a:rPr>
              <a:t>fewer than the peaks of 5,000 last May and </a:t>
            </a:r>
            <a:r>
              <a:rPr lang="en-GB" sz="1200" dirty="0" smtClean="0">
                <a:solidFill>
                  <a:srgbClr val="282E2B"/>
                </a:solidFill>
                <a:latin typeface="Arial" panose="020B0604020202020204" pitchFamily="34" charset="0"/>
                <a:cs typeface="Arial" panose="020B0604020202020204" pitchFamily="34" charset="0"/>
              </a:rPr>
              <a:t>August</a:t>
            </a:r>
          </a:p>
          <a:p>
            <a:pPr lvl="1">
              <a:spcBef>
                <a:spcPts val="300"/>
              </a:spcBef>
              <a:spcAft>
                <a:spcPts val="300"/>
              </a:spcAft>
              <a:defRPr/>
            </a:pPr>
            <a:r>
              <a:rPr lang="en-GB" sz="1200" dirty="0" smtClean="0">
                <a:solidFill>
                  <a:srgbClr val="282E2B"/>
                </a:solidFill>
                <a:latin typeface="Arial" panose="020B0604020202020204" pitchFamily="34" charset="0"/>
                <a:cs typeface="Arial" panose="020B0604020202020204" pitchFamily="34" charset="0"/>
              </a:rPr>
              <a:t>,  but have generally remained at record highs since April 2021. </a:t>
            </a:r>
          </a:p>
          <a:p>
            <a:pPr marL="180000" lvl="0" indent="-180000">
              <a:spcBef>
                <a:spcPts val="300"/>
              </a:spcBef>
              <a:spcAft>
                <a:spcPts val="300"/>
              </a:spcAft>
              <a:buFont typeface="Arial" panose="020B0604020202020204" pitchFamily="34" charset="0"/>
              <a:buChar char="•"/>
              <a:defRPr/>
            </a:pPr>
            <a:r>
              <a:rPr lang="en-GB" sz="1400" dirty="0" smtClean="0">
                <a:solidFill>
                  <a:srgbClr val="282E2B"/>
                </a:solidFill>
                <a:latin typeface="Arial" panose="020B0604020202020204" pitchFamily="34" charset="0"/>
                <a:cs typeface="Arial" panose="020B0604020202020204" pitchFamily="34" charset="0"/>
              </a:rPr>
              <a:t>43% higher than the number in March 2020, </a:t>
            </a:r>
            <a:r>
              <a:rPr lang="en-GB" sz="1400" dirty="0" smtClean="0">
                <a:solidFill>
                  <a:srgbClr val="282E2B"/>
                </a:solidFill>
                <a:cs typeface="Arial" panose="020B0604020202020204" pitchFamily="34" charset="0"/>
              </a:rPr>
              <a:t>compared to</a:t>
            </a:r>
            <a:r>
              <a:rPr lang="en-GB" sz="1400" dirty="0" smtClean="0"/>
              <a:t> </a:t>
            </a:r>
            <a:r>
              <a:rPr lang="en-GB" sz="1400" dirty="0"/>
              <a:t>England as a whole it is </a:t>
            </a:r>
            <a:r>
              <a:rPr lang="en-GB" sz="1400" dirty="0" smtClean="0"/>
              <a:t>+49%.</a:t>
            </a:r>
            <a:endParaRPr lang="en-GB" sz="1400" dirty="0" smtClean="0">
              <a:solidFill>
                <a:srgbClr val="282E2B"/>
              </a:solidFill>
              <a:cs typeface="Arial" panose="020B0604020202020204" pitchFamily="34" charset="0"/>
            </a:endParaRPr>
          </a:p>
          <a:p>
            <a:pPr marL="540000" lvl="1"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Around 50 </a:t>
            </a:r>
            <a:r>
              <a:rPr lang="en-GB" sz="1200" dirty="0">
                <a:solidFill>
                  <a:srgbClr val="282E2B"/>
                </a:solidFill>
                <a:latin typeface="Arial" panose="020B0604020202020204" pitchFamily="34" charset="0"/>
                <a:cs typeface="Arial" panose="020B0604020202020204" pitchFamily="34" charset="0"/>
              </a:rPr>
              <a:t>more </a:t>
            </a:r>
            <a:r>
              <a:rPr lang="en-GB" sz="1200" dirty="0" smtClean="0">
                <a:solidFill>
                  <a:srgbClr val="282E2B"/>
                </a:solidFill>
                <a:latin typeface="Arial" panose="020B0604020202020204" pitchFamily="34" charset="0"/>
                <a:cs typeface="Arial" panose="020B0604020202020204" pitchFamily="34" charset="0"/>
              </a:rPr>
              <a:t>claimants than peak due to </a:t>
            </a:r>
            <a:r>
              <a:rPr lang="en-GB" sz="1200" dirty="0">
                <a:solidFill>
                  <a:srgbClr val="282E2B"/>
                </a:solidFill>
                <a:latin typeface="Arial" panose="020B0604020202020204" pitchFamily="34" charset="0"/>
                <a:cs typeface="Arial" panose="020B0604020202020204" pitchFamily="34" charset="0"/>
              </a:rPr>
              <a:t>2008-09 </a:t>
            </a:r>
            <a:r>
              <a:rPr lang="en-GB" sz="1200" dirty="0" smtClean="0">
                <a:solidFill>
                  <a:srgbClr val="282E2B"/>
                </a:solidFill>
                <a:latin typeface="Arial" panose="020B0604020202020204" pitchFamily="34" charset="0"/>
                <a:cs typeface="Arial" panose="020B0604020202020204" pitchFamily="34" charset="0"/>
              </a:rPr>
              <a:t>recession</a:t>
            </a:r>
          </a:p>
          <a:p>
            <a:pPr marL="285750" indent="-285750">
              <a:lnSpc>
                <a:spcPct val="120000"/>
              </a:lnSpc>
              <a:buFont typeface="Arial" panose="020B0604020202020204" pitchFamily="34" charset="0"/>
              <a:buChar char="•"/>
            </a:pPr>
            <a:r>
              <a:rPr lang="en-US" sz="1400" dirty="0"/>
              <a:t>The claimant count rate for the county as a whole in </a:t>
            </a:r>
            <a:r>
              <a:rPr lang="en-US" sz="1400" dirty="0" smtClean="0"/>
              <a:t>December </a:t>
            </a:r>
            <a:r>
              <a:rPr lang="en-US" sz="1400" dirty="0"/>
              <a:t>was </a:t>
            </a:r>
            <a:r>
              <a:rPr lang="en-US" sz="1400" dirty="0" smtClean="0"/>
              <a:t>2.7% compared to 4.5% for England as a</a:t>
            </a:r>
            <a:r>
              <a:rPr lang="en-US" sz="1400" dirty="0"/>
              <a:t> </a:t>
            </a:r>
            <a:r>
              <a:rPr lang="en-US" sz="1400" dirty="0" smtClean="0"/>
              <a:t>whole.</a:t>
            </a:r>
            <a:endParaRPr lang="en-US" sz="1400" dirty="0"/>
          </a:p>
          <a:p>
            <a:pPr lvl="0">
              <a:spcBef>
                <a:spcPts val="600"/>
              </a:spcBef>
              <a:defRPr/>
            </a:pPr>
            <a:r>
              <a:rPr lang="en-GB" sz="1400" b="1" dirty="0" smtClean="0">
                <a:solidFill>
                  <a:srgbClr val="282E2B"/>
                </a:solidFill>
              </a:rPr>
              <a:t/>
            </a:r>
            <a:br>
              <a:rPr lang="en-GB" sz="1400" b="1" dirty="0" smtClean="0">
                <a:solidFill>
                  <a:srgbClr val="282E2B"/>
                </a:solidFill>
              </a:rPr>
            </a:br>
            <a:r>
              <a:rPr lang="en-GB" sz="1400" b="1" dirty="0" smtClean="0">
                <a:solidFill>
                  <a:srgbClr val="282E2B"/>
                </a:solidFill>
              </a:rPr>
              <a:t>What </a:t>
            </a:r>
            <a:r>
              <a:rPr lang="en-GB" sz="1400" b="1" dirty="0">
                <a:solidFill>
                  <a:srgbClr val="282E2B"/>
                </a:solidFill>
              </a:rPr>
              <a:t>this doesn’t tell us:</a:t>
            </a:r>
          </a:p>
          <a:p>
            <a:pPr marL="180000" indent="-180000">
              <a:spcBef>
                <a:spcPts val="300"/>
              </a:spcBef>
              <a:spcAft>
                <a:spcPts val="300"/>
              </a:spcAft>
              <a:buFont typeface="Arial" panose="020B0604020202020204" pitchFamily="34" charset="0"/>
              <a:buChar char="•"/>
              <a:defRPr/>
            </a:pPr>
            <a:r>
              <a:rPr lang="en-GB" sz="1200" dirty="0">
                <a:solidFill>
                  <a:srgbClr val="282E2B"/>
                </a:solidFill>
                <a:latin typeface="Arial" panose="020B0604020202020204" pitchFamily="34" charset="0"/>
                <a:cs typeface="Arial" panose="020B0604020202020204" pitchFamily="34" charset="0"/>
              </a:rPr>
              <a:t>Claimant count is NOT a full measure of unemployment, but it is the most timely </a:t>
            </a:r>
            <a:r>
              <a:rPr lang="en-GB" sz="1200" dirty="0" smtClean="0">
                <a:solidFill>
                  <a:srgbClr val="282E2B"/>
                </a:solidFill>
                <a:latin typeface="Arial" panose="020B0604020202020204" pitchFamily="34" charset="0"/>
                <a:cs typeface="Arial" panose="020B0604020202020204" pitchFamily="34" charset="0"/>
              </a:rPr>
              <a:t>indicator</a:t>
            </a:r>
          </a:p>
          <a:p>
            <a:pPr marL="180000"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We don’t know which sectors jobs have been lost from</a:t>
            </a:r>
          </a:p>
          <a:p>
            <a:pPr marL="180000"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Some jobs will have been protected by government support schemes</a:t>
            </a:r>
            <a:endParaRPr lang="en-GB" sz="1200" dirty="0">
              <a:solidFill>
                <a:srgbClr val="282E2B"/>
              </a:solidFill>
              <a:latin typeface="Arial" panose="020B0604020202020204" pitchFamily="34" charset="0"/>
              <a:cs typeface="Arial" panose="020B0604020202020204" pitchFamily="34" charset="0"/>
            </a:endParaRPr>
          </a:p>
        </p:txBody>
      </p:sp>
      <p:sp>
        <p:nvSpPr>
          <p:cNvPr id="9" name="TextBox 8"/>
          <p:cNvSpPr txBox="1"/>
          <p:nvPr/>
        </p:nvSpPr>
        <p:spPr>
          <a:xfrm>
            <a:off x="5275082" y="4784966"/>
            <a:ext cx="4349209" cy="1154162"/>
          </a:xfrm>
          <a:prstGeom prst="rect">
            <a:avLst/>
          </a:prstGeom>
          <a:solidFill>
            <a:schemeClr val="bg1"/>
          </a:solidFill>
          <a:ln>
            <a:solidFill>
              <a:schemeClr val="bg1">
                <a:lumMod val="50000"/>
              </a:schemeClr>
            </a:solidFill>
          </a:ln>
        </p:spPr>
        <p:txBody>
          <a:bodyPr wrap="square" lIns="36000" rIns="36000" rtlCol="0">
            <a:spAutoFit/>
          </a:bodyPr>
          <a:lstStyle/>
          <a:p>
            <a:r>
              <a:rPr lang="en-GB" sz="1200" b="1" i="1" dirty="0" smtClean="0">
                <a:solidFill>
                  <a:schemeClr val="bg1">
                    <a:lumMod val="50000"/>
                  </a:schemeClr>
                </a:solidFill>
              </a:rPr>
              <a:t>! Need to know !</a:t>
            </a:r>
          </a:p>
          <a:p>
            <a:r>
              <a:rPr lang="en-US" sz="1100" dirty="0" smtClean="0">
                <a:solidFill>
                  <a:schemeClr val="bg1">
                    <a:lumMod val="50000"/>
                  </a:schemeClr>
                </a:solidFill>
              </a:rPr>
              <a:t>* Includes people </a:t>
            </a:r>
            <a:r>
              <a:rPr lang="en-US" sz="1100" dirty="0">
                <a:solidFill>
                  <a:schemeClr val="bg1">
                    <a:lumMod val="50000"/>
                  </a:schemeClr>
                </a:solidFill>
              </a:rPr>
              <a:t>claiming Jobseeker's Allowance plus those </a:t>
            </a:r>
            <a:r>
              <a:rPr lang="en-US" sz="1100" dirty="0" smtClean="0">
                <a:solidFill>
                  <a:schemeClr val="bg1">
                    <a:lumMod val="50000"/>
                  </a:schemeClr>
                </a:solidFill>
              </a:rPr>
              <a:t>claiming </a:t>
            </a:r>
            <a:r>
              <a:rPr lang="en-US" sz="1100" dirty="0">
                <a:solidFill>
                  <a:schemeClr val="bg1">
                    <a:lumMod val="50000"/>
                  </a:schemeClr>
                </a:solidFill>
              </a:rPr>
              <a:t>Universal Credit </a:t>
            </a:r>
            <a:r>
              <a:rPr lang="en-US" sz="1100" dirty="0" smtClean="0">
                <a:solidFill>
                  <a:schemeClr val="bg1">
                    <a:lumMod val="50000"/>
                  </a:schemeClr>
                </a:solidFill>
              </a:rPr>
              <a:t>who </a:t>
            </a:r>
            <a:r>
              <a:rPr lang="en-US" sz="1100" dirty="0">
                <a:solidFill>
                  <a:schemeClr val="bg1">
                    <a:lumMod val="50000"/>
                  </a:schemeClr>
                </a:solidFill>
              </a:rPr>
              <a:t>are required to </a:t>
            </a:r>
            <a:r>
              <a:rPr lang="en-US" sz="1100" dirty="0" smtClean="0">
                <a:solidFill>
                  <a:schemeClr val="bg1">
                    <a:lumMod val="50000"/>
                  </a:schemeClr>
                </a:solidFill>
              </a:rPr>
              <a:t>seek </a:t>
            </a:r>
            <a:r>
              <a:rPr lang="en-US" sz="1100" dirty="0">
                <a:solidFill>
                  <a:schemeClr val="bg1">
                    <a:lumMod val="50000"/>
                  </a:schemeClr>
                </a:solidFill>
              </a:rPr>
              <a:t>and be available </a:t>
            </a:r>
            <a:r>
              <a:rPr lang="en-US" sz="1100" dirty="0" smtClean="0">
                <a:solidFill>
                  <a:schemeClr val="bg1">
                    <a:lumMod val="50000"/>
                  </a:schemeClr>
                </a:solidFill>
              </a:rPr>
              <a:t>for </a:t>
            </a:r>
            <a:r>
              <a:rPr lang="en-US" sz="1100" dirty="0">
                <a:solidFill>
                  <a:schemeClr val="bg1">
                    <a:lumMod val="50000"/>
                  </a:schemeClr>
                </a:solidFill>
              </a:rPr>
              <a:t>work</a:t>
            </a:r>
            <a:r>
              <a:rPr lang="en-US" sz="1100" dirty="0" smtClean="0">
                <a:solidFill>
                  <a:schemeClr val="bg1">
                    <a:lumMod val="50000"/>
                  </a:schemeClr>
                </a:solidFill>
              </a:rPr>
              <a:t>.</a:t>
            </a:r>
          </a:p>
          <a:p>
            <a:r>
              <a:rPr lang="en-GB" sz="1100" dirty="0" smtClean="0">
                <a:solidFill>
                  <a:schemeClr val="bg1">
                    <a:lumMod val="50000"/>
                  </a:schemeClr>
                </a:solidFill>
              </a:rPr>
              <a:t>Month-by-month comparisons are </a:t>
            </a:r>
            <a:r>
              <a:rPr lang="en-US" sz="1100" dirty="0">
                <a:solidFill>
                  <a:schemeClr val="bg1">
                    <a:lumMod val="50000"/>
                  </a:schemeClr>
                </a:solidFill>
              </a:rPr>
              <a:t>difficult as previous data is often revised</a:t>
            </a:r>
            <a:endParaRPr lang="en-GB" sz="1100" dirty="0" smtClean="0">
              <a:solidFill>
                <a:schemeClr val="bg1">
                  <a:lumMod val="50000"/>
                </a:schemeClr>
              </a:solidFill>
            </a:endParaRPr>
          </a:p>
        </p:txBody>
      </p:sp>
      <p:sp>
        <p:nvSpPr>
          <p:cNvPr id="6" name="TextBox 5"/>
          <p:cNvSpPr txBox="1"/>
          <p:nvPr/>
        </p:nvSpPr>
        <p:spPr>
          <a:xfrm>
            <a:off x="9688943" y="4980563"/>
            <a:ext cx="2404734" cy="769441"/>
          </a:xfrm>
          <a:prstGeom prst="rect">
            <a:avLst/>
          </a:prstGeom>
          <a:solidFill>
            <a:schemeClr val="bg1"/>
          </a:solidFill>
        </p:spPr>
        <p:txBody>
          <a:bodyPr wrap="square" rtlCol="0">
            <a:spAutoFit/>
          </a:bodyPr>
          <a:lstStyle/>
          <a:p>
            <a:pPr algn="r"/>
            <a:r>
              <a:rPr lang="en-GB" sz="1100" dirty="0"/>
              <a:t>S</a:t>
            </a:r>
            <a:r>
              <a:rPr lang="en-GB" sz="1100" dirty="0" smtClean="0"/>
              <a:t>ource: ONS/</a:t>
            </a:r>
            <a:r>
              <a:rPr lang="en-GB" sz="1100" dirty="0" smtClean="0">
                <a:hlinkClick r:id="rId2"/>
              </a:rPr>
              <a:t>NOMIS</a:t>
            </a:r>
            <a:r>
              <a:rPr lang="en-GB" sz="1100" dirty="0"/>
              <a:t/>
            </a:r>
            <a:br>
              <a:rPr lang="en-GB" sz="1100" dirty="0"/>
            </a:br>
            <a:r>
              <a:rPr lang="en-GB" sz="1100" dirty="0" smtClean="0"/>
              <a:t>Date last updated: 18 January 2022</a:t>
            </a:r>
          </a:p>
          <a:p>
            <a:pPr algn="r"/>
            <a:r>
              <a:rPr lang="en-GB" sz="1100" dirty="0" smtClean="0"/>
              <a:t>Frequency of update: monthly</a:t>
            </a:r>
          </a:p>
          <a:p>
            <a:pPr algn="r"/>
            <a:r>
              <a:rPr lang="en-GB" sz="1100" dirty="0" smtClean="0"/>
              <a:t>HC data lead: Intelligence Unit</a:t>
            </a:r>
          </a:p>
        </p:txBody>
      </p:sp>
      <p:pic>
        <p:nvPicPr>
          <p:cNvPr id="3" name="Picture 2" descr="A column chart showing claimant counts in Herefordshire since January 2020."/>
          <p:cNvPicPr>
            <a:picLocks noChangeAspect="1"/>
          </p:cNvPicPr>
          <p:nvPr/>
        </p:nvPicPr>
        <p:blipFill>
          <a:blip r:embed="rId3"/>
          <a:stretch>
            <a:fillRect/>
          </a:stretch>
        </p:blipFill>
        <p:spPr>
          <a:xfrm>
            <a:off x="5521911" y="598785"/>
            <a:ext cx="6360907" cy="3937704"/>
          </a:xfrm>
          <a:prstGeom prst="rect">
            <a:avLst/>
          </a:prstGeom>
        </p:spPr>
      </p:pic>
    </p:spTree>
    <p:extLst>
      <p:ext uri="{BB962C8B-B14F-4D97-AF65-F5344CB8AC3E}">
        <p14:creationId xmlns:p14="http://schemas.microsoft.com/office/powerpoint/2010/main" val="4055113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226545"/>
          </a:xfrm>
        </p:spPr>
        <p:txBody>
          <a:bodyPr>
            <a:noAutofit/>
          </a:bodyPr>
          <a:lstStyle/>
          <a:p>
            <a:r>
              <a:rPr lang="en-GB" sz="2800" dirty="0" smtClean="0"/>
              <a:t>Claimant count as a proportion of all residents aged 16 to 64</a:t>
            </a:r>
            <a:endParaRPr lang="en-GB" sz="2800" dirty="0"/>
          </a:p>
        </p:txBody>
      </p:sp>
      <p:sp>
        <p:nvSpPr>
          <p:cNvPr id="11" name="TextBox 10"/>
          <p:cNvSpPr txBox="1"/>
          <p:nvPr/>
        </p:nvSpPr>
        <p:spPr>
          <a:xfrm>
            <a:off x="96983" y="904349"/>
            <a:ext cx="2470726" cy="3701013"/>
          </a:xfrm>
          <a:prstGeom prst="rect">
            <a:avLst/>
          </a:prstGeom>
          <a:noFill/>
          <a:ln>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600" b="1" i="0" u="none" strike="noStrike" kern="1200" cap="none" spc="0" normalizeH="0" baseline="0" noProof="0" dirty="0" smtClean="0">
                <a:ln>
                  <a:noFill/>
                </a:ln>
                <a:effectLst/>
                <a:uLnTx/>
                <a:uFillTx/>
                <a:latin typeface="Arial" panose="020B0604020202020204"/>
                <a:ea typeface="+mn-ea"/>
                <a:cs typeface="+mn-cs"/>
              </a:rPr>
              <a:t>Key points:</a:t>
            </a:r>
          </a:p>
          <a:p>
            <a:endParaRPr lang="en-GB" sz="1200" dirty="0" smtClean="0"/>
          </a:p>
          <a:p>
            <a:r>
              <a:rPr lang="en-GB" sz="1200" dirty="0" smtClean="0"/>
              <a:t>The </a:t>
            </a:r>
            <a:r>
              <a:rPr lang="en-GB" sz="1200" dirty="0"/>
              <a:t>Herefordshire claimant count as a proportion of the working age population has increased but started from a lower base and remains significantly lower than in the West Midlands and England as a whole.</a:t>
            </a:r>
          </a:p>
          <a:p>
            <a:pPr marL="360000" lvl="1">
              <a:spcBef>
                <a:spcPts val="300"/>
              </a:spcBef>
              <a:spcAft>
                <a:spcPts val="300"/>
              </a:spcAft>
              <a:defRPr/>
            </a:pPr>
            <a:endParaRPr lang="en-GB" sz="1100" dirty="0" smtClean="0">
              <a:solidFill>
                <a:srgbClr val="282E2B"/>
              </a:solidFill>
              <a:latin typeface="Arial" panose="020B0604020202020204" pitchFamily="34" charset="0"/>
              <a:cs typeface="Arial" panose="020B0604020202020204" pitchFamily="34" charset="0"/>
            </a:endParaRPr>
          </a:p>
          <a:p>
            <a:pPr lvl="0">
              <a:spcBef>
                <a:spcPts val="600"/>
              </a:spcBef>
              <a:defRPr/>
            </a:pPr>
            <a:r>
              <a:rPr lang="en-GB" sz="1200" b="1" dirty="0">
                <a:solidFill>
                  <a:srgbClr val="282E2B"/>
                </a:solidFill>
              </a:rPr>
              <a:t>What this doesn’t tell us:</a:t>
            </a:r>
          </a:p>
          <a:p>
            <a:pPr marL="180000" indent="-180000">
              <a:spcBef>
                <a:spcPts val="300"/>
              </a:spcBef>
              <a:spcAft>
                <a:spcPts val="300"/>
              </a:spcAft>
              <a:buFont typeface="Arial" panose="020B0604020202020204" pitchFamily="34" charset="0"/>
              <a:buChar char="•"/>
              <a:defRPr/>
            </a:pPr>
            <a:r>
              <a:rPr lang="en-GB" sz="1100" dirty="0">
                <a:solidFill>
                  <a:srgbClr val="282E2B"/>
                </a:solidFill>
                <a:latin typeface="Arial" panose="020B0604020202020204" pitchFamily="34" charset="0"/>
                <a:cs typeface="Arial" panose="020B0604020202020204" pitchFamily="34" charset="0"/>
              </a:rPr>
              <a:t>Claimant count is NOT a full measure of unemployment, but it is the most timely </a:t>
            </a:r>
            <a:r>
              <a:rPr lang="en-GB" sz="1100" dirty="0" smtClean="0">
                <a:solidFill>
                  <a:srgbClr val="282E2B"/>
                </a:solidFill>
                <a:latin typeface="Arial" panose="020B0604020202020204" pitchFamily="34" charset="0"/>
                <a:cs typeface="Arial" panose="020B0604020202020204" pitchFamily="34" charset="0"/>
              </a:rPr>
              <a:t>indicator</a:t>
            </a:r>
          </a:p>
          <a:p>
            <a:pPr marL="180000" indent="-180000">
              <a:spcBef>
                <a:spcPts val="300"/>
              </a:spcBef>
              <a:spcAft>
                <a:spcPts val="300"/>
              </a:spcAft>
              <a:buFont typeface="Arial" panose="020B0604020202020204" pitchFamily="34" charset="0"/>
              <a:buChar char="•"/>
              <a:defRPr/>
            </a:pPr>
            <a:r>
              <a:rPr lang="en-GB" sz="1100" dirty="0" smtClean="0">
                <a:solidFill>
                  <a:srgbClr val="282E2B"/>
                </a:solidFill>
                <a:latin typeface="Arial" panose="020B0604020202020204" pitchFamily="34" charset="0"/>
                <a:cs typeface="Arial" panose="020B0604020202020204" pitchFamily="34" charset="0"/>
              </a:rPr>
              <a:t>We don’t know which sectors jobs have been lost from</a:t>
            </a:r>
          </a:p>
          <a:p>
            <a:pPr marL="180000" indent="-180000">
              <a:spcBef>
                <a:spcPts val="300"/>
              </a:spcBef>
              <a:spcAft>
                <a:spcPts val="300"/>
              </a:spcAft>
              <a:buFont typeface="Arial" panose="020B0604020202020204" pitchFamily="34" charset="0"/>
              <a:buChar char="•"/>
              <a:defRPr/>
            </a:pPr>
            <a:r>
              <a:rPr lang="en-GB" sz="1100" dirty="0" smtClean="0">
                <a:solidFill>
                  <a:srgbClr val="282E2B"/>
                </a:solidFill>
                <a:latin typeface="Arial" panose="020B0604020202020204" pitchFamily="34" charset="0"/>
                <a:cs typeface="Arial" panose="020B0604020202020204" pitchFamily="34" charset="0"/>
              </a:rPr>
              <a:t>Some jobs will have been protected by government support schemes</a:t>
            </a:r>
            <a:endParaRPr lang="en-GB" sz="1100" dirty="0">
              <a:solidFill>
                <a:srgbClr val="282E2B"/>
              </a:solidFill>
              <a:latin typeface="Arial" panose="020B0604020202020204" pitchFamily="34" charset="0"/>
              <a:cs typeface="Arial" panose="020B0604020202020204" pitchFamily="34" charset="0"/>
            </a:endParaRPr>
          </a:p>
        </p:txBody>
      </p:sp>
      <p:sp>
        <p:nvSpPr>
          <p:cNvPr id="7" name="TextBox 6" descr="Line graph showing the trend in the claimant count rate in Herefordshire, England and the West Midlands since January 2008 expressed as a proportion of all residents aged 16 to 64."/>
          <p:cNvSpPr txBox="1"/>
          <p:nvPr/>
        </p:nvSpPr>
        <p:spPr>
          <a:xfrm>
            <a:off x="251945" y="4882109"/>
            <a:ext cx="11196451" cy="1123384"/>
          </a:xfrm>
          <a:prstGeom prst="rect">
            <a:avLst/>
          </a:prstGeom>
          <a:noFill/>
          <a:ln>
            <a:solidFill>
              <a:schemeClr val="bg1">
                <a:lumMod val="65000"/>
              </a:schemeClr>
            </a:solidFill>
          </a:ln>
        </p:spPr>
        <p:txBody>
          <a:bodyPr wrap="square" rtlCol="0">
            <a:spAutoFit/>
          </a:bodyPr>
          <a:lstStyle/>
          <a:p>
            <a:r>
              <a:rPr lang="en-GB" sz="1200" b="1" i="1" dirty="0" smtClean="0">
                <a:solidFill>
                  <a:schemeClr val="bg1">
                    <a:lumMod val="50000"/>
                  </a:schemeClr>
                </a:solidFill>
              </a:rPr>
              <a:t>Need to know:  </a:t>
            </a:r>
          </a:p>
          <a:p>
            <a:r>
              <a:rPr lang="en-US" sz="1100" dirty="0" smtClean="0">
                <a:solidFill>
                  <a:schemeClr val="bg1">
                    <a:lumMod val="50000"/>
                  </a:schemeClr>
                </a:solidFill>
              </a:rPr>
              <a:t>The </a:t>
            </a:r>
            <a:r>
              <a:rPr lang="en-US" sz="1100" dirty="0">
                <a:solidFill>
                  <a:schemeClr val="bg1">
                    <a:lumMod val="50000"/>
                  </a:schemeClr>
                </a:solidFill>
              </a:rPr>
              <a:t>residence-based proportion shown in this chart is the official measure below national/regional level. It is available for local authorities, constituencies, travel to work areas, regions and countries and </a:t>
            </a:r>
            <a:r>
              <a:rPr lang="en-US" sz="1100" dirty="0" smtClean="0">
                <a:solidFill>
                  <a:schemeClr val="bg1">
                    <a:lumMod val="50000"/>
                  </a:schemeClr>
                </a:solidFill>
              </a:rPr>
              <a:t>expresses </a:t>
            </a:r>
            <a:r>
              <a:rPr lang="en-US" sz="1100" dirty="0">
                <a:solidFill>
                  <a:schemeClr val="bg1">
                    <a:lumMod val="50000"/>
                  </a:schemeClr>
                </a:solidFill>
              </a:rPr>
              <a:t>the number of claimants as a percentage of the population aged 16-64, sourced from the mid-year population estimates. At national/regional level the official measure is the workplace-based rate, but this measure can be used to compare national/regional areas with smaller areas (e.g. local authorities) to ensure comparison of like with like.   Although the claimant count rate is one official measure of unemployment, a more accurate measure of the unemployment rate is derived from the Labour Force Survey.  For more </a:t>
            </a:r>
            <a:r>
              <a:rPr lang="en-US" sz="1100" dirty="0" smtClean="0">
                <a:solidFill>
                  <a:schemeClr val="bg1">
                    <a:lumMod val="50000"/>
                  </a:schemeClr>
                </a:solidFill>
              </a:rPr>
              <a:t>information </a:t>
            </a:r>
            <a:r>
              <a:rPr lang="en-US" sz="1100" dirty="0">
                <a:solidFill>
                  <a:schemeClr val="bg1">
                    <a:lumMod val="50000"/>
                  </a:schemeClr>
                </a:solidFill>
              </a:rPr>
              <a:t>see </a:t>
            </a:r>
            <a:r>
              <a:rPr lang="en-US" sz="1100" dirty="0" smtClean="0">
                <a:solidFill>
                  <a:schemeClr val="bg1">
                    <a:lumMod val="50000"/>
                  </a:schemeClr>
                </a:solidFill>
              </a:rPr>
              <a:t>ONS/NOMIS </a:t>
            </a:r>
            <a:r>
              <a:rPr lang="en-US" sz="1100" dirty="0">
                <a:solidFill>
                  <a:schemeClr val="bg1">
                    <a:lumMod val="50000"/>
                  </a:schemeClr>
                </a:solidFill>
              </a:rPr>
              <a:t>or the Economics Help website.</a:t>
            </a:r>
            <a:endParaRPr lang="en-GB" sz="1100" dirty="0">
              <a:solidFill>
                <a:schemeClr val="bg1">
                  <a:lumMod val="50000"/>
                </a:schemeClr>
              </a:solidFill>
            </a:endParaRPr>
          </a:p>
        </p:txBody>
      </p:sp>
      <p:sp>
        <p:nvSpPr>
          <p:cNvPr id="9" name="TextBox 8"/>
          <p:cNvSpPr txBox="1"/>
          <p:nvPr/>
        </p:nvSpPr>
        <p:spPr>
          <a:xfrm>
            <a:off x="6668654" y="6128028"/>
            <a:ext cx="2513445" cy="769441"/>
          </a:xfrm>
          <a:prstGeom prst="rect">
            <a:avLst/>
          </a:prstGeom>
          <a:noFill/>
        </p:spPr>
        <p:txBody>
          <a:bodyPr wrap="square" rtlCol="0">
            <a:spAutoFit/>
          </a:bodyPr>
          <a:lstStyle/>
          <a:p>
            <a:pPr algn="r"/>
            <a:r>
              <a:rPr lang="en-GB" sz="1100" dirty="0" smtClean="0"/>
              <a:t>Data source:  ONS/</a:t>
            </a:r>
            <a:r>
              <a:rPr lang="en-GB" sz="1100" dirty="0" smtClean="0">
                <a:hlinkClick r:id="rId2"/>
              </a:rPr>
              <a:t>NOMIS</a:t>
            </a:r>
            <a:r>
              <a:rPr lang="en-GB" sz="1100" dirty="0" smtClean="0"/>
              <a:t>.  </a:t>
            </a:r>
          </a:p>
          <a:p>
            <a:pPr algn="r"/>
            <a:r>
              <a:rPr lang="en-GB" sz="1100" dirty="0" smtClean="0"/>
              <a:t>Last updated: 18 January 2022</a:t>
            </a:r>
          </a:p>
          <a:p>
            <a:pPr algn="r"/>
            <a:r>
              <a:rPr lang="en-GB" sz="1100" dirty="0" smtClean="0"/>
              <a:t>Frequency of update: monthly</a:t>
            </a:r>
          </a:p>
          <a:p>
            <a:pPr algn="r"/>
            <a:r>
              <a:rPr lang="en-GB" sz="1100" dirty="0"/>
              <a:t>HC data lead: Intelligence </a:t>
            </a:r>
            <a:r>
              <a:rPr lang="en-GB" sz="1100" dirty="0" smtClean="0"/>
              <a:t>Unit</a:t>
            </a:r>
            <a:endParaRPr lang="en-GB" sz="1100" dirty="0"/>
          </a:p>
        </p:txBody>
      </p:sp>
      <p:pic>
        <p:nvPicPr>
          <p:cNvPr id="4" name="Picture 3" descr="Line graph showing the trend in the claimant count rate in Herefordshire, England and the West Midlands since January 2008 expressed as a proportion of all residents aged 16 to 64."/>
          <p:cNvPicPr>
            <a:picLocks noChangeAspect="1"/>
          </p:cNvPicPr>
          <p:nvPr/>
        </p:nvPicPr>
        <p:blipFill>
          <a:blip r:embed="rId3"/>
          <a:stretch>
            <a:fillRect/>
          </a:stretch>
        </p:blipFill>
        <p:spPr>
          <a:xfrm>
            <a:off x="2751065" y="868418"/>
            <a:ext cx="9178849" cy="3654307"/>
          </a:xfrm>
          <a:prstGeom prst="rect">
            <a:avLst/>
          </a:prstGeom>
        </p:spPr>
      </p:pic>
    </p:spTree>
    <p:extLst>
      <p:ext uri="{BB962C8B-B14F-4D97-AF65-F5344CB8AC3E}">
        <p14:creationId xmlns:p14="http://schemas.microsoft.com/office/powerpoint/2010/main" val="2637427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427355"/>
          </a:xfrm>
        </p:spPr>
        <p:txBody>
          <a:bodyPr>
            <a:noAutofit/>
          </a:bodyPr>
          <a:lstStyle/>
          <a:p>
            <a:r>
              <a:rPr lang="en-GB" sz="2800" dirty="0" smtClean="0"/>
              <a:t>Claimant count by age</a:t>
            </a:r>
            <a:endParaRPr lang="en-GB" sz="2800" dirty="0"/>
          </a:p>
        </p:txBody>
      </p:sp>
      <p:sp>
        <p:nvSpPr>
          <p:cNvPr id="6" name="TextBox 5"/>
          <p:cNvSpPr txBox="1"/>
          <p:nvPr/>
        </p:nvSpPr>
        <p:spPr>
          <a:xfrm>
            <a:off x="194973" y="921385"/>
            <a:ext cx="4423209" cy="4809009"/>
          </a:xfrm>
          <a:prstGeom prst="rect">
            <a:avLst/>
          </a:prstGeom>
          <a:noFill/>
          <a:ln>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b="1" i="0" u="none" strike="noStrike" kern="1200" cap="none" spc="0" normalizeH="0" baseline="0" noProof="0" dirty="0" smtClean="0">
                <a:ln>
                  <a:noFill/>
                </a:ln>
                <a:effectLst/>
                <a:uLnTx/>
                <a:uFillTx/>
                <a:latin typeface="Arial" panose="020B0604020202020204"/>
                <a:ea typeface="+mn-ea"/>
                <a:cs typeface="+mn-cs"/>
              </a:rPr>
              <a:t>Key points:</a:t>
            </a:r>
          </a:p>
          <a:p>
            <a:pPr marL="180000" lvl="0" indent="-180000">
              <a:spcBef>
                <a:spcPts val="300"/>
              </a:spcBef>
              <a:spcAft>
                <a:spcPts val="300"/>
              </a:spcAft>
              <a:buFont typeface="Arial" panose="020B0604020202020204" pitchFamily="34" charset="0"/>
              <a:buChar char="•"/>
              <a:defRPr/>
            </a:pPr>
            <a:r>
              <a:rPr lang="en-US" sz="1400" dirty="0">
                <a:solidFill>
                  <a:srgbClr val="282E2B"/>
                </a:solidFill>
                <a:latin typeface="Arial" panose="020B0604020202020204" pitchFamily="34" charset="0"/>
                <a:cs typeface="Arial" panose="020B0604020202020204" pitchFamily="34" charset="0"/>
              </a:rPr>
              <a:t>The </a:t>
            </a:r>
            <a:r>
              <a:rPr lang="en-US" sz="1400" dirty="0" smtClean="0">
                <a:solidFill>
                  <a:srgbClr val="282E2B"/>
                </a:solidFill>
                <a:latin typeface="Arial" panose="020B0604020202020204" pitchFamily="34" charset="0"/>
                <a:cs typeface="Arial" panose="020B0604020202020204" pitchFamily="34" charset="0"/>
              </a:rPr>
              <a:t>distribution of claimants between age-groups </a:t>
            </a:r>
            <a:r>
              <a:rPr lang="en-US" sz="1400" dirty="0">
                <a:solidFill>
                  <a:srgbClr val="282E2B"/>
                </a:solidFill>
                <a:latin typeface="Arial" panose="020B0604020202020204" pitchFamily="34" charset="0"/>
                <a:cs typeface="Arial" panose="020B0604020202020204" pitchFamily="34" charset="0"/>
              </a:rPr>
              <a:t>in Herefordshire </a:t>
            </a:r>
            <a:r>
              <a:rPr lang="en-US" sz="1400" dirty="0" smtClean="0">
                <a:solidFill>
                  <a:srgbClr val="282E2B"/>
                </a:solidFill>
                <a:latin typeface="Arial" panose="020B0604020202020204" pitchFamily="34" charset="0"/>
                <a:cs typeface="Arial" panose="020B0604020202020204" pitchFamily="34" charset="0"/>
              </a:rPr>
              <a:t>has changed significantly since the start of 2020.</a:t>
            </a:r>
            <a:r>
              <a:rPr lang="en-US" sz="1400" dirty="0">
                <a:solidFill>
                  <a:srgbClr val="282E2B"/>
                </a:solidFill>
                <a:latin typeface="Arial" panose="020B0604020202020204" pitchFamily="34" charset="0"/>
                <a:cs typeface="Arial" panose="020B0604020202020204" pitchFamily="34" charset="0"/>
              </a:rPr>
              <a:t>  </a:t>
            </a:r>
            <a:endParaRPr lang="en-US" sz="1400" dirty="0" smtClean="0">
              <a:solidFill>
                <a:srgbClr val="282E2B"/>
              </a:solidFill>
              <a:latin typeface="Arial" panose="020B0604020202020204" pitchFamily="34" charset="0"/>
              <a:cs typeface="Arial" panose="020B0604020202020204" pitchFamily="34" charset="0"/>
            </a:endParaRPr>
          </a:p>
          <a:p>
            <a:pPr marL="180000" lvl="0" indent="-180000">
              <a:spcBef>
                <a:spcPts val="300"/>
              </a:spcBef>
              <a:spcAft>
                <a:spcPts val="300"/>
              </a:spcAft>
              <a:buFont typeface="Arial" panose="020B0604020202020204" pitchFamily="34" charset="0"/>
              <a:buChar char="•"/>
              <a:defRPr/>
            </a:pPr>
            <a:r>
              <a:rPr lang="en-GB" sz="1400" dirty="0" smtClean="0"/>
              <a:t>The number of claimants aged 18-24 is now only 10% higher than in January 2020, whereas for </a:t>
            </a:r>
            <a:r>
              <a:rPr lang="en-GB" sz="1400" smtClean="0"/>
              <a:t>the 25-49 </a:t>
            </a:r>
            <a:r>
              <a:rPr lang="en-GB" sz="1400" dirty="0" smtClean="0"/>
              <a:t>age group it is 61% higher and for the 50+ age groups it is 56% higher.</a:t>
            </a:r>
          </a:p>
          <a:p>
            <a:pPr marL="180000" indent="-180000">
              <a:spcBef>
                <a:spcPts val="300"/>
              </a:spcBef>
              <a:spcAft>
                <a:spcPts val="300"/>
              </a:spcAft>
              <a:buFont typeface="Arial" panose="020B0604020202020204" pitchFamily="34" charset="0"/>
              <a:buChar char="•"/>
              <a:defRPr/>
            </a:pPr>
            <a:r>
              <a:rPr lang="en-GB" sz="1400" dirty="0" smtClean="0"/>
              <a:t>In January 2020 18-24 year-olds comprised 20% of all claimants – this has now fallen to 14%.  25-49 year-olds comprised 52% of all claimants in January 2020 and this has now increased to 56%.  For the 50+ age group the proportion is similar: 29% now compared to 28% in January 2020.</a:t>
            </a:r>
            <a:endParaRPr lang="en-GB" sz="1400" dirty="0"/>
          </a:p>
          <a:p>
            <a:pPr lvl="0">
              <a:spcBef>
                <a:spcPts val="600"/>
              </a:spcBef>
              <a:defRPr/>
            </a:pPr>
            <a:r>
              <a:rPr lang="en-GB" sz="1400" b="1" dirty="0" smtClean="0">
                <a:solidFill>
                  <a:srgbClr val="282E2B"/>
                </a:solidFill>
              </a:rPr>
              <a:t>What </a:t>
            </a:r>
            <a:r>
              <a:rPr lang="en-GB" sz="1400" b="1" dirty="0">
                <a:solidFill>
                  <a:srgbClr val="282E2B"/>
                </a:solidFill>
              </a:rPr>
              <a:t>this doesn’t tell us:</a:t>
            </a:r>
          </a:p>
          <a:p>
            <a:pPr marL="180000" indent="-180000">
              <a:spcBef>
                <a:spcPts val="300"/>
              </a:spcBef>
              <a:spcAft>
                <a:spcPts val="300"/>
              </a:spcAft>
              <a:buFont typeface="Arial" panose="020B0604020202020204" pitchFamily="34" charset="0"/>
              <a:buChar char="•"/>
              <a:defRPr/>
            </a:pPr>
            <a:r>
              <a:rPr lang="en-GB" sz="1200" dirty="0">
                <a:solidFill>
                  <a:srgbClr val="282E2B"/>
                </a:solidFill>
                <a:latin typeface="Arial" panose="020B0604020202020204" pitchFamily="34" charset="0"/>
                <a:cs typeface="Arial" panose="020B0604020202020204" pitchFamily="34" charset="0"/>
              </a:rPr>
              <a:t>Claimant count is NOT a full measure of unemployment, but it is the most timely </a:t>
            </a:r>
            <a:r>
              <a:rPr lang="en-GB" sz="1200" dirty="0" smtClean="0">
                <a:solidFill>
                  <a:srgbClr val="282E2B"/>
                </a:solidFill>
                <a:latin typeface="Arial" panose="020B0604020202020204" pitchFamily="34" charset="0"/>
                <a:cs typeface="Arial" panose="020B0604020202020204" pitchFamily="34" charset="0"/>
              </a:rPr>
              <a:t>indicator</a:t>
            </a:r>
          </a:p>
          <a:p>
            <a:pPr marL="180000"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We don’t know which sectors jobs have been lost from</a:t>
            </a:r>
          </a:p>
          <a:p>
            <a:pPr marL="180000" indent="-180000">
              <a:spcBef>
                <a:spcPts val="300"/>
              </a:spcBef>
              <a:spcAft>
                <a:spcPts val="300"/>
              </a:spcAft>
              <a:buFont typeface="Arial" panose="020B0604020202020204" pitchFamily="34" charset="0"/>
              <a:buChar char="•"/>
              <a:defRPr/>
            </a:pPr>
            <a:r>
              <a:rPr lang="en-GB" sz="1200" dirty="0" smtClean="0">
                <a:solidFill>
                  <a:srgbClr val="282E2B"/>
                </a:solidFill>
                <a:latin typeface="Arial" panose="020B0604020202020204" pitchFamily="34" charset="0"/>
                <a:cs typeface="Arial" panose="020B0604020202020204" pitchFamily="34" charset="0"/>
              </a:rPr>
              <a:t>Some jobs will have been protected by government support schemes</a:t>
            </a:r>
            <a:endParaRPr lang="en-GB" sz="1200" dirty="0">
              <a:solidFill>
                <a:srgbClr val="282E2B"/>
              </a:solidFill>
              <a:latin typeface="Arial" panose="020B0604020202020204" pitchFamily="34" charset="0"/>
              <a:cs typeface="Arial" panose="020B0604020202020204" pitchFamily="34" charset="0"/>
            </a:endParaRPr>
          </a:p>
        </p:txBody>
      </p:sp>
      <p:sp>
        <p:nvSpPr>
          <p:cNvPr id="10" name="TextBox 9"/>
          <p:cNvSpPr txBox="1"/>
          <p:nvPr/>
        </p:nvSpPr>
        <p:spPr>
          <a:xfrm>
            <a:off x="9498160" y="5187798"/>
            <a:ext cx="2418615" cy="769441"/>
          </a:xfrm>
          <a:prstGeom prst="rect">
            <a:avLst/>
          </a:prstGeom>
          <a:solidFill>
            <a:schemeClr val="bg1"/>
          </a:solidFill>
        </p:spPr>
        <p:txBody>
          <a:bodyPr wrap="square" rtlCol="0">
            <a:spAutoFit/>
          </a:bodyPr>
          <a:lstStyle/>
          <a:p>
            <a:pPr algn="r"/>
            <a:r>
              <a:rPr lang="en-GB" sz="1100" dirty="0" smtClean="0"/>
              <a:t>Data source: ONS/</a:t>
            </a:r>
            <a:r>
              <a:rPr lang="en-GB" sz="1100" dirty="0" smtClean="0">
                <a:hlinkClick r:id="rId2"/>
              </a:rPr>
              <a:t>NOMIS</a:t>
            </a:r>
            <a:endParaRPr lang="en-GB" sz="1100" dirty="0" smtClean="0"/>
          </a:p>
          <a:p>
            <a:pPr algn="r"/>
            <a:r>
              <a:rPr lang="en-GB" sz="1100" dirty="0" smtClean="0"/>
              <a:t>Date last updated: 18 January 2022</a:t>
            </a:r>
          </a:p>
          <a:p>
            <a:pPr algn="r"/>
            <a:r>
              <a:rPr lang="en-GB" sz="1100" dirty="0" smtClean="0"/>
              <a:t>Frequency of update: monthly</a:t>
            </a:r>
          </a:p>
          <a:p>
            <a:pPr algn="r"/>
            <a:r>
              <a:rPr lang="en-GB" sz="1100" dirty="0" smtClean="0"/>
              <a:t>HC data lead: Intelligence Unit</a:t>
            </a:r>
          </a:p>
        </p:txBody>
      </p:sp>
      <p:pic>
        <p:nvPicPr>
          <p:cNvPr id="5" name="Picture 4" descr="Area chart showing the numbers of claimants by age groups since January 2020."/>
          <p:cNvPicPr>
            <a:picLocks noChangeAspect="1"/>
          </p:cNvPicPr>
          <p:nvPr/>
        </p:nvPicPr>
        <p:blipFill>
          <a:blip r:embed="rId3"/>
          <a:stretch>
            <a:fillRect/>
          </a:stretch>
        </p:blipFill>
        <p:spPr>
          <a:xfrm>
            <a:off x="4768111" y="365125"/>
            <a:ext cx="7249098" cy="4822673"/>
          </a:xfrm>
          <a:prstGeom prst="rect">
            <a:avLst/>
          </a:prstGeom>
        </p:spPr>
      </p:pic>
    </p:spTree>
    <p:extLst>
      <p:ext uri="{BB962C8B-B14F-4D97-AF65-F5344CB8AC3E}">
        <p14:creationId xmlns:p14="http://schemas.microsoft.com/office/powerpoint/2010/main" val="3978550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17" y="150161"/>
            <a:ext cx="3932237" cy="611840"/>
          </a:xfrm>
        </p:spPr>
        <p:txBody>
          <a:bodyPr>
            <a:normAutofit/>
          </a:bodyPr>
          <a:lstStyle/>
          <a:p>
            <a:r>
              <a:rPr lang="en-GB" sz="2800" dirty="0" smtClean="0"/>
              <a:t>Claimant count: 18-24s</a:t>
            </a:r>
            <a:endParaRPr lang="en-GB" sz="2800" dirty="0"/>
          </a:p>
        </p:txBody>
      </p:sp>
      <p:sp>
        <p:nvSpPr>
          <p:cNvPr id="5" name="Text Placeholder 4"/>
          <p:cNvSpPr>
            <a:spLocks noGrp="1"/>
          </p:cNvSpPr>
          <p:nvPr>
            <p:ph type="body" sz="half" idx="2"/>
          </p:nvPr>
        </p:nvSpPr>
        <p:spPr>
          <a:xfrm>
            <a:off x="248117" y="721119"/>
            <a:ext cx="4375549" cy="4849772"/>
          </a:xfrm>
          <a:ln>
            <a:solidFill>
              <a:srgbClr val="FFC000"/>
            </a:solidFill>
          </a:ln>
        </p:spPr>
        <p:txBody>
          <a:bodyPr>
            <a:noAutofit/>
          </a:bodyPr>
          <a:lstStyle/>
          <a:p>
            <a:pPr lvl="0">
              <a:lnSpc>
                <a:spcPct val="10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GB" sz="1400" dirty="0" smtClean="0">
                <a:solidFill>
                  <a:srgbClr val="282E2B"/>
                </a:solidFill>
                <a:latin typeface="Arial" panose="020B0604020202020204" pitchFamily="34" charset="0"/>
                <a:cs typeface="Arial" panose="020B0604020202020204" pitchFamily="34" charset="0"/>
              </a:rPr>
              <a:t>435 </a:t>
            </a:r>
            <a:r>
              <a:rPr lang="en-GB" sz="1400" dirty="0">
                <a:solidFill>
                  <a:srgbClr val="282E2B"/>
                </a:solidFill>
                <a:latin typeface="Arial" panose="020B0604020202020204" pitchFamily="34" charset="0"/>
                <a:cs typeface="Arial" panose="020B0604020202020204" pitchFamily="34" charset="0"/>
              </a:rPr>
              <a:t>people aged 18-24 </a:t>
            </a:r>
            <a:r>
              <a:rPr lang="en-GB" sz="1400" dirty="0" smtClean="0">
                <a:solidFill>
                  <a:srgbClr val="282E2B"/>
                </a:solidFill>
                <a:latin typeface="Arial" panose="020B0604020202020204" pitchFamily="34" charset="0"/>
                <a:cs typeface="Arial" panose="020B0604020202020204" pitchFamily="34" charset="0"/>
              </a:rPr>
              <a:t>were claiming </a:t>
            </a:r>
            <a:r>
              <a:rPr lang="en-GB" sz="1400" b="1" dirty="0">
                <a:solidFill>
                  <a:srgbClr val="282E2B"/>
                </a:solidFill>
                <a:latin typeface="Arial" panose="020B0604020202020204" pitchFamily="34" charset="0"/>
                <a:cs typeface="Arial" panose="020B0604020202020204" pitchFamily="34" charset="0"/>
              </a:rPr>
              <a:t>unemployment</a:t>
            </a:r>
            <a:r>
              <a:rPr lang="en-GB" sz="1400" dirty="0">
                <a:solidFill>
                  <a:srgbClr val="282E2B"/>
                </a:solidFill>
                <a:latin typeface="Arial" panose="020B0604020202020204" pitchFamily="34" charset="0"/>
                <a:cs typeface="Arial" panose="020B0604020202020204" pitchFamily="34" charset="0"/>
              </a:rPr>
              <a:t> related benefits* in </a:t>
            </a:r>
            <a:r>
              <a:rPr lang="en-GB" sz="1400" dirty="0" smtClean="0">
                <a:solidFill>
                  <a:srgbClr val="282E2B"/>
                </a:solidFill>
                <a:latin typeface="Arial" panose="020B0604020202020204" pitchFamily="34" charset="0"/>
                <a:cs typeface="Arial" panose="020B0604020202020204" pitchFamily="34" charset="0"/>
              </a:rPr>
              <a:t>December 2021.</a:t>
            </a:r>
            <a:endParaRPr lang="en-GB" sz="1400" dirty="0">
              <a:solidFill>
                <a:srgbClr val="282E2B"/>
              </a:solidFill>
              <a:latin typeface="Arial" panose="020B0604020202020204" pitchFamily="34" charset="0"/>
              <a:cs typeface="Arial" panose="020B0604020202020204" pitchFamily="34" charset="0"/>
            </a:endParaRPr>
          </a:p>
          <a:p>
            <a:pPr marL="180000" lvl="0" indent="-180000">
              <a:lnSpc>
                <a:spcPct val="120000"/>
              </a:lnSpc>
              <a:spcBef>
                <a:spcPts val="300"/>
              </a:spcBef>
              <a:spcAft>
                <a:spcPts val="300"/>
              </a:spcAft>
              <a:buFont typeface="Arial" panose="020B0604020202020204" pitchFamily="34" charset="0"/>
              <a:buChar char="•"/>
              <a:defRPr/>
            </a:pPr>
            <a:r>
              <a:rPr lang="en-GB" sz="1400" dirty="0" smtClean="0">
                <a:solidFill>
                  <a:srgbClr val="282E2B"/>
                </a:solidFill>
                <a:latin typeface="Arial" panose="020B0604020202020204" pitchFamily="34" charset="0"/>
                <a:cs typeface="Arial" panose="020B0604020202020204" pitchFamily="34" charset="0"/>
              </a:rPr>
              <a:t>Month-on-month comparisons </a:t>
            </a:r>
            <a:r>
              <a:rPr lang="en-GB" sz="1400" dirty="0">
                <a:solidFill>
                  <a:srgbClr val="282E2B"/>
                </a:solidFill>
                <a:latin typeface="Arial" panose="020B0604020202020204" pitchFamily="34" charset="0"/>
                <a:cs typeface="Arial" panose="020B0604020202020204" pitchFamily="34" charset="0"/>
              </a:rPr>
              <a:t>are difficult as previous data is often revised, but numbers have fallen since peaking at 1,000 in </a:t>
            </a:r>
            <a:r>
              <a:rPr lang="en-GB" sz="1400" dirty="0" smtClean="0">
                <a:latin typeface="Arial" panose="020B0604020202020204" pitchFamily="34" charset="0"/>
                <a:cs typeface="Arial" panose="020B0604020202020204" pitchFamily="34" charset="0"/>
              </a:rPr>
              <a:t>July 2020.</a:t>
            </a:r>
            <a:endParaRPr lang="en-GB" sz="1400" dirty="0">
              <a:latin typeface="Arial" panose="020B0604020202020204" pitchFamily="34" charset="0"/>
              <a:cs typeface="Arial" panose="020B0604020202020204" pitchFamily="34" charset="0"/>
            </a:endParaRPr>
          </a:p>
          <a:p>
            <a:pPr marL="180000" lvl="0" indent="-180000">
              <a:lnSpc>
                <a:spcPct val="120000"/>
              </a:lnSpc>
              <a:spcBef>
                <a:spcPts val="300"/>
              </a:spcBef>
              <a:spcAft>
                <a:spcPts val="300"/>
              </a:spcAft>
              <a:buFont typeface="Arial" panose="020B0604020202020204" pitchFamily="34" charset="0"/>
              <a:buChar char="•"/>
              <a:defRPr/>
            </a:pPr>
            <a:r>
              <a:rPr lang="en-GB" sz="1400" dirty="0" smtClean="0">
                <a:solidFill>
                  <a:srgbClr val="282E2B"/>
                </a:solidFill>
                <a:latin typeface="Arial" panose="020B0604020202020204" pitchFamily="34" charset="0"/>
                <a:cs typeface="Arial" panose="020B0604020202020204" pitchFamily="34" charset="0"/>
              </a:rPr>
              <a:t>5% higher than the number </a:t>
            </a:r>
            <a:r>
              <a:rPr lang="en-GB" sz="1400" dirty="0">
                <a:solidFill>
                  <a:srgbClr val="282E2B"/>
                </a:solidFill>
                <a:latin typeface="Arial" panose="020B0604020202020204" pitchFamily="34" charset="0"/>
                <a:cs typeface="Arial" panose="020B0604020202020204" pitchFamily="34" charset="0"/>
              </a:rPr>
              <a:t>in March </a:t>
            </a:r>
            <a:r>
              <a:rPr lang="en-GB" sz="1400" dirty="0" smtClean="0">
                <a:solidFill>
                  <a:srgbClr val="282E2B"/>
                </a:solidFill>
                <a:latin typeface="Arial" panose="020B0604020202020204" pitchFamily="34" charset="0"/>
                <a:cs typeface="Arial" panose="020B0604020202020204" pitchFamily="34" charset="0"/>
              </a:rPr>
              <a:t>2020, </a:t>
            </a:r>
            <a:r>
              <a:rPr lang="en-GB" sz="1400" dirty="0">
                <a:solidFill>
                  <a:srgbClr val="282E2B"/>
                </a:solidFill>
                <a:latin typeface="Arial" panose="020B0604020202020204" pitchFamily="34" charset="0"/>
                <a:cs typeface="Arial" panose="020B0604020202020204" pitchFamily="34" charset="0"/>
              </a:rPr>
              <a:t>but appears to have recovered </a:t>
            </a:r>
            <a:r>
              <a:rPr lang="en-GB" sz="1400" dirty="0" smtClean="0">
                <a:solidFill>
                  <a:srgbClr val="282E2B"/>
                </a:solidFill>
                <a:latin typeface="Arial" panose="020B0604020202020204" pitchFamily="34" charset="0"/>
                <a:cs typeface="Arial" panose="020B0604020202020204" pitchFamily="34" charset="0"/>
              </a:rPr>
              <a:t>more </a:t>
            </a:r>
            <a:r>
              <a:rPr lang="en-GB" sz="1400" dirty="0">
                <a:solidFill>
                  <a:srgbClr val="282E2B"/>
                </a:solidFill>
                <a:latin typeface="Arial" panose="020B0604020202020204" pitchFamily="34" charset="0"/>
                <a:cs typeface="Arial" panose="020B0604020202020204" pitchFamily="34" charset="0"/>
              </a:rPr>
              <a:t>than in England </a:t>
            </a:r>
            <a:r>
              <a:rPr lang="en-GB" sz="1400" dirty="0" smtClean="0">
                <a:solidFill>
                  <a:srgbClr val="282E2B"/>
                </a:solidFill>
                <a:latin typeface="Arial" panose="020B0604020202020204" pitchFamily="34" charset="0"/>
                <a:cs typeface="Arial" panose="020B0604020202020204" pitchFamily="34" charset="0"/>
              </a:rPr>
              <a:t>(28%) </a:t>
            </a:r>
            <a:r>
              <a:rPr lang="en-GB" sz="1400" dirty="0">
                <a:solidFill>
                  <a:srgbClr val="282E2B"/>
                </a:solidFill>
                <a:latin typeface="Arial" panose="020B0604020202020204" pitchFamily="34" charset="0"/>
                <a:cs typeface="Arial" panose="020B0604020202020204" pitchFamily="34" charset="0"/>
              </a:rPr>
              <a:t>– although note it started from a much lower base.</a:t>
            </a:r>
          </a:p>
          <a:p>
            <a:pPr lvl="0">
              <a:lnSpc>
                <a:spcPct val="120000"/>
              </a:lnSpc>
              <a:spcBef>
                <a:spcPts val="600"/>
              </a:spcBef>
              <a:defRPr/>
            </a:pPr>
            <a:r>
              <a:rPr lang="en-GB" sz="1400" b="1" dirty="0" smtClean="0">
                <a:solidFill>
                  <a:srgbClr val="282E2B"/>
                </a:solidFill>
              </a:rPr>
              <a:t>What </a:t>
            </a:r>
            <a:r>
              <a:rPr lang="en-GB" sz="1400" b="1" dirty="0">
                <a:solidFill>
                  <a:srgbClr val="282E2B"/>
                </a:solidFill>
              </a:rPr>
              <a:t>this doesn’t tell us:</a:t>
            </a:r>
          </a:p>
          <a:p>
            <a:pPr marL="180000" indent="-180000">
              <a:lnSpc>
                <a:spcPct val="120000"/>
              </a:lnSpc>
              <a:spcBef>
                <a:spcPts val="300"/>
              </a:spcBef>
              <a:spcAft>
                <a:spcPts val="300"/>
              </a:spcAft>
              <a:buFont typeface="Arial" panose="020B0604020202020204" pitchFamily="34" charset="0"/>
              <a:buChar char="•"/>
              <a:defRPr/>
            </a:pPr>
            <a:r>
              <a:rPr lang="en-GB" sz="1400" dirty="0">
                <a:solidFill>
                  <a:srgbClr val="282E2B"/>
                </a:solidFill>
                <a:latin typeface="Arial" panose="020B0604020202020204" pitchFamily="34" charset="0"/>
                <a:cs typeface="Arial" panose="020B0604020202020204" pitchFamily="34" charset="0"/>
              </a:rPr>
              <a:t>Claimant count is NOT a full </a:t>
            </a:r>
            <a:r>
              <a:rPr lang="en-GB" sz="1400" dirty="0" smtClean="0">
                <a:solidFill>
                  <a:srgbClr val="282E2B"/>
                </a:solidFill>
                <a:latin typeface="Arial" panose="020B0604020202020204" pitchFamily="34" charset="0"/>
                <a:cs typeface="Arial" panose="020B0604020202020204" pitchFamily="34" charset="0"/>
              </a:rPr>
              <a:t>measure </a:t>
            </a:r>
            <a:r>
              <a:rPr lang="en-GB" sz="1400" dirty="0">
                <a:solidFill>
                  <a:srgbClr val="282E2B"/>
                </a:solidFill>
                <a:latin typeface="Arial" panose="020B0604020202020204" pitchFamily="34" charset="0"/>
                <a:cs typeface="Arial" panose="020B0604020202020204" pitchFamily="34" charset="0"/>
              </a:rPr>
              <a:t>of </a:t>
            </a:r>
            <a:r>
              <a:rPr lang="en-GB" sz="1400" dirty="0" smtClean="0">
                <a:solidFill>
                  <a:srgbClr val="282E2B"/>
                </a:solidFill>
                <a:latin typeface="Arial" panose="020B0604020202020204" pitchFamily="34" charset="0"/>
                <a:cs typeface="Arial" panose="020B0604020202020204" pitchFamily="34" charset="0"/>
              </a:rPr>
              <a:t>unemployment</a:t>
            </a:r>
            <a:r>
              <a:rPr lang="en-GB" sz="1400" dirty="0">
                <a:solidFill>
                  <a:srgbClr val="282E2B"/>
                </a:solidFill>
                <a:latin typeface="Arial" panose="020B0604020202020204" pitchFamily="34" charset="0"/>
                <a:cs typeface="Arial" panose="020B0604020202020204" pitchFamily="34" charset="0"/>
              </a:rPr>
              <a:t>, </a:t>
            </a:r>
            <a:r>
              <a:rPr lang="en-GB" sz="1400" dirty="0" smtClean="0">
                <a:solidFill>
                  <a:srgbClr val="282E2B"/>
                </a:solidFill>
                <a:latin typeface="Arial" panose="020B0604020202020204" pitchFamily="34" charset="0"/>
                <a:cs typeface="Arial" panose="020B0604020202020204" pitchFamily="34" charset="0"/>
              </a:rPr>
              <a:t>but </a:t>
            </a:r>
            <a:r>
              <a:rPr lang="en-GB" sz="1400" dirty="0">
                <a:solidFill>
                  <a:srgbClr val="282E2B"/>
                </a:solidFill>
                <a:latin typeface="Arial" panose="020B0604020202020204" pitchFamily="34" charset="0"/>
                <a:cs typeface="Arial" panose="020B0604020202020204" pitchFamily="34" charset="0"/>
              </a:rPr>
              <a:t>is the most timely indicator</a:t>
            </a:r>
          </a:p>
          <a:p>
            <a:pPr marL="180000" indent="-180000">
              <a:lnSpc>
                <a:spcPct val="120000"/>
              </a:lnSpc>
              <a:spcBef>
                <a:spcPts val="300"/>
              </a:spcBef>
              <a:spcAft>
                <a:spcPts val="300"/>
              </a:spcAft>
              <a:buFont typeface="Arial" panose="020B0604020202020204" pitchFamily="34" charset="0"/>
              <a:buChar char="•"/>
              <a:defRPr/>
            </a:pPr>
            <a:r>
              <a:rPr lang="en-GB" sz="1400" dirty="0">
                <a:solidFill>
                  <a:srgbClr val="282E2B"/>
                </a:solidFill>
                <a:latin typeface="Arial" panose="020B0604020202020204" pitchFamily="34" charset="0"/>
                <a:cs typeface="Arial" panose="020B0604020202020204" pitchFamily="34" charset="0"/>
              </a:rPr>
              <a:t>We don’t know which sectors </a:t>
            </a:r>
            <a:r>
              <a:rPr lang="en-GB" sz="1400" dirty="0" smtClean="0">
                <a:solidFill>
                  <a:srgbClr val="282E2B"/>
                </a:solidFill>
                <a:latin typeface="Arial" panose="020B0604020202020204" pitchFamily="34" charset="0"/>
                <a:cs typeface="Arial" panose="020B0604020202020204" pitchFamily="34" charset="0"/>
              </a:rPr>
              <a:t>jobs </a:t>
            </a:r>
            <a:r>
              <a:rPr lang="en-GB" sz="1400" dirty="0">
                <a:solidFill>
                  <a:srgbClr val="282E2B"/>
                </a:solidFill>
                <a:latin typeface="Arial" panose="020B0604020202020204" pitchFamily="34" charset="0"/>
                <a:cs typeface="Arial" panose="020B0604020202020204" pitchFamily="34" charset="0"/>
              </a:rPr>
              <a:t>have been lost </a:t>
            </a:r>
            <a:r>
              <a:rPr lang="en-GB" sz="1400" dirty="0" smtClean="0">
                <a:solidFill>
                  <a:srgbClr val="282E2B"/>
                </a:solidFill>
                <a:latin typeface="Arial" panose="020B0604020202020204" pitchFamily="34" charset="0"/>
                <a:cs typeface="Arial" panose="020B0604020202020204" pitchFamily="34" charset="0"/>
              </a:rPr>
              <a:t>from Some </a:t>
            </a:r>
            <a:r>
              <a:rPr lang="en-GB" sz="1400" dirty="0">
                <a:solidFill>
                  <a:srgbClr val="282E2B"/>
                </a:solidFill>
                <a:latin typeface="Arial" panose="020B0604020202020204" pitchFamily="34" charset="0"/>
                <a:cs typeface="Arial" panose="020B0604020202020204" pitchFamily="34" charset="0"/>
              </a:rPr>
              <a:t>jobs will have </a:t>
            </a:r>
            <a:r>
              <a:rPr lang="en-GB" sz="1400" dirty="0" smtClean="0">
                <a:solidFill>
                  <a:srgbClr val="282E2B"/>
                </a:solidFill>
                <a:latin typeface="Arial" panose="020B0604020202020204" pitchFamily="34" charset="0"/>
                <a:cs typeface="Arial" panose="020B0604020202020204" pitchFamily="34" charset="0"/>
              </a:rPr>
              <a:t>been protected </a:t>
            </a:r>
            <a:r>
              <a:rPr lang="en-GB" sz="1400" dirty="0">
                <a:solidFill>
                  <a:srgbClr val="282E2B"/>
                </a:solidFill>
                <a:latin typeface="Arial" panose="020B0604020202020204" pitchFamily="34" charset="0"/>
                <a:cs typeface="Arial" panose="020B0604020202020204" pitchFamily="34" charset="0"/>
              </a:rPr>
              <a:t>by </a:t>
            </a:r>
            <a:r>
              <a:rPr lang="en-GB" sz="1400" dirty="0" smtClean="0">
                <a:solidFill>
                  <a:srgbClr val="282E2B"/>
                </a:solidFill>
                <a:latin typeface="Arial" panose="020B0604020202020204" pitchFamily="34" charset="0"/>
                <a:cs typeface="Arial" panose="020B0604020202020204" pitchFamily="34" charset="0"/>
              </a:rPr>
              <a:t>government support schemes.</a:t>
            </a:r>
            <a:endParaRPr lang="en-GB" sz="1400" dirty="0">
              <a:solidFill>
                <a:srgbClr val="282E2B"/>
              </a:solidFill>
              <a:latin typeface="Arial" panose="020B0604020202020204" pitchFamily="34" charset="0"/>
              <a:cs typeface="Arial" panose="020B0604020202020204" pitchFamily="34" charset="0"/>
            </a:endParaRPr>
          </a:p>
          <a:p>
            <a:endParaRPr lang="en-GB" sz="1400" dirty="0"/>
          </a:p>
        </p:txBody>
      </p:sp>
      <p:sp>
        <p:nvSpPr>
          <p:cNvPr id="9" name="TextBox 8"/>
          <p:cNvSpPr txBox="1"/>
          <p:nvPr/>
        </p:nvSpPr>
        <p:spPr>
          <a:xfrm>
            <a:off x="3032881" y="5288606"/>
            <a:ext cx="6213662" cy="646331"/>
          </a:xfrm>
          <a:prstGeom prst="rect">
            <a:avLst/>
          </a:prstGeom>
          <a:solidFill>
            <a:schemeClr val="bg1"/>
          </a:solidFill>
          <a:ln>
            <a:solidFill>
              <a:schemeClr val="bg1">
                <a:lumMod val="50000"/>
              </a:schemeClr>
            </a:solidFill>
          </a:ln>
        </p:spPr>
        <p:txBody>
          <a:bodyPr wrap="square" lIns="36000" rIns="36000" rtlCol="0">
            <a:spAutoFit/>
          </a:bodyPr>
          <a:lstStyle/>
          <a:p>
            <a:r>
              <a:rPr lang="en-GB" sz="1200" b="1" i="1" dirty="0" smtClean="0">
                <a:solidFill>
                  <a:schemeClr val="bg1">
                    <a:lumMod val="50000"/>
                  </a:schemeClr>
                </a:solidFill>
              </a:rPr>
              <a:t>! Need to know !</a:t>
            </a:r>
          </a:p>
          <a:p>
            <a:r>
              <a:rPr lang="en-US" sz="1200" dirty="0" smtClean="0">
                <a:solidFill>
                  <a:schemeClr val="bg1">
                    <a:lumMod val="50000"/>
                  </a:schemeClr>
                </a:solidFill>
              </a:rPr>
              <a:t>* Includes people </a:t>
            </a:r>
            <a:r>
              <a:rPr lang="en-US" sz="1200" dirty="0">
                <a:solidFill>
                  <a:schemeClr val="bg1">
                    <a:lumMod val="50000"/>
                  </a:schemeClr>
                </a:solidFill>
              </a:rPr>
              <a:t>claiming Jobseeker's Allowance </a:t>
            </a:r>
            <a:r>
              <a:rPr lang="en-US" sz="1200" dirty="0" smtClean="0">
                <a:solidFill>
                  <a:schemeClr val="bg1">
                    <a:lumMod val="50000"/>
                  </a:schemeClr>
                </a:solidFill>
              </a:rPr>
              <a:t>plus </a:t>
            </a:r>
            <a:r>
              <a:rPr lang="en-US" sz="1200" dirty="0">
                <a:solidFill>
                  <a:schemeClr val="bg1">
                    <a:lumMod val="50000"/>
                  </a:schemeClr>
                </a:solidFill>
              </a:rPr>
              <a:t>those </a:t>
            </a:r>
            <a:r>
              <a:rPr lang="en-US" sz="1200" dirty="0" smtClean="0">
                <a:solidFill>
                  <a:schemeClr val="bg1">
                    <a:lumMod val="50000"/>
                  </a:schemeClr>
                </a:solidFill>
              </a:rPr>
              <a:t>claiming </a:t>
            </a:r>
            <a:r>
              <a:rPr lang="en-US" sz="1200" dirty="0">
                <a:solidFill>
                  <a:schemeClr val="bg1">
                    <a:lumMod val="50000"/>
                  </a:schemeClr>
                </a:solidFill>
              </a:rPr>
              <a:t>Universal Credit </a:t>
            </a:r>
            <a:r>
              <a:rPr lang="en-US" sz="1200" dirty="0" smtClean="0">
                <a:solidFill>
                  <a:schemeClr val="bg1">
                    <a:lumMod val="50000"/>
                  </a:schemeClr>
                </a:solidFill>
              </a:rPr>
              <a:t>who </a:t>
            </a:r>
            <a:r>
              <a:rPr lang="en-US" sz="1200" dirty="0">
                <a:solidFill>
                  <a:schemeClr val="bg1">
                    <a:lumMod val="50000"/>
                  </a:schemeClr>
                </a:solidFill>
              </a:rPr>
              <a:t>are </a:t>
            </a:r>
            <a:r>
              <a:rPr lang="en-US" sz="1200" dirty="0" smtClean="0">
                <a:solidFill>
                  <a:schemeClr val="bg1">
                    <a:lumMod val="50000"/>
                  </a:schemeClr>
                </a:solidFill>
              </a:rPr>
              <a:t>required </a:t>
            </a:r>
            <a:r>
              <a:rPr lang="en-US" sz="1200" dirty="0">
                <a:solidFill>
                  <a:schemeClr val="bg1">
                    <a:lumMod val="50000"/>
                  </a:schemeClr>
                </a:solidFill>
              </a:rPr>
              <a:t>to </a:t>
            </a:r>
            <a:r>
              <a:rPr lang="en-US" sz="1200" dirty="0" smtClean="0">
                <a:solidFill>
                  <a:schemeClr val="bg1">
                    <a:lumMod val="50000"/>
                  </a:schemeClr>
                </a:solidFill>
              </a:rPr>
              <a:t>seek </a:t>
            </a:r>
            <a:r>
              <a:rPr lang="en-US" sz="1200" dirty="0">
                <a:solidFill>
                  <a:schemeClr val="bg1">
                    <a:lumMod val="50000"/>
                  </a:schemeClr>
                </a:solidFill>
              </a:rPr>
              <a:t>and be available </a:t>
            </a:r>
            <a:r>
              <a:rPr lang="en-US" sz="1200" dirty="0" smtClean="0">
                <a:solidFill>
                  <a:schemeClr val="bg1">
                    <a:lumMod val="50000"/>
                  </a:schemeClr>
                </a:solidFill>
              </a:rPr>
              <a:t>for </a:t>
            </a:r>
            <a:r>
              <a:rPr lang="en-US" sz="1200" dirty="0">
                <a:solidFill>
                  <a:schemeClr val="bg1">
                    <a:lumMod val="50000"/>
                  </a:schemeClr>
                </a:solidFill>
              </a:rPr>
              <a:t>work</a:t>
            </a:r>
            <a:r>
              <a:rPr lang="en-US" sz="1050" dirty="0" smtClean="0">
                <a:solidFill>
                  <a:schemeClr val="bg1">
                    <a:lumMod val="50000"/>
                  </a:schemeClr>
                </a:solidFill>
              </a:rPr>
              <a:t>.</a:t>
            </a:r>
            <a:endParaRPr lang="en-GB" sz="1050" dirty="0" smtClean="0">
              <a:solidFill>
                <a:schemeClr val="bg1">
                  <a:lumMod val="50000"/>
                </a:schemeClr>
              </a:solidFill>
            </a:endParaRPr>
          </a:p>
        </p:txBody>
      </p:sp>
      <p:sp>
        <p:nvSpPr>
          <p:cNvPr id="6" name="TextBox 5"/>
          <p:cNvSpPr txBox="1"/>
          <p:nvPr/>
        </p:nvSpPr>
        <p:spPr>
          <a:xfrm>
            <a:off x="9064167" y="5227052"/>
            <a:ext cx="2951747" cy="769441"/>
          </a:xfrm>
          <a:prstGeom prst="rect">
            <a:avLst/>
          </a:prstGeom>
          <a:solidFill>
            <a:schemeClr val="bg1"/>
          </a:solidFill>
        </p:spPr>
        <p:txBody>
          <a:bodyPr wrap="square" rtlCol="0">
            <a:spAutoFit/>
          </a:bodyPr>
          <a:lstStyle/>
          <a:p>
            <a:pPr algn="r"/>
            <a:r>
              <a:rPr lang="en-GB" sz="1100" dirty="0" smtClean="0"/>
              <a:t>Data source: ONS/</a:t>
            </a:r>
            <a:r>
              <a:rPr lang="en-GB" sz="1100" dirty="0" smtClean="0">
                <a:hlinkClick r:id="rId3"/>
              </a:rPr>
              <a:t>NOMIS</a:t>
            </a:r>
            <a:endParaRPr lang="en-GB" sz="1100" dirty="0" smtClean="0"/>
          </a:p>
          <a:p>
            <a:pPr algn="r"/>
            <a:r>
              <a:rPr lang="en-GB" sz="1100" dirty="0" smtClean="0"/>
              <a:t>Date last updated: 18 January 2022</a:t>
            </a:r>
          </a:p>
          <a:p>
            <a:pPr algn="r"/>
            <a:r>
              <a:rPr lang="en-GB" sz="1100" dirty="0" smtClean="0"/>
              <a:t>Frequency of update: monthly</a:t>
            </a:r>
          </a:p>
          <a:p>
            <a:pPr algn="r"/>
            <a:r>
              <a:rPr lang="en-GB" sz="1100" dirty="0" smtClean="0"/>
              <a:t>HC data lead: Intelligence Unit</a:t>
            </a:r>
          </a:p>
        </p:txBody>
      </p:sp>
      <p:pic>
        <p:nvPicPr>
          <p:cNvPr id="7" name="Content Placeholder 6" descr="A column chart showing number of claimants aged 18-24 yars in Herefordshire, from January 2020."/>
          <p:cNvPicPr>
            <a:picLocks noGrp="1" noChangeAspect="1"/>
          </p:cNvPicPr>
          <p:nvPr>
            <p:ph idx="1"/>
          </p:nvPr>
        </p:nvPicPr>
        <p:blipFill>
          <a:blip r:embed="rId4"/>
          <a:stretch>
            <a:fillRect/>
          </a:stretch>
        </p:blipFill>
        <p:spPr>
          <a:xfrm>
            <a:off x="4774698" y="762001"/>
            <a:ext cx="7037010" cy="4358639"/>
          </a:xfrm>
          <a:prstGeom prst="rect">
            <a:avLst/>
          </a:prstGeom>
        </p:spPr>
      </p:pic>
    </p:spTree>
    <p:extLst>
      <p:ext uri="{BB962C8B-B14F-4D97-AF65-F5344CB8AC3E}">
        <p14:creationId xmlns:p14="http://schemas.microsoft.com/office/powerpoint/2010/main" val="2955444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3" y="170007"/>
            <a:ext cx="5125052" cy="674055"/>
          </a:xfrm>
        </p:spPr>
        <p:txBody>
          <a:bodyPr>
            <a:noAutofit/>
          </a:bodyPr>
          <a:lstStyle/>
          <a:p>
            <a:r>
              <a:rPr lang="en-GB" sz="2800" dirty="0"/>
              <a:t>Claimant </a:t>
            </a:r>
            <a:r>
              <a:rPr lang="en-GB" sz="2800" dirty="0" smtClean="0"/>
              <a:t>count rate by ward </a:t>
            </a:r>
            <a:r>
              <a:rPr lang="en-GB" sz="2000" dirty="0" smtClean="0"/>
              <a:t>(proportion of residents aged 16-64)</a:t>
            </a:r>
            <a:endParaRPr lang="en-GB" dirty="0"/>
          </a:p>
        </p:txBody>
      </p:sp>
      <p:sp>
        <p:nvSpPr>
          <p:cNvPr id="4" name="Text Placeholder 3"/>
          <p:cNvSpPr>
            <a:spLocks noGrp="1"/>
          </p:cNvSpPr>
          <p:nvPr>
            <p:ph type="body" sz="half" idx="2"/>
          </p:nvPr>
        </p:nvSpPr>
        <p:spPr>
          <a:xfrm>
            <a:off x="194687" y="987425"/>
            <a:ext cx="4416502" cy="4305011"/>
          </a:xfrm>
          <a:ln>
            <a:solidFill>
              <a:srgbClr val="FFC000"/>
            </a:solidFill>
          </a:ln>
        </p:spPr>
        <p:txBody>
          <a:bodyPr>
            <a:noAutofit/>
          </a:bodyPr>
          <a:lstStyle/>
          <a:p>
            <a:pPr>
              <a:lnSpc>
                <a:spcPct val="120000"/>
              </a:lnSpc>
            </a:pPr>
            <a:r>
              <a:rPr lang="en-US" sz="1800" b="1" dirty="0"/>
              <a:t>Key points:</a:t>
            </a:r>
          </a:p>
          <a:p>
            <a:pPr marL="285750" indent="-285750">
              <a:lnSpc>
                <a:spcPct val="120000"/>
              </a:lnSpc>
              <a:buFont typeface="Arial" panose="020B0604020202020204" pitchFamily="34" charset="0"/>
              <a:buChar char="•"/>
            </a:pPr>
            <a:r>
              <a:rPr lang="en-US" sz="1400" dirty="0"/>
              <a:t>Generally, those wards with the highest </a:t>
            </a:r>
            <a:r>
              <a:rPr lang="en-US" sz="1400" dirty="0" smtClean="0"/>
              <a:t>claimant count rates </a:t>
            </a:r>
            <a:r>
              <a:rPr lang="en-US" sz="1400" dirty="0"/>
              <a:t>before the pandemic still have the highest </a:t>
            </a:r>
            <a:r>
              <a:rPr lang="en-US" sz="1400" dirty="0" smtClean="0"/>
              <a:t>rates in December 2021</a:t>
            </a:r>
          </a:p>
          <a:p>
            <a:pPr marL="285750" indent="-285750">
              <a:lnSpc>
                <a:spcPct val="120000"/>
              </a:lnSpc>
              <a:buFont typeface="Arial" panose="020B0604020202020204" pitchFamily="34" charset="0"/>
              <a:buChar char="•"/>
            </a:pPr>
            <a:r>
              <a:rPr lang="en-US" sz="1400" dirty="0" smtClean="0"/>
              <a:t>Currently, the Wards with the highest numbers of claimants are Hinton </a:t>
            </a:r>
            <a:r>
              <a:rPr lang="en-US" sz="1400" dirty="0"/>
              <a:t>&amp; </a:t>
            </a:r>
            <a:r>
              <a:rPr lang="en-US" sz="1400" dirty="0" err="1" smtClean="0"/>
              <a:t>Hunderton</a:t>
            </a:r>
            <a:r>
              <a:rPr lang="en-US" sz="1400" dirty="0" smtClean="0"/>
              <a:t> (155), Newton Farm (145), and </a:t>
            </a:r>
            <a:r>
              <a:rPr lang="en-US" sz="1400" dirty="0" err="1" smtClean="0"/>
              <a:t>Widemarsh</a:t>
            </a:r>
            <a:r>
              <a:rPr lang="en-US" sz="1400" dirty="0" smtClean="0"/>
              <a:t> (130), by Red Hill (120) and Leominster East (110). </a:t>
            </a:r>
          </a:p>
          <a:p>
            <a:pPr marL="285750" indent="-285750">
              <a:lnSpc>
                <a:spcPct val="120000"/>
              </a:lnSpc>
              <a:buFont typeface="Arial" panose="020B0604020202020204" pitchFamily="34" charset="0"/>
              <a:buChar char="•"/>
            </a:pPr>
            <a:r>
              <a:rPr lang="en-US" sz="1400" dirty="0" smtClean="0"/>
              <a:t>The largest proportional increases in the claimant count since March 2020 have occurred in </a:t>
            </a:r>
            <a:r>
              <a:rPr lang="en-US" sz="1400" dirty="0" err="1" smtClean="0"/>
              <a:t>Kerne</a:t>
            </a:r>
            <a:r>
              <a:rPr lang="en-US" sz="1400" dirty="0" smtClean="0"/>
              <a:t> Bridge (150%), Sutton Walls (150%), </a:t>
            </a:r>
            <a:r>
              <a:rPr lang="en-US" sz="1400" dirty="0" err="1" smtClean="0"/>
              <a:t>Backbury</a:t>
            </a:r>
            <a:r>
              <a:rPr lang="en-US" sz="1400" dirty="0" smtClean="0"/>
              <a:t> (125%) and Three Crosses (125%).  In terms of numerical increases, the </a:t>
            </a:r>
            <a:r>
              <a:rPr lang="en-US" sz="1400" smtClean="0"/>
              <a:t>largest have </a:t>
            </a:r>
            <a:r>
              <a:rPr lang="en-US" sz="1400" dirty="0" smtClean="0"/>
              <a:t>been in </a:t>
            </a:r>
            <a:r>
              <a:rPr lang="en-US" sz="1400" dirty="0" err="1" smtClean="0"/>
              <a:t>Widemarsh</a:t>
            </a:r>
            <a:r>
              <a:rPr lang="en-US" sz="1400" dirty="0" smtClean="0"/>
              <a:t> (50 claimants), Ledbury South and Bromyard West (both 35 claimants).</a:t>
            </a:r>
            <a:endParaRPr lang="en-US" sz="1400" dirty="0"/>
          </a:p>
          <a:p>
            <a:pPr>
              <a:lnSpc>
                <a:spcPct val="120000"/>
              </a:lnSpc>
            </a:pPr>
            <a:r>
              <a:rPr lang="en-US" sz="1400" dirty="0" smtClean="0"/>
              <a:t>Note that due to the small population sizes a relatively small change in the number of claimants can have a significant impact on</a:t>
            </a:r>
            <a:r>
              <a:rPr lang="en-GB" sz="1400" dirty="0" smtClean="0"/>
              <a:t> the rate. </a:t>
            </a:r>
            <a:endParaRPr lang="en-GB" sz="1400" dirty="0"/>
          </a:p>
        </p:txBody>
      </p:sp>
      <p:pic>
        <p:nvPicPr>
          <p:cNvPr id="11" name="Picture 10" descr="Bar chart showing the claimant count as a proportion of residents aged 16 to 64 since March 2020.  It can be seen that those Wards with the highest claimant count rates prior to the pandemic have for the most part fared worse than those that had lower rates."/>
          <p:cNvPicPr>
            <a:picLocks noChangeAspect="1"/>
          </p:cNvPicPr>
          <p:nvPr/>
        </p:nvPicPr>
        <p:blipFill>
          <a:blip r:embed="rId3"/>
          <a:stretch>
            <a:fillRect/>
          </a:stretch>
        </p:blipFill>
        <p:spPr>
          <a:xfrm>
            <a:off x="4846320" y="147502"/>
            <a:ext cx="7067006" cy="6200600"/>
          </a:xfrm>
          <a:prstGeom prst="rect">
            <a:avLst/>
          </a:prstGeom>
        </p:spPr>
      </p:pic>
      <p:sp>
        <p:nvSpPr>
          <p:cNvPr id="5" name="TextBox 4"/>
          <p:cNvSpPr txBox="1"/>
          <p:nvPr/>
        </p:nvSpPr>
        <p:spPr>
          <a:xfrm>
            <a:off x="3787006" y="6106744"/>
            <a:ext cx="2418615" cy="769441"/>
          </a:xfrm>
          <a:prstGeom prst="rect">
            <a:avLst/>
          </a:prstGeom>
          <a:solidFill>
            <a:schemeClr val="bg1"/>
          </a:solidFill>
        </p:spPr>
        <p:txBody>
          <a:bodyPr wrap="square" rtlCol="0">
            <a:spAutoFit/>
          </a:bodyPr>
          <a:lstStyle/>
          <a:p>
            <a:pPr algn="r"/>
            <a:r>
              <a:rPr lang="en-GB" sz="1100" dirty="0" smtClean="0"/>
              <a:t>Data source: ONS/</a:t>
            </a:r>
            <a:r>
              <a:rPr lang="en-GB" sz="1100" dirty="0" smtClean="0">
                <a:hlinkClick r:id="rId4"/>
              </a:rPr>
              <a:t>NOMIS</a:t>
            </a:r>
            <a:endParaRPr lang="en-GB" sz="1100" dirty="0" smtClean="0"/>
          </a:p>
          <a:p>
            <a:pPr algn="r"/>
            <a:r>
              <a:rPr lang="en-GB" sz="1100" dirty="0" smtClean="0"/>
              <a:t>Date last updated: 18 January 2022</a:t>
            </a:r>
          </a:p>
          <a:p>
            <a:pPr algn="r"/>
            <a:r>
              <a:rPr lang="en-GB" sz="1100" dirty="0" smtClean="0"/>
              <a:t>Frequency of update: monthly</a:t>
            </a:r>
          </a:p>
          <a:p>
            <a:pPr algn="r"/>
            <a:r>
              <a:rPr lang="en-GB" sz="1100" dirty="0" smtClean="0"/>
              <a:t>HC data lead: Intelligence Unit</a:t>
            </a:r>
          </a:p>
        </p:txBody>
      </p:sp>
    </p:spTree>
    <p:extLst>
      <p:ext uri="{BB962C8B-B14F-4D97-AF65-F5344CB8AC3E}">
        <p14:creationId xmlns:p14="http://schemas.microsoft.com/office/powerpoint/2010/main" val="1627697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72" y="42084"/>
            <a:ext cx="6541019" cy="540327"/>
          </a:xfrm>
        </p:spPr>
        <p:txBody>
          <a:bodyPr>
            <a:noAutofit/>
          </a:bodyPr>
          <a:lstStyle/>
          <a:p>
            <a:r>
              <a:rPr lang="en-GB" sz="2800" dirty="0" smtClean="0"/>
              <a:t>Model-based unemployment </a:t>
            </a:r>
            <a:r>
              <a:rPr lang="en-GB" sz="2800" dirty="0"/>
              <a:t>rate: </a:t>
            </a:r>
            <a:r>
              <a:rPr lang="en-GB" sz="2800" dirty="0" smtClean="0"/>
              <a:t>trend</a:t>
            </a:r>
            <a:endParaRPr lang="en-GB" sz="2800" dirty="0"/>
          </a:p>
        </p:txBody>
      </p:sp>
      <p:sp>
        <p:nvSpPr>
          <p:cNvPr id="4" name="Text Placeholder 3"/>
          <p:cNvSpPr>
            <a:spLocks noGrp="1"/>
          </p:cNvSpPr>
          <p:nvPr>
            <p:ph type="body" sz="half" idx="2"/>
          </p:nvPr>
        </p:nvSpPr>
        <p:spPr>
          <a:xfrm>
            <a:off x="54863" y="648550"/>
            <a:ext cx="4515729" cy="4190738"/>
          </a:xfrm>
          <a:ln>
            <a:solidFill>
              <a:srgbClr val="FFC000"/>
            </a:solidFill>
          </a:ln>
        </p:spPr>
        <p:txBody>
          <a:bodyPr>
            <a:normAutofit fontScale="70000" lnSpcReduction="20000"/>
          </a:bodyPr>
          <a:lstStyle/>
          <a:p>
            <a:pPr lvl="0">
              <a:lnSpc>
                <a:spcPct val="120000"/>
              </a:lnSpc>
              <a:spcBef>
                <a:spcPts val="600"/>
              </a:spcBef>
              <a:defRPr/>
            </a:pPr>
            <a:r>
              <a:rPr lang="en-GB" sz="29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2300" dirty="0" smtClean="0">
                <a:solidFill>
                  <a:srgbClr val="282E2B"/>
                </a:solidFill>
                <a:cs typeface="Arial" panose="020B0604020202020204" pitchFamily="34" charset="0"/>
              </a:rPr>
              <a:t>In the period October 2020 to September 2021 the unemployment rate in Herefordshire was 3.2% (CI+-0.7), compared to 4.9% (CI+-0.2) in England as a whole and 5.1% (CI+-0.5) across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2300" dirty="0" smtClean="0">
                <a:solidFill>
                  <a:srgbClr val="282E2B"/>
                </a:solidFill>
                <a:cs typeface="Arial" panose="020B0604020202020204" pitchFamily="34" charset="0"/>
              </a:rPr>
              <a:t>Herefordshire’s unemployment rate was significantly lower than England as a whole and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2300" dirty="0" smtClean="0">
                <a:solidFill>
                  <a:srgbClr val="282E2B"/>
                </a:solidFill>
                <a:cs typeface="Arial" panose="020B0604020202020204" pitchFamily="34" charset="0"/>
              </a:rPr>
              <a:t>This </a:t>
            </a:r>
            <a:r>
              <a:rPr lang="en-US" sz="2300" dirty="0">
                <a:solidFill>
                  <a:srgbClr val="282E2B"/>
                </a:solidFill>
                <a:cs typeface="Arial" panose="020B0604020202020204" pitchFamily="34" charset="0"/>
              </a:rPr>
              <a:t>shows the official annual unemployment </a:t>
            </a:r>
            <a:r>
              <a:rPr lang="en-US" sz="2300" dirty="0" smtClean="0">
                <a:solidFill>
                  <a:srgbClr val="282E2B"/>
                </a:solidFill>
                <a:cs typeface="Arial" panose="020B0604020202020204" pitchFamily="34" charset="0"/>
              </a:rPr>
              <a:t>rate which IS NOT the same as the claimant count rate.</a:t>
            </a:r>
            <a:endParaRPr lang="en-US" sz="2300" dirty="0">
              <a:solidFill>
                <a:srgbClr val="282E2B"/>
              </a:solidFill>
              <a:cs typeface="Arial" panose="020B0604020202020204" pitchFamily="34" charset="0"/>
            </a:endParaRPr>
          </a:p>
          <a:p>
            <a:pPr lvl="0">
              <a:lnSpc>
                <a:spcPct val="120000"/>
              </a:lnSpc>
              <a:spcBef>
                <a:spcPts val="600"/>
              </a:spcBef>
              <a:defRPr/>
            </a:pPr>
            <a:r>
              <a:rPr lang="en-GB" sz="2300" b="1" dirty="0" smtClean="0">
                <a:solidFill>
                  <a:srgbClr val="282E2B"/>
                </a:solidFill>
              </a:rPr>
              <a:t>What </a:t>
            </a:r>
            <a:r>
              <a:rPr lang="en-GB" sz="2300" b="1" dirty="0">
                <a:solidFill>
                  <a:srgbClr val="282E2B"/>
                </a:solidFill>
              </a:rPr>
              <a:t>this doesn’t tell us:</a:t>
            </a:r>
          </a:p>
          <a:p>
            <a:pPr marL="180000" indent="-180000">
              <a:lnSpc>
                <a:spcPct val="120000"/>
              </a:lnSpc>
              <a:spcBef>
                <a:spcPts val="300"/>
              </a:spcBef>
              <a:spcAft>
                <a:spcPts val="300"/>
              </a:spcAft>
              <a:buFont typeface="Arial" panose="020B0604020202020204" pitchFamily="34" charset="0"/>
              <a:buChar char="•"/>
              <a:defRPr/>
            </a:pPr>
            <a:r>
              <a:rPr lang="en-GB" sz="2300" dirty="0">
                <a:solidFill>
                  <a:srgbClr val="282E2B"/>
                </a:solidFill>
                <a:cs typeface="Arial" panose="020B0604020202020204" pitchFamily="34" charset="0"/>
              </a:rPr>
              <a:t>No further breakdown is available below all-age county </a:t>
            </a:r>
            <a:r>
              <a:rPr lang="en-GB" sz="2300" dirty="0" smtClean="0">
                <a:solidFill>
                  <a:srgbClr val="282E2B"/>
                </a:solidFill>
                <a:cs typeface="Arial" panose="020B0604020202020204" pitchFamily="34" charset="0"/>
              </a:rPr>
              <a:t>rate.</a:t>
            </a:r>
            <a:endParaRPr lang="en-GB" dirty="0"/>
          </a:p>
        </p:txBody>
      </p:sp>
      <p:sp>
        <p:nvSpPr>
          <p:cNvPr id="3" name="TextBox 2"/>
          <p:cNvSpPr txBox="1"/>
          <p:nvPr/>
        </p:nvSpPr>
        <p:spPr>
          <a:xfrm>
            <a:off x="54863" y="4887041"/>
            <a:ext cx="4515730" cy="1123384"/>
          </a:xfrm>
          <a:prstGeom prst="rect">
            <a:avLst/>
          </a:prstGeom>
          <a:solidFill>
            <a:schemeClr val="bg1"/>
          </a:solidFill>
          <a:ln>
            <a:solidFill>
              <a:schemeClr val="bg1">
                <a:lumMod val="75000"/>
              </a:schemeClr>
            </a:solidFill>
          </a:ln>
        </p:spPr>
        <p:txBody>
          <a:bodyPr wrap="square" rtlCol="0">
            <a:spAutoFit/>
          </a:bodyPr>
          <a:lstStyle/>
          <a:p>
            <a:r>
              <a:rPr lang="en-GB" sz="1200" b="1" i="1" dirty="0">
                <a:solidFill>
                  <a:schemeClr val="bg1">
                    <a:lumMod val="50000"/>
                  </a:schemeClr>
                </a:solidFill>
              </a:rPr>
              <a:t>! Need to know !</a:t>
            </a:r>
          </a:p>
          <a:p>
            <a:r>
              <a:rPr lang="en-US" sz="1100" dirty="0">
                <a:solidFill>
                  <a:schemeClr val="bg1">
                    <a:lumMod val="50000"/>
                  </a:schemeClr>
                </a:solidFill>
              </a:rPr>
              <a:t>Model-based estimates are produced for local authority areas.  Estimates of unemployment for nations and regions are not model-based and have been taken directly from the Annual Population Survey dataset.  For more information on the difference between the unemployment and claimant count rates see this </a:t>
            </a:r>
            <a:r>
              <a:rPr lang="en-US" sz="1100" dirty="0">
                <a:solidFill>
                  <a:schemeClr val="bg1">
                    <a:lumMod val="50000"/>
                  </a:schemeClr>
                </a:solidFill>
                <a:hlinkClick r:id="rId2"/>
              </a:rPr>
              <a:t>article</a:t>
            </a:r>
            <a:r>
              <a:rPr lang="en-US" sz="1100" dirty="0">
                <a:solidFill>
                  <a:schemeClr val="bg1">
                    <a:lumMod val="50000"/>
                  </a:schemeClr>
                </a:solidFill>
              </a:rPr>
              <a:t>. </a:t>
            </a:r>
            <a:endParaRPr lang="en-GB" sz="1100"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9060873" y="5350815"/>
            <a:ext cx="2948243" cy="769441"/>
          </a:xfrm>
          <a:prstGeom prst="rect">
            <a:avLst/>
          </a:prstGeom>
          <a:solidFill>
            <a:schemeClr val="bg1"/>
          </a:solidFill>
        </p:spPr>
        <p:txBody>
          <a:bodyPr wrap="square" rtlCol="0">
            <a:spAutoFit/>
          </a:bodyPr>
          <a:lstStyle/>
          <a:p>
            <a:pPr algn="r"/>
            <a:r>
              <a:rPr lang="en-GB" sz="1100" dirty="0" smtClean="0"/>
              <a:t>Data source: ONS/</a:t>
            </a:r>
            <a:r>
              <a:rPr lang="en-US" sz="1100" dirty="0" smtClean="0">
                <a:hlinkClick r:id="rId3"/>
              </a:rPr>
              <a:t>NOMIS</a:t>
            </a:r>
            <a:r>
              <a:rPr lang="en-US" sz="1100" dirty="0" smtClean="0">
                <a:hlinkClick r:id="rId4"/>
              </a:rPr>
              <a:t> </a:t>
            </a:r>
            <a:endParaRPr lang="en-US" sz="1100" dirty="0" smtClean="0"/>
          </a:p>
          <a:p>
            <a:pPr algn="r"/>
            <a:r>
              <a:rPr lang="en-GB" sz="1100" dirty="0" smtClean="0"/>
              <a:t>Date last updated: 18 January 2022</a:t>
            </a:r>
          </a:p>
          <a:p>
            <a:pPr algn="r"/>
            <a:r>
              <a:rPr lang="en-GB" sz="1100" dirty="0" smtClean="0"/>
              <a:t>Frequency of update: quarterly</a:t>
            </a:r>
          </a:p>
          <a:p>
            <a:pPr algn="r"/>
            <a:r>
              <a:rPr lang="en-GB" sz="1100" dirty="0" smtClean="0"/>
              <a:t>HC data lead: Intelligence Unit</a:t>
            </a:r>
          </a:p>
        </p:txBody>
      </p:sp>
      <p:pic>
        <p:nvPicPr>
          <p:cNvPr id="7" name="Content Placeholder 6" descr="Line chart showing trend in model-based unemployment rate in Herefordshire, the West Midlands and England since 2007/08."/>
          <p:cNvPicPr>
            <a:picLocks noGrp="1" noChangeAspect="1"/>
          </p:cNvPicPr>
          <p:nvPr>
            <p:ph idx="1"/>
          </p:nvPr>
        </p:nvPicPr>
        <p:blipFill>
          <a:blip r:embed="rId5"/>
          <a:stretch>
            <a:fillRect/>
          </a:stretch>
        </p:blipFill>
        <p:spPr>
          <a:xfrm>
            <a:off x="4713229" y="641315"/>
            <a:ext cx="7387035" cy="4743253"/>
          </a:xfrm>
          <a:prstGeom prst="rect">
            <a:avLst/>
          </a:prstGeom>
        </p:spPr>
      </p:pic>
    </p:spTree>
    <p:extLst>
      <p:ext uri="{BB962C8B-B14F-4D97-AF65-F5344CB8AC3E}">
        <p14:creationId xmlns:p14="http://schemas.microsoft.com/office/powerpoint/2010/main" val="3868546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Section 4:  Support for Herefordshire businesses</a:t>
            </a:r>
            <a:endParaRPr lang="en-GB" sz="3200" dirty="0"/>
          </a:p>
        </p:txBody>
      </p:sp>
      <p:sp>
        <p:nvSpPr>
          <p:cNvPr id="3" name="TextBox 2"/>
          <p:cNvSpPr txBox="1"/>
          <p:nvPr/>
        </p:nvSpPr>
        <p:spPr>
          <a:xfrm>
            <a:off x="448574" y="1414732"/>
            <a:ext cx="11110822"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Local authority administered grants paid to Herefordshire </a:t>
            </a:r>
            <a:r>
              <a:rPr lang="en-US" sz="2000" dirty="0" smtClean="0"/>
              <a:t>businesses</a:t>
            </a:r>
            <a:endParaRPr lang="en-GB" sz="2000" dirty="0"/>
          </a:p>
        </p:txBody>
      </p:sp>
    </p:spTree>
    <p:extLst>
      <p:ext uri="{BB962C8B-B14F-4D97-AF65-F5344CB8AC3E}">
        <p14:creationId xmlns:p14="http://schemas.microsoft.com/office/powerpoint/2010/main" val="4060610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86" y="86200"/>
            <a:ext cx="6534787" cy="738553"/>
          </a:xfrm>
        </p:spPr>
        <p:txBody>
          <a:bodyPr>
            <a:noAutofit/>
          </a:bodyPr>
          <a:lstStyle/>
          <a:p>
            <a:r>
              <a:rPr lang="en-GB" sz="2800" dirty="0" smtClean="0"/>
              <a:t>Local authority administered grants </a:t>
            </a:r>
            <a:r>
              <a:rPr lang="en-GB" sz="2800" dirty="0"/>
              <a:t>paid to Herefordshire businesses</a:t>
            </a:r>
          </a:p>
        </p:txBody>
      </p:sp>
      <p:sp>
        <p:nvSpPr>
          <p:cNvPr id="4" name="Text Placeholder 3"/>
          <p:cNvSpPr>
            <a:spLocks noGrp="1"/>
          </p:cNvSpPr>
          <p:nvPr>
            <p:ph type="body" sz="half" idx="2"/>
          </p:nvPr>
        </p:nvSpPr>
        <p:spPr>
          <a:xfrm>
            <a:off x="185518" y="824753"/>
            <a:ext cx="6478517" cy="5380143"/>
          </a:xfrm>
          <a:solidFill>
            <a:schemeClr val="bg1"/>
          </a:solidFill>
          <a:ln>
            <a:solidFill>
              <a:srgbClr val="FFC000"/>
            </a:solidFill>
          </a:ln>
        </p:spPr>
        <p:txBody>
          <a:bodyPr>
            <a:noAutofit/>
          </a:bodyPr>
          <a:lstStyle/>
          <a:p>
            <a:pPr>
              <a:lnSpc>
                <a:spcPct val="120000"/>
              </a:lnSpc>
            </a:pPr>
            <a:r>
              <a:rPr lang="en-US" sz="1400" dirty="0" smtClean="0"/>
              <a:t>Current support for businesses  delivered via local authorities comprises ongoing business rates relief together with the following grant schemes.  Some additional support is also available directly from central government departments.  Open local authority administered schemes currently comprise:</a:t>
            </a:r>
          </a:p>
          <a:p>
            <a:pPr marL="285750" indent="-285750">
              <a:lnSpc>
                <a:spcPct val="120000"/>
              </a:lnSpc>
              <a:buFont typeface="Arial" panose="020B0604020202020204" pitchFamily="34" charset="0"/>
              <a:buChar char="•"/>
            </a:pPr>
            <a:r>
              <a:rPr lang="en-US" sz="1400" b="1" dirty="0" smtClean="0"/>
              <a:t>Additional </a:t>
            </a:r>
            <a:r>
              <a:rPr lang="en-US" sz="1400" b="1" dirty="0"/>
              <a:t>Restrictions Grant</a:t>
            </a:r>
            <a:r>
              <a:rPr lang="en-US" sz="1400" dirty="0"/>
              <a:t> is provided to local areas by agreement and became an allocation. Funding can be used to fund business support activities. </a:t>
            </a:r>
          </a:p>
          <a:p>
            <a:pPr marL="285750" indent="-285750">
              <a:buFont typeface="Arial" panose="020B0604020202020204" pitchFamily="34" charset="0"/>
              <a:buChar char="•"/>
            </a:pPr>
            <a:r>
              <a:rPr lang="en-US" sz="1400" b="1" dirty="0"/>
              <a:t>Omicron Hospitality and Leisure Grant </a:t>
            </a:r>
            <a:r>
              <a:rPr lang="en-US" sz="1400" dirty="0" smtClean="0"/>
              <a:t>provides </a:t>
            </a:r>
            <a:r>
              <a:rPr lang="en-US" sz="1400" dirty="0"/>
              <a:t>local councils with one-off grant funding to support to hospitality, leisure and accommodation businesses, in recognition that the rise of the Omicron </a:t>
            </a:r>
            <a:r>
              <a:rPr lang="en-US" sz="1400" dirty="0" smtClean="0"/>
              <a:t>variant – no data are yet available for this scheme.</a:t>
            </a:r>
          </a:p>
          <a:p>
            <a:r>
              <a:rPr lang="en-US" sz="1400" dirty="0" smtClean="0"/>
              <a:t>In addition to these schemes</a:t>
            </a:r>
            <a:r>
              <a:rPr lang="en-US" sz="1400" dirty="0"/>
              <a:t>, </a:t>
            </a:r>
            <a:r>
              <a:rPr lang="en-US" sz="1400" dirty="0" smtClean="0"/>
              <a:t>the government has provided </a:t>
            </a:r>
            <a:r>
              <a:rPr lang="en-US" sz="1400" dirty="0"/>
              <a:t>eligible retail, hospitality and leisure properties in England with </a:t>
            </a:r>
            <a:r>
              <a:rPr lang="en-US" sz="1400" dirty="0" smtClean="0"/>
              <a:t>an </a:t>
            </a:r>
            <a:r>
              <a:rPr lang="en-US" sz="1400" dirty="0" smtClean="0">
                <a:hlinkClick r:id="rId3"/>
              </a:rPr>
              <a:t>Expanded </a:t>
            </a:r>
            <a:r>
              <a:rPr lang="en-US" sz="1400" dirty="0">
                <a:hlinkClick r:id="rId3"/>
              </a:rPr>
              <a:t>Retail </a:t>
            </a:r>
            <a:r>
              <a:rPr lang="en-US" sz="1400" dirty="0" smtClean="0">
                <a:hlinkClick r:id="rId3"/>
              </a:rPr>
              <a:t>Discount </a:t>
            </a:r>
            <a:r>
              <a:rPr lang="en-US" sz="1400" dirty="0" smtClean="0"/>
              <a:t>on business rates – initially 100</a:t>
            </a:r>
            <a:r>
              <a:rPr lang="en-US" sz="1400" dirty="0"/>
              <a:t>% </a:t>
            </a:r>
            <a:r>
              <a:rPr lang="en-US" sz="1400" dirty="0" smtClean="0"/>
              <a:t>relief </a:t>
            </a:r>
            <a:r>
              <a:rPr lang="en-US" sz="1400" dirty="0"/>
              <a:t>from 1 April 2021 to 30 June </a:t>
            </a:r>
            <a:r>
              <a:rPr lang="en-US" sz="1400" dirty="0" smtClean="0"/>
              <a:t>2021 and then 66</a:t>
            </a:r>
            <a:r>
              <a:rPr lang="en-US" sz="1400" dirty="0"/>
              <a:t>% </a:t>
            </a:r>
            <a:r>
              <a:rPr lang="en-US" sz="1400" dirty="0" smtClean="0"/>
              <a:t>relief </a:t>
            </a:r>
            <a:r>
              <a:rPr lang="en-US" sz="1400" dirty="0"/>
              <a:t>for the period from 1 July 2021 to 31 March 2022, capped at £2 million per business for properties that were required to be closed on 5 January 2021, or £105,000 per business for other eligible properties</a:t>
            </a:r>
            <a:r>
              <a:rPr lang="en-US" sz="1400" dirty="0" smtClean="0"/>
              <a:t>.  Currently, the Expanded Retail Discount</a:t>
            </a:r>
            <a:r>
              <a:rPr lang="en-US" sz="1400" dirty="0"/>
              <a:t>” </a:t>
            </a:r>
            <a:r>
              <a:rPr lang="en-US" sz="1400" dirty="0" smtClean="0"/>
              <a:t>is awarded </a:t>
            </a:r>
            <a:r>
              <a:rPr lang="en-US" sz="1400" dirty="0"/>
              <a:t>to 1,239 </a:t>
            </a:r>
            <a:r>
              <a:rPr lang="en-US" sz="1400" dirty="0" smtClean="0"/>
              <a:t>Herefordshire businesses and </a:t>
            </a:r>
            <a:r>
              <a:rPr lang="en-US" sz="1400" dirty="0"/>
              <a:t>totals £</a:t>
            </a:r>
            <a:r>
              <a:rPr lang="en-US" sz="1400" dirty="0" smtClean="0"/>
              <a:t>7,441,000 in 2021/22 </a:t>
            </a:r>
            <a:r>
              <a:rPr lang="en-US" sz="1400" dirty="0"/>
              <a:t>business </a:t>
            </a:r>
            <a:r>
              <a:rPr lang="en-US" sz="1400" dirty="0" smtClean="0"/>
              <a:t>rates discount.</a:t>
            </a:r>
            <a:endParaRPr lang="en-GB" sz="1400" dirty="0"/>
          </a:p>
        </p:txBody>
      </p:sp>
      <p:graphicFrame>
        <p:nvGraphicFramePr>
          <p:cNvPr id="6" name="Content Placeholder 5" descr="Table of grants paid to Herefordshire businesses with period, number of grants paid and total paid out." title="Local authority administered grants paid to Herefordshire businesses"/>
          <p:cNvGraphicFramePr>
            <a:graphicFrameLocks noGrp="1"/>
          </p:cNvGraphicFramePr>
          <p:nvPr>
            <p:ph idx="1"/>
            <p:extLst>
              <p:ext uri="{D42A27DB-BD31-4B8C-83A1-F6EECF244321}">
                <p14:modId xmlns:p14="http://schemas.microsoft.com/office/powerpoint/2010/main" val="3164494054"/>
              </p:ext>
            </p:extLst>
          </p:nvPr>
        </p:nvGraphicFramePr>
        <p:xfrm>
          <a:off x="6842386" y="58690"/>
          <a:ext cx="4890069" cy="6548101"/>
        </p:xfrm>
        <a:graphic>
          <a:graphicData uri="http://schemas.openxmlformats.org/drawingml/2006/table">
            <a:tbl>
              <a:tblPr firstRow="1" firstCol="1" bandRow="1">
                <a:tableStyleId>{5C22544A-7EE6-4342-B048-85BDC9FD1C3A}</a:tableStyleId>
              </a:tblPr>
              <a:tblGrid>
                <a:gridCol w="1566722">
                  <a:extLst>
                    <a:ext uri="{9D8B030D-6E8A-4147-A177-3AD203B41FA5}">
                      <a16:colId xmlns:a16="http://schemas.microsoft.com/office/drawing/2014/main" val="2786737793"/>
                    </a:ext>
                  </a:extLst>
                </a:gridCol>
                <a:gridCol w="1175040">
                  <a:extLst>
                    <a:ext uri="{9D8B030D-6E8A-4147-A177-3AD203B41FA5}">
                      <a16:colId xmlns:a16="http://schemas.microsoft.com/office/drawing/2014/main" val="2402439233"/>
                    </a:ext>
                  </a:extLst>
                </a:gridCol>
                <a:gridCol w="1115695">
                  <a:extLst>
                    <a:ext uri="{9D8B030D-6E8A-4147-A177-3AD203B41FA5}">
                      <a16:colId xmlns:a16="http://schemas.microsoft.com/office/drawing/2014/main" val="4093535968"/>
                    </a:ext>
                  </a:extLst>
                </a:gridCol>
                <a:gridCol w="1032612">
                  <a:extLst>
                    <a:ext uri="{9D8B030D-6E8A-4147-A177-3AD203B41FA5}">
                      <a16:colId xmlns:a16="http://schemas.microsoft.com/office/drawing/2014/main" val="2827452368"/>
                    </a:ext>
                  </a:extLst>
                </a:gridCol>
              </a:tblGrid>
              <a:tr h="598043">
                <a:tc>
                  <a:txBody>
                    <a:bodyPr/>
                    <a:lstStyle/>
                    <a:p>
                      <a:pPr>
                        <a:spcAft>
                          <a:spcPts val="0"/>
                        </a:spcAft>
                      </a:pPr>
                      <a:r>
                        <a:rPr lang="en-GB" sz="1200" dirty="0">
                          <a:effectLst/>
                        </a:rPr>
                        <a:t>Description</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Period</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Number of grants paid</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Total paid out</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3960325600"/>
                  </a:ext>
                </a:extLst>
              </a:tr>
              <a:tr h="311470">
                <a:tc>
                  <a:txBody>
                    <a:bodyPr/>
                    <a:lstStyle/>
                    <a:p>
                      <a:pPr>
                        <a:spcAft>
                          <a:spcPts val="0"/>
                        </a:spcAft>
                      </a:pPr>
                      <a:r>
                        <a:rPr lang="en-GB" sz="1200" dirty="0">
                          <a:effectLst/>
                        </a:rPr>
                        <a:t>Local Restrictions Support Grant</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4156231584"/>
                  </a:ext>
                </a:extLst>
              </a:tr>
              <a:tr h="464026">
                <a:tc>
                  <a:txBody>
                    <a:bodyPr/>
                    <a:lstStyle/>
                    <a:p>
                      <a:pPr>
                        <a:spcAft>
                          <a:spcPts val="0"/>
                        </a:spcAft>
                      </a:pPr>
                      <a:r>
                        <a:rPr lang="en-GB" sz="1200" dirty="0">
                          <a:effectLst/>
                        </a:rPr>
                        <a:t>Open scheme</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closure on 30 April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2,993</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£1,026,281</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2659352762"/>
                  </a:ext>
                </a:extLst>
              </a:tr>
              <a:tr h="464026">
                <a:tc>
                  <a:txBody>
                    <a:bodyPr/>
                    <a:lstStyle/>
                    <a:p>
                      <a:pPr>
                        <a:spcAft>
                          <a:spcPts val="0"/>
                        </a:spcAft>
                      </a:pPr>
                      <a:r>
                        <a:rPr lang="en-GB" sz="1200" dirty="0">
                          <a:effectLst/>
                        </a:rPr>
                        <a:t>Closed scheme</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closure 30 April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2,682</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£3,598,903</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2813922394"/>
                  </a:ext>
                </a:extLst>
              </a:tr>
              <a:tr h="478329">
                <a:tc>
                  <a:txBody>
                    <a:bodyPr/>
                    <a:lstStyle/>
                    <a:p>
                      <a:pPr>
                        <a:spcAft>
                          <a:spcPts val="0"/>
                        </a:spcAft>
                      </a:pPr>
                      <a:r>
                        <a:rPr lang="en-GB" sz="1200" dirty="0">
                          <a:effectLst/>
                        </a:rPr>
                        <a:t>Closed scheme: addendum post 5 January</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closure 30 June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4,634 </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£10,575,272</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2464236306"/>
                  </a:ext>
                </a:extLst>
              </a:tr>
              <a:tr h="356495">
                <a:tc>
                  <a:txBody>
                    <a:bodyPr/>
                    <a:lstStyle/>
                    <a:p>
                      <a:pPr>
                        <a:spcAft>
                          <a:spcPts val="0"/>
                        </a:spcAft>
                      </a:pPr>
                      <a:r>
                        <a:rPr lang="en-GB" sz="1200" dirty="0">
                          <a:effectLst/>
                        </a:rPr>
                        <a:t>Closed Business Lockdown payment</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Closed 31 May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2,342 </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£10,447,730</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1658515886"/>
                  </a:ext>
                </a:extLst>
              </a:tr>
              <a:tr h="576325">
                <a:tc>
                  <a:txBody>
                    <a:bodyPr/>
                    <a:lstStyle/>
                    <a:p>
                      <a:pPr>
                        <a:spcAft>
                          <a:spcPts val="0"/>
                        </a:spcAft>
                      </a:pPr>
                      <a:r>
                        <a:rPr lang="en-GB" sz="1200" dirty="0">
                          <a:effectLst/>
                        </a:rPr>
                        <a:t>April restart grants</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closure 31 July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2,299</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£16,385,508</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3790528178"/>
                  </a:ext>
                </a:extLst>
              </a:tr>
              <a:tr h="616583">
                <a:tc>
                  <a:txBody>
                    <a:bodyPr/>
                    <a:lstStyle/>
                    <a:p>
                      <a:pPr>
                        <a:spcAft>
                          <a:spcPts val="0"/>
                        </a:spcAft>
                      </a:pPr>
                      <a:r>
                        <a:rPr lang="en-GB" sz="1200" dirty="0">
                          <a:effectLst/>
                        </a:rPr>
                        <a:t>Christmas support payment</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until scheme closed 31 March 2021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£121,000</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3534480870"/>
                  </a:ext>
                </a:extLst>
              </a:tr>
              <a:tr h="464026">
                <a:tc>
                  <a:txBody>
                    <a:bodyPr/>
                    <a:lstStyle/>
                    <a:p>
                      <a:pPr>
                        <a:spcAft>
                          <a:spcPts val="0"/>
                        </a:spcAft>
                      </a:pPr>
                      <a:r>
                        <a:rPr lang="en-GB" sz="1200" b="1" dirty="0">
                          <a:effectLst/>
                        </a:rPr>
                        <a:t>Additional Restrictions Support Grant</a:t>
                      </a:r>
                      <a:endParaRPr lang="en-GB" sz="1200" b="1"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b="1" dirty="0">
                          <a:effectLst/>
                        </a:rPr>
                        <a:t>Payments made up to </a:t>
                      </a:r>
                      <a:r>
                        <a:rPr lang="en-GB" sz="1200" b="1" dirty="0" smtClean="0">
                          <a:effectLst/>
                        </a:rPr>
                        <a:t>16 January 2022</a:t>
                      </a:r>
                      <a:endParaRPr lang="en-GB" sz="1200" b="1"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b="1" dirty="0">
                          <a:effectLst/>
                        </a:rPr>
                        <a:t>2,617</a:t>
                      </a:r>
                      <a:endParaRPr lang="en-GB" sz="1200" b="1"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b="1" dirty="0" smtClean="0">
                          <a:effectLst/>
                          <a:latin typeface="Calibri" panose="020F0502020204030204" pitchFamily="34" charset="0"/>
                          <a:ea typeface="Calibri" panose="020F0502020204030204" pitchFamily="34" charset="0"/>
                        </a:rPr>
                        <a:t>£7,056,070.97</a:t>
                      </a:r>
                      <a:endParaRPr lang="en-GB" sz="1200" b="1"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435381349"/>
                  </a:ext>
                </a:extLst>
              </a:tr>
              <a:tr h="576325">
                <a:tc>
                  <a:txBody>
                    <a:bodyPr/>
                    <a:lstStyle/>
                    <a:p>
                      <a:pPr>
                        <a:spcAft>
                          <a:spcPts val="0"/>
                        </a:spcAft>
                      </a:pPr>
                      <a:r>
                        <a:rPr lang="en-GB" sz="1200" dirty="0">
                          <a:effectLst/>
                        </a:rPr>
                        <a:t>Local Authority Discretionary Grant Fund</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14 June 2020 - 31 August 2020</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772</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£3,220,466</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3846702764"/>
                  </a:ext>
                </a:extLst>
              </a:tr>
              <a:tr h="921696">
                <a:tc>
                  <a:txBody>
                    <a:bodyPr/>
                    <a:lstStyle/>
                    <a:p>
                      <a:pPr>
                        <a:spcAft>
                          <a:spcPts val="0"/>
                        </a:spcAft>
                      </a:pPr>
                      <a:r>
                        <a:rPr lang="en-GB" sz="1200" dirty="0">
                          <a:effectLst/>
                        </a:rPr>
                        <a:t>Small Businesses Grant Fund and Retail, Hospitality and Leisure Businesses Grant Fund</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spcAft>
                          <a:spcPts val="0"/>
                        </a:spcAft>
                      </a:pPr>
                      <a:r>
                        <a:rPr lang="en-GB" sz="1200" dirty="0">
                          <a:effectLst/>
                        </a:rPr>
                        <a:t>Payments made up to closure on 31 August 2020</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5,021</a:t>
                      </a:r>
                      <a:endParaRPr lang="en-GB" sz="1200" dirty="0">
                        <a:effectLst/>
                        <a:latin typeface="Calibri" panose="020F0502020204030204" pitchFamily="34" charset="0"/>
                        <a:ea typeface="Calibri" panose="020F0502020204030204" pitchFamily="34" charset="0"/>
                      </a:endParaRPr>
                    </a:p>
                  </a:txBody>
                  <a:tcPr marL="27910" marR="27910" marT="5316" marB="0" anchor="b"/>
                </a:tc>
                <a:tc>
                  <a:txBody>
                    <a:bodyPr/>
                    <a:lstStyle/>
                    <a:p>
                      <a:pPr algn="r">
                        <a:spcAft>
                          <a:spcPts val="0"/>
                        </a:spcAft>
                      </a:pPr>
                      <a:r>
                        <a:rPr lang="en-GB" sz="1200" dirty="0">
                          <a:effectLst/>
                        </a:rPr>
                        <a:t>£58,615,000</a:t>
                      </a:r>
                      <a:endParaRPr lang="en-GB" sz="1200" dirty="0">
                        <a:effectLst/>
                        <a:latin typeface="Calibri" panose="020F0502020204030204" pitchFamily="34" charset="0"/>
                        <a:ea typeface="Calibri" panose="020F0502020204030204" pitchFamily="34" charset="0"/>
                      </a:endParaRPr>
                    </a:p>
                  </a:txBody>
                  <a:tcPr marL="27910" marR="27910" marT="5316" marB="0" anchor="b"/>
                </a:tc>
                <a:extLst>
                  <a:ext uri="{0D108BD9-81ED-4DB2-BD59-A6C34878D82A}">
                    <a16:rowId xmlns:a16="http://schemas.microsoft.com/office/drawing/2014/main" val="2026043350"/>
                  </a:ext>
                </a:extLst>
              </a:tr>
            </a:tbl>
          </a:graphicData>
        </a:graphic>
      </p:graphicFrame>
      <p:sp>
        <p:nvSpPr>
          <p:cNvPr id="3" name="TextBox 2"/>
          <p:cNvSpPr txBox="1"/>
          <p:nvPr/>
        </p:nvSpPr>
        <p:spPr>
          <a:xfrm>
            <a:off x="185519" y="6204896"/>
            <a:ext cx="6478516" cy="584775"/>
          </a:xfrm>
          <a:prstGeom prst="rect">
            <a:avLst/>
          </a:prstGeom>
          <a:solidFill>
            <a:schemeClr val="bg1"/>
          </a:solidFill>
        </p:spPr>
        <p:txBody>
          <a:bodyPr wrap="square" rtlCol="0">
            <a:spAutoFit/>
          </a:bodyPr>
          <a:lstStyle/>
          <a:p>
            <a:r>
              <a:rPr lang="en-GB" sz="1000" dirty="0" smtClean="0"/>
              <a:t>Data sources: Herefordshire Council and </a:t>
            </a:r>
            <a:r>
              <a:rPr lang="en-GB" sz="1000" dirty="0" smtClean="0">
                <a:hlinkClick r:id="rId4"/>
              </a:rPr>
              <a:t>Department for Business, Energy and Industrial Strategy</a:t>
            </a:r>
            <a:endParaRPr lang="en-GB" sz="1000" dirty="0" smtClean="0"/>
          </a:p>
          <a:p>
            <a:r>
              <a:rPr lang="en-GB" sz="1000" dirty="0" smtClean="0"/>
              <a:t>Frequency:  monthly,  Last updated:  16 January 2022.</a:t>
            </a:r>
          </a:p>
          <a:p>
            <a:endParaRPr lang="en-GB" sz="1200" dirty="0"/>
          </a:p>
        </p:txBody>
      </p:sp>
    </p:spTree>
    <p:extLst>
      <p:ext uri="{BB962C8B-B14F-4D97-AF65-F5344CB8AC3E}">
        <p14:creationId xmlns:p14="http://schemas.microsoft.com/office/powerpoint/2010/main" val="4238878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732155"/>
          </a:xfrm>
        </p:spPr>
        <p:txBody>
          <a:bodyPr>
            <a:normAutofit/>
          </a:bodyPr>
          <a:lstStyle/>
          <a:p>
            <a:r>
              <a:rPr lang="en-GB" sz="3200" dirty="0" smtClean="0"/>
              <a:t>Section 5. Intelligence roundup</a:t>
            </a:r>
            <a:endParaRPr lang="en-GB" sz="3200" dirty="0"/>
          </a:p>
        </p:txBody>
      </p:sp>
      <p:sp>
        <p:nvSpPr>
          <p:cNvPr id="3" name="Content Placeholder 2"/>
          <p:cNvSpPr>
            <a:spLocks noGrp="1"/>
          </p:cNvSpPr>
          <p:nvPr>
            <p:ph idx="1"/>
          </p:nvPr>
        </p:nvSpPr>
        <p:spPr>
          <a:xfrm>
            <a:off x="287337" y="950976"/>
            <a:ext cx="11520000" cy="5285232"/>
          </a:xfrm>
          <a:solidFill>
            <a:schemeClr val="bg1"/>
          </a:solidFill>
        </p:spPr>
        <p:txBody>
          <a:bodyPr>
            <a:normAutofit fontScale="25000" lnSpcReduction="20000"/>
          </a:bodyPr>
          <a:lstStyle/>
          <a:p>
            <a:pPr marL="0" indent="0">
              <a:lnSpc>
                <a:spcPct val="120000"/>
              </a:lnSpc>
              <a:buNone/>
            </a:pPr>
            <a:r>
              <a:rPr lang="en-GB" sz="5600" dirty="0" smtClean="0"/>
              <a:t>Below are links to recently published research, media reports and webinars relevant to understanding the current state of Herefordshire’s economy and wider socio-economic trends likely to impact upon the county</a:t>
            </a:r>
            <a:r>
              <a:rPr lang="en-GB" dirty="0" smtClean="0"/>
              <a:t>:</a:t>
            </a:r>
          </a:p>
          <a:p>
            <a:pPr marL="0" indent="0">
              <a:lnSpc>
                <a:spcPct val="120000"/>
              </a:lnSpc>
              <a:buNone/>
            </a:pPr>
            <a:r>
              <a:rPr lang="en-GB" sz="5600" b="1" dirty="0" smtClean="0"/>
              <a:t>Bank of England</a:t>
            </a:r>
          </a:p>
          <a:p>
            <a:pPr>
              <a:lnSpc>
                <a:spcPct val="120000"/>
              </a:lnSpc>
            </a:pPr>
            <a:r>
              <a:rPr lang="en-GB" sz="5600" dirty="0" smtClean="0">
                <a:hlinkClick r:id="rId2"/>
              </a:rPr>
              <a:t>Monetary Policy Report (November 2021)</a:t>
            </a:r>
            <a:endParaRPr lang="en-GB" sz="5600" dirty="0" smtClean="0"/>
          </a:p>
          <a:p>
            <a:pPr marL="0" indent="0">
              <a:lnSpc>
                <a:spcPct val="120000"/>
              </a:lnSpc>
              <a:buNone/>
            </a:pPr>
            <a:r>
              <a:rPr lang="en-GB" sz="5600" b="1" dirty="0" smtClean="0"/>
              <a:t>Centre for Cities</a:t>
            </a:r>
          </a:p>
          <a:p>
            <a:pPr>
              <a:lnSpc>
                <a:spcPct val="120000"/>
              </a:lnSpc>
            </a:pPr>
            <a:r>
              <a:rPr lang="en-US" sz="5600" dirty="0" smtClean="0">
                <a:hlinkClick r:id="rId3"/>
              </a:rPr>
              <a:t>If </a:t>
            </a:r>
            <a:r>
              <a:rPr lang="en-US" sz="5600" dirty="0">
                <a:hlinkClick r:id="rId3"/>
              </a:rPr>
              <a:t>people can work anywhere, will they want to stay living in cities?</a:t>
            </a:r>
            <a:endParaRPr lang="en-GB" sz="5600" dirty="0" smtClean="0"/>
          </a:p>
          <a:p>
            <a:pPr marL="0" indent="0">
              <a:lnSpc>
                <a:spcPct val="120000"/>
              </a:lnSpc>
              <a:buNone/>
            </a:pPr>
            <a:r>
              <a:rPr lang="en-GB" sz="5600" b="1" dirty="0" smtClean="0"/>
              <a:t>EMSI/Burning Glass</a:t>
            </a:r>
          </a:p>
          <a:p>
            <a:pPr>
              <a:lnSpc>
                <a:spcPct val="120000"/>
              </a:lnSpc>
            </a:pPr>
            <a:r>
              <a:rPr lang="en-US" sz="5600" dirty="0" smtClean="0">
                <a:hlinkClick r:id="rId4"/>
              </a:rPr>
              <a:t>Exploring Skills Gaps in your Local Economy</a:t>
            </a:r>
            <a:endParaRPr lang="en-US" sz="5600" dirty="0" smtClean="0"/>
          </a:p>
          <a:p>
            <a:pPr>
              <a:lnSpc>
                <a:spcPct val="120000"/>
              </a:lnSpc>
            </a:pPr>
            <a:r>
              <a:rPr lang="en-US" sz="5600" dirty="0" smtClean="0">
                <a:hlinkClick r:id="rId5"/>
              </a:rPr>
              <a:t>Defining </a:t>
            </a:r>
            <a:r>
              <a:rPr lang="en-US" sz="5600" dirty="0">
                <a:hlinkClick r:id="rId5"/>
              </a:rPr>
              <a:t>the Labour Market Puzzle: What effects are emerging from the disruption</a:t>
            </a:r>
            <a:r>
              <a:rPr lang="en-US" sz="5600" dirty="0" smtClean="0">
                <a:hlinkClick r:id="rId5"/>
              </a:rPr>
              <a:t>?</a:t>
            </a:r>
            <a:endParaRPr lang="en-US" sz="5600" dirty="0" smtClean="0"/>
          </a:p>
          <a:p>
            <a:pPr>
              <a:lnSpc>
                <a:spcPct val="120000"/>
              </a:lnSpc>
            </a:pPr>
            <a:r>
              <a:rPr lang="en-US" sz="5600" dirty="0">
                <a:hlinkClick r:id="rId6"/>
              </a:rPr>
              <a:t>Which Regions and Localities Have Seen the Biggest Growth in Employer Demand in 2021?</a:t>
            </a:r>
            <a:endParaRPr lang="en-GB" sz="5600" dirty="0" smtClean="0"/>
          </a:p>
          <a:p>
            <a:pPr marL="0" indent="0">
              <a:lnSpc>
                <a:spcPct val="120000"/>
              </a:lnSpc>
              <a:buNone/>
            </a:pPr>
            <a:r>
              <a:rPr lang="en-GB" sz="5600" b="1" dirty="0" smtClean="0"/>
              <a:t>Goldman Sachs</a:t>
            </a:r>
          </a:p>
          <a:p>
            <a:pPr>
              <a:lnSpc>
                <a:spcPct val="120000"/>
              </a:lnSpc>
            </a:pPr>
            <a:r>
              <a:rPr lang="en-US" sz="5600" dirty="0" smtClean="0">
                <a:hlinkClick r:id="rId7"/>
              </a:rPr>
              <a:t>How Rising Natural Gas Prices Could Crimp Growth</a:t>
            </a:r>
            <a:endParaRPr lang="en-US" sz="5600" dirty="0" smtClean="0"/>
          </a:p>
          <a:p>
            <a:pPr>
              <a:lnSpc>
                <a:spcPct val="120000"/>
              </a:lnSpc>
            </a:pPr>
            <a:r>
              <a:rPr lang="en-US" sz="5600" dirty="0">
                <a:hlinkClick r:id="rId8"/>
              </a:rPr>
              <a:t>What’s Ahead for Global Economies and Markets in 2022</a:t>
            </a:r>
            <a:r>
              <a:rPr lang="en-US" sz="5600" dirty="0" smtClean="0">
                <a:hlinkClick r:id="rId8"/>
              </a:rPr>
              <a:t>?</a:t>
            </a:r>
            <a:endParaRPr lang="en-US" sz="5600" dirty="0" smtClean="0"/>
          </a:p>
          <a:p>
            <a:pPr marL="0" indent="0">
              <a:lnSpc>
                <a:spcPct val="120000"/>
              </a:lnSpc>
              <a:buNone/>
            </a:pPr>
            <a:r>
              <a:rPr lang="en-US" sz="5600" b="1" dirty="0" smtClean="0"/>
              <a:t>Health </a:t>
            </a:r>
            <a:r>
              <a:rPr lang="en-US" sz="5600" b="1" dirty="0" smtClean="0"/>
              <a:t>Foundation</a:t>
            </a:r>
          </a:p>
          <a:p>
            <a:pPr>
              <a:lnSpc>
                <a:spcPct val="120000"/>
              </a:lnSpc>
            </a:pPr>
            <a:r>
              <a:rPr lang="en-US" sz="5600" dirty="0" smtClean="0">
                <a:hlinkClick r:id="rId9"/>
              </a:rPr>
              <a:t>Not just any job, good jobs!</a:t>
            </a:r>
            <a:endParaRPr lang="en-US" sz="5600" dirty="0" smtClean="0"/>
          </a:p>
          <a:p>
            <a:pPr marL="0" indent="0">
              <a:lnSpc>
                <a:spcPct val="120000"/>
              </a:lnSpc>
              <a:buNone/>
            </a:pPr>
            <a:endParaRPr lang="en-US" dirty="0" smtClean="0"/>
          </a:p>
          <a:p>
            <a:pPr marL="0" indent="0">
              <a:lnSpc>
                <a:spcPct val="120000"/>
              </a:lnSpc>
              <a:buNone/>
            </a:pPr>
            <a:endParaRPr lang="en-GB" dirty="0" smtClean="0"/>
          </a:p>
        </p:txBody>
      </p:sp>
    </p:spTree>
    <p:extLst>
      <p:ext uri="{BB962C8B-B14F-4D97-AF65-F5344CB8AC3E}">
        <p14:creationId xmlns:p14="http://schemas.microsoft.com/office/powerpoint/2010/main" val="1340703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622427"/>
          </a:xfrm>
        </p:spPr>
        <p:txBody>
          <a:bodyPr>
            <a:normAutofit/>
          </a:bodyPr>
          <a:lstStyle/>
          <a:p>
            <a:r>
              <a:rPr lang="en-GB" sz="3200" dirty="0" smtClean="0"/>
              <a:t>Section 5. Intelligence roundup (2)</a:t>
            </a:r>
            <a:endParaRPr lang="en-GB" sz="3200" dirty="0"/>
          </a:p>
        </p:txBody>
      </p:sp>
      <p:sp>
        <p:nvSpPr>
          <p:cNvPr id="6" name="Content Placeholder 5"/>
          <p:cNvSpPr>
            <a:spLocks noGrp="1"/>
          </p:cNvSpPr>
          <p:nvPr>
            <p:ph idx="1"/>
          </p:nvPr>
        </p:nvSpPr>
        <p:spPr>
          <a:xfrm>
            <a:off x="287337" y="987552"/>
            <a:ext cx="11520000" cy="5705856"/>
          </a:xfrm>
          <a:solidFill>
            <a:schemeClr val="bg1"/>
          </a:solidFill>
        </p:spPr>
        <p:txBody>
          <a:bodyPr>
            <a:noAutofit/>
          </a:bodyPr>
          <a:lstStyle/>
          <a:p>
            <a:pPr marL="0" indent="0">
              <a:lnSpc>
                <a:spcPct val="120000"/>
              </a:lnSpc>
              <a:buNone/>
            </a:pPr>
            <a:r>
              <a:rPr lang="en-GB" sz="1400" b="1" dirty="0" smtClean="0"/>
              <a:t>House of Commons Public Accounts Committee</a:t>
            </a:r>
          </a:p>
          <a:p>
            <a:pPr>
              <a:lnSpc>
                <a:spcPct val="120000"/>
              </a:lnSpc>
            </a:pPr>
            <a:r>
              <a:rPr lang="en-US" sz="1400" dirty="0">
                <a:hlinkClick r:id="rId2"/>
              </a:rPr>
              <a:t>Delivering </a:t>
            </a:r>
            <a:r>
              <a:rPr lang="en-US" sz="1400" dirty="0" err="1">
                <a:hlinkClick r:id="rId2"/>
              </a:rPr>
              <a:t>gigabitcapable</a:t>
            </a:r>
            <a:r>
              <a:rPr lang="en-US" sz="1400" dirty="0">
                <a:hlinkClick r:id="rId2"/>
              </a:rPr>
              <a:t> </a:t>
            </a:r>
            <a:r>
              <a:rPr lang="en-US" sz="1400" dirty="0" smtClean="0">
                <a:hlinkClick r:id="rId2"/>
              </a:rPr>
              <a:t>broadband.  Thirty-Second </a:t>
            </a:r>
            <a:r>
              <a:rPr lang="en-US" sz="1400" dirty="0">
                <a:hlinkClick r:id="rId2"/>
              </a:rPr>
              <a:t>Report of </a:t>
            </a:r>
            <a:r>
              <a:rPr lang="en-US" sz="1400" dirty="0" smtClean="0">
                <a:hlinkClick r:id="rId2"/>
              </a:rPr>
              <a:t>Session 2021–22</a:t>
            </a:r>
            <a:endParaRPr lang="en-GB" sz="1400" dirty="0"/>
          </a:p>
          <a:p>
            <a:pPr marL="0" indent="0">
              <a:lnSpc>
                <a:spcPct val="120000"/>
              </a:lnSpc>
              <a:buNone/>
            </a:pPr>
            <a:r>
              <a:rPr lang="en-GB" sz="1400" b="1" dirty="0" smtClean="0"/>
              <a:t>IFS</a:t>
            </a:r>
            <a:endParaRPr lang="en-GB" sz="1400" b="1" dirty="0"/>
          </a:p>
          <a:p>
            <a:pPr>
              <a:lnSpc>
                <a:spcPct val="120000"/>
              </a:lnSpc>
            </a:pPr>
            <a:r>
              <a:rPr lang="en-US" sz="1400" dirty="0">
                <a:hlinkClick r:id="rId3"/>
              </a:rPr>
              <a:t>Early years inequalities in the wake of the pandemic</a:t>
            </a:r>
            <a:endParaRPr lang="en-US" sz="1400" dirty="0"/>
          </a:p>
          <a:p>
            <a:pPr>
              <a:lnSpc>
                <a:spcPct val="120000"/>
              </a:lnSpc>
            </a:pPr>
            <a:r>
              <a:rPr lang="en-US" sz="1400" dirty="0">
                <a:hlinkClick r:id="rId4"/>
              </a:rPr>
              <a:t>Health and social care: what are the challenges after COVID?</a:t>
            </a:r>
            <a:endParaRPr lang="en-US" sz="1400" dirty="0"/>
          </a:p>
          <a:p>
            <a:pPr>
              <a:lnSpc>
                <a:spcPct val="120000"/>
              </a:lnSpc>
            </a:pPr>
            <a:r>
              <a:rPr lang="en-US" sz="1400" dirty="0">
                <a:hlinkClick r:id="rId5"/>
              </a:rPr>
              <a:t>What's the impact of trade on inequality?</a:t>
            </a:r>
            <a:endParaRPr lang="en-US" sz="1400" dirty="0"/>
          </a:p>
          <a:p>
            <a:pPr>
              <a:lnSpc>
                <a:spcPct val="120000"/>
              </a:lnSpc>
            </a:pPr>
            <a:r>
              <a:rPr lang="en-US" sz="1400" dirty="0">
                <a:hlinkClick r:id="rId6"/>
              </a:rPr>
              <a:t>The curse of graduating during a recession</a:t>
            </a:r>
            <a:endParaRPr lang="en-US" sz="1400" dirty="0"/>
          </a:p>
          <a:p>
            <a:pPr>
              <a:lnSpc>
                <a:spcPct val="120000"/>
              </a:lnSpc>
            </a:pPr>
            <a:r>
              <a:rPr lang="en-US" sz="1400" dirty="0">
                <a:hlinkClick r:id="rId7"/>
              </a:rPr>
              <a:t>Inequality: what do we know, and why do we care?</a:t>
            </a:r>
            <a:endParaRPr lang="en-US" sz="1400" dirty="0"/>
          </a:p>
          <a:p>
            <a:pPr>
              <a:lnSpc>
                <a:spcPct val="120000"/>
              </a:lnSpc>
            </a:pPr>
            <a:r>
              <a:rPr lang="en-US" sz="1400" dirty="0">
                <a:hlinkClick r:id="rId8"/>
              </a:rPr>
              <a:t>The price we pay for carbon:  can taxes take us to net zero?</a:t>
            </a:r>
            <a:endParaRPr lang="en-US" sz="1400" dirty="0"/>
          </a:p>
          <a:p>
            <a:pPr>
              <a:lnSpc>
                <a:spcPct val="120000"/>
              </a:lnSpc>
            </a:pPr>
            <a:r>
              <a:rPr lang="en-US" sz="1400" dirty="0">
                <a:hlinkClick r:id="rId9"/>
              </a:rPr>
              <a:t>Autumn Budget and Spending Review 2021</a:t>
            </a:r>
            <a:endParaRPr lang="en-US" sz="1400" dirty="0"/>
          </a:p>
          <a:p>
            <a:pPr>
              <a:lnSpc>
                <a:spcPct val="120000"/>
              </a:lnSpc>
            </a:pPr>
            <a:r>
              <a:rPr lang="en-US" sz="1400" dirty="0">
                <a:hlinkClick r:id="rId10"/>
              </a:rPr>
              <a:t>Men and women at work: the more things change the more they stay the same</a:t>
            </a:r>
            <a:r>
              <a:rPr lang="en-US" sz="1400" dirty="0" smtClean="0">
                <a:hlinkClick r:id="rId10"/>
              </a:rPr>
              <a:t>?</a:t>
            </a:r>
            <a:endParaRPr lang="en-US" sz="1400" dirty="0" smtClean="0"/>
          </a:p>
          <a:p>
            <a:pPr>
              <a:lnSpc>
                <a:spcPct val="120000"/>
              </a:lnSpc>
            </a:pPr>
            <a:r>
              <a:rPr lang="en-US" sz="1400" dirty="0">
                <a:hlinkClick r:id="rId11"/>
              </a:rPr>
              <a:t>The cost of living </a:t>
            </a:r>
            <a:r>
              <a:rPr lang="en-US" sz="1400" dirty="0" smtClean="0">
                <a:hlinkClick r:id="rId11"/>
              </a:rPr>
              <a:t>crunch</a:t>
            </a:r>
            <a:endParaRPr lang="en-US" sz="1400" dirty="0" smtClean="0"/>
          </a:p>
        </p:txBody>
      </p:sp>
      <p:pic>
        <p:nvPicPr>
          <p:cNvPr id="2050" name="Picture 2" descr="Twitt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aceboo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bsi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YouTub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48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Key messages: what’s new in Herefordshire this month? (3) </a:t>
            </a:r>
            <a:endParaRPr lang="en-GB" sz="2800" dirty="0"/>
          </a:p>
        </p:txBody>
      </p:sp>
      <p:sp>
        <p:nvSpPr>
          <p:cNvPr id="3" name="Content Placeholder 2"/>
          <p:cNvSpPr>
            <a:spLocks noGrp="1"/>
          </p:cNvSpPr>
          <p:nvPr>
            <p:ph idx="1"/>
          </p:nvPr>
        </p:nvSpPr>
        <p:spPr>
          <a:xfrm>
            <a:off x="104454" y="719528"/>
            <a:ext cx="12087546" cy="5376472"/>
          </a:xfrm>
          <a:solidFill>
            <a:schemeClr val="bg1"/>
          </a:solidFill>
        </p:spPr>
        <p:txBody>
          <a:bodyPr>
            <a:noAutofit/>
          </a:bodyPr>
          <a:lstStyle/>
          <a:p>
            <a:pPr>
              <a:lnSpc>
                <a:spcPct val="100000"/>
              </a:lnSpc>
            </a:pPr>
            <a:r>
              <a:rPr lang="en-US" sz="1400" dirty="0"/>
              <a:t>The issue of low wages is likely to be a big deal in the weeks and months to come as the cost-of-living “crisis” unfolds and, historically, Herefordshire has not been in a good place in this respect.  The latest Annual Survey of Hours and Earnings (ASHE) reveals that the workplace-based </a:t>
            </a:r>
            <a:r>
              <a:rPr lang="en-US" sz="1400" dirty="0">
                <a:hlinkClick r:id="rId2" action="ppaction://hlinksldjump"/>
              </a:rPr>
              <a:t>median weekly earnings </a:t>
            </a:r>
            <a:r>
              <a:rPr lang="en-US" sz="1400" dirty="0"/>
              <a:t>for people who work in Herefordshire is now £536.60 (± £42.07); a 12% increase from the amount recorded for 2020, but still </a:t>
            </a:r>
            <a:r>
              <a:rPr lang="en-US" sz="1400" i="1" dirty="0"/>
              <a:t>significantly lower than that in England </a:t>
            </a:r>
            <a:r>
              <a:rPr lang="en-US" sz="1400" dirty="0"/>
              <a:t>£613.30 (± £2.40).  However, for the first time since 2009, Herefordshire’s weekly earnings are not recorded as significantly different to the West Midland region’s although the amount is lower.</a:t>
            </a:r>
          </a:p>
          <a:p>
            <a:pPr>
              <a:lnSpc>
                <a:spcPct val="100000"/>
              </a:lnSpc>
            </a:pPr>
            <a:r>
              <a:rPr lang="en-US" sz="1400" dirty="0"/>
              <a:t>In 2021, </a:t>
            </a:r>
            <a:r>
              <a:rPr lang="en-US" sz="1400" dirty="0">
                <a:hlinkClick r:id="rId3" action="ppaction://hlinksldjump"/>
              </a:rPr>
              <a:t>women’s earnings in Herefordshire </a:t>
            </a:r>
            <a:r>
              <a:rPr lang="en-US" sz="1400" dirty="0"/>
              <a:t>were 4% lower than men’s: a smaller gap compared the West Midlands region (10%) and England (9%).</a:t>
            </a:r>
          </a:p>
          <a:p>
            <a:pPr>
              <a:lnSpc>
                <a:spcPct val="100000"/>
              </a:lnSpc>
            </a:pPr>
            <a:r>
              <a:rPr lang="en-US" sz="1400" dirty="0"/>
              <a:t>Provisional data suggest there were 11,516 </a:t>
            </a:r>
            <a:r>
              <a:rPr lang="en-US" sz="1400" dirty="0">
                <a:hlinkClick r:id="rId4" action="ppaction://hlinksldjump"/>
              </a:rPr>
              <a:t>Universal Credit claimants </a:t>
            </a:r>
            <a:r>
              <a:rPr lang="en-US" sz="1400" dirty="0"/>
              <a:t>in Herefordshire in November 2021, slightly below the peak of 12,382 seen in April 2021 but well above the 5,983 seen in March 2020.  In Herefordshire, UC claimants currently comprise 10% of the working age population; lower than the West Midlands Region (16%) and England (14%) but still double the 5% seen in March 2020.  The wards with the highest number of UC claimants are Hinton &amp; </a:t>
            </a:r>
            <a:r>
              <a:rPr lang="en-US" sz="1400" dirty="0" err="1"/>
              <a:t>Hunderton</a:t>
            </a:r>
            <a:r>
              <a:rPr lang="en-US" sz="1400" dirty="0"/>
              <a:t>, Newton Farm, Leominster East, and Red Hill. </a:t>
            </a:r>
          </a:p>
          <a:p>
            <a:pPr>
              <a:lnSpc>
                <a:spcPct val="100000"/>
              </a:lnSpc>
            </a:pPr>
            <a:r>
              <a:rPr lang="en-US" sz="1400" dirty="0"/>
              <a:t>Herefordshire was allocated £1,329,601.78 by the DWP under the </a:t>
            </a:r>
            <a:r>
              <a:rPr lang="en-US" sz="1400" dirty="0">
                <a:hlinkClick r:id="rId5"/>
              </a:rPr>
              <a:t>Household Support Fund Grant </a:t>
            </a:r>
            <a:r>
              <a:rPr lang="en-US" sz="1400" dirty="0"/>
              <a:t>for the period 6 October 2021 to 31 March 2022.   The Fund is providing free school meal households with support during school holidays and the council currently has applications open for universal credit recipients to apply for a grant towards essential household bills with around £380k spent to date</a:t>
            </a:r>
          </a:p>
          <a:p>
            <a:pPr>
              <a:lnSpc>
                <a:spcPct val="100000"/>
              </a:lnSpc>
            </a:pPr>
            <a:r>
              <a:rPr lang="en-US" sz="1400" dirty="0" smtClean="0"/>
              <a:t>As </a:t>
            </a:r>
            <a:r>
              <a:rPr lang="en-US" sz="1400" dirty="0"/>
              <a:t>at Q2 2021/22 (April-June) </a:t>
            </a:r>
            <a:r>
              <a:rPr lang="en-US" sz="1400" dirty="0">
                <a:hlinkClick r:id="rId6" action="ppaction://hlinksldjump"/>
              </a:rPr>
              <a:t>mortgage and landlord possessions </a:t>
            </a:r>
            <a:r>
              <a:rPr lang="en-US" sz="1400" dirty="0"/>
              <a:t>in Herefordshire had risen slightly from the previous quarter but remained at historically very low levels (9 and 17 claims issued respectively in the whole of Q2). </a:t>
            </a:r>
          </a:p>
          <a:p>
            <a:pPr>
              <a:lnSpc>
                <a:spcPct val="100000"/>
              </a:lnSpc>
            </a:pPr>
            <a:r>
              <a:rPr lang="en-US" sz="1400" dirty="0"/>
              <a:t>According to EMSI, in Herefordshire there were a total of 10,375 </a:t>
            </a:r>
            <a:r>
              <a:rPr lang="en-US" sz="1400" dirty="0">
                <a:hlinkClick r:id="rId7" action="ppaction://hlinksldjump"/>
              </a:rPr>
              <a:t>unique job postings </a:t>
            </a:r>
            <a:r>
              <a:rPr lang="en-US" sz="1400" dirty="0"/>
              <a:t>in November 2021. This compares to 9,176 in the previous month.  Locally, job postings are now significantly higher than in the same period a year ago.</a:t>
            </a:r>
          </a:p>
          <a:p>
            <a:pPr>
              <a:lnSpc>
                <a:spcPct val="100000"/>
              </a:lnSpc>
            </a:pPr>
            <a:r>
              <a:rPr lang="en-US" sz="1400" dirty="0"/>
              <a:t>In 2021 as a whole the top ten </a:t>
            </a:r>
            <a:r>
              <a:rPr lang="en-US" sz="1400" dirty="0">
                <a:hlinkClick r:id="rId8" action="ppaction://hlinksldjump"/>
              </a:rPr>
              <a:t>in-demand skills</a:t>
            </a:r>
            <a:r>
              <a:rPr lang="en-US" sz="1400" dirty="0"/>
              <a:t> in Herefordshire (with number of citations) were nursing (1,109), auditing (1,103), finance (958), personal care (902), mental health (869), warehousing (846), accounting (769), Key Performance Indicators (KPIs) (656), learning disabilities (644) and machinery (553).</a:t>
            </a:r>
          </a:p>
          <a:p>
            <a:pPr marL="0" indent="0">
              <a:lnSpc>
                <a:spcPct val="100000"/>
              </a:lnSpc>
              <a:buNone/>
            </a:pPr>
            <a:endParaRPr lang="en-US" sz="1400" dirty="0"/>
          </a:p>
          <a:p>
            <a:pPr marL="0" indent="0">
              <a:lnSpc>
                <a:spcPct val="100000"/>
              </a:lnSpc>
              <a:buNone/>
            </a:pPr>
            <a:endParaRPr lang="en-US" sz="1400" dirty="0"/>
          </a:p>
          <a:p>
            <a:pPr marL="0" indent="0">
              <a:lnSpc>
                <a:spcPct val="100000"/>
              </a:lnSpc>
              <a:buNone/>
            </a:pPr>
            <a:endParaRPr lang="en-US" sz="1400" dirty="0"/>
          </a:p>
          <a:p>
            <a:pPr marL="0" indent="0">
              <a:lnSpc>
                <a:spcPct val="100000"/>
              </a:lnSpc>
              <a:buNone/>
            </a:pPr>
            <a:endParaRPr lang="en-US" sz="1400" dirty="0" smtClean="0"/>
          </a:p>
        </p:txBody>
      </p:sp>
    </p:spTree>
    <p:extLst>
      <p:ext uri="{BB962C8B-B14F-4D97-AF65-F5344CB8AC3E}">
        <p14:creationId xmlns:p14="http://schemas.microsoft.com/office/powerpoint/2010/main" val="786710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622427"/>
          </a:xfrm>
        </p:spPr>
        <p:txBody>
          <a:bodyPr>
            <a:normAutofit/>
          </a:bodyPr>
          <a:lstStyle/>
          <a:p>
            <a:r>
              <a:rPr lang="en-GB" sz="3200" dirty="0" smtClean="0"/>
              <a:t>Section 5. Intelligence roundup (3)</a:t>
            </a:r>
            <a:endParaRPr lang="en-GB" sz="3200" dirty="0"/>
          </a:p>
        </p:txBody>
      </p:sp>
      <p:sp>
        <p:nvSpPr>
          <p:cNvPr id="6" name="Content Placeholder 5"/>
          <p:cNvSpPr>
            <a:spLocks noGrp="1"/>
          </p:cNvSpPr>
          <p:nvPr>
            <p:ph idx="1"/>
          </p:nvPr>
        </p:nvSpPr>
        <p:spPr>
          <a:xfrm>
            <a:off x="287337" y="987552"/>
            <a:ext cx="11520000" cy="5705856"/>
          </a:xfrm>
          <a:solidFill>
            <a:schemeClr val="bg1"/>
          </a:solidFill>
        </p:spPr>
        <p:txBody>
          <a:bodyPr>
            <a:noAutofit/>
          </a:bodyPr>
          <a:lstStyle/>
          <a:p>
            <a:pPr marL="0" indent="0">
              <a:lnSpc>
                <a:spcPct val="120000"/>
              </a:lnSpc>
              <a:buNone/>
            </a:pPr>
            <a:r>
              <a:rPr lang="en-US" sz="1400" b="1" dirty="0"/>
              <a:t>Joseph Rowntree Foundation</a:t>
            </a:r>
          </a:p>
          <a:p>
            <a:pPr>
              <a:lnSpc>
                <a:spcPct val="120000"/>
              </a:lnSpc>
            </a:pPr>
            <a:r>
              <a:rPr lang="en-US" sz="1400" dirty="0">
                <a:hlinkClick r:id="rId2"/>
              </a:rPr>
              <a:t>UK poverty report 2022</a:t>
            </a:r>
            <a:endParaRPr lang="en-US" sz="1400" dirty="0"/>
          </a:p>
          <a:p>
            <a:pPr marL="0" indent="0">
              <a:lnSpc>
                <a:spcPct val="120000"/>
              </a:lnSpc>
              <a:buNone/>
            </a:pPr>
            <a:r>
              <a:rPr lang="en-GB" sz="1400" b="1" dirty="0"/>
              <a:t>Midlands Engine</a:t>
            </a:r>
          </a:p>
          <a:p>
            <a:pPr>
              <a:lnSpc>
                <a:spcPct val="120000"/>
              </a:lnSpc>
            </a:pPr>
            <a:r>
              <a:rPr lang="en-US" sz="1400" dirty="0">
                <a:hlinkClick r:id="rId3"/>
              </a:rPr>
              <a:t>Midlands Engine Regional Economic Impact Monitor 20</a:t>
            </a:r>
            <a:endParaRPr lang="en-GB" sz="1400" dirty="0">
              <a:hlinkClick r:id="rId4"/>
            </a:endParaRPr>
          </a:p>
          <a:p>
            <a:pPr>
              <a:lnSpc>
                <a:spcPct val="120000"/>
              </a:lnSpc>
            </a:pPr>
            <a:r>
              <a:rPr lang="en-GB" sz="1400" dirty="0">
                <a:hlinkClick r:id="rId4"/>
              </a:rPr>
              <a:t>State of the Region Report 2021</a:t>
            </a:r>
            <a:endParaRPr lang="en-GB" sz="1400" dirty="0"/>
          </a:p>
          <a:p>
            <a:pPr>
              <a:lnSpc>
                <a:spcPct val="120000"/>
              </a:lnSpc>
            </a:pPr>
            <a:r>
              <a:rPr lang="en-GB" sz="1400" dirty="0">
                <a:hlinkClick r:id="rId5"/>
              </a:rPr>
              <a:t>Digital Deep Dive</a:t>
            </a:r>
            <a:endParaRPr lang="en-GB" sz="1400" dirty="0"/>
          </a:p>
          <a:p>
            <a:pPr marL="0" indent="0">
              <a:lnSpc>
                <a:spcPct val="120000"/>
              </a:lnSpc>
              <a:buNone/>
            </a:pPr>
            <a:r>
              <a:rPr lang="en-GB" sz="1400" b="1" dirty="0" smtClean="0"/>
              <a:t>ONS</a:t>
            </a:r>
            <a:endParaRPr lang="en-GB" sz="1400" b="1" dirty="0"/>
          </a:p>
          <a:p>
            <a:pPr>
              <a:lnSpc>
                <a:spcPct val="120000"/>
              </a:lnSpc>
            </a:pPr>
            <a:r>
              <a:rPr lang="en-US" sz="1400" dirty="0">
                <a:hlinkClick r:id="rId6"/>
              </a:rPr>
              <a:t>Vacancies and jobs in the UK: December 2021</a:t>
            </a:r>
          </a:p>
          <a:p>
            <a:pPr marL="0" indent="0">
              <a:lnSpc>
                <a:spcPct val="120000"/>
              </a:lnSpc>
              <a:buNone/>
            </a:pPr>
            <a:r>
              <a:rPr lang="en-US" sz="1400" b="1" dirty="0" smtClean="0"/>
              <a:t>PWC</a:t>
            </a:r>
            <a:endParaRPr lang="en-US" sz="1400" b="1" dirty="0"/>
          </a:p>
          <a:p>
            <a:pPr>
              <a:lnSpc>
                <a:spcPct val="120000"/>
              </a:lnSpc>
            </a:pPr>
            <a:r>
              <a:rPr lang="en-US" sz="1400" dirty="0">
                <a:hlinkClick r:id="rId7"/>
              </a:rPr>
              <a:t>UK economic outlook (December 2021)</a:t>
            </a:r>
            <a:endParaRPr lang="en-US" sz="1400" dirty="0">
              <a:hlinkClick r:id="rId6"/>
            </a:endParaRPr>
          </a:p>
          <a:p>
            <a:endParaRPr lang="en-GB" sz="1400" dirty="0" smtClean="0"/>
          </a:p>
          <a:p>
            <a:endParaRPr lang="en-GB" sz="1400" dirty="0"/>
          </a:p>
        </p:txBody>
      </p:sp>
    </p:spTree>
    <p:extLst>
      <p:ext uri="{BB962C8B-B14F-4D97-AF65-F5344CB8AC3E}">
        <p14:creationId xmlns:p14="http://schemas.microsoft.com/office/powerpoint/2010/main" val="386544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622427"/>
          </a:xfrm>
        </p:spPr>
        <p:txBody>
          <a:bodyPr>
            <a:normAutofit/>
          </a:bodyPr>
          <a:lstStyle/>
          <a:p>
            <a:r>
              <a:rPr lang="en-GB" sz="3200" dirty="0" smtClean="0"/>
              <a:t>Section 5. Intelligence roundup (4)</a:t>
            </a:r>
            <a:endParaRPr lang="en-GB" sz="3200" dirty="0"/>
          </a:p>
        </p:txBody>
      </p:sp>
      <p:sp>
        <p:nvSpPr>
          <p:cNvPr id="6" name="Content Placeholder 5"/>
          <p:cNvSpPr>
            <a:spLocks noGrp="1"/>
          </p:cNvSpPr>
          <p:nvPr>
            <p:ph idx="1"/>
          </p:nvPr>
        </p:nvSpPr>
        <p:spPr>
          <a:xfrm>
            <a:off x="287337" y="987552"/>
            <a:ext cx="11520000" cy="5705856"/>
          </a:xfrm>
          <a:solidFill>
            <a:schemeClr val="bg1"/>
          </a:solidFill>
        </p:spPr>
        <p:txBody>
          <a:bodyPr>
            <a:noAutofit/>
          </a:bodyPr>
          <a:lstStyle/>
          <a:p>
            <a:pPr marL="0" indent="0">
              <a:lnSpc>
                <a:spcPct val="120000"/>
              </a:lnSpc>
              <a:buNone/>
            </a:pPr>
            <a:r>
              <a:rPr lang="en-US" sz="1400" b="1" dirty="0"/>
              <a:t>T</a:t>
            </a:r>
            <a:r>
              <a:rPr lang="en-GB" sz="1400" b="1" dirty="0"/>
              <a:t>he Resolution Foundation</a:t>
            </a:r>
          </a:p>
          <a:p>
            <a:pPr>
              <a:lnSpc>
                <a:spcPct val="120000"/>
              </a:lnSpc>
            </a:pPr>
            <a:r>
              <a:rPr lang="en-US" sz="1400" dirty="0">
                <a:hlinkClick r:id="rId2"/>
              </a:rPr>
              <a:t>Pastures new:  Is lower migration the route to a new, higher wage, British economy?</a:t>
            </a:r>
            <a:endParaRPr lang="en-US" sz="1400" dirty="0">
              <a:hlinkClick r:id="rId3"/>
            </a:endParaRPr>
          </a:p>
          <a:p>
            <a:pPr>
              <a:lnSpc>
                <a:spcPct val="120000"/>
              </a:lnSpc>
            </a:pPr>
            <a:r>
              <a:rPr lang="en-US" sz="1400" dirty="0">
                <a:hlinkClick r:id="rId3"/>
              </a:rPr>
              <a:t>Hope to buy?  Assessing trends in home ownership</a:t>
            </a:r>
            <a:endParaRPr lang="en-US" sz="1400" dirty="0"/>
          </a:p>
          <a:p>
            <a:pPr>
              <a:lnSpc>
                <a:spcPct val="120000"/>
              </a:lnSpc>
            </a:pPr>
            <a:r>
              <a:rPr lang="en-US" sz="1400" dirty="0">
                <a:hlinkClick r:id="rId4"/>
              </a:rPr>
              <a:t>What comes next for the UK’s post-pandemic </a:t>
            </a:r>
            <a:r>
              <a:rPr lang="en-US" sz="1400" dirty="0" err="1">
                <a:hlinkClick r:id="rId4"/>
              </a:rPr>
              <a:t>labour</a:t>
            </a:r>
            <a:r>
              <a:rPr lang="en-US" sz="1400" dirty="0">
                <a:hlinkClick r:id="rId4"/>
              </a:rPr>
              <a:t> market?</a:t>
            </a:r>
            <a:endParaRPr lang="en-US" sz="1400" dirty="0"/>
          </a:p>
          <a:p>
            <a:pPr>
              <a:lnSpc>
                <a:spcPct val="120000"/>
              </a:lnSpc>
            </a:pPr>
            <a:r>
              <a:rPr lang="en-US" sz="1400" dirty="0">
                <a:hlinkClick r:id="rId5"/>
              </a:rPr>
              <a:t>Open for business? Assessing the performance of British firms</a:t>
            </a:r>
            <a:endParaRPr lang="en-US" sz="1400" dirty="0"/>
          </a:p>
          <a:p>
            <a:pPr>
              <a:lnSpc>
                <a:spcPct val="120000"/>
              </a:lnSpc>
            </a:pPr>
            <a:r>
              <a:rPr lang="en-US" sz="1400" dirty="0">
                <a:hlinkClick r:id="rId6"/>
              </a:rPr>
              <a:t>Gaining from growth:  When the economy grows, do wages?</a:t>
            </a:r>
            <a:endParaRPr lang="en-US" sz="1400" dirty="0"/>
          </a:p>
          <a:p>
            <a:pPr>
              <a:lnSpc>
                <a:spcPct val="120000"/>
              </a:lnSpc>
            </a:pPr>
            <a:r>
              <a:rPr lang="en-US" sz="1400" dirty="0" err="1">
                <a:hlinkClick r:id="rId7"/>
              </a:rPr>
              <a:t>Covid</a:t>
            </a:r>
            <a:r>
              <a:rPr lang="en-US" sz="1400" dirty="0">
                <a:hlinkClick r:id="rId7"/>
              </a:rPr>
              <a:t> cohorts:  How have different generations fared in the second phase of the pandemic?</a:t>
            </a:r>
            <a:endParaRPr lang="en-US" sz="1400" dirty="0"/>
          </a:p>
          <a:p>
            <a:pPr>
              <a:lnSpc>
                <a:spcPct val="120000"/>
              </a:lnSpc>
            </a:pPr>
            <a:r>
              <a:rPr lang="en-US" sz="1400" dirty="0">
                <a:hlinkClick r:id="rId8"/>
              </a:rPr>
              <a:t>Budgeting for Britain:  What the Budget and Spending Review tell us about the Government’s economic strategy</a:t>
            </a:r>
            <a:endParaRPr lang="en-US" sz="1400" dirty="0"/>
          </a:p>
          <a:p>
            <a:pPr>
              <a:lnSpc>
                <a:spcPct val="120000"/>
              </a:lnSpc>
            </a:pPr>
            <a:r>
              <a:rPr lang="en-US" sz="1400" dirty="0">
                <a:hlinkClick r:id="rId6"/>
              </a:rPr>
              <a:t>Gaining from growth:  When the economy grows, do wages?</a:t>
            </a:r>
            <a:endParaRPr lang="en-US" sz="1400" dirty="0"/>
          </a:p>
          <a:p>
            <a:pPr>
              <a:lnSpc>
                <a:spcPct val="120000"/>
              </a:lnSpc>
            </a:pPr>
            <a:r>
              <a:rPr lang="en-US" sz="1400" dirty="0" smtClean="0">
                <a:hlinkClick r:id="rId9"/>
              </a:rPr>
              <a:t>Cogs </a:t>
            </a:r>
            <a:r>
              <a:rPr lang="en-US" sz="1400" dirty="0">
                <a:hlinkClick r:id="rId9"/>
              </a:rPr>
              <a:t>and Monsters: How economics needs to adapt to solve the world’s crises</a:t>
            </a:r>
            <a:endParaRPr lang="en-US" sz="1400" dirty="0"/>
          </a:p>
          <a:p>
            <a:pPr>
              <a:lnSpc>
                <a:spcPct val="120000"/>
              </a:lnSpc>
            </a:pPr>
            <a:r>
              <a:rPr lang="en-US" sz="1400" dirty="0">
                <a:hlinkClick r:id="rId10"/>
              </a:rPr>
              <a:t>Crunch time:  The causes and consequences of Britain’s cost of living squeeze</a:t>
            </a:r>
            <a:endParaRPr lang="en-US" sz="1400" dirty="0"/>
          </a:p>
          <a:p>
            <a:pPr>
              <a:lnSpc>
                <a:spcPct val="120000"/>
              </a:lnSpc>
            </a:pPr>
            <a:r>
              <a:rPr lang="en-US" sz="1400" dirty="0">
                <a:hlinkClick r:id="rId11"/>
              </a:rPr>
              <a:t>Changing jobs?  How economic change affects the world of </a:t>
            </a:r>
            <a:r>
              <a:rPr lang="en-US" sz="1400" dirty="0" smtClean="0">
                <a:hlinkClick r:id="rId11"/>
              </a:rPr>
              <a:t>work</a:t>
            </a:r>
            <a:endParaRPr lang="en-US" sz="1400" dirty="0" smtClean="0"/>
          </a:p>
          <a:p>
            <a:pPr>
              <a:lnSpc>
                <a:spcPct val="120000"/>
              </a:lnSpc>
            </a:pPr>
            <a:r>
              <a:rPr lang="en-US" sz="1400" dirty="0">
                <a:hlinkClick r:id="rId12"/>
              </a:rPr>
              <a:t>New year, old </a:t>
            </a:r>
            <a:r>
              <a:rPr lang="en-US" sz="1400" dirty="0" smtClean="0">
                <a:hlinkClick r:id="rId12"/>
              </a:rPr>
              <a:t>pandemic:  Assessing </a:t>
            </a:r>
            <a:r>
              <a:rPr lang="en-US" sz="1400" dirty="0">
                <a:hlinkClick r:id="rId12"/>
              </a:rPr>
              <a:t>the politics, economics and epidemiology of </a:t>
            </a:r>
            <a:r>
              <a:rPr lang="en-US" sz="1400" dirty="0" smtClean="0">
                <a:hlinkClick r:id="rId12"/>
              </a:rPr>
              <a:t>2022</a:t>
            </a:r>
            <a:endParaRPr lang="en-US" sz="1400" dirty="0" smtClean="0"/>
          </a:p>
          <a:p>
            <a:r>
              <a:rPr lang="en-US" sz="1400" dirty="0">
                <a:hlinkClick r:id="rId13"/>
              </a:rPr>
              <a:t>Beyond </a:t>
            </a:r>
            <a:r>
              <a:rPr lang="en-US" sz="1400" dirty="0" smtClean="0">
                <a:hlinkClick r:id="rId13"/>
              </a:rPr>
              <a:t>Beveridge:  Have </a:t>
            </a:r>
            <a:r>
              <a:rPr lang="en-US" sz="1400" dirty="0">
                <a:hlinkClick r:id="rId13"/>
              </a:rPr>
              <a:t>social security shifts prepared us for economic change?</a:t>
            </a:r>
            <a:endParaRPr lang="en-GB" sz="1400" dirty="0" smtClean="0"/>
          </a:p>
          <a:p>
            <a:endParaRPr lang="en-GB" sz="1400" dirty="0"/>
          </a:p>
        </p:txBody>
      </p:sp>
    </p:spTree>
    <p:extLst>
      <p:ext uri="{BB962C8B-B14F-4D97-AF65-F5344CB8AC3E}">
        <p14:creationId xmlns:p14="http://schemas.microsoft.com/office/powerpoint/2010/main" val="1330000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62338"/>
          </a:xfrm>
        </p:spPr>
        <p:txBody>
          <a:bodyPr>
            <a:normAutofit/>
          </a:bodyPr>
          <a:lstStyle/>
          <a:p>
            <a:r>
              <a:rPr lang="en-GB" sz="3200" dirty="0" smtClean="0"/>
              <a:t>Section 6. Useful resources</a:t>
            </a:r>
            <a:endParaRPr lang="en-GB" sz="3200" dirty="0"/>
          </a:p>
        </p:txBody>
      </p:sp>
      <p:sp>
        <p:nvSpPr>
          <p:cNvPr id="3" name="Content Placeholder 2"/>
          <p:cNvSpPr>
            <a:spLocks noGrp="1"/>
          </p:cNvSpPr>
          <p:nvPr>
            <p:ph idx="1"/>
          </p:nvPr>
        </p:nvSpPr>
        <p:spPr>
          <a:xfrm>
            <a:off x="287337" y="927464"/>
            <a:ext cx="11520000" cy="5249499"/>
          </a:xfrm>
        </p:spPr>
        <p:txBody>
          <a:bodyPr>
            <a:normAutofit fontScale="40000" lnSpcReduction="20000"/>
          </a:bodyPr>
          <a:lstStyle/>
          <a:p>
            <a:pPr marL="0" indent="0">
              <a:lnSpc>
                <a:spcPct val="120000"/>
              </a:lnSpc>
              <a:buNone/>
            </a:pPr>
            <a:r>
              <a:rPr lang="en-GB" dirty="0" smtClean="0"/>
              <a:t>Below are links to organisations that provide data and intelligence resources relevant to understanding the current state of Herefordshire’s economy and socio-economic trends likely to impact upon the county:</a:t>
            </a:r>
          </a:p>
          <a:p>
            <a:pPr>
              <a:lnSpc>
                <a:spcPct val="120000"/>
              </a:lnSpc>
            </a:pPr>
            <a:r>
              <a:rPr lang="en-GB" dirty="0" smtClean="0">
                <a:hlinkClick r:id="rId2"/>
              </a:rPr>
              <a:t>99% - Herefordshire 2030</a:t>
            </a:r>
            <a:endParaRPr lang="en-GB" dirty="0" smtClean="0"/>
          </a:p>
          <a:p>
            <a:pPr>
              <a:lnSpc>
                <a:spcPct val="120000"/>
              </a:lnSpc>
            </a:pPr>
            <a:r>
              <a:rPr lang="en-GB" dirty="0" smtClean="0">
                <a:hlinkClick r:id="rId3"/>
              </a:rPr>
              <a:t>British Business Bank – Coronavirus loan schemes statistics</a:t>
            </a:r>
            <a:endParaRPr lang="en-GB" dirty="0" smtClean="0">
              <a:hlinkClick r:id="rId4"/>
            </a:endParaRPr>
          </a:p>
          <a:p>
            <a:pPr>
              <a:lnSpc>
                <a:spcPct val="120000"/>
              </a:lnSpc>
            </a:pPr>
            <a:r>
              <a:rPr lang="en-GB" dirty="0" smtClean="0">
                <a:hlinkClick r:id="rId4"/>
              </a:rPr>
              <a:t>British Retail Consortium Insight Dashboard </a:t>
            </a:r>
            <a:r>
              <a:rPr lang="en-GB" dirty="0" smtClean="0"/>
              <a:t>(key performance measures for UK retail)</a:t>
            </a:r>
          </a:p>
          <a:p>
            <a:pPr>
              <a:lnSpc>
                <a:spcPct val="120000"/>
              </a:lnSpc>
            </a:pPr>
            <a:r>
              <a:rPr lang="en-GB" dirty="0" smtClean="0">
                <a:hlinkClick r:id="rId5"/>
              </a:rPr>
              <a:t>Cabinet Office - </a:t>
            </a:r>
            <a:r>
              <a:rPr lang="en-US" dirty="0" smtClean="0">
                <a:hlinkClick r:id="rId5"/>
              </a:rPr>
              <a:t>Statistics </a:t>
            </a:r>
            <a:r>
              <a:rPr lang="en-US" dirty="0">
                <a:hlinkClick r:id="rId5"/>
              </a:rPr>
              <a:t>on coronavirus support for business and </a:t>
            </a:r>
            <a:r>
              <a:rPr lang="en-US" dirty="0" smtClean="0">
                <a:hlinkClick r:id="rId5"/>
              </a:rPr>
              <a:t>individuals</a:t>
            </a:r>
            <a:endParaRPr lang="en-US" dirty="0" smtClean="0"/>
          </a:p>
          <a:p>
            <a:pPr>
              <a:lnSpc>
                <a:spcPct val="120000"/>
              </a:lnSpc>
            </a:pPr>
            <a:r>
              <a:rPr lang="en-US" dirty="0" smtClean="0">
                <a:hlinkClick r:id="rId6"/>
              </a:rPr>
              <a:t>Centre for Cities – UK unemployment tracker</a:t>
            </a:r>
            <a:endParaRPr lang="en-US" dirty="0" smtClean="0"/>
          </a:p>
          <a:p>
            <a:pPr>
              <a:lnSpc>
                <a:spcPct val="120000"/>
              </a:lnSpc>
            </a:pPr>
            <a:r>
              <a:rPr lang="en-US" dirty="0" smtClean="0">
                <a:hlinkClick r:id="rId7"/>
              </a:rPr>
              <a:t>Centre for Rural Economy</a:t>
            </a:r>
            <a:endParaRPr lang="en-US" dirty="0" smtClean="0"/>
          </a:p>
          <a:p>
            <a:pPr>
              <a:lnSpc>
                <a:spcPct val="120000"/>
              </a:lnSpc>
            </a:pPr>
            <a:r>
              <a:rPr lang="en-US" dirty="0" smtClean="0">
                <a:hlinkClick r:id="rId8"/>
              </a:rPr>
              <a:t>Data Orchard – COVID Recovery Dashboard for Herefordshire</a:t>
            </a:r>
            <a:endParaRPr lang="en-GB" dirty="0" smtClean="0"/>
          </a:p>
          <a:p>
            <a:pPr>
              <a:lnSpc>
                <a:spcPct val="120000"/>
              </a:lnSpc>
            </a:pPr>
            <a:r>
              <a:rPr lang="en-GB" dirty="0" smtClean="0">
                <a:hlinkClick r:id="rId9"/>
              </a:rPr>
              <a:t>DEFRA </a:t>
            </a:r>
            <a:r>
              <a:rPr lang="en-US" dirty="0">
                <a:hlinkClick r:id="rId9"/>
              </a:rPr>
              <a:t>Rural Economic Bulletin for </a:t>
            </a:r>
            <a:r>
              <a:rPr lang="en-US" dirty="0" smtClean="0">
                <a:hlinkClick r:id="rId9"/>
              </a:rPr>
              <a:t>England</a:t>
            </a:r>
            <a:endParaRPr lang="en-US" dirty="0" smtClean="0"/>
          </a:p>
          <a:p>
            <a:pPr>
              <a:lnSpc>
                <a:spcPct val="120000"/>
              </a:lnSpc>
            </a:pPr>
            <a:r>
              <a:rPr lang="en-US" dirty="0" smtClean="0">
                <a:hlinkClick r:id="rId10"/>
              </a:rPr>
              <a:t>Department for Industry, Energy &amp; </a:t>
            </a:r>
            <a:r>
              <a:rPr lang="en-US" dirty="0">
                <a:hlinkClick r:id="rId10"/>
              </a:rPr>
              <a:t>Industrial Strategy </a:t>
            </a:r>
            <a:r>
              <a:rPr lang="en-US" dirty="0" smtClean="0">
                <a:hlinkClick r:id="rId10"/>
              </a:rPr>
              <a:t>- Coronavirus </a:t>
            </a:r>
            <a:r>
              <a:rPr lang="en-US" dirty="0">
                <a:hlinkClick r:id="rId10"/>
              </a:rPr>
              <a:t>grant funding: local authority payments to small and medium businesses</a:t>
            </a:r>
            <a:endParaRPr lang="en-US" dirty="0" smtClean="0"/>
          </a:p>
          <a:p>
            <a:pPr>
              <a:lnSpc>
                <a:spcPct val="120000"/>
              </a:lnSpc>
            </a:pPr>
            <a:r>
              <a:rPr lang="en-US" dirty="0" smtClean="0">
                <a:hlinkClick r:id="rId11"/>
              </a:rPr>
              <a:t>Department for Work </a:t>
            </a:r>
            <a:r>
              <a:rPr lang="en-US" dirty="0">
                <a:hlinkClick r:id="rId11"/>
              </a:rPr>
              <a:t>&amp; </a:t>
            </a:r>
            <a:r>
              <a:rPr lang="en-US" dirty="0" smtClean="0">
                <a:hlinkClick r:id="rId11"/>
              </a:rPr>
              <a:t>Pensions - Family </a:t>
            </a:r>
            <a:r>
              <a:rPr lang="en-US" dirty="0">
                <a:hlinkClick r:id="rId11"/>
              </a:rPr>
              <a:t>Resources Survey: financial year 2019 to </a:t>
            </a:r>
            <a:r>
              <a:rPr lang="en-US" dirty="0" smtClean="0">
                <a:hlinkClick r:id="rId11"/>
              </a:rPr>
              <a:t>2020</a:t>
            </a:r>
            <a:endParaRPr lang="en-US" dirty="0" smtClean="0"/>
          </a:p>
          <a:p>
            <a:pPr>
              <a:lnSpc>
                <a:spcPct val="120000"/>
              </a:lnSpc>
            </a:pPr>
            <a:r>
              <a:rPr lang="en-US" dirty="0" smtClean="0">
                <a:hlinkClick r:id="rId12"/>
              </a:rPr>
              <a:t>HESA – Higher Education Student Data</a:t>
            </a:r>
            <a:endParaRPr lang="en-US" dirty="0" smtClean="0"/>
          </a:p>
          <a:p>
            <a:pPr>
              <a:lnSpc>
                <a:spcPct val="120000"/>
              </a:lnSpc>
            </a:pPr>
            <a:r>
              <a:rPr lang="en-US" dirty="0">
                <a:hlinkClick r:id="rId13"/>
              </a:rPr>
              <a:t>HMRC </a:t>
            </a:r>
            <a:r>
              <a:rPr lang="en-US" dirty="0" smtClean="0">
                <a:hlinkClick r:id="rId13"/>
              </a:rPr>
              <a:t>- coronavirus </a:t>
            </a:r>
            <a:r>
              <a:rPr lang="en-US" dirty="0">
                <a:hlinkClick r:id="rId13"/>
              </a:rPr>
              <a:t>(COVID-19) </a:t>
            </a:r>
            <a:r>
              <a:rPr lang="en-US" dirty="0" smtClean="0">
                <a:hlinkClick r:id="rId13"/>
              </a:rPr>
              <a:t>statistics</a:t>
            </a:r>
            <a:r>
              <a:rPr lang="en-US" dirty="0" smtClean="0"/>
              <a:t> (CJRS &amp; SEISS)</a:t>
            </a:r>
            <a:endParaRPr lang="en-GB" dirty="0" smtClean="0"/>
          </a:p>
          <a:p>
            <a:pPr>
              <a:lnSpc>
                <a:spcPct val="120000"/>
              </a:lnSpc>
            </a:pPr>
            <a:r>
              <a:rPr lang="en-GB" dirty="0" smtClean="0">
                <a:hlinkClick r:id="rId14"/>
              </a:rPr>
              <a:t>HM Treasury - C</a:t>
            </a:r>
            <a:r>
              <a:rPr lang="en-US" dirty="0" smtClean="0">
                <a:hlinkClick r:id="rId14"/>
              </a:rPr>
              <a:t>oronavirus </a:t>
            </a:r>
            <a:r>
              <a:rPr lang="en-US" dirty="0">
                <a:hlinkClick r:id="rId14"/>
              </a:rPr>
              <a:t>(COVID-19) business loan scheme </a:t>
            </a:r>
            <a:r>
              <a:rPr lang="en-US" dirty="0" smtClean="0">
                <a:hlinkClick r:id="rId14"/>
              </a:rPr>
              <a:t>statistics</a:t>
            </a:r>
            <a:endParaRPr lang="en-US" dirty="0" smtClean="0"/>
          </a:p>
          <a:p>
            <a:pPr>
              <a:lnSpc>
                <a:spcPct val="120000"/>
              </a:lnSpc>
            </a:pPr>
            <a:r>
              <a:rPr lang="en-US" dirty="0">
                <a:hlinkClick r:id="rId15"/>
              </a:rPr>
              <a:t>LG Inform - LGA Research Summary Report - Mortgage and Landlord Possession Statistics </a:t>
            </a:r>
            <a:r>
              <a:rPr lang="en-US" dirty="0" smtClean="0">
                <a:hlinkClick r:id="rId15"/>
              </a:rPr>
              <a:t>Quarterly</a:t>
            </a:r>
            <a:endParaRPr lang="en-US" dirty="0" smtClean="0"/>
          </a:p>
          <a:p>
            <a:pPr>
              <a:lnSpc>
                <a:spcPct val="120000"/>
              </a:lnSpc>
            </a:pPr>
            <a:r>
              <a:rPr lang="en-US" dirty="0" smtClean="0">
                <a:hlinkClick r:id="rId16"/>
              </a:rPr>
              <a:t>London Stock Exchange</a:t>
            </a:r>
            <a:endParaRPr lang="en-GB" dirty="0">
              <a:hlinkClick r:id="rId17"/>
            </a:endParaRPr>
          </a:p>
        </p:txBody>
      </p:sp>
    </p:spTree>
    <p:extLst>
      <p:ext uri="{BB962C8B-B14F-4D97-AF65-F5344CB8AC3E}">
        <p14:creationId xmlns:p14="http://schemas.microsoft.com/office/powerpoint/2010/main" val="1974636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62338"/>
          </a:xfrm>
        </p:spPr>
        <p:txBody>
          <a:bodyPr>
            <a:normAutofit/>
          </a:bodyPr>
          <a:lstStyle/>
          <a:p>
            <a:r>
              <a:rPr lang="en-GB" sz="3200" dirty="0" smtClean="0"/>
              <a:t>Section 5. Useful resources (continued)</a:t>
            </a:r>
            <a:endParaRPr lang="en-GB" sz="3200" dirty="0"/>
          </a:p>
        </p:txBody>
      </p:sp>
      <p:sp>
        <p:nvSpPr>
          <p:cNvPr id="3" name="Content Placeholder 2"/>
          <p:cNvSpPr>
            <a:spLocks noGrp="1"/>
          </p:cNvSpPr>
          <p:nvPr>
            <p:ph idx="1"/>
          </p:nvPr>
        </p:nvSpPr>
        <p:spPr>
          <a:xfrm>
            <a:off x="287337" y="927464"/>
            <a:ext cx="11520000" cy="5249499"/>
          </a:xfrm>
        </p:spPr>
        <p:txBody>
          <a:bodyPr>
            <a:normAutofit fontScale="40000" lnSpcReduction="20000"/>
          </a:bodyPr>
          <a:lstStyle/>
          <a:p>
            <a:pPr marL="0" indent="0">
              <a:lnSpc>
                <a:spcPct val="120000"/>
              </a:lnSpc>
              <a:buNone/>
            </a:pPr>
            <a:r>
              <a:rPr lang="en-GB" dirty="0" smtClean="0"/>
              <a:t>Below are links to data, reports and resources that provide relevant context to understanding the current state of Herefordshire’s economy and socio-economic trends like to impact upon the county:</a:t>
            </a:r>
          </a:p>
          <a:p>
            <a:pPr>
              <a:lnSpc>
                <a:spcPct val="120000"/>
              </a:lnSpc>
            </a:pPr>
            <a:r>
              <a:rPr lang="en-GB" dirty="0">
                <a:hlinkClick r:id="rId2"/>
              </a:rPr>
              <a:t>Midlands Engine Intelligence Hub</a:t>
            </a:r>
            <a:r>
              <a:rPr lang="en-GB" dirty="0"/>
              <a:t> (</a:t>
            </a:r>
            <a:r>
              <a:rPr lang="en-US" dirty="0"/>
              <a:t>a single, interactive portal for up-to-the-minute pan regional data, research and expert insights)</a:t>
            </a:r>
          </a:p>
          <a:p>
            <a:pPr>
              <a:lnSpc>
                <a:spcPct val="120000"/>
              </a:lnSpc>
            </a:pPr>
            <a:r>
              <a:rPr lang="en-GB" dirty="0" smtClean="0">
                <a:hlinkClick r:id="rId3"/>
              </a:rPr>
              <a:t>Office </a:t>
            </a:r>
            <a:r>
              <a:rPr lang="en-GB" dirty="0">
                <a:hlinkClick r:id="rId3"/>
              </a:rPr>
              <a:t>for National Statistics (ONS) - UK economy </a:t>
            </a:r>
            <a:r>
              <a:rPr lang="en-GB" dirty="0" smtClean="0">
                <a:hlinkClick r:id="rId3"/>
              </a:rPr>
              <a:t>latest</a:t>
            </a:r>
            <a:endParaRPr lang="en-GB" dirty="0" smtClean="0"/>
          </a:p>
          <a:p>
            <a:pPr>
              <a:lnSpc>
                <a:spcPct val="120000"/>
              </a:lnSpc>
            </a:pPr>
            <a:r>
              <a:rPr lang="en-GB" dirty="0" smtClean="0">
                <a:hlinkClick r:id="rId4"/>
              </a:rPr>
              <a:t>ONS </a:t>
            </a:r>
            <a:r>
              <a:rPr lang="en-GB" dirty="0">
                <a:hlinkClick r:id="rId4"/>
              </a:rPr>
              <a:t>- Coronavirus (COVID-19) latest insights</a:t>
            </a:r>
            <a:endParaRPr lang="en-GB" dirty="0"/>
          </a:p>
          <a:p>
            <a:pPr>
              <a:lnSpc>
                <a:spcPct val="120000"/>
              </a:lnSpc>
            </a:pPr>
            <a:r>
              <a:rPr lang="en-US" dirty="0" smtClean="0">
                <a:hlinkClick r:id="rId5"/>
              </a:rPr>
              <a:t>ONS </a:t>
            </a:r>
            <a:r>
              <a:rPr lang="en-US" dirty="0">
                <a:hlinkClick r:id="rId5"/>
              </a:rPr>
              <a:t>- High streets in Great Britain: March, 2020</a:t>
            </a:r>
            <a:endParaRPr lang="en-US" dirty="0"/>
          </a:p>
          <a:p>
            <a:pPr>
              <a:lnSpc>
                <a:spcPct val="120000"/>
              </a:lnSpc>
            </a:pPr>
            <a:r>
              <a:rPr lang="en-US" dirty="0">
                <a:hlinkClick r:id="rId6"/>
              </a:rPr>
              <a:t>ONS - Inflation and price indices</a:t>
            </a:r>
            <a:endParaRPr lang="en-US" dirty="0"/>
          </a:p>
          <a:p>
            <a:pPr>
              <a:lnSpc>
                <a:spcPct val="120000"/>
              </a:lnSpc>
            </a:pPr>
            <a:r>
              <a:rPr lang="en-US" dirty="0">
                <a:hlinkClick r:id="rId7"/>
              </a:rPr>
              <a:t>ONS - Internet users, UK: </a:t>
            </a:r>
            <a:r>
              <a:rPr lang="en-US" dirty="0" smtClean="0">
                <a:hlinkClick r:id="rId7"/>
              </a:rPr>
              <a:t>2020</a:t>
            </a:r>
            <a:endParaRPr lang="en-US" dirty="0" smtClean="0"/>
          </a:p>
          <a:p>
            <a:pPr>
              <a:lnSpc>
                <a:spcPct val="120000"/>
              </a:lnSpc>
            </a:pPr>
            <a:r>
              <a:rPr lang="en-US" dirty="0">
                <a:hlinkClick r:id="rId8"/>
              </a:rPr>
              <a:t>ONS - Labour market overview, UK</a:t>
            </a:r>
            <a:endParaRPr lang="en-US" dirty="0"/>
          </a:p>
          <a:p>
            <a:pPr>
              <a:lnSpc>
                <a:spcPct val="120000"/>
              </a:lnSpc>
            </a:pPr>
            <a:r>
              <a:rPr lang="en-US" dirty="0">
                <a:hlinkClick r:id="rId9"/>
              </a:rPr>
              <a:t>ONS – NOMIS Herefordshire Labour Market </a:t>
            </a:r>
            <a:r>
              <a:rPr lang="en-US" dirty="0" smtClean="0">
                <a:hlinkClick r:id="rId9"/>
              </a:rPr>
              <a:t>Profile</a:t>
            </a:r>
            <a:endParaRPr lang="en-US" dirty="0" smtClean="0"/>
          </a:p>
          <a:p>
            <a:pPr>
              <a:lnSpc>
                <a:spcPct val="120000"/>
              </a:lnSpc>
            </a:pPr>
            <a:r>
              <a:rPr lang="en-US" dirty="0">
                <a:hlinkClick r:id="rId10"/>
              </a:rPr>
              <a:t>ONS - Understanding spatial labour productivity in the UK</a:t>
            </a:r>
            <a:endParaRPr lang="en-US" dirty="0"/>
          </a:p>
          <a:p>
            <a:pPr>
              <a:lnSpc>
                <a:spcPct val="120000"/>
              </a:lnSpc>
            </a:pPr>
            <a:r>
              <a:rPr lang="en-US" dirty="0">
                <a:hlinkClick r:id="rId11"/>
              </a:rPr>
              <a:t>ONS - What are the regional differences in income and productivity? </a:t>
            </a:r>
            <a:endParaRPr lang="en-US" dirty="0"/>
          </a:p>
          <a:p>
            <a:pPr>
              <a:lnSpc>
                <a:spcPct val="120000"/>
              </a:lnSpc>
            </a:pPr>
            <a:r>
              <a:rPr lang="en-US" dirty="0">
                <a:hlinkClick r:id="rId12"/>
              </a:rPr>
              <a:t>Our World in </a:t>
            </a:r>
            <a:r>
              <a:rPr lang="en-US" dirty="0" smtClean="0">
                <a:hlinkClick r:id="rId12"/>
              </a:rPr>
              <a:t>Data</a:t>
            </a:r>
            <a:endParaRPr lang="en-US" dirty="0" smtClean="0"/>
          </a:p>
          <a:p>
            <a:pPr>
              <a:lnSpc>
                <a:spcPct val="120000"/>
              </a:lnSpc>
            </a:pPr>
            <a:r>
              <a:rPr lang="en-US" dirty="0" smtClean="0">
                <a:hlinkClick r:id="rId13"/>
              </a:rPr>
              <a:t>University </a:t>
            </a:r>
            <a:r>
              <a:rPr lang="en-US" dirty="0">
                <a:hlinkClick r:id="rId13"/>
              </a:rPr>
              <a:t>of Birmingham </a:t>
            </a:r>
            <a:r>
              <a:rPr lang="en-US" dirty="0" smtClean="0">
                <a:hlinkClick r:id="rId13"/>
              </a:rPr>
              <a:t> - The </a:t>
            </a:r>
            <a:r>
              <a:rPr lang="en-US" dirty="0">
                <a:hlinkClick r:id="rId13"/>
              </a:rPr>
              <a:t>Economic and Social Impacts of Coronavirus (Covid-19) on the West </a:t>
            </a:r>
            <a:r>
              <a:rPr lang="en-US" dirty="0" smtClean="0">
                <a:hlinkClick r:id="rId13"/>
              </a:rPr>
              <a:t>Midlands </a:t>
            </a:r>
            <a:r>
              <a:rPr lang="en-US" dirty="0" smtClean="0"/>
              <a:t>(including link to the West Midlands Weekly Economic Monitor)</a:t>
            </a:r>
            <a:endParaRPr lang="en-US" dirty="0"/>
          </a:p>
          <a:p>
            <a:pPr>
              <a:lnSpc>
                <a:spcPct val="120000"/>
              </a:lnSpc>
            </a:pPr>
            <a:r>
              <a:rPr lang="en-GB" dirty="0" smtClean="0">
                <a:hlinkClick r:id="rId9"/>
              </a:rPr>
              <a:t>Universities UK – Higher education in numbers</a:t>
            </a:r>
            <a:endParaRPr lang="en-GB" dirty="0" smtClean="0"/>
          </a:p>
          <a:p>
            <a:pPr>
              <a:lnSpc>
                <a:spcPct val="120000"/>
              </a:lnSpc>
            </a:pPr>
            <a:r>
              <a:rPr lang="en-GB" dirty="0">
                <a:hlinkClick r:id="rId14"/>
              </a:rPr>
              <a:t>UK COVID-19 Firm Creation </a:t>
            </a:r>
            <a:r>
              <a:rPr lang="en-GB" dirty="0"/>
              <a:t>(An ESRC funded </a:t>
            </a:r>
            <a:r>
              <a:rPr lang="en-US" dirty="0"/>
              <a:t>project based at the University of Kent exploring the impact of COVID-19 on business creation in the UK</a:t>
            </a:r>
            <a:r>
              <a:rPr lang="en-US" dirty="0" smtClean="0"/>
              <a:t>)</a:t>
            </a:r>
          </a:p>
          <a:p>
            <a:pPr>
              <a:lnSpc>
                <a:spcPct val="120000"/>
              </a:lnSpc>
            </a:pPr>
            <a:r>
              <a:rPr lang="en-US" dirty="0" smtClean="0">
                <a:hlinkClick r:id="rId15"/>
              </a:rPr>
              <a:t>UK Finance – Mortgage arrears and possessions</a:t>
            </a:r>
            <a:endParaRPr lang="en-GB" dirty="0"/>
          </a:p>
          <a:p>
            <a:pPr marL="0" indent="0">
              <a:lnSpc>
                <a:spcPct val="120000"/>
              </a:lnSpc>
              <a:buNone/>
            </a:pPr>
            <a:endParaRPr lang="en-GB" dirty="0" smtClean="0"/>
          </a:p>
          <a:p>
            <a:pPr marL="0" indent="0">
              <a:lnSpc>
                <a:spcPct val="120000"/>
              </a:lnSpc>
              <a:buNone/>
            </a:pPr>
            <a:endParaRPr lang="en-GB" dirty="0" smtClean="0"/>
          </a:p>
        </p:txBody>
      </p:sp>
    </p:spTree>
    <p:extLst>
      <p:ext uri="{BB962C8B-B14F-4D97-AF65-F5344CB8AC3E}">
        <p14:creationId xmlns:p14="http://schemas.microsoft.com/office/powerpoint/2010/main" val="388430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(1)</a:t>
            </a:r>
            <a:endParaRPr lang="en-GB" sz="2800" dirty="0"/>
          </a:p>
        </p:txBody>
      </p:sp>
      <p:sp>
        <p:nvSpPr>
          <p:cNvPr id="3" name="Content Placeholder 2"/>
          <p:cNvSpPr>
            <a:spLocks noGrp="1"/>
          </p:cNvSpPr>
          <p:nvPr>
            <p:ph idx="1"/>
          </p:nvPr>
        </p:nvSpPr>
        <p:spPr>
          <a:xfrm>
            <a:off x="104454" y="706582"/>
            <a:ext cx="12087546" cy="6151418"/>
          </a:xfrm>
          <a:solidFill>
            <a:schemeClr val="bg1"/>
          </a:solidFill>
        </p:spPr>
        <p:txBody>
          <a:bodyPr>
            <a:noAutofit/>
          </a:bodyPr>
          <a:lstStyle/>
          <a:p>
            <a:pPr marL="0" indent="0">
              <a:lnSpc>
                <a:spcPct val="100000"/>
              </a:lnSpc>
              <a:buNone/>
            </a:pPr>
            <a:r>
              <a:rPr lang="en-US" sz="1400" dirty="0" smtClean="0"/>
              <a:t>The Resolution Foundation has highlighted </a:t>
            </a:r>
            <a:r>
              <a:rPr lang="en-US" sz="1400" b="1" dirty="0" smtClean="0"/>
              <a:t>stagnant wages </a:t>
            </a:r>
            <a:r>
              <a:rPr lang="en-US" sz="1400" dirty="0" smtClean="0"/>
              <a:t>as one of the key labour market issues for this year, pointing to how in </a:t>
            </a:r>
            <a:r>
              <a:rPr lang="en-US" sz="1400" dirty="0"/>
              <a:t>October, earnings growth fell to </a:t>
            </a:r>
            <a:r>
              <a:rPr lang="en-US" sz="1400" dirty="0" smtClean="0"/>
              <a:t>3.8%, </a:t>
            </a:r>
            <a:r>
              <a:rPr lang="en-US" sz="1400" dirty="0"/>
              <a:t>just as CPIH inflation rose to the same level, meaning that real wages were flat over the previous year. Pay growth over the last few months has been even weaker, and with the cost of living continuing to rise, it looks almost certain that real earnings will have fallen in the year to November</a:t>
            </a:r>
            <a:r>
              <a:rPr lang="en-US" sz="1400" dirty="0" smtClean="0"/>
              <a:t>.  The </a:t>
            </a:r>
            <a:r>
              <a:rPr lang="en-US" sz="1400" dirty="0"/>
              <a:t>medium-term outlook for wages is </a:t>
            </a:r>
            <a:r>
              <a:rPr lang="en-US" sz="1400" dirty="0" smtClean="0"/>
              <a:t>“uncertain but </a:t>
            </a:r>
            <a:r>
              <a:rPr lang="en-US" sz="1400" dirty="0"/>
              <a:t>far from </a:t>
            </a:r>
            <a:r>
              <a:rPr lang="en-US" sz="1400" dirty="0" smtClean="0"/>
              <a:t>rosy” and RF predicts that “we’re </a:t>
            </a:r>
            <a:r>
              <a:rPr lang="en-US" sz="1400" dirty="0"/>
              <a:t>set to be going into next Christmas with real earnings basically no higher than during this festive season, with growth of just </a:t>
            </a:r>
            <a:r>
              <a:rPr lang="en-US" sz="1400" dirty="0" smtClean="0"/>
              <a:t>0.1% </a:t>
            </a:r>
            <a:r>
              <a:rPr lang="en-US" sz="1400" dirty="0"/>
              <a:t>cent in the year to Q4 2022.” (Top of the Charts - The Year of the </a:t>
            </a:r>
            <a:r>
              <a:rPr lang="en-US" sz="1400" dirty="0" smtClean="0"/>
              <a:t>Squeeze, Torsten Bell, Resolution Foundation, 31 December 2021).</a:t>
            </a:r>
          </a:p>
          <a:p>
            <a:pPr marL="0" indent="0">
              <a:lnSpc>
                <a:spcPct val="100000"/>
              </a:lnSpc>
              <a:buNone/>
            </a:pPr>
            <a:r>
              <a:rPr lang="en-US" sz="1400" dirty="0" smtClean="0"/>
              <a:t>The </a:t>
            </a:r>
            <a:r>
              <a:rPr lang="en-US" sz="1400" dirty="0">
                <a:hlinkClick r:id="rId2"/>
              </a:rPr>
              <a:t>IFS</a:t>
            </a:r>
            <a:r>
              <a:rPr lang="en-US" sz="1400" dirty="0"/>
              <a:t> </a:t>
            </a:r>
            <a:r>
              <a:rPr lang="en-US" sz="1400" dirty="0" smtClean="0"/>
              <a:t>meanwhile notes that the </a:t>
            </a:r>
            <a:r>
              <a:rPr lang="en-US" sz="1400" dirty="0"/>
              <a:t>planned April benefits increase of 3.1% is based on last September's inflation rate. But with inflation rising, it will fall well short of the 6% needed to maintain living standards for the poorest</a:t>
            </a:r>
            <a:r>
              <a:rPr lang="en-US" sz="1400" dirty="0" smtClean="0"/>
              <a:t>.  According to the IFS, </a:t>
            </a:r>
            <a:r>
              <a:rPr lang="en-US" sz="1400" b="1" dirty="0" smtClean="0"/>
              <a:t>rising </a:t>
            </a:r>
            <a:r>
              <a:rPr lang="en-US" sz="1400" b="1" dirty="0"/>
              <a:t>inflation would mean a 3% real cut in benefits year on year </a:t>
            </a:r>
            <a:r>
              <a:rPr lang="en-US" sz="1400" dirty="0"/>
              <a:t>even before accounting for the removal of the £20 per week Universal Credit uplift.</a:t>
            </a:r>
          </a:p>
          <a:p>
            <a:pPr marL="0" indent="0">
              <a:lnSpc>
                <a:spcPct val="100000"/>
              </a:lnSpc>
              <a:buNone/>
            </a:pPr>
            <a:r>
              <a:rPr lang="en-US" sz="1400" dirty="0" smtClean="0"/>
              <a:t>A </a:t>
            </a:r>
            <a:r>
              <a:rPr lang="en-US" sz="1400" dirty="0" smtClean="0">
                <a:hlinkClick r:id="rId3"/>
              </a:rPr>
              <a:t>major new report from the IFS </a:t>
            </a:r>
            <a:r>
              <a:rPr lang="en-US" sz="1400" dirty="0" smtClean="0"/>
              <a:t>looks at the </a:t>
            </a:r>
            <a:r>
              <a:rPr lang="en-US" sz="1400" b="1" dirty="0" smtClean="0"/>
              <a:t>impact of the pandemic </a:t>
            </a:r>
            <a:r>
              <a:rPr lang="en-US" sz="1400" b="1" dirty="0"/>
              <a:t>on </a:t>
            </a:r>
            <a:r>
              <a:rPr lang="en-US" sz="1400" b="1" dirty="0" smtClean="0"/>
              <a:t>inequality </a:t>
            </a:r>
            <a:r>
              <a:rPr lang="en-US" sz="1400" dirty="0" smtClean="0"/>
              <a:t>in </a:t>
            </a:r>
            <a:r>
              <a:rPr lang="en-US" sz="1400" dirty="0"/>
              <a:t>education, the labour market</a:t>
            </a:r>
            <a:r>
              <a:rPr lang="en-US" sz="1400" dirty="0" smtClean="0"/>
              <a:t>, household </a:t>
            </a:r>
            <a:r>
              <a:rPr lang="en-US" sz="1400" dirty="0"/>
              <a:t>living standards, mental health, and wealth in the </a:t>
            </a:r>
            <a:r>
              <a:rPr lang="en-US" sz="1400" dirty="0" smtClean="0"/>
              <a:t>UK shows the ways in which COVID has increased inequality on </a:t>
            </a:r>
            <a:r>
              <a:rPr lang="en-US" sz="1400" dirty="0"/>
              <a:t>several </a:t>
            </a:r>
            <a:r>
              <a:rPr lang="en-US" sz="1400" dirty="0" smtClean="0"/>
              <a:t>dimensions and </a:t>
            </a:r>
            <a:r>
              <a:rPr lang="en-US" sz="1400" dirty="0"/>
              <a:t>warns that </a:t>
            </a:r>
            <a:r>
              <a:rPr lang="en-US" sz="1400" dirty="0" smtClean="0"/>
              <a:t>“the </a:t>
            </a:r>
            <a:r>
              <a:rPr lang="en-US" sz="1400" dirty="0"/>
              <a:t>effects are complex, pointing in different directions and resisting easy simplifications</a:t>
            </a:r>
            <a:r>
              <a:rPr lang="en-US" sz="1400" dirty="0" smtClean="0"/>
              <a:t>.”</a:t>
            </a:r>
            <a:endParaRPr lang="en-US" sz="1400" dirty="0"/>
          </a:p>
          <a:p>
            <a:pPr marL="0" indent="0">
              <a:lnSpc>
                <a:spcPct val="100000"/>
              </a:lnSpc>
              <a:buNone/>
            </a:pPr>
            <a:r>
              <a:rPr lang="en-US" sz="1400" dirty="0" smtClean="0"/>
              <a:t>ONS reports </a:t>
            </a:r>
            <a:r>
              <a:rPr lang="en-US" sz="1400" dirty="0"/>
              <a:t>that </a:t>
            </a:r>
            <a:r>
              <a:rPr lang="en-US" sz="1400" dirty="0" smtClean="0"/>
              <a:t>in </a:t>
            </a:r>
            <a:r>
              <a:rPr lang="en-US" sz="1400" dirty="0"/>
              <a:t>November 2021, </a:t>
            </a:r>
            <a:r>
              <a:rPr lang="en-US" sz="1400" dirty="0" smtClean="0"/>
              <a:t>UK </a:t>
            </a:r>
            <a:r>
              <a:rPr lang="en-US" sz="1400" b="1" dirty="0"/>
              <a:t>public sector </a:t>
            </a:r>
            <a:r>
              <a:rPr lang="en-US" sz="1400" b="1" dirty="0" smtClean="0"/>
              <a:t>borrowing </a:t>
            </a:r>
            <a:r>
              <a:rPr lang="en-US" sz="1400" dirty="0" smtClean="0"/>
              <a:t>was £</a:t>
            </a:r>
            <a:r>
              <a:rPr lang="en-US" sz="1400" dirty="0"/>
              <a:t>17.4 billion, </a:t>
            </a:r>
            <a:r>
              <a:rPr lang="en-US" sz="1400" dirty="0" smtClean="0"/>
              <a:t>a reduction from last year but still the </a:t>
            </a:r>
            <a:r>
              <a:rPr lang="en-US" sz="1400" dirty="0"/>
              <a:t>second highest November borrowing on record. Borrowing in the financial year ending March 2021 is now estimated at 15.0% of gross domestic product (GDP), the highest borrowing to GDP ratio since the end of World War Two when it was at 15.2% in the financial year ending March 1946.</a:t>
            </a:r>
            <a:endParaRPr lang="en-US" sz="1400" dirty="0" smtClean="0"/>
          </a:p>
          <a:p>
            <a:pPr marL="0" indent="0">
              <a:lnSpc>
                <a:spcPct val="100000"/>
              </a:lnSpc>
              <a:buNone/>
            </a:pPr>
            <a:r>
              <a:rPr lang="en-US" sz="1400" dirty="0"/>
              <a:t>The </a:t>
            </a:r>
            <a:r>
              <a:rPr lang="en-US" sz="1400" b="1" dirty="0"/>
              <a:t>age composition of those in employment </a:t>
            </a:r>
            <a:r>
              <a:rPr lang="en-US" sz="1400" dirty="0"/>
              <a:t>has changed in the five years up to September 2021. Employment fell 466,000 (1.4%) in the year ending September 2021, largely driven by younger workers (employment of those aged 16 to 24 years fell 201,000). Inactivity for workers aged 55 years and above </a:t>
            </a:r>
            <a:r>
              <a:rPr lang="en-US" sz="1400" dirty="0" smtClean="0"/>
              <a:t>also increased </a:t>
            </a:r>
            <a:r>
              <a:rPr lang="en-US" sz="1400" dirty="0"/>
              <a:t>in the early stages of the pandemic (Quarter 2 2020) and while movements to inactivity were lower in the same quarter in 2021, inactivity remained higher than in 2019 before the coronavirus pandemic</a:t>
            </a:r>
            <a:r>
              <a:rPr lang="en-US" sz="1400" dirty="0" smtClean="0"/>
              <a:t>.</a:t>
            </a:r>
          </a:p>
          <a:p>
            <a:pPr marL="0" indent="0">
              <a:lnSpc>
                <a:spcPct val="100000"/>
              </a:lnSpc>
              <a:buNone/>
            </a:pPr>
            <a:r>
              <a:rPr lang="en-US" sz="1400" dirty="0" smtClean="0">
                <a:hlinkClick r:id="rId4"/>
              </a:rPr>
              <a:t>ONS </a:t>
            </a:r>
            <a:r>
              <a:rPr lang="en-US" sz="1400" dirty="0">
                <a:hlinkClick r:id="rId4"/>
              </a:rPr>
              <a:t>reports </a:t>
            </a:r>
            <a:r>
              <a:rPr lang="en-US" sz="1400" dirty="0"/>
              <a:t>that in December 2021 there were 29.5 million </a:t>
            </a:r>
            <a:r>
              <a:rPr lang="en-US" sz="1400" b="1" dirty="0"/>
              <a:t>employees in the UK</a:t>
            </a:r>
            <a:r>
              <a:rPr lang="en-US" sz="1400" dirty="0"/>
              <a:t>: up 184,000 on the revised November 2021 level and up 409,000 on the pre-coronavirus (COVID-19) February 2020 level. All regions are now above pre-coronavirus levels, The UK </a:t>
            </a:r>
            <a:r>
              <a:rPr lang="en-US" sz="1400" b="1" dirty="0"/>
              <a:t>employment rate </a:t>
            </a:r>
            <a:r>
              <a:rPr lang="en-US" sz="1400" dirty="0"/>
              <a:t>increased by 0.2 percentage points on the quarter to 75.5%. The number of part-time workers decreased strongly during the pandemic, but has been increasing since April to June 2021, driving the increase in employment during the latest three-month period</a:t>
            </a:r>
            <a:r>
              <a:rPr lang="en-US" sz="1400" dirty="0" smtClean="0"/>
              <a:t>.  The </a:t>
            </a:r>
            <a:r>
              <a:rPr lang="en-US" sz="1400" b="1" dirty="0"/>
              <a:t>unemployment rate</a:t>
            </a:r>
            <a:r>
              <a:rPr lang="en-US" sz="1400" dirty="0"/>
              <a:t> decreased by 0.4 percentage points on the quarter to 4.1%, while the economic inactivity rate increased by 0.2 percentage points to 21.3%. The redundancy rate decreased to a record low following the end of the Coronavirus Job Retention Scheme.</a:t>
            </a:r>
            <a:endParaRPr lang="en-US" sz="1400" dirty="0" smtClean="0"/>
          </a:p>
          <a:p>
            <a:pPr marL="0" indent="0">
              <a:lnSpc>
                <a:spcPct val="100000"/>
              </a:lnSpc>
              <a:buNone/>
            </a:pPr>
            <a:endParaRPr lang="en-US" sz="1400" dirty="0" smtClean="0"/>
          </a:p>
          <a:p>
            <a:pPr marL="0" indent="0">
              <a:lnSpc>
                <a:spcPct val="100000"/>
              </a:lnSpc>
              <a:buNone/>
            </a:pPr>
            <a:endParaRPr lang="en-US" sz="1400" dirty="0" smtClean="0"/>
          </a:p>
          <a:p>
            <a:pPr marL="0" indent="0">
              <a:lnSpc>
                <a:spcPct val="100000"/>
              </a:lnSpc>
              <a:buNone/>
            </a:pPr>
            <a:r>
              <a:rPr lang="en-US" sz="1400" dirty="0" smtClean="0"/>
              <a:t> </a:t>
            </a:r>
          </a:p>
          <a:p>
            <a:pPr marL="0" indent="0">
              <a:lnSpc>
                <a:spcPct val="100000"/>
              </a:lnSpc>
              <a:buNone/>
            </a:pPr>
            <a:r>
              <a:rPr lang="en-US" sz="1400" dirty="0"/>
              <a:t> </a:t>
            </a:r>
          </a:p>
        </p:txBody>
      </p:sp>
    </p:spTree>
    <p:extLst>
      <p:ext uri="{BB962C8B-B14F-4D97-AF65-F5344CB8AC3E}">
        <p14:creationId xmlns:p14="http://schemas.microsoft.com/office/powerpoint/2010/main" val="2809194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(2)</a:t>
            </a:r>
            <a:endParaRPr lang="en-GB" sz="2800" dirty="0"/>
          </a:p>
        </p:txBody>
      </p:sp>
      <p:sp>
        <p:nvSpPr>
          <p:cNvPr id="3" name="Content Placeholder 2"/>
          <p:cNvSpPr>
            <a:spLocks noGrp="1"/>
          </p:cNvSpPr>
          <p:nvPr>
            <p:ph idx="1"/>
          </p:nvPr>
        </p:nvSpPr>
        <p:spPr>
          <a:xfrm>
            <a:off x="104454" y="706582"/>
            <a:ext cx="12087546" cy="6151418"/>
          </a:xfrm>
          <a:solidFill>
            <a:schemeClr val="bg1"/>
          </a:solidFill>
        </p:spPr>
        <p:txBody>
          <a:bodyPr>
            <a:noAutofit/>
          </a:bodyPr>
          <a:lstStyle/>
          <a:p>
            <a:pPr marL="0" indent="0">
              <a:lnSpc>
                <a:spcPct val="100000"/>
              </a:lnSpc>
              <a:buNone/>
            </a:pPr>
            <a:r>
              <a:rPr lang="en-US" sz="1400" dirty="0"/>
              <a:t>According to </a:t>
            </a:r>
            <a:r>
              <a:rPr lang="en-US" sz="1400" dirty="0" smtClean="0"/>
              <a:t>latest data from Springboard reported by </a:t>
            </a:r>
            <a:r>
              <a:rPr lang="en-US" sz="1400" dirty="0" smtClean="0">
                <a:hlinkClick r:id="rId2"/>
              </a:rPr>
              <a:t>ONS</a:t>
            </a:r>
            <a:r>
              <a:rPr lang="en-US" sz="1400" dirty="0" smtClean="0"/>
              <a:t>, </a:t>
            </a:r>
            <a:r>
              <a:rPr lang="en-US" sz="1400" dirty="0"/>
              <a:t>in the UK in the week to 8 January 2022, the volume of overall retail </a:t>
            </a:r>
            <a:r>
              <a:rPr lang="en-US" sz="1400" dirty="0" smtClean="0"/>
              <a:t>footfall in </a:t>
            </a:r>
            <a:r>
              <a:rPr lang="en-US" sz="1400" dirty="0"/>
              <a:t>high </a:t>
            </a:r>
            <a:r>
              <a:rPr lang="en-US" sz="1400" dirty="0" smtClean="0"/>
              <a:t>streets; </a:t>
            </a:r>
            <a:r>
              <a:rPr lang="en-US" sz="1400" dirty="0"/>
              <a:t>decreased by 11% from the previous week and was 69% of the level seen in the equivalent week of </a:t>
            </a:r>
            <a:r>
              <a:rPr lang="en-US" sz="1400" dirty="0" smtClean="0"/>
              <a:t>2019.</a:t>
            </a:r>
          </a:p>
          <a:p>
            <a:pPr marL="0" indent="0">
              <a:lnSpc>
                <a:spcPct val="100000"/>
              </a:lnSpc>
              <a:buNone/>
            </a:pPr>
            <a:r>
              <a:rPr lang="en-US" sz="1400" dirty="0" smtClean="0"/>
              <a:t>As at 13 January 2022, </a:t>
            </a:r>
            <a:r>
              <a:rPr lang="en-US" sz="1400" dirty="0" smtClean="0">
                <a:hlinkClick r:id="rId3"/>
              </a:rPr>
              <a:t>ONS</a:t>
            </a:r>
            <a:r>
              <a:rPr lang="en-US" sz="1400" dirty="0" smtClean="0"/>
              <a:t> reported that just </a:t>
            </a:r>
            <a:r>
              <a:rPr lang="en-US" sz="1400" dirty="0"/>
              <a:t>over one-fifth (21%) of </a:t>
            </a:r>
            <a:r>
              <a:rPr lang="en-US" sz="1400" b="1" dirty="0"/>
              <a:t>businesses reported increased cancellations from customers </a:t>
            </a:r>
            <a:r>
              <a:rPr lang="en-US" sz="1400" dirty="0"/>
              <a:t>in the last month, with 64% of businesses in the other service activities industry and nearly half (44%) of businesses in the accommodation and food service activities industry reporting an increase</a:t>
            </a:r>
            <a:r>
              <a:rPr lang="en-US" sz="1400" dirty="0" smtClean="0"/>
              <a:t>.  More </a:t>
            </a:r>
            <a:r>
              <a:rPr lang="en-US" sz="1400" dirty="0"/>
              <a:t>than half (55%) of businesses reported that implementing safety measures resulted in an increase in their operating costs, with 8% reporting costs increased substantially and 47% reporting costs had increased a little.</a:t>
            </a:r>
          </a:p>
          <a:p>
            <a:pPr marL="0" indent="0">
              <a:lnSpc>
                <a:spcPct val="100000"/>
              </a:lnSpc>
              <a:buNone/>
            </a:pPr>
            <a:r>
              <a:rPr lang="en-US" sz="1400" dirty="0" smtClean="0"/>
              <a:t>The </a:t>
            </a:r>
            <a:r>
              <a:rPr lang="en-US" sz="1400" dirty="0" smtClean="0">
                <a:hlinkClick r:id="rId4"/>
              </a:rPr>
              <a:t>West Midlands Weekly Economic Impact Monitor </a:t>
            </a:r>
            <a:r>
              <a:rPr lang="en-US" sz="1400" dirty="0" smtClean="0"/>
              <a:t>(Issue 69) </a:t>
            </a:r>
            <a:r>
              <a:rPr lang="en-US" sz="1400" dirty="0"/>
              <a:t>reports that </a:t>
            </a:r>
            <a:r>
              <a:rPr lang="en-US" sz="1400" dirty="0" smtClean="0"/>
              <a:t>“the </a:t>
            </a:r>
            <a:r>
              <a:rPr lang="en-US" sz="1400" dirty="0"/>
              <a:t>latest quarterly manufacturing Outlook Survey from Make UK and BDO show </a:t>
            </a:r>
            <a:r>
              <a:rPr lang="en-US" sz="1400" b="1" dirty="0"/>
              <a:t>manufacturers within the </a:t>
            </a:r>
            <a:r>
              <a:rPr lang="en-US" sz="1400" b="1" dirty="0" smtClean="0"/>
              <a:t>West Midlands </a:t>
            </a:r>
            <a:r>
              <a:rPr lang="en-US" sz="1400" b="1" dirty="0"/>
              <a:t>have seen a strong performance at the end of the year</a:t>
            </a:r>
            <a:r>
              <a:rPr lang="en-US" sz="1400" dirty="0"/>
              <a:t>. According to the survey, output within the </a:t>
            </a:r>
            <a:r>
              <a:rPr lang="en-US" sz="1400" dirty="0" smtClean="0"/>
              <a:t>region recovered </a:t>
            </a:r>
            <a:r>
              <a:rPr lang="en-US" sz="1400" dirty="0"/>
              <a:t>from the last quarter to +35% which was among the best performance of any UK region and a </a:t>
            </a:r>
            <a:r>
              <a:rPr lang="en-US" sz="1400" dirty="0" smtClean="0"/>
              <a:t>strong figure </a:t>
            </a:r>
            <a:r>
              <a:rPr lang="en-US" sz="1400" dirty="0"/>
              <a:t>by historical standards. The figure was maintained by strong domestic and overseas orders (+41% and +43</a:t>
            </a:r>
            <a:r>
              <a:rPr lang="en-US" sz="1400" dirty="0" smtClean="0"/>
              <a:t>%), which </a:t>
            </a:r>
            <a:r>
              <a:rPr lang="en-US" sz="1400" dirty="0"/>
              <a:t>were both significantly above the national average and a reflection of world markets, which have </a:t>
            </a:r>
            <a:r>
              <a:rPr lang="en-US" sz="1400" dirty="0" smtClean="0"/>
              <a:t>rebounded strongly </a:t>
            </a:r>
            <a:r>
              <a:rPr lang="en-US" sz="1400" dirty="0"/>
              <a:t>throughout the course of the year</a:t>
            </a:r>
            <a:r>
              <a:rPr lang="en-US" sz="1400" dirty="0" smtClean="0"/>
              <a:t>.”  It adds that “As </a:t>
            </a:r>
            <a:r>
              <a:rPr lang="en-US" sz="1400" dirty="0"/>
              <a:t>a result of this strong performance, the outlook for jobs across the West Midlands has significantly improved </a:t>
            </a:r>
            <a:r>
              <a:rPr lang="en-US" sz="1400" dirty="0" smtClean="0"/>
              <a:t>as companies </a:t>
            </a:r>
            <a:r>
              <a:rPr lang="en-US" sz="1400" dirty="0"/>
              <a:t>hire to meet demand. The employment balance in the region was +35% while investment intentions </a:t>
            </a:r>
            <a:r>
              <a:rPr lang="en-US" sz="1400" dirty="0" smtClean="0"/>
              <a:t>also increased </a:t>
            </a:r>
            <a:r>
              <a:rPr lang="en-US" sz="1400" dirty="0"/>
              <a:t>to a balance of +50%, the best performing of any UK region. The big challenges for businesses, </a:t>
            </a:r>
            <a:r>
              <a:rPr lang="en-US" sz="1400" dirty="0" smtClean="0"/>
              <a:t>both regionally </a:t>
            </a:r>
            <a:r>
              <a:rPr lang="en-US" sz="1400" dirty="0"/>
              <a:t>and nationally, lie in attracting and retaining talent, remains the escalating inflationary pressures, </a:t>
            </a:r>
            <a:r>
              <a:rPr lang="en-US" sz="1400" dirty="0" smtClean="0"/>
              <a:t>which are </a:t>
            </a:r>
            <a:r>
              <a:rPr lang="en-US" sz="1400" dirty="0"/>
              <a:t>forcing businesses to raise prices</a:t>
            </a:r>
            <a:r>
              <a:rPr lang="en-US" sz="1400" dirty="0" smtClean="0"/>
              <a:t>.” </a:t>
            </a:r>
          </a:p>
          <a:p>
            <a:pPr marL="0" indent="0">
              <a:lnSpc>
                <a:spcPct val="100000"/>
              </a:lnSpc>
              <a:buNone/>
            </a:pPr>
            <a:r>
              <a:rPr lang="en-US" sz="1400" dirty="0" smtClean="0"/>
              <a:t>Nationally, </a:t>
            </a:r>
            <a:r>
              <a:rPr lang="en-US" sz="1400" dirty="0" smtClean="0">
                <a:hlinkClick r:id="rId5"/>
              </a:rPr>
              <a:t>ONS reports </a:t>
            </a:r>
            <a:r>
              <a:rPr lang="en-US" sz="1400" dirty="0" smtClean="0"/>
              <a:t>that growth </a:t>
            </a:r>
            <a:r>
              <a:rPr lang="en-US" sz="1400" dirty="0"/>
              <a:t>in </a:t>
            </a:r>
            <a:r>
              <a:rPr lang="en-US" sz="1400" b="1" dirty="0"/>
              <a:t>average total pay </a:t>
            </a:r>
            <a:r>
              <a:rPr lang="en-US" sz="1400" dirty="0"/>
              <a:t>(including bonuses) was 4.2% and growth in regular pay (excluding bonuses) was 3.8% among employees in September to November 2021. </a:t>
            </a:r>
            <a:r>
              <a:rPr lang="en-US" sz="1400" dirty="0" smtClean="0"/>
              <a:t> However, inflation has pretty much cancelled out wage growth and in </a:t>
            </a:r>
            <a:r>
              <a:rPr lang="en-US" sz="1400" dirty="0"/>
              <a:t>real terms (adjusted for inflation), total and regular pay have shown minimal growth in September to November 2021, at 0.4% for total pay and 0.0% for regular pay. Single-month growth in real average weekly earnings for November 2021 fell on the year for the first time since July 2020, at negative 0.9% for total pay and negative 1.0% for regular pay</a:t>
            </a:r>
            <a:r>
              <a:rPr lang="en-US" sz="1400" dirty="0" smtClean="0"/>
              <a:t>.</a:t>
            </a:r>
          </a:p>
          <a:p>
            <a:pPr marL="0" indent="0">
              <a:lnSpc>
                <a:spcPct val="100000"/>
              </a:lnSpc>
              <a:buNone/>
            </a:pPr>
            <a:r>
              <a:rPr lang="en-US" sz="1400" dirty="0" smtClean="0"/>
              <a:t>Looking at a longer-term trend, </a:t>
            </a:r>
            <a:r>
              <a:rPr lang="en-US" sz="1400" dirty="0" smtClean="0">
                <a:hlinkClick r:id="rId6"/>
              </a:rPr>
              <a:t>according </a:t>
            </a:r>
            <a:r>
              <a:rPr lang="en-US" sz="1400" dirty="0">
                <a:hlinkClick r:id="rId6"/>
              </a:rPr>
              <a:t>to ONS</a:t>
            </a:r>
            <a:r>
              <a:rPr lang="en-US" sz="1400" dirty="0"/>
              <a:t>, </a:t>
            </a:r>
            <a:r>
              <a:rPr lang="en-US" sz="1400" b="1" dirty="0"/>
              <a:t>wealth inequality between the regions </a:t>
            </a:r>
            <a:r>
              <a:rPr lang="en-US" sz="1400" dirty="0"/>
              <a:t>of Great Britain widened over the decade to 2020.  Between April 2018 and March 2020, average (median) wealth among </a:t>
            </a:r>
            <a:r>
              <a:rPr lang="en-US" sz="1400" i="1" dirty="0"/>
              <a:t>individuals</a:t>
            </a:r>
            <a:r>
              <a:rPr lang="en-US" sz="1400" dirty="0"/>
              <a:t> in the South East of England (£236,000) was £157,000 higher than in the North East (£79,000). This gap was almost twice as high as in July 2010 to June 2012 (£80,000 in nominal terms or £92,000 after adjusting for inflation).  For the average respondent in the South East of England, 33% of their wealth came from property compared with just 20% in the North East.  A similar picture is seen in average household wealth.</a:t>
            </a:r>
          </a:p>
          <a:p>
            <a:pPr marL="0" indent="0">
              <a:lnSpc>
                <a:spcPct val="100000"/>
              </a:lnSpc>
              <a:buNone/>
            </a:pPr>
            <a:endParaRPr lang="en-US" sz="1400" dirty="0"/>
          </a:p>
        </p:txBody>
      </p:sp>
    </p:spTree>
    <p:extLst>
      <p:ext uri="{BB962C8B-B14F-4D97-AF65-F5344CB8AC3E}">
        <p14:creationId xmlns:p14="http://schemas.microsoft.com/office/powerpoint/2010/main" val="153339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(3)</a:t>
            </a:r>
            <a:endParaRPr lang="en-GB" sz="2800" dirty="0"/>
          </a:p>
        </p:txBody>
      </p:sp>
      <p:sp>
        <p:nvSpPr>
          <p:cNvPr id="3" name="Content Placeholder 2"/>
          <p:cNvSpPr>
            <a:spLocks noGrp="1"/>
          </p:cNvSpPr>
          <p:nvPr>
            <p:ph idx="1"/>
          </p:nvPr>
        </p:nvSpPr>
        <p:spPr>
          <a:xfrm>
            <a:off x="104454" y="706582"/>
            <a:ext cx="12087546" cy="5694218"/>
          </a:xfrm>
          <a:solidFill>
            <a:schemeClr val="bg1"/>
          </a:solidFill>
        </p:spPr>
        <p:txBody>
          <a:bodyPr>
            <a:noAutofit/>
          </a:bodyPr>
          <a:lstStyle/>
          <a:p>
            <a:pPr marL="0" indent="0">
              <a:lnSpc>
                <a:spcPct val="100000"/>
              </a:lnSpc>
              <a:buNone/>
            </a:pPr>
            <a:r>
              <a:rPr lang="en-US" sz="1400" dirty="0" smtClean="0"/>
              <a:t>The last </a:t>
            </a:r>
            <a:r>
              <a:rPr lang="en-US" sz="1400" dirty="0" smtClean="0">
                <a:hlinkClick r:id="rId2"/>
              </a:rPr>
              <a:t>quarterly UK Economic Outlook Report </a:t>
            </a:r>
            <a:r>
              <a:rPr lang="en-US" sz="1400" dirty="0" smtClean="0"/>
              <a:t>from PWC </a:t>
            </a:r>
            <a:r>
              <a:rPr lang="en-US" sz="1400" dirty="0"/>
              <a:t>(December 2021) </a:t>
            </a:r>
            <a:r>
              <a:rPr lang="en-US" sz="1400" dirty="0" smtClean="0"/>
              <a:t>suggests headline </a:t>
            </a:r>
            <a:r>
              <a:rPr lang="en-US" sz="1400" dirty="0"/>
              <a:t>GDP growth in 2022 could be between 4.5% and 5.1% but this is largely driven by base effects. The annual growth figures in the first half of 2022 are expected to be skewed as the economy comes off its low base due to the national lockdown in early 2021. Core underlying growth will continue to be relatively modest, continuing the low-growth trend we have seen this year driven by the normalisation of economic activity.</a:t>
            </a:r>
          </a:p>
          <a:p>
            <a:pPr marL="0" indent="0">
              <a:lnSpc>
                <a:spcPct val="100000"/>
              </a:lnSpc>
              <a:buNone/>
            </a:pPr>
            <a:r>
              <a:rPr lang="en-US" sz="1400" dirty="0" smtClean="0"/>
              <a:t>Thereafter PWC anticipate </a:t>
            </a:r>
            <a:r>
              <a:rPr lang="en-US" sz="1400" b="1" dirty="0"/>
              <a:t>GDP growth to slow down in 2023 </a:t>
            </a:r>
            <a:r>
              <a:rPr lang="en-US" sz="1400" dirty="0"/>
              <a:t>as the economy returns to its pre-pandemic trend. By the end of 2022, the UK economy is likely to be roughly 1% to 2% above the pre-COVID levels. From 2023 onwards, the pace of growth is projected to slow down further as base effects fall out of the annual figures. </a:t>
            </a:r>
            <a:r>
              <a:rPr lang="en-US" sz="1400" dirty="0" smtClean="0"/>
              <a:t>PWC expects that </a:t>
            </a:r>
            <a:r>
              <a:rPr lang="en-US" sz="1400" dirty="0"/>
              <a:t>growth could range between 1.3% and 1.8% in 2023</a:t>
            </a:r>
            <a:r>
              <a:rPr lang="en-US" sz="1400" dirty="0" smtClean="0"/>
              <a:t>.</a:t>
            </a:r>
          </a:p>
          <a:p>
            <a:pPr marL="0" indent="0">
              <a:lnSpc>
                <a:spcPct val="100000"/>
              </a:lnSpc>
              <a:buNone/>
            </a:pPr>
            <a:r>
              <a:rPr lang="en-US" sz="1400" dirty="0"/>
              <a:t>PWC expects </a:t>
            </a:r>
            <a:r>
              <a:rPr lang="en-US" sz="1400" dirty="0" smtClean="0"/>
              <a:t>the </a:t>
            </a:r>
            <a:r>
              <a:rPr lang="en-US" sz="1400" b="1" dirty="0"/>
              <a:t>uneven impact of the pandemic to continue </a:t>
            </a:r>
            <a:r>
              <a:rPr lang="en-US" sz="1400" dirty="0"/>
              <a:t>as the recovery is increasingly polarised across sectors, regions and households. Lower income households are squeezed, especially those struggling to retrain and reenter the workforce post furlough, while higher income households have the potential to spend. Growth in the hospitality sector is projected to continue accelerating in a fully opened economy while output from other sectors, like construction and manufacturing, is expected to be moderated by workforce shortages, supply bottlenecks, and weakening demand and business confidence. </a:t>
            </a:r>
            <a:r>
              <a:rPr lang="en-US" sz="1400" b="1" dirty="0"/>
              <a:t>At the regional level, the pandemic has resulted in the most severe regional disparity in output in the past 50 years</a:t>
            </a:r>
            <a:r>
              <a:rPr lang="en-US" sz="1400" dirty="0"/>
              <a:t>, with the West Midlands, and the South East underperforming due to their heavy reliance on manufacturing, retail and wholesale, while Northern Ireland is the only region where economic growth has exceeded both expectations and the pre-crisis levels. </a:t>
            </a:r>
            <a:r>
              <a:rPr lang="en-US" sz="1400" dirty="0" smtClean="0"/>
              <a:t>PWC expects </a:t>
            </a:r>
            <a:r>
              <a:rPr lang="en-US" sz="1400" dirty="0"/>
              <a:t>this polarisation to be one of the key drivers behind the UK’s low-growth prospects, and may be one of the core factors affecting growth over the medium-to-long term.</a:t>
            </a:r>
            <a:endParaRPr lang="en-US" sz="1400" dirty="0" smtClean="0"/>
          </a:p>
          <a:p>
            <a:pPr marL="0" indent="0">
              <a:lnSpc>
                <a:spcPct val="100000"/>
              </a:lnSpc>
              <a:buNone/>
            </a:pPr>
            <a:r>
              <a:rPr lang="en-US" sz="1400" b="1" dirty="0"/>
              <a:t>Inflation </a:t>
            </a:r>
            <a:r>
              <a:rPr lang="en-US" sz="1400" dirty="0"/>
              <a:t>is likely to reach its highest level for three decades in Q2 2022, before returning gradually back to </a:t>
            </a:r>
            <a:r>
              <a:rPr lang="en-US" sz="1400" dirty="0" smtClean="0"/>
              <a:t>target, with </a:t>
            </a:r>
            <a:r>
              <a:rPr lang="en-US" sz="1400" dirty="0"/>
              <a:t>e</a:t>
            </a:r>
            <a:r>
              <a:rPr lang="en-US" sz="1400" dirty="0" smtClean="0"/>
              <a:t>nergy </a:t>
            </a:r>
            <a:r>
              <a:rPr lang="en-US" sz="1400" dirty="0"/>
              <a:t>and fuel prices </a:t>
            </a:r>
            <a:r>
              <a:rPr lang="en-US" sz="1400" dirty="0" smtClean="0"/>
              <a:t>expected </a:t>
            </a:r>
            <a:r>
              <a:rPr lang="en-US" sz="1400" dirty="0"/>
              <a:t>to drive most of the rapid </a:t>
            </a:r>
            <a:r>
              <a:rPr lang="en-US" sz="1400" dirty="0" smtClean="0"/>
              <a:t>rise.   </a:t>
            </a:r>
          </a:p>
          <a:p>
            <a:pPr marL="0" indent="0">
              <a:lnSpc>
                <a:spcPct val="100000"/>
              </a:lnSpc>
              <a:buNone/>
            </a:pPr>
            <a:r>
              <a:rPr lang="en-US" sz="1400" dirty="0"/>
              <a:t>Emerging evidence suggests the end of the </a:t>
            </a:r>
            <a:r>
              <a:rPr lang="en-US" sz="1400" b="1" dirty="0"/>
              <a:t>furlough scheme </a:t>
            </a:r>
            <a:r>
              <a:rPr lang="en-US" sz="1400" dirty="0"/>
              <a:t>has not set back the labour market </a:t>
            </a:r>
            <a:r>
              <a:rPr lang="en-US" sz="1400" dirty="0" smtClean="0"/>
              <a:t>recovery however</a:t>
            </a:r>
            <a:r>
              <a:rPr lang="en-US" sz="1400" dirty="0"/>
              <a:t>, it will take some months to understand the full impact of the end of furlough. </a:t>
            </a:r>
            <a:endParaRPr lang="en-US" sz="1400" dirty="0" smtClean="0"/>
          </a:p>
          <a:p>
            <a:pPr marL="0" indent="0">
              <a:lnSpc>
                <a:spcPct val="100000"/>
              </a:lnSpc>
              <a:buNone/>
            </a:pPr>
            <a:r>
              <a:rPr lang="en-US" sz="1400" dirty="0" smtClean="0"/>
              <a:t>EMSI has produced </a:t>
            </a:r>
            <a:r>
              <a:rPr lang="en-US" sz="1400" dirty="0" smtClean="0">
                <a:hlinkClick r:id="rId3"/>
              </a:rPr>
              <a:t>an interactive table</a:t>
            </a:r>
            <a:r>
              <a:rPr lang="en-US" sz="1400" dirty="0" smtClean="0"/>
              <a:t> ranking local authorities in terms of the percentage increase seen in </a:t>
            </a:r>
            <a:r>
              <a:rPr lang="en-US" sz="1400" b="1" dirty="0" smtClean="0"/>
              <a:t>job postings </a:t>
            </a:r>
            <a:r>
              <a:rPr lang="en-US" sz="1400" dirty="0" smtClean="0"/>
              <a:t>between January and September 2021.  Herefordshire is ranked 138 out of 388 with a 43% increase.</a:t>
            </a:r>
            <a:endParaRPr lang="en-US" sz="1400" dirty="0"/>
          </a:p>
          <a:p>
            <a:pPr marL="0" indent="0">
              <a:lnSpc>
                <a:spcPct val="100000"/>
              </a:lnSpc>
              <a:buNone/>
            </a:pPr>
            <a:endParaRPr lang="en-US" sz="1400" dirty="0" smtClean="0"/>
          </a:p>
          <a:p>
            <a:pPr marL="0" indent="0">
              <a:lnSpc>
                <a:spcPct val="100000"/>
              </a:lnSpc>
              <a:buNone/>
            </a:pPr>
            <a:r>
              <a:rPr lang="en-US" sz="1400" dirty="0"/>
              <a:t> </a:t>
            </a:r>
          </a:p>
        </p:txBody>
      </p:sp>
    </p:spTree>
    <p:extLst>
      <p:ext uri="{BB962C8B-B14F-4D97-AF65-F5344CB8AC3E}">
        <p14:creationId xmlns:p14="http://schemas.microsoft.com/office/powerpoint/2010/main" val="268818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28" y="128050"/>
            <a:ext cx="11520000" cy="591478"/>
          </a:xfrm>
        </p:spPr>
        <p:txBody>
          <a:bodyPr>
            <a:normAutofit/>
          </a:bodyPr>
          <a:lstStyle/>
          <a:p>
            <a:r>
              <a:rPr lang="en-GB" sz="2800" dirty="0" smtClean="0"/>
              <a:t>The wider picture (4)</a:t>
            </a:r>
            <a:endParaRPr lang="en-GB" sz="2800" dirty="0"/>
          </a:p>
        </p:txBody>
      </p:sp>
      <p:sp>
        <p:nvSpPr>
          <p:cNvPr id="3" name="Content Placeholder 2"/>
          <p:cNvSpPr>
            <a:spLocks noGrp="1"/>
          </p:cNvSpPr>
          <p:nvPr>
            <p:ph idx="1"/>
          </p:nvPr>
        </p:nvSpPr>
        <p:spPr>
          <a:xfrm>
            <a:off x="104454" y="706581"/>
            <a:ext cx="12087546" cy="5874327"/>
          </a:xfrm>
          <a:solidFill>
            <a:schemeClr val="bg1"/>
          </a:solidFill>
        </p:spPr>
        <p:txBody>
          <a:bodyPr>
            <a:noAutofit/>
          </a:bodyPr>
          <a:lstStyle/>
          <a:p>
            <a:pPr>
              <a:lnSpc>
                <a:spcPct val="100000"/>
              </a:lnSpc>
            </a:pPr>
            <a:r>
              <a:rPr lang="en-US" sz="1400" dirty="0" smtClean="0"/>
              <a:t>A recent </a:t>
            </a:r>
            <a:r>
              <a:rPr lang="en-US" sz="1400" i="1" dirty="0" smtClean="0">
                <a:hlinkClick r:id="rId2"/>
              </a:rPr>
              <a:t>Guardian </a:t>
            </a:r>
            <a:r>
              <a:rPr lang="en-US" sz="1400" dirty="0" smtClean="0">
                <a:hlinkClick r:id="rId2"/>
              </a:rPr>
              <a:t>article </a:t>
            </a:r>
            <a:r>
              <a:rPr lang="en-US" sz="1400" dirty="0" smtClean="0"/>
              <a:t>highlighted “exorbitant” credit card </a:t>
            </a:r>
            <a:r>
              <a:rPr lang="en-US" sz="1400" dirty="0"/>
              <a:t>interest rates </a:t>
            </a:r>
            <a:r>
              <a:rPr lang="en-US" sz="1400" dirty="0" smtClean="0"/>
              <a:t>and warned </a:t>
            </a:r>
            <a:r>
              <a:rPr lang="en-US" sz="1400" dirty="0"/>
              <a:t>that </a:t>
            </a:r>
            <a:r>
              <a:rPr lang="en-US" sz="1400" b="1" dirty="0"/>
              <a:t>some of the poorest households have resorted to credit cards to help pay for their living costs</a:t>
            </a:r>
            <a:r>
              <a:rPr lang="en-US" sz="1400" dirty="0"/>
              <a:t>. </a:t>
            </a:r>
            <a:r>
              <a:rPr lang="en-US" sz="1400" dirty="0" smtClean="0"/>
              <a:t>The article cites research </a:t>
            </a:r>
            <a:r>
              <a:rPr lang="en-US" sz="1400" dirty="0"/>
              <a:t>published in October by the Joseph Rowntree Foundation </a:t>
            </a:r>
            <a:r>
              <a:rPr lang="en-US" sz="1400" dirty="0" smtClean="0"/>
              <a:t>which found </a:t>
            </a:r>
            <a:r>
              <a:rPr lang="en-US" sz="1400" dirty="0"/>
              <a:t>4.4 million low-income households have had to take on new or increased borrowing through the </a:t>
            </a:r>
            <a:r>
              <a:rPr lang="en-US" sz="1400" dirty="0" smtClean="0"/>
              <a:t>pandemic, with the </a:t>
            </a:r>
            <a:r>
              <a:rPr lang="en-US" sz="1400" dirty="0"/>
              <a:t>annual percentage rate (APR) on cards for customers with a low credit score </a:t>
            </a:r>
            <a:r>
              <a:rPr lang="en-US" sz="1400" dirty="0" smtClean="0"/>
              <a:t>being as </a:t>
            </a:r>
            <a:r>
              <a:rPr lang="en-US" sz="1400" dirty="0"/>
              <a:t>high as 59.9</a:t>
            </a:r>
            <a:r>
              <a:rPr lang="en-US" sz="1400" dirty="0" smtClean="0"/>
              <a:t>%.</a:t>
            </a:r>
          </a:p>
          <a:p>
            <a:pPr>
              <a:lnSpc>
                <a:spcPct val="100000"/>
              </a:lnSpc>
            </a:pPr>
            <a:r>
              <a:rPr lang="en-US" sz="1400" dirty="0" smtClean="0">
                <a:hlinkClick r:id="rId3"/>
              </a:rPr>
              <a:t>New research </a:t>
            </a:r>
            <a:r>
              <a:rPr lang="en-US" sz="1400" dirty="0" smtClean="0"/>
              <a:t>by the Centre for Ageing Better has </a:t>
            </a:r>
            <a:r>
              <a:rPr lang="en-US" sz="1400" dirty="0"/>
              <a:t>found </a:t>
            </a:r>
            <a:r>
              <a:rPr lang="en-US" sz="1400" b="1" dirty="0"/>
              <a:t>that </a:t>
            </a:r>
            <a:r>
              <a:rPr lang="en-US" sz="1400" b="1" dirty="0" smtClean="0"/>
              <a:t>financial </a:t>
            </a:r>
            <a:r>
              <a:rPr lang="en-US" sz="1400" b="1" dirty="0"/>
              <a:t>inequality in later life </a:t>
            </a:r>
            <a:r>
              <a:rPr lang="en-US" sz="1400" b="1" dirty="0" smtClean="0"/>
              <a:t>is increasing </a:t>
            </a:r>
            <a:r>
              <a:rPr lang="en-US" sz="1400" b="1" dirty="0"/>
              <a:t>dramatically</a:t>
            </a:r>
            <a:r>
              <a:rPr lang="en-US" sz="1400" dirty="0"/>
              <a:t>. The richest </a:t>
            </a:r>
            <a:r>
              <a:rPr lang="en-US" sz="1400" dirty="0" smtClean="0"/>
              <a:t>people in </a:t>
            </a:r>
            <a:r>
              <a:rPr lang="en-US" sz="1400" dirty="0"/>
              <a:t>their 50s and 60s today are twice </a:t>
            </a:r>
            <a:r>
              <a:rPr lang="en-US" sz="1400" dirty="0" smtClean="0"/>
              <a:t>as wealthy </a:t>
            </a:r>
            <a:r>
              <a:rPr lang="en-US" sz="1400" dirty="0"/>
              <a:t>as the richest in this age group </a:t>
            </a:r>
            <a:r>
              <a:rPr lang="en-US" sz="1400" dirty="0" smtClean="0"/>
              <a:t>were 16 </a:t>
            </a:r>
            <a:r>
              <a:rPr lang="en-US" sz="1400" dirty="0"/>
              <a:t>years before; the poorest are almost </a:t>
            </a:r>
            <a:r>
              <a:rPr lang="en-US" sz="1400" dirty="0" smtClean="0"/>
              <a:t>a third </a:t>
            </a:r>
            <a:r>
              <a:rPr lang="en-US" sz="1400" dirty="0"/>
              <a:t>poorer. One in five in this age group </a:t>
            </a:r>
            <a:r>
              <a:rPr lang="en-US" sz="1400" dirty="0" smtClean="0"/>
              <a:t>say they </a:t>
            </a:r>
            <a:r>
              <a:rPr lang="en-US" sz="1400" dirty="0"/>
              <a:t>will be unable to meet future </a:t>
            </a:r>
            <a:r>
              <a:rPr lang="en-US" sz="1400" dirty="0" smtClean="0"/>
              <a:t>financial needs </a:t>
            </a:r>
            <a:r>
              <a:rPr lang="en-US" sz="1400" dirty="0"/>
              <a:t>in old age. A rise in private </a:t>
            </a:r>
            <a:r>
              <a:rPr lang="en-US" sz="1400" dirty="0" smtClean="0"/>
              <a:t>renting means </a:t>
            </a:r>
            <a:r>
              <a:rPr lang="en-US" sz="1400" dirty="0"/>
              <a:t>fewer people will be able to </a:t>
            </a:r>
            <a:r>
              <a:rPr lang="en-US" sz="1400" dirty="0" smtClean="0"/>
              <a:t>rely on </a:t>
            </a:r>
            <a:r>
              <a:rPr lang="en-US" sz="1400" dirty="0"/>
              <a:t>housing assets to fund old </a:t>
            </a:r>
            <a:r>
              <a:rPr lang="en-US" sz="1400" dirty="0" smtClean="0"/>
              <a:t>age,  The </a:t>
            </a:r>
            <a:r>
              <a:rPr lang="en-US" sz="1400" dirty="0"/>
              <a:t>gender employment gap </a:t>
            </a:r>
            <a:r>
              <a:rPr lang="en-US" sz="1400" dirty="0" smtClean="0"/>
              <a:t>among people </a:t>
            </a:r>
            <a:r>
              <a:rPr lang="en-US" sz="1400" dirty="0"/>
              <a:t>approaching retirement </a:t>
            </a:r>
            <a:r>
              <a:rPr lang="en-US" sz="1400" dirty="0" smtClean="0"/>
              <a:t>means that </a:t>
            </a:r>
            <a:r>
              <a:rPr lang="en-US" sz="1400" dirty="0"/>
              <a:t>women face greater </a:t>
            </a:r>
            <a:r>
              <a:rPr lang="en-US" sz="1400" dirty="0" smtClean="0"/>
              <a:t>financial precarity </a:t>
            </a:r>
            <a:r>
              <a:rPr lang="en-US" sz="1400" dirty="0"/>
              <a:t>in later life</a:t>
            </a:r>
            <a:r>
              <a:rPr lang="en-US" sz="1400" dirty="0" smtClean="0"/>
              <a:t>.  In addition, the </a:t>
            </a:r>
            <a:r>
              <a:rPr lang="en-US" sz="1400" dirty="0"/>
              <a:t>quality of work has worsened </a:t>
            </a:r>
            <a:r>
              <a:rPr lang="en-US" sz="1400" dirty="0" smtClean="0"/>
              <a:t>for people </a:t>
            </a:r>
            <a:r>
              <a:rPr lang="en-US" sz="1400" dirty="0"/>
              <a:t>in their 50s and </a:t>
            </a:r>
            <a:r>
              <a:rPr lang="en-US" sz="1400" dirty="0" smtClean="0"/>
              <a:t>60s and poor </a:t>
            </a:r>
            <a:r>
              <a:rPr lang="en-US" sz="1400" dirty="0"/>
              <a:t>health will limit many </a:t>
            </a:r>
            <a:r>
              <a:rPr lang="en-US" sz="1400" dirty="0" smtClean="0"/>
              <a:t>people’s ability </a:t>
            </a:r>
            <a:r>
              <a:rPr lang="en-US" sz="1400" dirty="0"/>
              <a:t>to work up to state pension age</a:t>
            </a:r>
            <a:r>
              <a:rPr lang="en-US" sz="1400" dirty="0" smtClean="0"/>
              <a:t>.  At the same time, large </a:t>
            </a:r>
            <a:r>
              <a:rPr lang="en-US" sz="1400" dirty="0"/>
              <a:t>numbers in this age group </a:t>
            </a:r>
            <a:r>
              <a:rPr lang="en-US" sz="1400" dirty="0" smtClean="0"/>
              <a:t>are juggling </a:t>
            </a:r>
            <a:r>
              <a:rPr lang="en-US" sz="1400" dirty="0"/>
              <a:t>working lives with caring </a:t>
            </a:r>
            <a:r>
              <a:rPr lang="en-US" sz="1400" dirty="0" smtClean="0"/>
              <a:t>for loved </a:t>
            </a:r>
            <a:r>
              <a:rPr lang="en-US" sz="1400" dirty="0"/>
              <a:t>ones</a:t>
            </a:r>
            <a:r>
              <a:rPr lang="en-US" sz="1400" dirty="0" smtClean="0"/>
              <a:t>. </a:t>
            </a:r>
          </a:p>
          <a:p>
            <a:pPr>
              <a:lnSpc>
                <a:spcPct val="100000"/>
              </a:lnSpc>
            </a:pPr>
            <a:r>
              <a:rPr lang="en-US" sz="1400" dirty="0" smtClean="0"/>
              <a:t>According to </a:t>
            </a:r>
            <a:r>
              <a:rPr lang="en-US" sz="1400" dirty="0">
                <a:hlinkClick r:id="rId4"/>
              </a:rPr>
              <a:t>recent research by </a:t>
            </a:r>
            <a:r>
              <a:rPr lang="en-US" sz="1400" dirty="0" smtClean="0">
                <a:hlinkClick r:id="rId4"/>
              </a:rPr>
              <a:t>BRE </a:t>
            </a:r>
            <a:r>
              <a:rPr lang="en-US" sz="1400" dirty="0" smtClean="0"/>
              <a:t>into the </a:t>
            </a:r>
            <a:r>
              <a:rPr lang="en-US" sz="1400" b="1" dirty="0" smtClean="0"/>
              <a:t>economic impacts of poor quality housing </a:t>
            </a:r>
            <a:r>
              <a:rPr lang="en-US" sz="1400" dirty="0" smtClean="0"/>
              <a:t>in Britain, it </a:t>
            </a:r>
            <a:r>
              <a:rPr lang="en-US" sz="1400" dirty="0"/>
              <a:t>is costing the NHS </a:t>
            </a:r>
            <a:r>
              <a:rPr lang="en-US" sz="1400" dirty="0" smtClean="0"/>
              <a:t>around £1.4bn </a:t>
            </a:r>
            <a:r>
              <a:rPr lang="en-US" sz="1400" dirty="0"/>
              <a:t>per year to treat those people who are affected by poor housing. </a:t>
            </a:r>
            <a:r>
              <a:rPr lang="en-US" sz="1400" dirty="0" smtClean="0"/>
              <a:t> More </a:t>
            </a:r>
            <a:r>
              <a:rPr lang="en-US" sz="1400" dirty="0"/>
              <a:t>than half (£857 million) of this annual NHS treatment bill can be attributed to defects in poor homes which expose residents to excess cold, while the second biggest cost to the NHS comes from hazards which cause people to fall and injure themselves, predominantly on staircases</a:t>
            </a:r>
            <a:r>
              <a:rPr lang="en-US" sz="1400" dirty="0" smtClean="0"/>
              <a:t>.  The report also highlights the wider ‘</a:t>
            </a:r>
            <a:r>
              <a:rPr lang="en-US" sz="1400" dirty="0"/>
              <a:t>societal costs’, such as those relating to care, which in some cases may continue </a:t>
            </a:r>
            <a:r>
              <a:rPr lang="en-US" sz="1400" dirty="0" smtClean="0"/>
              <a:t>for </a:t>
            </a:r>
            <a:r>
              <a:rPr lang="en-US" sz="1400" dirty="0"/>
              <a:t>a </a:t>
            </a:r>
            <a:r>
              <a:rPr lang="en-US" sz="1400" dirty="0" smtClean="0"/>
              <a:t>lifetime and a </a:t>
            </a:r>
            <a:r>
              <a:rPr lang="en-US" sz="1400" dirty="0"/>
              <a:t>mental health cost </a:t>
            </a:r>
            <a:r>
              <a:rPr lang="en-US" sz="1400" dirty="0" smtClean="0"/>
              <a:t>caused by suffering </a:t>
            </a:r>
            <a:r>
              <a:rPr lang="en-US" sz="1400" dirty="0"/>
              <a:t>and trauma. </a:t>
            </a:r>
            <a:r>
              <a:rPr lang="en-US" sz="1400" dirty="0" smtClean="0"/>
              <a:t>The report argues that poor housing leads to a </a:t>
            </a:r>
            <a:r>
              <a:rPr lang="en-US" sz="1400" dirty="0"/>
              <a:t>loss of economic potential (poorer educational achievement, loss of productivity</a:t>
            </a:r>
            <a:r>
              <a:rPr lang="en-US" sz="1400" dirty="0" smtClean="0"/>
              <a:t>, career </a:t>
            </a:r>
            <a:r>
              <a:rPr lang="en-US" sz="1400" dirty="0"/>
              <a:t>prospects) for victims of hazards, family carers and employers</a:t>
            </a:r>
            <a:r>
              <a:rPr lang="en-US" sz="1400" dirty="0" smtClean="0"/>
              <a:t>..   When </a:t>
            </a:r>
            <a:r>
              <a:rPr lang="en-US" sz="1400" dirty="0"/>
              <a:t>these societal costs are included, it is estimated that the full cost to society of leaving people living </a:t>
            </a:r>
            <a:r>
              <a:rPr lang="en-US" sz="1400" dirty="0" smtClean="0"/>
              <a:t>in poor </a:t>
            </a:r>
            <a:r>
              <a:rPr lang="en-US" sz="1400" dirty="0"/>
              <a:t>housing is some £18.5bn per annum</a:t>
            </a:r>
            <a:r>
              <a:rPr lang="en-US" sz="1400" dirty="0" smtClean="0"/>
              <a:t>.</a:t>
            </a:r>
          </a:p>
          <a:p>
            <a:pPr>
              <a:lnSpc>
                <a:spcPct val="100000"/>
              </a:lnSpc>
            </a:pPr>
            <a:r>
              <a:rPr lang="en-US" sz="1400" dirty="0" smtClean="0"/>
              <a:t>Some </a:t>
            </a:r>
            <a:r>
              <a:rPr lang="en-US" sz="1400" dirty="0" smtClean="0">
                <a:hlinkClick r:id="rId5"/>
              </a:rPr>
              <a:t>enlightening new research by the Resolution Foundation </a:t>
            </a:r>
            <a:r>
              <a:rPr lang="en-US" sz="1400" dirty="0" smtClean="0"/>
              <a:t>debunks the myth that young people today prefer to live in rented accommodation as a lifestyle choice and instead finds that the vast majority do </a:t>
            </a:r>
            <a:r>
              <a:rPr lang="en-US" sz="1400" b="1" dirty="0" smtClean="0"/>
              <a:t>want to buy but can’t afford it </a:t>
            </a:r>
            <a:r>
              <a:rPr lang="en-US" sz="1400" dirty="0" smtClean="0"/>
              <a:t>until much later in life than was the case a </a:t>
            </a:r>
            <a:r>
              <a:rPr lang="en-US" sz="1400" dirty="0"/>
              <a:t>few decades ago. </a:t>
            </a:r>
            <a:r>
              <a:rPr lang="en-US" sz="1400" dirty="0" smtClean="0"/>
              <a:t> The report paints a bleak picture of the scale </a:t>
            </a:r>
            <a:r>
              <a:rPr lang="en-US" sz="1400" dirty="0"/>
              <a:t>of the financial challenge </a:t>
            </a:r>
            <a:r>
              <a:rPr lang="en-US" sz="1400" dirty="0" smtClean="0"/>
              <a:t>they face.  Currently, only </a:t>
            </a:r>
            <a:r>
              <a:rPr lang="en-US" sz="1400" dirty="0"/>
              <a:t>a small minority (8 per cent) of those aged 25-to-34 who are not home owners </a:t>
            </a:r>
            <a:r>
              <a:rPr lang="en-US" sz="1400" dirty="0" smtClean="0"/>
              <a:t>have sufficient </a:t>
            </a:r>
            <a:r>
              <a:rPr lang="en-US" sz="1400" dirty="0"/>
              <a:t>savings to afford a </a:t>
            </a:r>
            <a:r>
              <a:rPr lang="en-US" sz="1400" dirty="0" smtClean="0"/>
              <a:t>10% </a:t>
            </a:r>
            <a:r>
              <a:rPr lang="en-US" sz="1400" dirty="0"/>
              <a:t>deposit on the average first-time buyer </a:t>
            </a:r>
            <a:r>
              <a:rPr lang="en-US" sz="1400" dirty="0" smtClean="0"/>
              <a:t>home in </a:t>
            </a:r>
            <a:r>
              <a:rPr lang="en-US" sz="1400" dirty="0"/>
              <a:t>their region; indeed, half (</a:t>
            </a:r>
            <a:r>
              <a:rPr lang="en-US" sz="1400" dirty="0" smtClean="0"/>
              <a:t>48%) </a:t>
            </a:r>
            <a:r>
              <a:rPr lang="en-US" sz="1400" dirty="0"/>
              <a:t>of non-home owning young family units </a:t>
            </a:r>
            <a:r>
              <a:rPr lang="en-US" sz="1400" dirty="0" smtClean="0"/>
              <a:t>have less </a:t>
            </a:r>
            <a:r>
              <a:rPr lang="en-US" sz="1400" dirty="0"/>
              <a:t>than £1,000 in the bank. </a:t>
            </a:r>
            <a:r>
              <a:rPr lang="en-US" sz="1400" dirty="0" smtClean="0"/>
              <a:t> Looking at whether </a:t>
            </a:r>
            <a:r>
              <a:rPr lang="en-US" sz="1400" dirty="0"/>
              <a:t>they have sufficient </a:t>
            </a:r>
            <a:r>
              <a:rPr lang="en-US" sz="1400" dirty="0" smtClean="0"/>
              <a:t>earnings to </a:t>
            </a:r>
            <a:r>
              <a:rPr lang="en-US" sz="1400" dirty="0"/>
              <a:t>get the required mortgage with a loan-to-income ratio of 4.5, </a:t>
            </a:r>
            <a:r>
              <a:rPr lang="en-US" sz="1400" dirty="0" smtClean="0"/>
              <a:t>12% of </a:t>
            </a:r>
            <a:r>
              <a:rPr lang="en-US" sz="1400" dirty="0"/>
              <a:t>young non-home owners have sufficient earnings but insufficient savings, and </a:t>
            </a:r>
            <a:r>
              <a:rPr lang="en-US" sz="1400" dirty="0" smtClean="0"/>
              <a:t>only 4% are </a:t>
            </a:r>
            <a:r>
              <a:rPr lang="en-US" sz="1400" dirty="0"/>
              <a:t>sufficient in both (the fact this group is small indicates that when </a:t>
            </a:r>
            <a:r>
              <a:rPr lang="en-US" sz="1400" dirty="0" smtClean="0"/>
              <a:t>people can</a:t>
            </a:r>
            <a:r>
              <a:rPr lang="en-US" sz="1400" dirty="0"/>
              <a:t>, they become homeowners).</a:t>
            </a:r>
          </a:p>
        </p:txBody>
      </p:sp>
    </p:spTree>
    <p:extLst>
      <p:ext uri="{BB962C8B-B14F-4D97-AF65-F5344CB8AC3E}">
        <p14:creationId xmlns:p14="http://schemas.microsoft.com/office/powerpoint/2010/main" val="349645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2.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0C635B-FBB1-44EF-A051-F27C2C3A0054}">
  <ds:schemaRefs>
    <ds:schemaRef ds:uri="380969fb-86ba-427f-8d63-edb9920bc495"/>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85528a6-32f5-452f-8308-80ce7c30b3ce"/>
    <ds:schemaRef ds:uri="http://www.w3.org/XML/1998/namespace"/>
  </ds:schemaRefs>
</ds:datastoreItem>
</file>

<file path=customXml/itemProps4.xml><?xml version="1.0" encoding="utf-8"?>
<ds:datastoreItem xmlns:ds="http://schemas.openxmlformats.org/officeDocument/2006/customXml" ds:itemID="{6EA75A90-E200-4978-A342-78F26B636A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 for members session December 2018</Template>
  <TotalTime>52341</TotalTime>
  <Words>13268</Words>
  <Application>Microsoft Office PowerPoint</Application>
  <PresentationFormat>Widescreen</PresentationFormat>
  <Paragraphs>692</Paragraphs>
  <Slides>53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Arial</vt:lpstr>
      <vt:lpstr>Calibri</vt:lpstr>
      <vt:lpstr>Times New Roman</vt:lpstr>
      <vt:lpstr>Office Theme</vt:lpstr>
      <vt:lpstr>Herefordshire Economic Update  January 2022  Herefordshire Council Intelligence Unit</vt:lpstr>
      <vt:lpstr>About this briefing</vt:lpstr>
      <vt:lpstr>Key messages: what’s new in Herefordshire this month? (1) </vt:lpstr>
      <vt:lpstr>Key messages: what’s new in Herefordshire this month? (2) </vt:lpstr>
      <vt:lpstr>Key messages: what’s new in Herefordshire this month? (3) </vt:lpstr>
      <vt:lpstr>The wider picture (1)</vt:lpstr>
      <vt:lpstr>The wider picture (2)</vt:lpstr>
      <vt:lpstr>The wider picture (3)</vt:lpstr>
      <vt:lpstr>The wider picture (4)</vt:lpstr>
      <vt:lpstr>The wider picture (5)</vt:lpstr>
      <vt:lpstr>The wider picture (6)</vt:lpstr>
      <vt:lpstr>The wider picture (7)</vt:lpstr>
      <vt:lpstr>The wider picture (8)</vt:lpstr>
      <vt:lpstr>The wider picture (9)</vt:lpstr>
      <vt:lpstr>Herefordshire’s economy: key facts</vt:lpstr>
      <vt:lpstr>Section 1. Economic activity and socio-economic indicators</vt:lpstr>
      <vt:lpstr>Herefordshire’s most and least competitive industries (2020-2021)</vt:lpstr>
      <vt:lpstr>Vehicle and cycle flows </vt:lpstr>
      <vt:lpstr>Effects of lockdown on population movement</vt:lpstr>
      <vt:lpstr>People claiming Universal Credit (UC)</vt:lpstr>
      <vt:lpstr>Council Tax reductions</vt:lpstr>
      <vt:lpstr>Fuel Poverty</vt:lpstr>
      <vt:lpstr>Housing affordability in Herefordshire</vt:lpstr>
      <vt:lpstr>Mortgage and landlord possessions in Herefordshire</vt:lpstr>
      <vt:lpstr>Section 2. The labour market</vt:lpstr>
      <vt:lpstr>Demographics (2020)</vt:lpstr>
      <vt:lpstr>Earnings</vt:lpstr>
      <vt:lpstr>Gender pay gap</vt:lpstr>
      <vt:lpstr>2020 Labour Force Breakdown</vt:lpstr>
      <vt:lpstr>Change in workforce jobs* in the West Midlands region from March 2020 to September 2021</vt:lpstr>
      <vt:lpstr>Herefordshire’s largest industries (by jobs)</vt:lpstr>
      <vt:lpstr>Herefordshire’s largest occupations</vt:lpstr>
      <vt:lpstr>Job postings in Herefordshire</vt:lpstr>
      <vt:lpstr>Context:  Job adverts nationally</vt:lpstr>
      <vt:lpstr>Top 10 in-demand skills in Herefordshire</vt:lpstr>
      <vt:lpstr>Hot and cold hard skills in Herefordshire</vt:lpstr>
      <vt:lpstr>Hard-to-fill vacancies</vt:lpstr>
      <vt:lpstr>Workforce educational attainment</vt:lpstr>
      <vt:lpstr>Section 3: Unemployment</vt:lpstr>
      <vt:lpstr>Claimant count: all ages</vt:lpstr>
      <vt:lpstr>Claimant count as a proportion of all residents aged 16 to 64</vt:lpstr>
      <vt:lpstr>Claimant count by age</vt:lpstr>
      <vt:lpstr>Claimant count: 18-24s</vt:lpstr>
      <vt:lpstr>Claimant count rate by ward (proportion of residents aged 16-64)</vt:lpstr>
      <vt:lpstr>Model-based unemployment rate: trend</vt:lpstr>
      <vt:lpstr>Section 4:  Support for Herefordshire businesses</vt:lpstr>
      <vt:lpstr>Local authority administered grants paid to Herefordshire businesses</vt:lpstr>
      <vt:lpstr>Section 5. Intelligence roundup</vt:lpstr>
      <vt:lpstr>Section 5. Intelligence roundup (2)</vt:lpstr>
      <vt:lpstr>Section 5. Intelligence roundup (3)</vt:lpstr>
      <vt:lpstr>Section 5. Intelligence roundup (4)</vt:lpstr>
      <vt:lpstr>Section 6. Useful resources</vt:lpstr>
      <vt:lpstr>Section 5. Useful resources (continued)</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2368</cp:revision>
  <dcterms:created xsi:type="dcterms:W3CDTF">2018-11-26T07:57:21Z</dcterms:created>
  <dcterms:modified xsi:type="dcterms:W3CDTF">2022-01-19T15:31:48Z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ies>
</file>