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23"/>
  </p:notesMasterIdLst>
  <p:sldIdLst>
    <p:sldId id="342" r:id="rId2"/>
    <p:sldId id="517" r:id="rId3"/>
    <p:sldId id="571" r:id="rId4"/>
    <p:sldId id="588" r:id="rId5"/>
    <p:sldId id="548" r:id="rId6"/>
    <p:sldId id="549" r:id="rId7"/>
    <p:sldId id="550" r:id="rId8"/>
    <p:sldId id="587" r:id="rId9"/>
    <p:sldId id="552" r:id="rId10"/>
    <p:sldId id="553" r:id="rId11"/>
    <p:sldId id="554" r:id="rId12"/>
    <p:sldId id="555" r:id="rId13"/>
    <p:sldId id="580" r:id="rId14"/>
    <p:sldId id="581" r:id="rId15"/>
    <p:sldId id="582" r:id="rId16"/>
    <p:sldId id="583" r:id="rId17"/>
    <p:sldId id="560" r:id="rId18"/>
    <p:sldId id="589" r:id="rId19"/>
    <p:sldId id="579" r:id="rId20"/>
    <p:sldId id="570" r:id="rId21"/>
    <p:sldId id="38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orthy, Charlotte" initials="WC" lastIdx="370" clrIdx="0">
    <p:extLst>
      <p:ext uri="{19B8F6BF-5375-455C-9EA6-DF929625EA0E}">
        <p15:presenceInfo xmlns:p15="http://schemas.microsoft.com/office/powerpoint/2012/main" userId="S-1-5-21-2047894233-766325340-581009308-6655" providerId="AD"/>
      </p:ext>
    </p:extLst>
  </p:cmAuthor>
  <p:cmAuthor id="2" name="Howell-Jones, Rebecca" initials="HR" lastIdx="71" clrIdx="1">
    <p:extLst>
      <p:ext uri="{19B8F6BF-5375-455C-9EA6-DF929625EA0E}">
        <p15:presenceInfo xmlns:p15="http://schemas.microsoft.com/office/powerpoint/2012/main" userId="S-1-5-21-2047894233-766325340-581009308-93377" providerId="AD"/>
      </p:ext>
    </p:extLst>
  </p:cmAuthor>
  <p:cmAuthor id="3" name="Spanjers, Katie" initials="SK" lastIdx="95" clrIdx="2">
    <p:extLst>
      <p:ext uri="{19B8F6BF-5375-455C-9EA6-DF929625EA0E}">
        <p15:presenceInfo xmlns:p15="http://schemas.microsoft.com/office/powerpoint/2012/main" userId="S-1-5-21-2047894233-766325340-581009308-107918" providerId="AD"/>
      </p:ext>
    </p:extLst>
  </p:cmAuthor>
  <p:cmAuthor id="4" name="Player, Rebecca" initials="PR" lastIdx="1" clrIdx="4">
    <p:extLst>
      <p:ext uri="{19B8F6BF-5375-455C-9EA6-DF929625EA0E}">
        <p15:presenceInfo xmlns:p15="http://schemas.microsoft.com/office/powerpoint/2012/main" userId="S-1-5-21-2047894233-766325340-581009308-115562" providerId="AD"/>
      </p:ext>
    </p:extLst>
  </p:cmAuthor>
  <p:cmAuthor id="5" name=" " initials="" lastIdx="1" clrIdx="5">
    <p:extLst>
      <p:ext uri="{19B8F6BF-5375-455C-9EA6-DF929625EA0E}">
        <p15:presenceInfo xmlns:p15="http://schemas.microsoft.com/office/powerpoint/2012/main" userId="S-1-5-21-2047894233-766325340-581009308-8137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6A691"/>
    <a:srgbClr val="CFD5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929" autoAdjust="0"/>
    <p:restoredTop sz="94349" autoAdjust="0"/>
  </p:normalViewPr>
  <p:slideViewPr>
    <p:cSldViewPr>
      <p:cViewPr varScale="1">
        <p:scale>
          <a:sx n="63" d="100"/>
          <a:sy n="63" d="100"/>
        </p:scale>
        <p:origin x="72" y="3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31464B-D1DB-49BA-9ADD-B38A44DD8FF1}" type="datetimeFigureOut">
              <a:rPr lang="en-GB" smtClean="0"/>
              <a:t>22/10/2021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F87CAC-1A4F-4EE9-9CD3-3DDB706FC04B}" type="slidenum">
              <a:rPr lang="en-GB" smtClean="0"/>
              <a:t>‹#›</a:t>
            </a:fld>
            <a:endParaRPr lang="en-GB"/>
          </a:p>
        </p:txBody>
      </p:sp>
    </p:spTree>
    <p:extLst>
      <p:ext uri="{BB962C8B-B14F-4D97-AF65-F5344CB8AC3E}">
        <p14:creationId xmlns:p14="http://schemas.microsoft.com/office/powerpoint/2010/main" val="4228290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F87CAC-1A4F-4EE9-9CD3-3DDB706FC04B}" type="slidenum">
              <a:rPr lang="en-GB" smtClean="0"/>
              <a:t>2</a:t>
            </a:fld>
            <a:endParaRPr lang="en-GB" dirty="0"/>
          </a:p>
        </p:txBody>
      </p:sp>
    </p:spTree>
    <p:extLst>
      <p:ext uri="{BB962C8B-B14F-4D97-AF65-F5344CB8AC3E}">
        <p14:creationId xmlns:p14="http://schemas.microsoft.com/office/powerpoint/2010/main" val="41909223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F87CAC-1A4F-4EE9-9CD3-3DDB706FC04B}" type="slidenum">
              <a:rPr lang="en-GB" smtClean="0"/>
              <a:t>14</a:t>
            </a:fld>
            <a:endParaRPr lang="en-GB"/>
          </a:p>
        </p:txBody>
      </p:sp>
    </p:spTree>
    <p:extLst>
      <p:ext uri="{BB962C8B-B14F-4D97-AF65-F5344CB8AC3E}">
        <p14:creationId xmlns:p14="http://schemas.microsoft.com/office/powerpoint/2010/main" val="19287526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F87CAC-1A4F-4EE9-9CD3-3DDB706FC04B}" type="slidenum">
              <a:rPr lang="en-GB" smtClean="0"/>
              <a:t>15</a:t>
            </a:fld>
            <a:endParaRPr lang="en-GB"/>
          </a:p>
        </p:txBody>
      </p:sp>
    </p:spTree>
    <p:extLst>
      <p:ext uri="{BB962C8B-B14F-4D97-AF65-F5344CB8AC3E}">
        <p14:creationId xmlns:p14="http://schemas.microsoft.com/office/powerpoint/2010/main" val="1268044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F87CAC-1A4F-4EE9-9CD3-3DDB706FC04B}" type="slidenum">
              <a:rPr lang="en-GB" smtClean="0"/>
              <a:t>16</a:t>
            </a:fld>
            <a:endParaRPr lang="en-GB"/>
          </a:p>
        </p:txBody>
      </p:sp>
    </p:spTree>
    <p:extLst>
      <p:ext uri="{BB962C8B-B14F-4D97-AF65-F5344CB8AC3E}">
        <p14:creationId xmlns:p14="http://schemas.microsoft.com/office/powerpoint/2010/main" val="17001796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F87CAC-1A4F-4EE9-9CD3-3DDB706FC04B}" type="slidenum">
              <a:rPr lang="en-GB" smtClean="0"/>
              <a:t>17</a:t>
            </a:fld>
            <a:endParaRPr lang="en-GB"/>
          </a:p>
        </p:txBody>
      </p:sp>
    </p:spTree>
    <p:extLst>
      <p:ext uri="{BB962C8B-B14F-4D97-AF65-F5344CB8AC3E}">
        <p14:creationId xmlns:p14="http://schemas.microsoft.com/office/powerpoint/2010/main" val="13536226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F87CAC-1A4F-4EE9-9CD3-3DDB706FC04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78046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F87CAC-1A4F-4EE9-9CD3-3DDB706FC04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9107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F87CAC-1A4F-4EE9-9CD3-3DDB706FC04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8525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F87CAC-1A4F-4EE9-9CD3-3DDB706FC04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14830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F87CAC-1A4F-4EE9-9CD3-3DDB706FC04B}" type="slidenum">
              <a:rPr lang="en-GB" smtClean="0"/>
              <a:t>5</a:t>
            </a:fld>
            <a:endParaRPr lang="en-GB"/>
          </a:p>
        </p:txBody>
      </p:sp>
    </p:spTree>
    <p:extLst>
      <p:ext uri="{BB962C8B-B14F-4D97-AF65-F5344CB8AC3E}">
        <p14:creationId xmlns:p14="http://schemas.microsoft.com/office/powerpoint/2010/main" val="15550777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F87CAC-1A4F-4EE9-9CD3-3DDB706FC04B}" type="slidenum">
              <a:rPr lang="en-GB" smtClean="0"/>
              <a:t>6</a:t>
            </a:fld>
            <a:endParaRPr lang="en-GB"/>
          </a:p>
        </p:txBody>
      </p:sp>
    </p:spTree>
    <p:extLst>
      <p:ext uri="{BB962C8B-B14F-4D97-AF65-F5344CB8AC3E}">
        <p14:creationId xmlns:p14="http://schemas.microsoft.com/office/powerpoint/2010/main" val="25688639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F87CAC-1A4F-4EE9-9CD3-3DDB706FC04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58160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F87CAC-1A4F-4EE9-9CD3-3DDB706FC04B}" type="slidenum">
              <a:rPr lang="en-GB" smtClean="0"/>
              <a:t>9</a:t>
            </a:fld>
            <a:endParaRPr lang="en-GB"/>
          </a:p>
        </p:txBody>
      </p:sp>
    </p:spTree>
    <p:extLst>
      <p:ext uri="{BB962C8B-B14F-4D97-AF65-F5344CB8AC3E}">
        <p14:creationId xmlns:p14="http://schemas.microsoft.com/office/powerpoint/2010/main" val="12982364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F87CAC-1A4F-4EE9-9CD3-3DDB706FC04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00619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F87CAC-1A4F-4EE9-9CD3-3DDB706FC04B}" type="slidenum">
              <a:rPr lang="en-GB" smtClean="0"/>
              <a:t>13</a:t>
            </a:fld>
            <a:endParaRPr lang="en-GB"/>
          </a:p>
        </p:txBody>
      </p:sp>
    </p:spTree>
    <p:extLst>
      <p:ext uri="{BB962C8B-B14F-4D97-AF65-F5344CB8AC3E}">
        <p14:creationId xmlns:p14="http://schemas.microsoft.com/office/powerpoint/2010/main" val="18706407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8651381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87342" y="1825625"/>
            <a:ext cx="5732463" cy="420042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635136" cy="420042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0359662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036059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4" name="Rectangle 13"/>
          <p:cNvSpPr/>
          <p:nvPr userDrawn="1"/>
        </p:nvSpPr>
        <p:spPr>
          <a:xfrm>
            <a:off x="1613645" y="2144593"/>
            <a:ext cx="3780000" cy="1815778"/>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userDrawn="1"/>
        </p:nvGrpSpPr>
        <p:grpSpPr>
          <a:xfrm>
            <a:off x="287338" y="1715620"/>
            <a:ext cx="5734315" cy="2696583"/>
            <a:chOff x="287338" y="1715620"/>
            <a:chExt cx="5734315" cy="2696583"/>
          </a:xfrm>
        </p:grpSpPr>
        <p:sp>
          <p:nvSpPr>
            <p:cNvPr id="17" name="Rectangle 16"/>
            <p:cNvSpPr/>
            <p:nvPr userDrawn="1"/>
          </p:nvSpPr>
          <p:spPr>
            <a:xfrm>
              <a:off x="287338" y="1715620"/>
              <a:ext cx="5734315" cy="360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3128031" y="4375259"/>
              <a:ext cx="2880000" cy="360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5985652" y="1715620"/>
              <a:ext cx="36000" cy="2696583"/>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6278701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7342" y="365129"/>
            <a:ext cx="11519999"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87337" y="1825627"/>
            <a:ext cx="11520000" cy="420606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3" name="Picture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283464" y="6283139"/>
            <a:ext cx="3615529" cy="378226"/>
          </a:xfrm>
          <a:prstGeom prst="rect">
            <a:avLst/>
          </a:prstGeom>
        </p:spPr>
      </p:pic>
      <p:sp>
        <p:nvSpPr>
          <p:cNvPr id="14" name="Rectangle 13"/>
          <p:cNvSpPr/>
          <p:nvPr userDrawn="1"/>
        </p:nvSpPr>
        <p:spPr>
          <a:xfrm>
            <a:off x="287337" y="6031689"/>
            <a:ext cx="11520000" cy="134937"/>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5" name="Picture 1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88416" y="6338505"/>
            <a:ext cx="2709121" cy="311381"/>
          </a:xfrm>
          <a:prstGeom prst="rect">
            <a:avLst/>
          </a:prstGeom>
        </p:spPr>
      </p:pic>
    </p:spTree>
    <p:extLst>
      <p:ext uri="{BB962C8B-B14F-4D97-AF65-F5344CB8AC3E}">
        <p14:creationId xmlns:p14="http://schemas.microsoft.com/office/powerpoint/2010/main" val="101237135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Lst>
  <p:timing>
    <p:tnLst>
      <p:par>
        <p:cTn id="1" dur="indefinite" restart="never" nodeType="tmRoot"/>
      </p:par>
    </p:tnLst>
  </p:timing>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hyperlink" Target="https://coronavirus-staging.data.gov.uk/details/interactive-map" TargetMode="External"/><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assets.publishing.service.gov.uk/government/uploads/system/uploads/attachment_data/file/990339/Variants_of_Concern_VOC_Technical_Briefing_13_England.pdf" TargetMode="Externa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hyperlink" Target="https://www.england.nhs.uk/statistics/statistical-work-areas/covid-19-vaccination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hyperlink" Target="https://www.england.nhs.uk/statistics/statistical-work-areas/covid-19-vaccinations/" TargetMode="Externa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hyperlink" Target="https://www.england.nhs.uk/statistics/statistical-work-areas/covid-19-vaccination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hyperlink" Target="https://www.england.nhs.uk/statistics/statistical-work-areas/covid-19-vaccinations/" TargetMode="Externa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hyperlink" Target="https://coronavirus.data.gov.uk/"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hyperlink" Target="https://www.ons.gov.uk/peoplepopulationandcommunity/birthsdeathsandmarriages/deaths/datasets/weeklyprovisionalfiguresondeathsregisteredinenglandandwales" TargetMode="External"/><Relationship Id="rId7"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Deaths%20involving%20COVID-19%20by%20vaccination%20status,%20England:%20deaths%20occurring%20between%202%20January%20and%202%20July%202021" TargetMode="External"/><Relationship Id="rId4" Type="http://schemas.openxmlformats.org/officeDocument/2006/relationships/hyperlink" Target="https://coronavirus.data.gov.uk/details/deaths?areaType=ltla&amp;areaName=Herefordshire,%20County%20of"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dataorchard.org.uk/additional-data/google-mobility-data"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5.png"/><Relationship Id="rId4" Type="http://schemas.openxmlformats.org/officeDocument/2006/relationships/hyperlink" Target="http://www.google.com/covid19/mobility/" TargetMode="External"/></Relationships>
</file>

<file path=ppt/slides/_rels/slide2.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21.xml"/><Relationship Id="rId3" Type="http://schemas.openxmlformats.org/officeDocument/2006/relationships/slide" Target="slide3.xml"/><Relationship Id="rId7" Type="http://schemas.openxmlformats.org/officeDocument/2006/relationships/slide" Target="slide10.xml"/><Relationship Id="rId12" Type="http://schemas.openxmlformats.org/officeDocument/2006/relationships/slide" Target="slide19.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slide" Target="slide9.xml"/><Relationship Id="rId11" Type="http://schemas.openxmlformats.org/officeDocument/2006/relationships/slide" Target="slide18.xml"/><Relationship Id="rId5" Type="http://schemas.openxmlformats.org/officeDocument/2006/relationships/slide" Target="slide6.xml"/><Relationship Id="rId10" Type="http://schemas.openxmlformats.org/officeDocument/2006/relationships/slide" Target="slide17.xml"/><Relationship Id="rId4" Type="http://schemas.openxmlformats.org/officeDocument/2006/relationships/slide" Target="slide4.xml"/><Relationship Id="rId9" Type="http://schemas.openxmlformats.org/officeDocument/2006/relationships/slide" Target="slide13.xml"/><Relationship Id="rId14" Type="http://schemas.openxmlformats.org/officeDocument/2006/relationships/hyperlink" Target="mailto:researchteam@herefordshire.gov.uk"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yougov.co.uk/topics/health/articles-reports/2021/07/26/mask-use-among-18-24-year-olds-slumps-following-fr" TargetMode="External"/><Relationship Id="rId2" Type="http://schemas.openxmlformats.org/officeDocument/2006/relationships/hyperlink" Target="https://www.ons.gov.uk/peoplepopulationandcommunity/healthandsocialcare/healthandwellbeing/bulletins/coronavirusandthesocialimpactsongreatbritain/10september2021" TargetMode="Externa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5.png"/><Relationship Id="rId4" Type="http://schemas.openxmlformats.org/officeDocument/2006/relationships/hyperlink" Target="https://www.ons.gov.uk/peoplepopulationandcommunity/healthandsocialcare/conditionsanddiseases/articles/coronaviruscovid19latestinsights/lifestyle#compliance-with-covid-19-guidance"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s://www.dataorchard.org.uk/additional-data/google-mobility-data" TargetMode="External"/><Relationship Id="rId3" Type="http://schemas.openxmlformats.org/officeDocument/2006/relationships/hyperlink" Target="https://understanding.herefordshire.gov.uk/economy-place/topics-relating-to-the-economy/economic-impact-of-coronavirus-covid-19/" TargetMode="External"/><Relationship Id="rId7" Type="http://schemas.openxmlformats.org/officeDocument/2006/relationships/hyperlink" Target="https://www.herefordshire.gov.uk/covidcases" TargetMode="External"/><Relationship Id="rId2" Type="http://schemas.openxmlformats.org/officeDocument/2006/relationships/hyperlink" Target="https://councillors.herefordshire.gov.uk/documents/s50087560/Appendix%201%20-%20Director%20of%20Public%20Health%20Report%202020%20Impacts%20of%20COVID-19.pdf" TargetMode="External"/><Relationship Id="rId1" Type="http://schemas.openxmlformats.org/officeDocument/2006/relationships/slideLayout" Target="../slideLayouts/slideLayout2.xml"/><Relationship Id="rId6" Type="http://schemas.openxmlformats.org/officeDocument/2006/relationships/hyperlink" Target="https://lginform.local.gov.uk/reports/view/matthew-fung/hw-covid-19-report" TargetMode="External"/><Relationship Id="rId5" Type="http://schemas.openxmlformats.org/officeDocument/2006/relationships/hyperlink" Target="https://www.health.org.uk/news-and-comment/charts-and-infographics/covid-19-policy-tracker" TargetMode="External"/><Relationship Id="rId4" Type="http://schemas.openxmlformats.org/officeDocument/2006/relationships/hyperlink" Target="https://www.ons.gov.uk/peoplepopulationandcommunity/healthandsocialcare/conditionsanddiseases/articles/coronaviruscovid19roundup/2020-03-26"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gov.uk/government/news/prime-minister-sets-out-autumn-and-winter-covid-pla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gov.uk/government/publications/community-testing-explainer/community-testing-a-guide-for-local-delivery" TargetMode="External"/><Relationship Id="rId5" Type="http://schemas.openxmlformats.org/officeDocument/2006/relationships/hyperlink" Target="https://www.gov.uk/government/news/more-rapid-covid-19-tests-to-be-rolled-out-across-england" TargetMode="External"/><Relationship Id="rId4" Type="http://schemas.openxmlformats.org/officeDocument/2006/relationships/hyperlink" Target="https://coronavirus.data.gov.uk/details/testing?areaType=ltla&amp;areaName=Herefordshire,%20County%20of"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gov.uk/government/news/twice-weekly-rapid-testing-to-be-available-to-everyone-in-england" TargetMode="External"/><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www.gov.uk/government/news/more-rapid-covid-19-tests-to-be-rolled-out-across-england" TargetMode="External"/><Relationship Id="rId5" Type="http://schemas.openxmlformats.org/officeDocument/2006/relationships/hyperlink" Target="https://coronavirus.data.gov.uk/details/testing?areaType=ltla&amp;areaName=Herefordshire,%20County%20of" TargetMode="External"/><Relationship Id="rId4" Type="http://schemas.openxmlformats.org/officeDocument/2006/relationships/hyperlink" Target="https://www.bbc.co.uk/news/health-57467051"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coronavirus.data.gov.uk/"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hyperlink" Target="https://lginform.local.gov.uk/reports/view/lga-research/covid-19-case-tracker-area-quick-view-1?mod-area=E06000019&amp;mod-group=AllUnitaryLaInCountry_England&amp;mod-type=namedComparisonGroup" TargetMode="External"/><Relationship Id="rId2" Type="http://schemas.openxmlformats.org/officeDocument/2006/relationships/hyperlink" Target="https://coronavirus.data.gov.uk/details/cases" TargetMode="Externa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hyperlink" Target="https://www.herefordshire.gov.uk/covidcase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hyperlink" Target="https://coronavirus.data.gov.uk/"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1593671" y="2232025"/>
            <a:ext cx="3854257" cy="1866250"/>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altLang="en-US" sz="2250" b="1" dirty="0" smtClean="0">
                <a:ea typeface="Lato" charset="0"/>
                <a:cs typeface="Lato" charset="0"/>
              </a:rPr>
              <a:t>COVID-19 in Herefordshire</a:t>
            </a:r>
          </a:p>
          <a:p>
            <a:pPr marL="0" indent="0">
              <a:buNone/>
            </a:pPr>
            <a:r>
              <a:rPr lang="en-US" altLang="en-US" sz="2000" b="1" dirty="0">
                <a:ea typeface="Lato" charset="0"/>
                <a:cs typeface="Lato" charset="0"/>
              </a:rPr>
              <a:t>I</a:t>
            </a:r>
            <a:r>
              <a:rPr lang="en-US" altLang="en-US" sz="2000" b="1" dirty="0" smtClean="0">
                <a:ea typeface="Lato" charset="0"/>
                <a:cs typeface="Lato" charset="0"/>
              </a:rPr>
              <a:t>ntelligence summary</a:t>
            </a:r>
            <a:endParaRPr lang="en-US" altLang="en-US" sz="2000" dirty="0" smtClean="0">
              <a:ea typeface="Lato" charset="0"/>
              <a:cs typeface="Lato" charset="0"/>
            </a:endParaRPr>
          </a:p>
          <a:p>
            <a:pPr marL="0" indent="0" algn="r">
              <a:spcBef>
                <a:spcPts val="0"/>
              </a:spcBef>
              <a:buNone/>
            </a:pPr>
            <a:endParaRPr lang="en-US" altLang="en-US" sz="1600" dirty="0">
              <a:ea typeface="Lato" charset="0"/>
              <a:cs typeface="Lato" charset="0"/>
            </a:endParaRPr>
          </a:p>
          <a:p>
            <a:pPr marL="0" indent="0">
              <a:spcBef>
                <a:spcPts val="0"/>
              </a:spcBef>
              <a:buNone/>
            </a:pPr>
            <a:r>
              <a:rPr lang="en-US" altLang="en-US" sz="1600" dirty="0" smtClean="0">
                <a:ea typeface="Lato" charset="0"/>
                <a:cs typeface="Lato" charset="0"/>
              </a:rPr>
              <a:t>Public Health &amp; Intelligence Unit</a:t>
            </a:r>
          </a:p>
          <a:p>
            <a:pPr marL="0" indent="0">
              <a:spcBef>
                <a:spcPts val="0"/>
              </a:spcBef>
              <a:buNone/>
            </a:pPr>
            <a:r>
              <a:rPr lang="en-US" altLang="en-US" sz="1800" dirty="0">
                <a:ea typeface="Lato" charset="0"/>
                <a:cs typeface="Lato" charset="0"/>
              </a:rPr>
              <a:t>	</a:t>
            </a:r>
            <a:r>
              <a:rPr lang="en-US" altLang="en-US" sz="1800" dirty="0" smtClean="0">
                <a:ea typeface="Lato" charset="0"/>
                <a:cs typeface="Lato" charset="0"/>
              </a:rPr>
              <a:t>	         </a:t>
            </a:r>
          </a:p>
          <a:p>
            <a:pPr marL="0" indent="0">
              <a:spcBef>
                <a:spcPts val="0"/>
              </a:spcBef>
              <a:buNone/>
            </a:pPr>
            <a:r>
              <a:rPr lang="en-US" altLang="en-US" sz="1800" dirty="0" smtClean="0">
                <a:ea typeface="Lato" charset="0"/>
                <a:cs typeface="Lato" charset="0"/>
              </a:rPr>
              <a:t>20</a:t>
            </a:r>
            <a:r>
              <a:rPr lang="en-US" altLang="en-US" sz="1800" baseline="30000" dirty="0" smtClean="0">
                <a:ea typeface="Lato" charset="0"/>
                <a:cs typeface="Lato" charset="0"/>
              </a:rPr>
              <a:t>th</a:t>
            </a:r>
            <a:r>
              <a:rPr lang="en-US" altLang="en-US" sz="1800" dirty="0" smtClean="0">
                <a:ea typeface="Lato" charset="0"/>
                <a:cs typeface="Lato" charset="0"/>
              </a:rPr>
              <a:t> October </a:t>
            </a:r>
            <a:r>
              <a:rPr lang="en-US" altLang="en-US" sz="1600" dirty="0" smtClean="0">
                <a:ea typeface="Lato" charset="0"/>
                <a:cs typeface="Lato" charset="0"/>
              </a:rPr>
              <a:t>2021</a:t>
            </a:r>
            <a:endParaRPr lang="en-US" altLang="en-US" sz="900" dirty="0">
              <a:ea typeface="Lato" charset="0"/>
              <a:cs typeface="Lato" charset="0"/>
            </a:endParaRPr>
          </a:p>
        </p:txBody>
      </p:sp>
      <p:pic>
        <p:nvPicPr>
          <p:cNvPr id="3" name="Picture 2" title="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3671" y="188640"/>
            <a:ext cx="3011951" cy="1296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76208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p showing the seven day rate in the 23 Herefordshire MSOAs " title="Confirmed cases arounf the county"/>
          <p:cNvPicPr>
            <a:picLocks noChangeAspect="1"/>
          </p:cNvPicPr>
          <p:nvPr/>
        </p:nvPicPr>
        <p:blipFill>
          <a:blip r:embed="rId2"/>
          <a:stretch>
            <a:fillRect/>
          </a:stretch>
        </p:blipFill>
        <p:spPr>
          <a:xfrm>
            <a:off x="6383304" y="144815"/>
            <a:ext cx="5713961" cy="5522400"/>
          </a:xfrm>
          <a:prstGeom prst="rect">
            <a:avLst/>
          </a:prstGeom>
        </p:spPr>
      </p:pic>
      <p:sp>
        <p:nvSpPr>
          <p:cNvPr id="3" name="Title 2" descr="Map showing the last 7 day case rate across the county by MSOA" title="Lab-confirmed cases around the county: this week"/>
          <p:cNvSpPr>
            <a:spLocks noGrp="1"/>
          </p:cNvSpPr>
          <p:nvPr>
            <p:ph type="title"/>
          </p:nvPr>
        </p:nvSpPr>
        <p:spPr>
          <a:xfrm>
            <a:off x="57457" y="332656"/>
            <a:ext cx="6194911" cy="787665"/>
          </a:xfrm>
        </p:spPr>
        <p:txBody>
          <a:bodyPr>
            <a:normAutofit/>
          </a:bodyPr>
          <a:lstStyle/>
          <a:p>
            <a:r>
              <a:rPr lang="en-GB" sz="2400" b="1" dirty="0">
                <a:solidFill>
                  <a:srgbClr val="282E2B"/>
                </a:solidFill>
                <a:cs typeface="Arial" panose="020B0604020202020204" pitchFamily="34" charset="0"/>
              </a:rPr>
              <a:t>Lab-confirmed cases around the </a:t>
            </a:r>
            <a:r>
              <a:rPr lang="en-GB" sz="2400" b="1" dirty="0" smtClean="0">
                <a:solidFill>
                  <a:srgbClr val="282E2B"/>
                </a:solidFill>
                <a:cs typeface="Arial" panose="020B0604020202020204" pitchFamily="34" charset="0"/>
              </a:rPr>
              <a:t>county</a:t>
            </a:r>
            <a:r>
              <a:rPr lang="en-GB" sz="2400" b="1" dirty="0">
                <a:solidFill>
                  <a:srgbClr val="282E2B"/>
                </a:solidFill>
                <a:cs typeface="Arial" panose="020B0604020202020204" pitchFamily="34" charset="0"/>
              </a:rPr>
              <a:t>: this </a:t>
            </a:r>
            <a:r>
              <a:rPr lang="en-GB" sz="2400" b="1" dirty="0" smtClean="0">
                <a:solidFill>
                  <a:srgbClr val="282E2B"/>
                </a:solidFill>
                <a:cs typeface="Arial" panose="020B0604020202020204" pitchFamily="34" charset="0"/>
              </a:rPr>
              <a:t>week</a:t>
            </a:r>
            <a:endParaRPr lang="en-GB" sz="2400" dirty="0"/>
          </a:p>
        </p:txBody>
      </p:sp>
      <p:sp>
        <p:nvSpPr>
          <p:cNvPr id="15" name="Rectangle 14"/>
          <p:cNvSpPr/>
          <p:nvPr/>
        </p:nvSpPr>
        <p:spPr>
          <a:xfrm>
            <a:off x="14001" y="1196752"/>
            <a:ext cx="6048776" cy="3871112"/>
          </a:xfrm>
          <a:prstGeom prst="rect">
            <a:avLst/>
          </a:prstGeom>
        </p:spPr>
        <p:txBody>
          <a:bodyPr wrap="square" numCol="1" spcCol="360000">
            <a:noAutofit/>
          </a:bodyPr>
          <a:lstStyle/>
          <a:p>
            <a:pPr marL="180000" lvl="0" indent="-180000">
              <a:spcBef>
                <a:spcPts val="600"/>
              </a:spcBef>
              <a:spcAft>
                <a:spcPts val="300"/>
              </a:spcAft>
              <a:buFont typeface="Arial" panose="020B0604020202020204" pitchFamily="34" charset="0"/>
              <a:buChar char="•"/>
              <a:defRPr/>
            </a:pPr>
            <a:r>
              <a:rPr lang="en-GB" sz="1400" dirty="0">
                <a:ea typeface="Times New Roman" panose="02020603050405020304" pitchFamily="18" charset="0"/>
              </a:rPr>
              <a:t>The map shows the latest 7-day rates of new cases per 100,000 population, as published by Public Health England: the darker the shading, the higher the rate (unshaded areas have had fewer than 3 cases in the last 7 days). </a:t>
            </a:r>
            <a:endParaRPr lang="en-GB" sz="1400" i="1" dirty="0">
              <a:ea typeface="Times New Roman" panose="02020603050405020304" pitchFamily="18" charset="0"/>
            </a:endParaRPr>
          </a:p>
          <a:p>
            <a:pPr marL="180000" lvl="0" indent="-180000">
              <a:spcBef>
                <a:spcPts val="600"/>
              </a:spcBef>
              <a:spcAft>
                <a:spcPts val="300"/>
              </a:spcAft>
              <a:buFont typeface="Arial" panose="020B0604020202020204" pitchFamily="34" charset="0"/>
              <a:buChar char="•"/>
              <a:defRPr/>
            </a:pPr>
            <a:r>
              <a:rPr lang="en-US" sz="1400" dirty="0">
                <a:ea typeface="Times New Roman" panose="02020603050405020304" pitchFamily="18" charset="0"/>
              </a:rPr>
              <a:t>In the week to </a:t>
            </a:r>
            <a:r>
              <a:rPr lang="en-US" sz="1400" dirty="0" smtClean="0">
                <a:ea typeface="Times New Roman" panose="02020603050405020304" pitchFamily="18" charset="0"/>
              </a:rPr>
              <a:t>14 October the </a:t>
            </a:r>
            <a:r>
              <a:rPr lang="en-US" sz="1400" dirty="0">
                <a:ea typeface="Times New Roman" panose="02020603050405020304" pitchFamily="18" charset="0"/>
              </a:rPr>
              <a:t>rates </a:t>
            </a:r>
            <a:r>
              <a:rPr lang="en-US" sz="1400" dirty="0" smtClean="0">
                <a:ea typeface="Times New Roman" panose="02020603050405020304" pitchFamily="18" charset="0"/>
              </a:rPr>
              <a:t>increased in seven of Herefordshire’s 23 MSOAs with decreases seen in 16.  Ten MSOAs have rates higher than that </a:t>
            </a:r>
            <a:r>
              <a:rPr lang="en-US" sz="1400" dirty="0">
                <a:ea typeface="Times New Roman" panose="02020603050405020304" pitchFamily="18" charset="0"/>
              </a:rPr>
              <a:t>for England </a:t>
            </a:r>
            <a:r>
              <a:rPr lang="en-US" sz="1400" dirty="0" smtClean="0">
                <a:ea typeface="Times New Roman" panose="02020603050405020304" pitchFamily="18" charset="0"/>
              </a:rPr>
              <a:t>(436 </a:t>
            </a:r>
            <a:r>
              <a:rPr lang="en-US" sz="1400" dirty="0">
                <a:ea typeface="Times New Roman" panose="02020603050405020304" pitchFamily="18" charset="0"/>
              </a:rPr>
              <a:t>per 100,000</a:t>
            </a:r>
            <a:r>
              <a:rPr lang="en-US" sz="1400" dirty="0" smtClean="0">
                <a:ea typeface="Times New Roman" panose="02020603050405020304" pitchFamily="18" charset="0"/>
              </a:rPr>
              <a:t>).</a:t>
            </a:r>
          </a:p>
          <a:p>
            <a:pPr marL="180000" lvl="0" indent="-180000">
              <a:spcBef>
                <a:spcPts val="600"/>
              </a:spcBef>
              <a:spcAft>
                <a:spcPts val="300"/>
              </a:spcAft>
              <a:buFont typeface="Arial" panose="020B0604020202020204" pitchFamily="34" charset="0"/>
              <a:buChar char="•"/>
              <a:defRPr/>
            </a:pPr>
            <a:r>
              <a:rPr lang="en-US" sz="1400" dirty="0" smtClean="0">
                <a:ea typeface="Times New Roman" panose="02020603050405020304" pitchFamily="18" charset="0"/>
              </a:rPr>
              <a:t>Two MSOAs had rates in excess of 550 cases per 100,000:</a:t>
            </a:r>
            <a:endParaRPr lang="en-US" sz="1400" dirty="0">
              <a:ea typeface="Times New Roman" panose="02020603050405020304" pitchFamily="18" charset="0"/>
            </a:endParaRPr>
          </a:p>
          <a:p>
            <a:pPr marL="637200" lvl="1" indent="-180000">
              <a:spcBef>
                <a:spcPts val="600"/>
              </a:spcBef>
              <a:spcAft>
                <a:spcPts val="300"/>
              </a:spcAft>
              <a:buFont typeface="Arial" panose="020B0604020202020204" pitchFamily="34" charset="0"/>
              <a:buChar char="•"/>
              <a:defRPr/>
            </a:pPr>
            <a:r>
              <a:rPr lang="en-US" sz="1400" dirty="0" smtClean="0">
                <a:ea typeface="Times New Roman" panose="02020603050405020304" pitchFamily="18" charset="0"/>
              </a:rPr>
              <a:t>‘Hereford Central’ </a:t>
            </a:r>
            <a:r>
              <a:rPr lang="en-US" sz="1400" dirty="0">
                <a:ea typeface="Times New Roman" panose="02020603050405020304" pitchFamily="18" charset="0"/>
              </a:rPr>
              <a:t>– </a:t>
            </a:r>
            <a:r>
              <a:rPr lang="en-US" sz="1400" dirty="0" smtClean="0">
                <a:ea typeface="Times New Roman" panose="02020603050405020304" pitchFamily="18" charset="0"/>
              </a:rPr>
              <a:t>621 </a:t>
            </a:r>
            <a:r>
              <a:rPr lang="en-US" sz="1400" dirty="0">
                <a:ea typeface="Times New Roman" panose="02020603050405020304" pitchFamily="18" charset="0"/>
              </a:rPr>
              <a:t>per 100,000 </a:t>
            </a:r>
            <a:r>
              <a:rPr lang="en-US" sz="1400" dirty="0" smtClean="0">
                <a:ea typeface="Times New Roman" panose="02020603050405020304" pitchFamily="18" charset="0"/>
              </a:rPr>
              <a:t>(63 </a:t>
            </a:r>
            <a:r>
              <a:rPr lang="en-US" sz="1400" dirty="0">
                <a:ea typeface="Times New Roman" panose="02020603050405020304" pitchFamily="18" charset="0"/>
              </a:rPr>
              <a:t>cases</a:t>
            </a:r>
            <a:r>
              <a:rPr lang="en-US" sz="1400" dirty="0" smtClean="0">
                <a:ea typeface="Times New Roman" panose="02020603050405020304" pitchFamily="18" charset="0"/>
              </a:rPr>
              <a:t>)</a:t>
            </a:r>
          </a:p>
          <a:p>
            <a:pPr marL="637200" lvl="1" indent="-180000">
              <a:spcBef>
                <a:spcPts val="600"/>
              </a:spcBef>
              <a:spcAft>
                <a:spcPts val="300"/>
              </a:spcAft>
              <a:buFont typeface="Arial" panose="020B0604020202020204" pitchFamily="34" charset="0"/>
              <a:buChar char="•"/>
              <a:defRPr/>
            </a:pPr>
            <a:r>
              <a:rPr lang="en-US" sz="1400" dirty="0" smtClean="0">
                <a:ea typeface="Times New Roman" panose="02020603050405020304" pitchFamily="18" charset="0"/>
              </a:rPr>
              <a:t>‘</a:t>
            </a:r>
            <a:r>
              <a:rPr lang="en-US" sz="1400" dirty="0" err="1" smtClean="0">
                <a:ea typeface="Times New Roman" panose="02020603050405020304" pitchFamily="18" charset="0"/>
              </a:rPr>
              <a:t>Shobden</a:t>
            </a:r>
            <a:r>
              <a:rPr lang="en-US" sz="1400" dirty="0" smtClean="0">
                <a:ea typeface="Times New Roman" panose="02020603050405020304" pitchFamily="18" charset="0"/>
              </a:rPr>
              <a:t>, </a:t>
            </a:r>
            <a:r>
              <a:rPr lang="en-US" sz="1400" dirty="0" err="1" smtClean="0">
                <a:ea typeface="Times New Roman" panose="02020603050405020304" pitchFamily="18" charset="0"/>
              </a:rPr>
              <a:t>Luston</a:t>
            </a:r>
            <a:r>
              <a:rPr lang="en-US" sz="1400" dirty="0" smtClean="0">
                <a:ea typeface="Times New Roman" panose="02020603050405020304" pitchFamily="18" charset="0"/>
              </a:rPr>
              <a:t> and </a:t>
            </a:r>
            <a:r>
              <a:rPr lang="en-US" sz="1400" dirty="0" err="1" smtClean="0">
                <a:ea typeface="Times New Roman" panose="02020603050405020304" pitchFamily="18" charset="0"/>
              </a:rPr>
              <a:t>Bodenham</a:t>
            </a:r>
            <a:r>
              <a:rPr lang="en-US" sz="1400" dirty="0" smtClean="0">
                <a:ea typeface="Times New Roman" panose="02020603050405020304" pitchFamily="18" charset="0"/>
              </a:rPr>
              <a:t>’ 589 per 100,000 (53 cases)</a:t>
            </a:r>
          </a:p>
          <a:p>
            <a:pPr lvl="1">
              <a:spcBef>
                <a:spcPts val="600"/>
              </a:spcBef>
              <a:spcAft>
                <a:spcPts val="300"/>
              </a:spcAft>
              <a:defRPr/>
            </a:pPr>
            <a:endParaRPr lang="en-US" sz="1600" dirty="0">
              <a:ea typeface="Times New Roman" panose="02020603050405020304" pitchFamily="18" charset="0"/>
            </a:endParaRPr>
          </a:p>
          <a:p>
            <a:pPr lvl="1">
              <a:spcBef>
                <a:spcPts val="600"/>
              </a:spcBef>
              <a:spcAft>
                <a:spcPts val="300"/>
              </a:spcAft>
              <a:defRPr/>
            </a:pPr>
            <a:endParaRPr lang="en-US" sz="1400" dirty="0">
              <a:ea typeface="Times New Roman" panose="02020603050405020304" pitchFamily="18" charset="0"/>
            </a:endParaRPr>
          </a:p>
        </p:txBody>
      </p:sp>
      <p:sp>
        <p:nvSpPr>
          <p:cNvPr id="14" name="Rectangle 13"/>
          <p:cNvSpPr/>
          <p:nvPr/>
        </p:nvSpPr>
        <p:spPr>
          <a:xfrm>
            <a:off x="72178" y="4545951"/>
            <a:ext cx="6239604" cy="2242528"/>
          </a:xfrm>
          <a:prstGeom prst="rect">
            <a:avLst/>
          </a:prstGeom>
          <a:solidFill>
            <a:schemeClr val="bg1"/>
          </a:solidFill>
          <a:ln w="12700">
            <a:solidFill>
              <a:srgbClr val="FFC000"/>
            </a:solidFill>
          </a:ln>
        </p:spPr>
        <p:txBody>
          <a:bodyPr wrap="square" lIns="36000" tIns="36000" rIns="36000" bIns="36000">
            <a:spAutoFit/>
          </a:bodyPr>
          <a:lstStyle/>
          <a:p>
            <a:pPr>
              <a:spcBef>
                <a:spcPts val="600"/>
              </a:spcBef>
              <a:defRPr/>
            </a:pPr>
            <a:r>
              <a:rPr lang="en-GB" sz="1200" b="1" i="1" dirty="0"/>
              <a:t>! </a:t>
            </a:r>
            <a:r>
              <a:rPr lang="en-GB" sz="1200" b="1" i="1" dirty="0" smtClean="0"/>
              <a:t>Need to know !</a:t>
            </a:r>
            <a:endParaRPr lang="en-GB" sz="1200" dirty="0">
              <a:solidFill>
                <a:srgbClr val="282E2B"/>
              </a:solidFill>
            </a:endParaRPr>
          </a:p>
          <a:p>
            <a:pPr marL="254250" indent="-171450">
              <a:spcBef>
                <a:spcPts val="300"/>
              </a:spcBef>
              <a:buFont typeface="Arial" panose="020B0604020202020204" pitchFamily="34" charset="0"/>
              <a:buChar char="•"/>
              <a:defRPr/>
            </a:pPr>
            <a:r>
              <a:rPr lang="en-US" sz="1200" dirty="0" smtClean="0">
                <a:solidFill>
                  <a:srgbClr val="282E2B"/>
                </a:solidFill>
              </a:rPr>
              <a:t>It’s </a:t>
            </a:r>
            <a:r>
              <a:rPr lang="en-US" sz="1200" dirty="0">
                <a:solidFill>
                  <a:srgbClr val="282E2B"/>
                </a:solidFill>
              </a:rPr>
              <a:t>important to note that these rates are very sensitive to small changes for small areas like </a:t>
            </a:r>
            <a:r>
              <a:rPr lang="en-US" sz="1200" dirty="0" smtClean="0">
                <a:solidFill>
                  <a:srgbClr val="282E2B"/>
                </a:solidFill>
              </a:rPr>
              <a:t>MSOAs. </a:t>
            </a:r>
            <a:r>
              <a:rPr lang="en-US" sz="1200" dirty="0">
                <a:solidFill>
                  <a:srgbClr val="282E2B"/>
                </a:solidFill>
              </a:rPr>
              <a:t>For instance, an increase of 1 case from 9 to 10 cases in an area of 10,000 people (about the size of Ledbury), would increase the rate from 90 to 100 per </a:t>
            </a:r>
            <a:r>
              <a:rPr lang="en-US" sz="1200" dirty="0" smtClean="0">
                <a:solidFill>
                  <a:srgbClr val="282E2B"/>
                </a:solidFill>
              </a:rPr>
              <a:t>100,000.</a:t>
            </a:r>
          </a:p>
          <a:p>
            <a:pPr marL="254250" indent="-171450">
              <a:spcBef>
                <a:spcPts val="300"/>
              </a:spcBef>
              <a:buFont typeface="Arial" panose="020B0604020202020204" pitchFamily="34" charset="0"/>
              <a:buChar char="•"/>
              <a:defRPr/>
            </a:pPr>
            <a:r>
              <a:rPr lang="en-GB" sz="1200" dirty="0" smtClean="0">
                <a:solidFill>
                  <a:srgbClr val="282E2B"/>
                </a:solidFill>
              </a:rPr>
              <a:t>Note </a:t>
            </a:r>
            <a:r>
              <a:rPr lang="en-GB" sz="1200" dirty="0">
                <a:solidFill>
                  <a:srgbClr val="282E2B"/>
                </a:solidFill>
              </a:rPr>
              <a:t>that the slight time-lag in this data reflects that test results are incomplete for the most recent few days</a:t>
            </a:r>
          </a:p>
          <a:p>
            <a:pPr>
              <a:defRPr/>
            </a:pPr>
            <a:endParaRPr lang="en-GB" sz="1200" dirty="0">
              <a:solidFill>
                <a:srgbClr val="282E2B"/>
              </a:solidFill>
            </a:endParaRPr>
          </a:p>
          <a:p>
            <a:pPr>
              <a:defRPr/>
            </a:pPr>
            <a:r>
              <a:rPr lang="en-GB" sz="1200" dirty="0" smtClean="0">
                <a:solidFill>
                  <a:srgbClr val="282E2B"/>
                </a:solidFill>
              </a:rPr>
              <a:t>^ </a:t>
            </a:r>
            <a:r>
              <a:rPr lang="en-GB" sz="1200" dirty="0"/>
              <a:t>Middle super output areas: geographies designed by the Office for National Statistics in 2004 to have broadly similar population sizes – which means that they tend to be geographically bigger in rural Herefordshire</a:t>
            </a:r>
            <a:r>
              <a:rPr lang="en-GB" sz="1200" dirty="0" smtClean="0"/>
              <a:t>.</a:t>
            </a:r>
            <a:endParaRPr lang="en-GB" sz="1200" dirty="0">
              <a:solidFill>
                <a:srgbClr val="282E2B"/>
              </a:solidFill>
            </a:endParaRPr>
          </a:p>
        </p:txBody>
      </p:sp>
      <p:sp>
        <p:nvSpPr>
          <p:cNvPr id="11" name="TextBox 10"/>
          <p:cNvSpPr txBox="1"/>
          <p:nvPr/>
        </p:nvSpPr>
        <p:spPr>
          <a:xfrm>
            <a:off x="6383469" y="6201349"/>
            <a:ext cx="5459087" cy="677108"/>
          </a:xfrm>
          <a:prstGeom prst="rect">
            <a:avLst/>
          </a:prstGeom>
          <a:solidFill>
            <a:schemeClr val="bg1"/>
          </a:solidFill>
        </p:spPr>
        <p:txBody>
          <a:bodyPr wrap="square" rtlCol="0">
            <a:spAutoFit/>
          </a:bodyPr>
          <a:lstStyle/>
          <a:p>
            <a:pPr marL="357188"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smtClean="0">
                <a:ln>
                  <a:noFill/>
                </a:ln>
                <a:solidFill>
                  <a:srgbClr val="282E2B"/>
                </a:solidFill>
                <a:effectLst/>
                <a:uLnTx/>
                <a:uFillTx/>
                <a:latin typeface="Arial" panose="020B0604020202020204"/>
                <a:ea typeface="+mn-ea"/>
                <a:cs typeface="+mn-cs"/>
              </a:rPr>
              <a:t>      </a:t>
            </a:r>
            <a:r>
              <a:rPr kumimoji="0" lang="en-GB" sz="1400" b="1" i="0" u="none" strike="noStrike" kern="1200" cap="none" spc="0" normalizeH="0" baseline="0" noProof="0" dirty="0" smtClean="0">
                <a:ln>
                  <a:noFill/>
                </a:ln>
                <a:solidFill>
                  <a:srgbClr val="282E2B"/>
                </a:solidFill>
                <a:effectLst/>
                <a:uLnTx/>
                <a:uFillTx/>
                <a:latin typeface="Arial" panose="020B0604020202020204"/>
                <a:ea typeface="+mn-ea"/>
                <a:cs typeface="+mn-cs"/>
              </a:rPr>
              <a:t>Where can I find out more? </a:t>
            </a:r>
            <a:r>
              <a:rPr kumimoji="0" lang="en-GB" sz="1200" b="0" i="0" u="none" strike="noStrike" kern="1200" cap="none" spc="0" normalizeH="0" baseline="0" noProof="0" dirty="0">
                <a:ln>
                  <a:noFill/>
                </a:ln>
                <a:solidFill>
                  <a:srgbClr val="282E2B"/>
                </a:solidFill>
                <a:effectLst/>
                <a:uLnTx/>
                <a:uFillTx/>
                <a:latin typeface="Arial" panose="020B0604020202020204"/>
                <a:ea typeface="+mn-ea"/>
                <a:cs typeface="+mn-cs"/>
              </a:rPr>
              <a:t>T</a:t>
            </a:r>
            <a:r>
              <a:rPr kumimoji="0" lang="en-GB" sz="1200" b="0" i="0" u="none" strike="noStrike" kern="1200" cap="none" spc="0" normalizeH="0" baseline="0" noProof="0" dirty="0" smtClean="0">
                <a:ln>
                  <a:noFill/>
                </a:ln>
                <a:solidFill>
                  <a:srgbClr val="282E2B"/>
                </a:solidFill>
                <a:effectLst/>
                <a:uLnTx/>
                <a:uFillTx/>
                <a:latin typeface="Arial" panose="020B0604020202020204"/>
                <a:ea typeface="+mn-ea"/>
                <a:cs typeface="+mn-cs"/>
              </a:rPr>
              <a:t>his map of weekly confirmed cases by middle super output area (MSOA) in England are included in the </a:t>
            </a:r>
            <a:r>
              <a:rPr kumimoji="0" lang="en-GB" sz="1200" b="0" i="0" u="none" strike="noStrike" kern="1200" cap="none" spc="0" normalizeH="0" baseline="0" noProof="0" dirty="0" smtClean="0">
                <a:ln>
                  <a:noFill/>
                </a:ln>
                <a:solidFill>
                  <a:srgbClr val="282E2B"/>
                </a:solidFill>
                <a:effectLst/>
                <a:uLnTx/>
                <a:uFillTx/>
                <a:latin typeface="Arial" panose="020B0604020202020204"/>
                <a:ea typeface="+mn-ea"/>
                <a:cs typeface="+mn-cs"/>
                <a:hlinkClick r:id="rId3"/>
              </a:rPr>
              <a:t>PHE dashboard</a:t>
            </a:r>
            <a:r>
              <a:rPr kumimoji="0" lang="en-GB" sz="1200" b="0" i="0" u="none" strike="noStrike" kern="1200" cap="none" spc="0" normalizeH="0" baseline="0" noProof="0" dirty="0" smtClean="0">
                <a:ln>
                  <a:noFill/>
                </a:ln>
                <a:solidFill>
                  <a:srgbClr val="282E2B"/>
                </a:solidFill>
                <a:effectLst/>
                <a:uLnTx/>
                <a:uFillTx/>
                <a:latin typeface="Arial" panose="020B0604020202020204"/>
                <a:ea typeface="+mn-ea"/>
                <a:cs typeface="+mn-cs"/>
              </a:rPr>
              <a:t>, which is updated daily.  </a:t>
            </a:r>
            <a:endParaRPr kumimoji="0" lang="en-GB" sz="1200" b="0" i="0" u="none" strike="noStrike" kern="1200" cap="none" spc="0" normalizeH="0" baseline="0" noProof="0" dirty="0">
              <a:ln>
                <a:noFill/>
              </a:ln>
              <a:solidFill>
                <a:srgbClr val="282E2B"/>
              </a:solidFill>
              <a:effectLst/>
              <a:uLnTx/>
              <a:uFillTx/>
              <a:latin typeface="Arial" panose="020B0604020202020204"/>
              <a:ea typeface="+mn-ea"/>
              <a:cs typeface="+mn-cs"/>
            </a:endParaRPr>
          </a:p>
        </p:txBody>
      </p:sp>
      <p:pic>
        <p:nvPicPr>
          <p:cNvPr id="16" name="Picture 15" descr="&quot;&quot;"/>
          <p:cNvPicPr>
            <a:picLocks noChangeAspect="1"/>
          </p:cNvPicPr>
          <p:nvPr/>
        </p:nvPicPr>
        <p:blipFill rotWithShape="1">
          <a:blip r:embed="rId4">
            <a:clrChange>
              <a:clrFrom>
                <a:srgbClr val="FFFFFF"/>
              </a:clrFrom>
              <a:clrTo>
                <a:srgbClr val="FFFFFF">
                  <a:alpha val="0"/>
                </a:srgbClr>
              </a:clrTo>
            </a:clrChange>
          </a:blip>
          <a:srcRect l="8548"/>
          <a:stretch/>
        </p:blipFill>
        <p:spPr>
          <a:xfrm>
            <a:off x="6417043" y="6201349"/>
            <a:ext cx="382229" cy="394583"/>
          </a:xfrm>
          <a:prstGeom prst="rect">
            <a:avLst/>
          </a:prstGeom>
        </p:spPr>
      </p:pic>
      <p:sp>
        <p:nvSpPr>
          <p:cNvPr id="19" name="TextBox 18"/>
          <p:cNvSpPr txBox="1"/>
          <p:nvPr/>
        </p:nvSpPr>
        <p:spPr>
          <a:xfrm>
            <a:off x="6339107" y="5667215"/>
            <a:ext cx="299084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282E2B"/>
                </a:solidFill>
                <a:effectLst/>
                <a:uLnTx/>
                <a:uFillTx/>
                <a:latin typeface="Arial" panose="020B0604020202020204"/>
                <a:ea typeface="+mn-ea"/>
                <a:cs typeface="+mn-cs"/>
              </a:rPr>
              <a:t>Time period: (24/9/21 to 30/9/21</a:t>
            </a:r>
            <a:r>
              <a:rPr kumimoji="0" lang="en-GB" sz="1800" b="0" i="0" u="none" strike="noStrike" kern="1200" cap="none" spc="0" normalizeH="0" baseline="0" noProof="0" dirty="0" smtClean="0">
                <a:ln>
                  <a:noFill/>
                </a:ln>
                <a:solidFill>
                  <a:srgbClr val="282E2B"/>
                </a:solidFill>
                <a:effectLst/>
                <a:uLnTx/>
                <a:uFillTx/>
                <a:latin typeface="Arial" panose="020B0604020202020204"/>
                <a:ea typeface="+mn-ea"/>
                <a:cs typeface="+mn-cs"/>
              </a:rPr>
              <a:t>)</a:t>
            </a:r>
            <a:endParaRPr kumimoji="0" lang="en-GB" sz="1800" b="0" i="0" u="none" strike="noStrike" kern="1200" cap="none" spc="0" normalizeH="0" baseline="0" noProof="0" dirty="0">
              <a:ln>
                <a:noFill/>
              </a:ln>
              <a:solidFill>
                <a:srgbClr val="282E2B"/>
              </a:solidFill>
              <a:effectLst/>
              <a:uLnTx/>
              <a:uFillTx/>
              <a:latin typeface="Arial" panose="020B0604020202020204"/>
              <a:ea typeface="+mn-ea"/>
              <a:cs typeface="+mn-cs"/>
            </a:endParaRPr>
          </a:p>
        </p:txBody>
      </p:sp>
      <p:pic>
        <p:nvPicPr>
          <p:cNvPr id="7" name="Picture 6" title="Legend"/>
          <p:cNvPicPr>
            <a:picLocks noChangeAspect="1"/>
          </p:cNvPicPr>
          <p:nvPr/>
        </p:nvPicPr>
        <p:blipFill>
          <a:blip r:embed="rId5"/>
          <a:stretch>
            <a:fillRect/>
          </a:stretch>
        </p:blipFill>
        <p:spPr>
          <a:xfrm>
            <a:off x="6369959" y="4767761"/>
            <a:ext cx="1790476" cy="942857"/>
          </a:xfrm>
          <a:prstGeom prst="rect">
            <a:avLst/>
          </a:prstGeom>
        </p:spPr>
      </p:pic>
    </p:spTree>
    <p:extLst>
      <p:ext uri="{BB962C8B-B14F-4D97-AF65-F5344CB8AC3E}">
        <p14:creationId xmlns:p14="http://schemas.microsoft.com/office/powerpoint/2010/main" val="41501148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able showing weekly 7 day case rate across the county by MSOA from Mayl 2021 onwards" title="Lab-confirmed cases around the county: trends in rates over time"/>
          <p:cNvPicPr>
            <a:picLocks noChangeAspect="1"/>
          </p:cNvPicPr>
          <p:nvPr/>
        </p:nvPicPr>
        <p:blipFill>
          <a:blip r:embed="rId3"/>
          <a:stretch>
            <a:fillRect/>
          </a:stretch>
        </p:blipFill>
        <p:spPr>
          <a:xfrm>
            <a:off x="1415480" y="2114988"/>
            <a:ext cx="10441160" cy="4717049"/>
          </a:xfrm>
          <a:prstGeom prst="rect">
            <a:avLst/>
          </a:prstGeom>
        </p:spPr>
      </p:pic>
      <p:sp>
        <p:nvSpPr>
          <p:cNvPr id="2" name="Title 1" title="Lab-confirmed cases around the county: trends in rates over time"/>
          <p:cNvSpPr>
            <a:spLocks noGrp="1"/>
          </p:cNvSpPr>
          <p:nvPr>
            <p:ph type="title"/>
          </p:nvPr>
        </p:nvSpPr>
        <p:spPr>
          <a:xfrm>
            <a:off x="119336" y="116632"/>
            <a:ext cx="11519999" cy="399575"/>
          </a:xfrm>
        </p:spPr>
        <p:txBody>
          <a:bodyPr>
            <a:normAutofit fontScale="90000"/>
          </a:bodyPr>
          <a:lstStyle/>
          <a:p>
            <a:r>
              <a:rPr lang="en-GB" sz="2400" b="1" dirty="0">
                <a:solidFill>
                  <a:srgbClr val="282E2B"/>
                </a:solidFill>
                <a:cs typeface="Arial" panose="020B0604020202020204" pitchFamily="34" charset="0"/>
              </a:rPr>
              <a:t>Lab-confirmed cases around the county: trends in rates over </a:t>
            </a:r>
            <a:r>
              <a:rPr lang="en-GB" sz="2400" b="1" dirty="0" smtClean="0">
                <a:solidFill>
                  <a:srgbClr val="282E2B"/>
                </a:solidFill>
                <a:cs typeface="Arial" panose="020B0604020202020204" pitchFamily="34" charset="0"/>
              </a:rPr>
              <a:t>time</a:t>
            </a:r>
            <a:endParaRPr lang="en-GB" sz="2400" b="1" dirty="0"/>
          </a:p>
        </p:txBody>
      </p:sp>
      <p:sp>
        <p:nvSpPr>
          <p:cNvPr id="5" name="TextBox 4"/>
          <p:cNvSpPr txBox="1"/>
          <p:nvPr/>
        </p:nvSpPr>
        <p:spPr>
          <a:xfrm>
            <a:off x="-27518" y="522918"/>
            <a:ext cx="11977082" cy="2139047"/>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1400" dirty="0" smtClean="0"/>
              <a:t>Whilst the previous slide shows cases in the last 7 days, this “heat map” shows how the 7-day rates per 100,000 have changed in each area of Herefordshire from late March. The areas (MSOAs*) are ranked by the rate seen in the week ending 03 September.</a:t>
            </a:r>
          </a:p>
          <a:p>
            <a:pPr marL="742950" lvl="1" indent="-285750">
              <a:spcBef>
                <a:spcPts val="600"/>
              </a:spcBef>
              <a:buFont typeface="Arial" panose="020B0604020202020204" pitchFamily="34" charset="0"/>
              <a:buChar char="•"/>
            </a:pPr>
            <a:r>
              <a:rPr lang="en-GB" sz="1200" dirty="0" smtClean="0"/>
              <a:t>It’s important to note that rates per 100,000 can be significantly affected by relatively small numbers of cases in areas as small as MSOAs, especially when there are single-figure case numbers.  The absolute number of cases are shown as context.</a:t>
            </a:r>
          </a:p>
          <a:p>
            <a:pPr marL="285750" indent="-285750">
              <a:spcBef>
                <a:spcPts val="600"/>
              </a:spcBef>
              <a:buFont typeface="Arial" panose="020B0604020202020204" pitchFamily="34" charset="0"/>
              <a:buChar char="•"/>
            </a:pPr>
            <a:r>
              <a:rPr lang="en-US" sz="1400" dirty="0" smtClean="0"/>
              <a:t>Two Herefordshire MSOAs </a:t>
            </a:r>
            <a:r>
              <a:rPr lang="en-US" sz="1400" dirty="0"/>
              <a:t>have had </a:t>
            </a:r>
            <a:r>
              <a:rPr lang="en-US" sz="1400" dirty="0" smtClean="0"/>
              <a:t>50 </a:t>
            </a:r>
            <a:r>
              <a:rPr lang="en-US" sz="1400" dirty="0"/>
              <a:t>or more </a:t>
            </a:r>
            <a:r>
              <a:rPr lang="en-US" sz="1400" dirty="0" smtClean="0"/>
              <a:t>cases in the last week (compared to 5 the previous week).    </a:t>
            </a:r>
            <a:endParaRPr lang="en-US" sz="1400" dirty="0"/>
          </a:p>
          <a:p>
            <a:pPr marL="285750" indent="-285750">
              <a:spcBef>
                <a:spcPts val="600"/>
              </a:spcBef>
              <a:buFont typeface="Arial" panose="020B0604020202020204" pitchFamily="34" charset="0"/>
              <a:buChar char="•"/>
            </a:pPr>
            <a:r>
              <a:rPr lang="en-US" sz="1400" dirty="0" smtClean="0"/>
              <a:t>The highest rates are </a:t>
            </a:r>
            <a:r>
              <a:rPr lang="en-US" sz="1400" dirty="0"/>
              <a:t>evident in </a:t>
            </a:r>
            <a:r>
              <a:rPr lang="en-US" sz="1400" dirty="0" smtClean="0"/>
              <a:t>‘South Leominster’ and ‘</a:t>
            </a:r>
            <a:r>
              <a:rPr lang="en-US" sz="1400" dirty="0" err="1" smtClean="0"/>
              <a:t>Shobdon</a:t>
            </a:r>
            <a:r>
              <a:rPr lang="en-US" sz="1400" dirty="0"/>
              <a:t>, </a:t>
            </a:r>
            <a:r>
              <a:rPr lang="en-US" sz="1400" dirty="0" err="1"/>
              <a:t>Luston</a:t>
            </a:r>
            <a:r>
              <a:rPr lang="en-US" sz="1400" dirty="0"/>
              <a:t> </a:t>
            </a:r>
            <a:r>
              <a:rPr lang="en-US" sz="1400" dirty="0" smtClean="0"/>
              <a:t>and </a:t>
            </a:r>
            <a:r>
              <a:rPr lang="en-US" sz="1400" dirty="0" err="1" smtClean="0"/>
              <a:t>Bodenham</a:t>
            </a:r>
            <a:r>
              <a:rPr lang="en-US" sz="1400" dirty="0" smtClean="0"/>
              <a:t>’, while rates remain high in parts of Hereford  - however, compared to the last month fewer “hotspots” are evident this week.</a:t>
            </a:r>
            <a:endParaRPr lang="en-US" sz="1400" dirty="0"/>
          </a:p>
          <a:p>
            <a:pPr marL="285750" indent="-285750">
              <a:spcBef>
                <a:spcPts val="600"/>
              </a:spcBef>
              <a:buFont typeface="Arial" panose="020B0604020202020204" pitchFamily="34" charset="0"/>
              <a:buChar char="•"/>
            </a:pPr>
            <a:endParaRPr lang="en-US" sz="1400" dirty="0">
              <a:solidFill>
                <a:srgbClr val="FF0000"/>
              </a:solidFill>
            </a:endParaRPr>
          </a:p>
        </p:txBody>
      </p:sp>
      <p:sp>
        <p:nvSpPr>
          <p:cNvPr id="4" name="TextBox 3"/>
          <p:cNvSpPr txBox="1"/>
          <p:nvPr/>
        </p:nvSpPr>
        <p:spPr>
          <a:xfrm>
            <a:off x="0" y="5750004"/>
            <a:ext cx="1487488" cy="1107996"/>
          </a:xfrm>
          <a:prstGeom prst="rect">
            <a:avLst/>
          </a:prstGeom>
          <a:solidFill>
            <a:schemeClr val="bg1"/>
          </a:solidFill>
        </p:spPr>
        <p:txBody>
          <a:bodyPr wrap="square" rtlCol="0">
            <a:spAutoFit/>
          </a:bodyPr>
          <a:lstStyle/>
          <a:p>
            <a:pPr lvl="0">
              <a:defRPr/>
            </a:pPr>
            <a:r>
              <a:rPr lang="en-GB" sz="1100" dirty="0">
                <a:solidFill>
                  <a:srgbClr val="282E2B"/>
                </a:solidFill>
              </a:rPr>
              <a:t>* Middle super output areas: geographies designed by </a:t>
            </a:r>
            <a:r>
              <a:rPr lang="en-GB" sz="1100" dirty="0" smtClean="0">
                <a:solidFill>
                  <a:srgbClr val="282E2B"/>
                </a:solidFill>
              </a:rPr>
              <a:t>ONS </a:t>
            </a:r>
            <a:r>
              <a:rPr lang="en-GB" sz="1100" dirty="0">
                <a:solidFill>
                  <a:srgbClr val="282E2B"/>
                </a:solidFill>
              </a:rPr>
              <a:t>to have broadly similar population sizes</a:t>
            </a:r>
          </a:p>
        </p:txBody>
      </p:sp>
    </p:spTree>
    <p:extLst>
      <p:ext uri="{BB962C8B-B14F-4D97-AF65-F5344CB8AC3E}">
        <p14:creationId xmlns:p14="http://schemas.microsoft.com/office/powerpoint/2010/main" val="32340414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72" y="63431"/>
            <a:ext cx="11916397" cy="469808"/>
          </a:xfrm>
        </p:spPr>
        <p:txBody>
          <a:bodyPr vert="horz" lIns="91440" tIns="45720" rIns="91440" bIns="45720" rtlCol="0" anchor="ctr">
            <a:normAutofit fontScale="90000"/>
          </a:bodyPr>
          <a:lstStyle/>
          <a:p>
            <a:r>
              <a:rPr lang="en-GB" sz="2800" b="1" dirty="0" smtClean="0">
                <a:cs typeface="Arial" panose="020B0604020202020204" pitchFamily="34" charset="0"/>
              </a:rPr>
              <a:t>Variants of concern: confirmed cases of the Delta variant in Herefordshire</a:t>
            </a:r>
            <a:endParaRPr lang="en-GB" sz="2800" b="1" dirty="0">
              <a:cs typeface="Arial" panose="020B0604020202020204" pitchFamily="34" charset="0"/>
            </a:endParaRPr>
          </a:p>
        </p:txBody>
      </p:sp>
      <p:sp>
        <p:nvSpPr>
          <p:cNvPr id="3" name="Content Placeholder 2"/>
          <p:cNvSpPr>
            <a:spLocks noGrp="1"/>
          </p:cNvSpPr>
          <p:nvPr>
            <p:ph sz="half" idx="1"/>
          </p:nvPr>
        </p:nvSpPr>
        <p:spPr>
          <a:xfrm>
            <a:off x="115830" y="443170"/>
            <a:ext cx="11835880" cy="1434451"/>
          </a:xfrm>
        </p:spPr>
        <p:txBody>
          <a:bodyPr lIns="36000" tIns="36000" rIns="36000" bIns="36000">
            <a:noAutofit/>
          </a:bodyPr>
          <a:lstStyle/>
          <a:p>
            <a:pPr>
              <a:lnSpc>
                <a:spcPct val="100000"/>
              </a:lnSpc>
              <a:spcBef>
                <a:spcPts val="600"/>
              </a:spcBef>
            </a:pPr>
            <a:r>
              <a:rPr lang="en-US" sz="1600" dirty="0" smtClean="0"/>
              <a:t>A Covid-19 variant </a:t>
            </a:r>
            <a:r>
              <a:rPr lang="en-US" sz="1600" dirty="0"/>
              <a:t>is classed as a variant of concern (VOC) if it is associated with one or more of the following:</a:t>
            </a:r>
          </a:p>
          <a:p>
            <a:pPr lvl="1">
              <a:lnSpc>
                <a:spcPct val="100000"/>
              </a:lnSpc>
              <a:spcBef>
                <a:spcPts val="600"/>
              </a:spcBef>
            </a:pPr>
            <a:r>
              <a:rPr lang="en-US" sz="1400" dirty="0"/>
              <a:t>An increase in transmissibility or other detrimental </a:t>
            </a:r>
            <a:r>
              <a:rPr lang="en-US" sz="1400" dirty="0" smtClean="0"/>
              <a:t>change </a:t>
            </a:r>
            <a:r>
              <a:rPr lang="en-US" sz="1400" dirty="0"/>
              <a:t>in epidemiology</a:t>
            </a:r>
          </a:p>
          <a:p>
            <a:pPr lvl="1">
              <a:lnSpc>
                <a:spcPct val="100000"/>
              </a:lnSpc>
              <a:spcBef>
                <a:spcPts val="600"/>
              </a:spcBef>
            </a:pPr>
            <a:r>
              <a:rPr lang="en-US" sz="1400" dirty="0"/>
              <a:t>An increase in the severity of the infection</a:t>
            </a:r>
          </a:p>
          <a:p>
            <a:pPr lvl="1">
              <a:lnSpc>
                <a:spcPct val="100000"/>
              </a:lnSpc>
              <a:spcBef>
                <a:spcPts val="600"/>
              </a:spcBef>
            </a:pPr>
            <a:r>
              <a:rPr lang="en-US" sz="1400" dirty="0"/>
              <a:t>Escape from immunity derived from natural infection</a:t>
            </a:r>
          </a:p>
          <a:p>
            <a:pPr lvl="1">
              <a:lnSpc>
                <a:spcPct val="100000"/>
              </a:lnSpc>
              <a:spcBef>
                <a:spcPts val="600"/>
              </a:spcBef>
            </a:pPr>
            <a:r>
              <a:rPr lang="en-US" sz="1400" dirty="0"/>
              <a:t>A decrease in effectiveness of vaccinations or clinical </a:t>
            </a:r>
            <a:r>
              <a:rPr lang="en-US" sz="1400" dirty="0" smtClean="0"/>
              <a:t>treatment</a:t>
            </a:r>
            <a:endParaRPr lang="en-US" sz="1400" dirty="0"/>
          </a:p>
          <a:p>
            <a:pPr marL="0" indent="0">
              <a:lnSpc>
                <a:spcPct val="100000"/>
              </a:lnSpc>
              <a:spcBef>
                <a:spcPts val="600"/>
              </a:spcBef>
              <a:buNone/>
            </a:pPr>
            <a:endParaRPr lang="en-US" sz="1400" dirty="0"/>
          </a:p>
        </p:txBody>
      </p:sp>
      <p:sp>
        <p:nvSpPr>
          <p:cNvPr id="11" name="TextBox 10"/>
          <p:cNvSpPr txBox="1"/>
          <p:nvPr/>
        </p:nvSpPr>
        <p:spPr>
          <a:xfrm>
            <a:off x="2395764" y="6309320"/>
            <a:ext cx="9810295" cy="461665"/>
          </a:xfrm>
          <a:prstGeom prst="rect">
            <a:avLst/>
          </a:prstGeom>
          <a:solidFill>
            <a:schemeClr val="bg1"/>
          </a:solidFill>
        </p:spPr>
        <p:txBody>
          <a:bodyPr wrap="square" rtlCol="0">
            <a:spAutoFit/>
          </a:bodyPr>
          <a:lstStyle/>
          <a:p>
            <a:r>
              <a:rPr lang="en-GB" sz="1200" b="1" dirty="0"/>
              <a:t>  </a:t>
            </a:r>
            <a:r>
              <a:rPr lang="en-GB" sz="1200" b="1" dirty="0" smtClean="0"/>
              <a:t>  Where can I find out more? </a:t>
            </a:r>
            <a:r>
              <a:rPr lang="en-GB" sz="1200" dirty="0" smtClean="0"/>
              <a:t>PHE provide regularly updated information concerning the Delta variant and other new</a:t>
            </a:r>
            <a:r>
              <a:rPr lang="en-US" sz="1200" dirty="0" smtClean="0"/>
              <a:t> variants </a:t>
            </a:r>
            <a:r>
              <a:rPr lang="en-US" sz="1200" dirty="0"/>
              <a:t>under investigation </a:t>
            </a:r>
            <a:r>
              <a:rPr lang="en-US" sz="1200" dirty="0" smtClean="0"/>
              <a:t>in  </a:t>
            </a:r>
            <a:r>
              <a:rPr lang="en-US" sz="1200" dirty="0" smtClean="0">
                <a:hlinkClick r:id="rId2"/>
              </a:rPr>
              <a:t>Variants of Concern Briefing notes</a:t>
            </a:r>
            <a:endParaRPr lang="en-GB" sz="1200" dirty="0"/>
          </a:p>
        </p:txBody>
      </p:sp>
      <p:pic>
        <p:nvPicPr>
          <p:cNvPr id="12" name="Picture 11" descr="&quot;&quot;"/>
          <p:cNvPicPr>
            <a:picLocks noChangeAspect="1"/>
          </p:cNvPicPr>
          <p:nvPr/>
        </p:nvPicPr>
        <p:blipFill rotWithShape="1">
          <a:blip r:embed="rId3">
            <a:clrChange>
              <a:clrFrom>
                <a:srgbClr val="FFFFFF"/>
              </a:clrFrom>
              <a:clrTo>
                <a:srgbClr val="FFFFFF">
                  <a:alpha val="0"/>
                </a:srgbClr>
              </a:clrTo>
            </a:clrChange>
          </a:blip>
          <a:srcRect l="8548"/>
          <a:stretch/>
        </p:blipFill>
        <p:spPr>
          <a:xfrm>
            <a:off x="2342999" y="6309320"/>
            <a:ext cx="312179" cy="285108"/>
          </a:xfrm>
          <a:prstGeom prst="rect">
            <a:avLst/>
          </a:prstGeom>
        </p:spPr>
      </p:pic>
      <p:sp>
        <p:nvSpPr>
          <p:cNvPr id="13" name="Rectangle 12"/>
          <p:cNvSpPr/>
          <p:nvPr/>
        </p:nvSpPr>
        <p:spPr>
          <a:xfrm>
            <a:off x="115830" y="3634744"/>
            <a:ext cx="3520691" cy="2242528"/>
          </a:xfrm>
          <a:prstGeom prst="rect">
            <a:avLst/>
          </a:prstGeom>
          <a:solidFill>
            <a:schemeClr val="bg1"/>
          </a:solidFill>
          <a:ln w="12700">
            <a:solidFill>
              <a:srgbClr val="FFC000"/>
            </a:solidFill>
          </a:ln>
        </p:spPr>
        <p:txBody>
          <a:bodyPr wrap="square" lIns="36000" tIns="36000" rIns="36000" bIns="36000">
            <a:spAutoFit/>
          </a:bodyPr>
          <a:lstStyle/>
          <a:p>
            <a:pPr>
              <a:spcBef>
                <a:spcPts val="600"/>
              </a:spcBef>
              <a:defRPr/>
            </a:pPr>
            <a:r>
              <a:rPr lang="en-GB" sz="1400" b="1" i="1" dirty="0"/>
              <a:t>! </a:t>
            </a:r>
            <a:r>
              <a:rPr lang="en-GB" sz="1400" b="1" i="1" dirty="0" smtClean="0"/>
              <a:t>Need to know !</a:t>
            </a:r>
            <a:endParaRPr lang="en-GB" sz="1400" dirty="0">
              <a:solidFill>
                <a:srgbClr val="282E2B"/>
              </a:solidFill>
            </a:endParaRPr>
          </a:p>
          <a:p>
            <a:pPr marL="254250" indent="-171450">
              <a:spcBef>
                <a:spcPts val="300"/>
              </a:spcBef>
              <a:buFont typeface="Arial" panose="020B0604020202020204" pitchFamily="34" charset="0"/>
              <a:buChar char="•"/>
              <a:defRPr/>
            </a:pPr>
            <a:r>
              <a:rPr lang="en-US" sz="1100" dirty="0">
                <a:solidFill>
                  <a:srgbClr val="282E2B"/>
                </a:solidFill>
              </a:rPr>
              <a:t>The most accurate way to identify a Covid-19 variant of concern is via the full sequencing of test specimens, but this process can take longer than other methods of </a:t>
            </a:r>
            <a:r>
              <a:rPr lang="en-US" sz="1100" dirty="0" smtClean="0">
                <a:solidFill>
                  <a:srgbClr val="282E2B"/>
                </a:solidFill>
              </a:rPr>
              <a:t>identification, so the presence of an ‘S’ gene positive result is used as an indication.</a:t>
            </a:r>
          </a:p>
          <a:p>
            <a:pPr marL="254250" indent="-171450">
              <a:spcBef>
                <a:spcPts val="300"/>
              </a:spcBef>
              <a:buFont typeface="Arial" panose="020B0604020202020204" pitchFamily="34" charset="0"/>
              <a:buChar char="•"/>
              <a:defRPr/>
            </a:pPr>
            <a:r>
              <a:rPr lang="en-US" sz="1100" dirty="0" smtClean="0">
                <a:solidFill>
                  <a:srgbClr val="282E2B"/>
                </a:solidFill>
              </a:rPr>
              <a:t>*Not all samples are processed in laboratories which have the capability to run assays which are able to detect the the S gene (</a:t>
            </a:r>
            <a:r>
              <a:rPr lang="en-US" sz="1100" dirty="0" err="1" smtClean="0">
                <a:solidFill>
                  <a:srgbClr val="282E2B"/>
                </a:solidFill>
              </a:rPr>
              <a:t>TaqPath</a:t>
            </a:r>
            <a:r>
              <a:rPr lang="en-US" sz="1100" dirty="0" smtClean="0">
                <a:solidFill>
                  <a:srgbClr val="282E2B"/>
                </a:solidFill>
              </a:rPr>
              <a:t> lab) – results from labs which do perform the assay may be used as a proxy for the frequency of VOC overall</a:t>
            </a:r>
            <a:r>
              <a:rPr lang="en-US" sz="1200" dirty="0" smtClean="0">
                <a:solidFill>
                  <a:srgbClr val="282E2B"/>
                </a:solidFill>
              </a:rPr>
              <a:t>.</a:t>
            </a:r>
          </a:p>
        </p:txBody>
      </p:sp>
      <p:sp>
        <p:nvSpPr>
          <p:cNvPr id="16" name="Content Placeholder 2"/>
          <p:cNvSpPr>
            <a:spLocks noGrp="1"/>
          </p:cNvSpPr>
          <p:nvPr>
            <p:ph sz="half" idx="1"/>
          </p:nvPr>
        </p:nvSpPr>
        <p:spPr>
          <a:xfrm>
            <a:off x="208855" y="1877621"/>
            <a:ext cx="11681771" cy="1695395"/>
          </a:xfrm>
        </p:spPr>
        <p:txBody>
          <a:bodyPr lIns="36000" tIns="36000" rIns="36000" bIns="36000">
            <a:noAutofit/>
          </a:bodyPr>
          <a:lstStyle/>
          <a:p>
            <a:pPr>
              <a:lnSpc>
                <a:spcPct val="100000"/>
              </a:lnSpc>
              <a:spcBef>
                <a:spcPts val="600"/>
              </a:spcBef>
            </a:pPr>
            <a:r>
              <a:rPr lang="en-US" sz="1600" dirty="0" smtClean="0"/>
              <a:t>The </a:t>
            </a:r>
            <a:r>
              <a:rPr lang="en-US" sz="1600" dirty="0"/>
              <a:t>presence of an ‘S’ gene positive result is indicative of a variant of concern, currently most likely to be </a:t>
            </a:r>
            <a:r>
              <a:rPr lang="en-US" sz="1600" dirty="0" smtClean="0"/>
              <a:t>VOC-21APR-02 </a:t>
            </a:r>
            <a:r>
              <a:rPr lang="en-US" sz="1600" dirty="0"/>
              <a:t>(the </a:t>
            </a:r>
            <a:r>
              <a:rPr lang="en-US" sz="1600" dirty="0" smtClean="0"/>
              <a:t>Delta </a:t>
            </a:r>
            <a:r>
              <a:rPr lang="en-US" sz="1600" dirty="0"/>
              <a:t>variant). </a:t>
            </a:r>
          </a:p>
          <a:p>
            <a:pPr marL="285750" indent="-285750">
              <a:buFont typeface="Arial" panose="020B0604020202020204" pitchFamily="34" charset="0"/>
              <a:buChar char="•"/>
            </a:pPr>
            <a:r>
              <a:rPr lang="en-GB" sz="1600" dirty="0" smtClean="0"/>
              <a:t>Since </a:t>
            </a:r>
            <a:r>
              <a:rPr lang="en-GB" sz="1600" dirty="0"/>
              <a:t>the 10</a:t>
            </a:r>
            <a:r>
              <a:rPr lang="en-GB" sz="1600" baseline="30000" dirty="0"/>
              <a:t>th</a:t>
            </a:r>
            <a:r>
              <a:rPr lang="en-GB" sz="1600" dirty="0"/>
              <a:t> of June, almost all genotyping/sequencing results have indicated the Delta variant.</a:t>
            </a:r>
          </a:p>
          <a:p>
            <a:pPr marL="285750" indent="-285750">
              <a:buFont typeface="Arial" panose="020B0604020202020204" pitchFamily="34" charset="0"/>
              <a:buChar char="•"/>
            </a:pPr>
            <a:r>
              <a:rPr lang="en-GB" sz="1600" dirty="0"/>
              <a:t>A single provisional genotyping result indicated a potential Delta variant with the K417N mutation in a Herefordshire resident who was tested on the 30</a:t>
            </a:r>
            <a:r>
              <a:rPr lang="en-GB" sz="1600" baseline="30000" dirty="0"/>
              <a:t>th</a:t>
            </a:r>
            <a:r>
              <a:rPr lang="en-GB" sz="1600" dirty="0"/>
              <a:t> of June 2021. Enhanced contact tracing has been undertaken, with testing of close contacts arranged as advised by PHE.</a:t>
            </a:r>
          </a:p>
          <a:p>
            <a:pPr>
              <a:lnSpc>
                <a:spcPct val="100000"/>
              </a:lnSpc>
              <a:spcBef>
                <a:spcPts val="600"/>
              </a:spcBef>
            </a:pPr>
            <a:endParaRPr lang="en-US" sz="1600" dirty="0"/>
          </a:p>
          <a:p>
            <a:pPr marL="0" indent="0">
              <a:lnSpc>
                <a:spcPct val="100000"/>
              </a:lnSpc>
              <a:spcBef>
                <a:spcPts val="600"/>
              </a:spcBef>
              <a:buNone/>
            </a:pPr>
            <a:endParaRPr lang="en-US" sz="1400" dirty="0"/>
          </a:p>
        </p:txBody>
      </p:sp>
      <p:pic>
        <p:nvPicPr>
          <p:cNvPr id="9" name="Picture 8" descr="Chart showing the number of confirmed cases of variants of concern in Herefordshire since May 2021" title="Confirmed cases of variants of concern"/>
          <p:cNvPicPr>
            <a:picLocks noChangeAspect="1"/>
          </p:cNvPicPr>
          <p:nvPr/>
        </p:nvPicPr>
        <p:blipFill rotWithShape="1">
          <a:blip r:embed="rId4"/>
          <a:srcRect l="1847" r="2791" b="14582"/>
          <a:stretch/>
        </p:blipFill>
        <p:spPr>
          <a:xfrm>
            <a:off x="3863752" y="3429000"/>
            <a:ext cx="8170796" cy="2880320"/>
          </a:xfrm>
          <a:prstGeom prst="rect">
            <a:avLst/>
          </a:prstGeom>
        </p:spPr>
      </p:pic>
    </p:spTree>
    <p:extLst>
      <p:ext uri="{BB962C8B-B14F-4D97-AF65-F5344CB8AC3E}">
        <p14:creationId xmlns:p14="http://schemas.microsoft.com/office/powerpoint/2010/main" val="14008904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 showing proportion of population aged 18+ having recieved first dose of vaccine by MSOA" title="Vaccinations in Herefordshire 1st dose"/>
          <p:cNvPicPr>
            <a:picLocks noChangeAspect="1"/>
          </p:cNvPicPr>
          <p:nvPr/>
        </p:nvPicPr>
        <p:blipFill>
          <a:blip r:embed="rId3"/>
          <a:stretch>
            <a:fillRect/>
          </a:stretch>
        </p:blipFill>
        <p:spPr>
          <a:xfrm>
            <a:off x="7301857" y="4584"/>
            <a:ext cx="4890143" cy="5913269"/>
          </a:xfrm>
          <a:prstGeom prst="rect">
            <a:avLst/>
          </a:prstGeom>
        </p:spPr>
      </p:pic>
      <p:sp>
        <p:nvSpPr>
          <p:cNvPr id="2" name="Title 1" descr="Map showing the proportion of the population aged 50+ having recieved 1st dose of vaccine by MSOA" title="Vaccinations in Herefordshire"/>
          <p:cNvSpPr>
            <a:spLocks noGrp="1"/>
          </p:cNvSpPr>
          <p:nvPr>
            <p:ph type="title"/>
          </p:nvPr>
        </p:nvSpPr>
        <p:spPr>
          <a:xfrm>
            <a:off x="142324" y="-59232"/>
            <a:ext cx="6192688" cy="548680"/>
          </a:xfrm>
        </p:spPr>
        <p:txBody>
          <a:bodyPr>
            <a:normAutofit fontScale="90000"/>
          </a:bodyPr>
          <a:lstStyle/>
          <a:p>
            <a:r>
              <a:rPr lang="en-GB" sz="2700" b="1" dirty="0" smtClean="0">
                <a:solidFill>
                  <a:srgbClr val="282E2B"/>
                </a:solidFill>
                <a:cs typeface="Arial" panose="020B0604020202020204" pitchFamily="34" charset="0"/>
              </a:rPr>
              <a:t>Vaccinations in Herefordshire: 1</a:t>
            </a:r>
            <a:r>
              <a:rPr lang="en-GB" sz="2700" b="1" baseline="30000" dirty="0" smtClean="0">
                <a:solidFill>
                  <a:srgbClr val="282E2B"/>
                </a:solidFill>
                <a:cs typeface="Arial" panose="020B0604020202020204" pitchFamily="34" charset="0"/>
              </a:rPr>
              <a:t>st</a:t>
            </a:r>
            <a:r>
              <a:rPr lang="en-GB" sz="2700" b="1" dirty="0" smtClean="0">
                <a:solidFill>
                  <a:srgbClr val="282E2B"/>
                </a:solidFill>
                <a:cs typeface="Arial" panose="020B0604020202020204" pitchFamily="34" charset="0"/>
              </a:rPr>
              <a:t> dose</a:t>
            </a:r>
            <a:endParaRPr lang="en-GB" sz="2700" dirty="0"/>
          </a:p>
        </p:txBody>
      </p:sp>
      <p:sp>
        <p:nvSpPr>
          <p:cNvPr id="10" name="Title 1"/>
          <p:cNvSpPr txBox="1">
            <a:spLocks/>
          </p:cNvSpPr>
          <p:nvPr/>
        </p:nvSpPr>
        <p:spPr>
          <a:xfrm>
            <a:off x="50982" y="465813"/>
            <a:ext cx="7504992" cy="4137777"/>
          </a:xfrm>
          <a:prstGeom prst="rect">
            <a:avLst/>
          </a:prstGeom>
          <a:ln>
            <a:noFill/>
          </a:ln>
        </p:spPr>
        <p:txBody>
          <a:bodyPr vert="horz" wrap="squar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lvl="1" indent="-285750">
              <a:lnSpc>
                <a:spcPct val="105000"/>
              </a:lnSpc>
              <a:spcAft>
                <a:spcPts val="1200"/>
              </a:spcAft>
              <a:buFont typeface="Arial" panose="020B0604020202020204" pitchFamily="34" charset="0"/>
              <a:buChar char="•"/>
            </a:pPr>
            <a:r>
              <a:rPr lang="en-GB" sz="1500" dirty="0">
                <a:latin typeface="+mj-lt"/>
                <a:ea typeface="+mj-ea"/>
                <a:cs typeface="+mj-cs"/>
              </a:rPr>
              <a:t>NHS data indicates that as of </a:t>
            </a:r>
            <a:r>
              <a:rPr lang="en-GB" sz="1500" dirty="0" smtClean="0">
                <a:latin typeface="+mj-lt"/>
                <a:ea typeface="+mj-ea"/>
                <a:cs typeface="+mj-cs"/>
              </a:rPr>
              <a:t>10 October </a:t>
            </a:r>
            <a:r>
              <a:rPr lang="en-GB" sz="1500" b="1" dirty="0" smtClean="0">
                <a:latin typeface="+mj-lt"/>
                <a:ea typeface="+mj-ea"/>
                <a:cs typeface="+mj-cs"/>
              </a:rPr>
              <a:t>143,172 </a:t>
            </a:r>
            <a:r>
              <a:rPr lang="en-GB" sz="1500" dirty="0" smtClean="0">
                <a:latin typeface="+mj-lt"/>
                <a:ea typeface="+mj-ea"/>
                <a:cs typeface="+mj-cs"/>
              </a:rPr>
              <a:t>Herefordshire GP patients </a:t>
            </a:r>
            <a:r>
              <a:rPr lang="en-GB" sz="1500" dirty="0"/>
              <a:t>(aged 18</a:t>
            </a:r>
            <a:r>
              <a:rPr lang="en-GB" sz="1500" dirty="0" smtClean="0"/>
              <a:t>+) </a:t>
            </a:r>
            <a:r>
              <a:rPr lang="en-GB" sz="1500" dirty="0" smtClean="0">
                <a:latin typeface="+mj-lt"/>
                <a:ea typeface="+mj-ea"/>
                <a:cs typeface="+mj-cs"/>
              </a:rPr>
              <a:t>had </a:t>
            </a:r>
            <a:r>
              <a:rPr lang="en-GB" sz="1500" dirty="0">
                <a:latin typeface="+mj-lt"/>
                <a:ea typeface="+mj-ea"/>
                <a:cs typeface="+mj-cs"/>
              </a:rPr>
              <a:t>received their first </a:t>
            </a:r>
            <a:r>
              <a:rPr lang="en-GB" sz="1500" dirty="0" smtClean="0">
                <a:latin typeface="+mj-lt"/>
                <a:ea typeface="+mj-ea"/>
                <a:cs typeface="+mj-cs"/>
              </a:rPr>
              <a:t>dose: </a:t>
            </a:r>
            <a:r>
              <a:rPr lang="en-GB" sz="1500" b="1" dirty="0" smtClean="0">
                <a:latin typeface="+mj-lt"/>
                <a:ea typeface="+mj-ea"/>
                <a:cs typeface="+mj-cs"/>
              </a:rPr>
              <a:t>88%</a:t>
            </a:r>
            <a:r>
              <a:rPr lang="en-GB" sz="1500" dirty="0" smtClean="0">
                <a:latin typeface="+mj-lt"/>
                <a:ea typeface="+mj-ea"/>
                <a:cs typeface="+mj-cs"/>
              </a:rPr>
              <a:t> </a:t>
            </a:r>
            <a:r>
              <a:rPr lang="en-GB" sz="1500" dirty="0">
                <a:latin typeface="+mj-lt"/>
                <a:ea typeface="+mj-ea"/>
                <a:cs typeface="+mj-cs"/>
              </a:rPr>
              <a:t>of eligible </a:t>
            </a:r>
            <a:r>
              <a:rPr lang="en-GB" sz="1500" dirty="0" smtClean="0">
                <a:latin typeface="+mj-lt"/>
                <a:ea typeface="+mj-ea"/>
                <a:cs typeface="+mj-cs"/>
              </a:rPr>
              <a:t>residents. </a:t>
            </a:r>
            <a:r>
              <a:rPr lang="en-GB" sz="1500" dirty="0"/>
              <a:t>A further </a:t>
            </a:r>
            <a:r>
              <a:rPr lang="en-GB" sz="1500" b="1" dirty="0" smtClean="0"/>
              <a:t>3,635</a:t>
            </a:r>
            <a:r>
              <a:rPr lang="en-GB" sz="1500" dirty="0" smtClean="0"/>
              <a:t> </a:t>
            </a:r>
            <a:r>
              <a:rPr lang="en-GB" sz="1500" dirty="0"/>
              <a:t>under 18s had received their first </a:t>
            </a:r>
            <a:r>
              <a:rPr lang="en-GB" sz="1500" dirty="0" smtClean="0"/>
              <a:t>dose</a:t>
            </a:r>
            <a:endParaRPr lang="en-GB" sz="1500" dirty="0">
              <a:latin typeface="+mj-lt"/>
              <a:ea typeface="+mj-ea"/>
              <a:cs typeface="+mj-cs"/>
            </a:endParaRPr>
          </a:p>
          <a:p>
            <a:pPr marL="285750" lvl="1" indent="-285750">
              <a:lnSpc>
                <a:spcPct val="105000"/>
              </a:lnSpc>
              <a:spcAft>
                <a:spcPts val="1200"/>
              </a:spcAft>
              <a:buFont typeface="Arial" panose="020B0604020202020204" pitchFamily="34" charset="0"/>
              <a:buChar char="•"/>
            </a:pPr>
            <a:r>
              <a:rPr lang="en-GB" sz="1500" dirty="0">
                <a:latin typeface="+mj-lt"/>
                <a:ea typeface="+mj-ea"/>
                <a:cs typeface="+mj-cs"/>
              </a:rPr>
              <a:t>The proportion of the </a:t>
            </a:r>
            <a:r>
              <a:rPr lang="en-GB" sz="1500" dirty="0" smtClean="0">
                <a:latin typeface="+mj-lt"/>
                <a:ea typeface="+mj-ea"/>
                <a:cs typeface="+mj-cs"/>
              </a:rPr>
              <a:t>community dwelling population vaccinated </a:t>
            </a:r>
            <a:r>
              <a:rPr lang="en-GB" sz="1500" dirty="0">
                <a:latin typeface="+mj-lt"/>
                <a:ea typeface="+mj-ea"/>
                <a:cs typeface="+mj-cs"/>
              </a:rPr>
              <a:t>by MSOA ranges from </a:t>
            </a:r>
            <a:r>
              <a:rPr lang="en-GB" sz="1500" dirty="0" smtClean="0">
                <a:latin typeface="+mj-lt"/>
                <a:ea typeface="+mj-ea"/>
                <a:cs typeface="+mj-cs"/>
              </a:rPr>
              <a:t>79% (‘Hereford Central’) </a:t>
            </a:r>
            <a:r>
              <a:rPr lang="en-GB" sz="1500" dirty="0">
                <a:latin typeface="+mj-lt"/>
                <a:ea typeface="+mj-ea"/>
                <a:cs typeface="+mj-cs"/>
              </a:rPr>
              <a:t>to </a:t>
            </a:r>
            <a:r>
              <a:rPr lang="en-GB" sz="1500" dirty="0" smtClean="0">
                <a:latin typeface="+mj-lt"/>
                <a:ea typeface="+mj-ea"/>
                <a:cs typeface="+mj-cs"/>
              </a:rPr>
              <a:t>93% (‘</a:t>
            </a:r>
            <a:r>
              <a:rPr lang="en-GB" sz="1500" dirty="0" err="1" smtClean="0">
                <a:latin typeface="+mj-lt"/>
                <a:ea typeface="+mj-ea"/>
                <a:cs typeface="+mj-cs"/>
              </a:rPr>
              <a:t>Wigmore</a:t>
            </a:r>
            <a:r>
              <a:rPr lang="en-GB" sz="1500" dirty="0" smtClean="0">
                <a:latin typeface="+mj-lt"/>
                <a:ea typeface="+mj-ea"/>
                <a:cs typeface="+mj-cs"/>
              </a:rPr>
              <a:t>, </a:t>
            </a:r>
            <a:r>
              <a:rPr lang="en-GB" sz="1500" dirty="0" err="1" smtClean="0">
                <a:latin typeface="+mj-lt"/>
                <a:ea typeface="+mj-ea"/>
                <a:cs typeface="+mj-cs"/>
              </a:rPr>
              <a:t>Orleton</a:t>
            </a:r>
            <a:r>
              <a:rPr lang="en-GB" sz="1500" dirty="0" smtClean="0">
                <a:latin typeface="+mj-lt"/>
                <a:ea typeface="+mj-ea"/>
                <a:cs typeface="+mj-cs"/>
              </a:rPr>
              <a:t> and Brimfield’).</a:t>
            </a:r>
            <a:endParaRPr lang="en-GB" sz="1500" dirty="0">
              <a:latin typeface="+mj-lt"/>
              <a:ea typeface="+mj-ea"/>
              <a:cs typeface="+mj-cs"/>
            </a:endParaRPr>
          </a:p>
          <a:p>
            <a:pPr marL="285750" lvl="1" indent="-285750">
              <a:lnSpc>
                <a:spcPct val="105000"/>
              </a:lnSpc>
              <a:spcAft>
                <a:spcPts val="1200"/>
              </a:spcAft>
              <a:buFont typeface="Arial" panose="020B0604020202020204" pitchFamily="34" charset="0"/>
              <a:buChar char="•"/>
            </a:pPr>
            <a:r>
              <a:rPr lang="en-GB" sz="1500" dirty="0" smtClean="0">
                <a:latin typeface="+mj-lt"/>
                <a:ea typeface="+mj-ea"/>
                <a:cs typeface="+mj-cs"/>
              </a:rPr>
              <a:t>The four lowest figures (all under 84%) were recorded in Hereford </a:t>
            </a:r>
          </a:p>
          <a:p>
            <a:pPr marL="285750" lvl="1" indent="-285750">
              <a:lnSpc>
                <a:spcPct val="105000"/>
              </a:lnSpc>
              <a:spcAft>
                <a:spcPts val="1200"/>
              </a:spcAft>
              <a:buFont typeface="Arial" panose="020B0604020202020204" pitchFamily="34" charset="0"/>
              <a:buChar char="•"/>
            </a:pPr>
            <a:r>
              <a:rPr lang="en-GB" sz="1500" dirty="0" smtClean="0">
                <a:latin typeface="+mj-lt"/>
                <a:ea typeface="+mj-ea"/>
                <a:cs typeface="+mj-cs"/>
              </a:rPr>
              <a:t>Six (same as last week) MSOAs reported figures of over 90%</a:t>
            </a:r>
          </a:p>
          <a:p>
            <a:pPr>
              <a:lnSpc>
                <a:spcPct val="105000"/>
              </a:lnSpc>
              <a:spcBef>
                <a:spcPts val="0"/>
              </a:spcBef>
              <a:spcAft>
                <a:spcPts val="1200"/>
              </a:spcAft>
            </a:pPr>
            <a:r>
              <a:rPr lang="en-GB" sz="1500" b="1" dirty="0" smtClean="0"/>
              <a:t>Note</a:t>
            </a:r>
            <a:r>
              <a:rPr lang="en-GB" sz="1500" b="1" dirty="0"/>
              <a:t>: </a:t>
            </a:r>
            <a:r>
              <a:rPr lang="en-GB" sz="1500" dirty="0"/>
              <a:t>Differences in the proportion of the population vaccinated by MSOA will, in </a:t>
            </a:r>
            <a:r>
              <a:rPr lang="en-GB" sz="1500" dirty="0" smtClean="0"/>
              <a:t>part, </a:t>
            </a:r>
            <a:r>
              <a:rPr lang="en-GB" sz="1500" dirty="0"/>
              <a:t>reflect the </a:t>
            </a:r>
            <a:r>
              <a:rPr lang="en-GB" sz="1500" dirty="0" smtClean="0"/>
              <a:t>differing </a:t>
            </a:r>
            <a:r>
              <a:rPr lang="en-GB" sz="1500" dirty="0"/>
              <a:t>age </a:t>
            </a:r>
            <a:r>
              <a:rPr lang="en-GB" sz="1500" dirty="0" smtClean="0"/>
              <a:t>profiles </a:t>
            </a:r>
            <a:r>
              <a:rPr lang="en-GB" sz="1500" dirty="0"/>
              <a:t>between </a:t>
            </a:r>
            <a:r>
              <a:rPr lang="en-GB" sz="1500" dirty="0" smtClean="0"/>
              <a:t>areas because of the way the vaccine programme has been prioritised. The complexities of the data mean that it currently isn’t possible to account for this in reporting.</a:t>
            </a:r>
          </a:p>
          <a:p>
            <a:pPr>
              <a:lnSpc>
                <a:spcPct val="105000"/>
              </a:lnSpc>
              <a:spcBef>
                <a:spcPts val="0"/>
              </a:spcBef>
              <a:spcAft>
                <a:spcPts val="1200"/>
              </a:spcAft>
            </a:pPr>
            <a:r>
              <a:rPr lang="en-GB" sz="1500" dirty="0" smtClean="0"/>
              <a:t>Vaccination rates for MSOAs bordering Wales are likely to be underreported as Herefordshire residents who receive vaccines in Wales and are not included in the Herefordshire data. This may partly explain the geographical patterns seen here.</a:t>
            </a:r>
            <a:endParaRPr lang="en-GB" sz="1500" dirty="0"/>
          </a:p>
        </p:txBody>
      </p:sp>
      <p:sp>
        <p:nvSpPr>
          <p:cNvPr id="11" name="TextBox 10"/>
          <p:cNvSpPr txBox="1"/>
          <p:nvPr/>
        </p:nvSpPr>
        <p:spPr>
          <a:xfrm>
            <a:off x="142324" y="4577443"/>
            <a:ext cx="6776936" cy="1431161"/>
          </a:xfrm>
          <a:prstGeom prst="rect">
            <a:avLst/>
          </a:prstGeom>
          <a:solidFill>
            <a:schemeClr val="bg1"/>
          </a:solidFill>
          <a:ln w="28575">
            <a:solidFill>
              <a:schemeClr val="accent1"/>
            </a:solidFill>
          </a:ln>
        </p:spPr>
        <p:txBody>
          <a:bodyPr wrap="square" rtlCol="0">
            <a:spAutoFit/>
          </a:bodyPr>
          <a:lstStyle/>
          <a:p>
            <a:r>
              <a:rPr lang="en-GB" sz="1100" b="1" i="1" dirty="0"/>
              <a:t>! Be aware !</a:t>
            </a:r>
          </a:p>
          <a:p>
            <a:pPr>
              <a:lnSpc>
                <a:spcPct val="100000"/>
              </a:lnSpc>
              <a:spcBef>
                <a:spcPts val="300"/>
              </a:spcBef>
              <a:defRPr/>
            </a:pPr>
            <a:r>
              <a:rPr lang="en-GB" sz="1100" i="1" dirty="0"/>
              <a:t>Some readers may have access to other sources of data on vaccinations.  Numbers and percentages may vary due to:</a:t>
            </a:r>
          </a:p>
          <a:p>
            <a:pPr marL="360000" lvl="1" indent="-180000">
              <a:spcBef>
                <a:spcPts val="300"/>
              </a:spcBef>
              <a:buFont typeface="Arial" panose="020B0604020202020204" pitchFamily="34" charset="0"/>
              <a:buChar char="•"/>
              <a:defRPr/>
            </a:pPr>
            <a:r>
              <a:rPr lang="en-GB" sz="1100" i="1" dirty="0"/>
              <a:t>Date: the published NHS data lags behind unpublished data intended for other intelligence purposes</a:t>
            </a:r>
          </a:p>
          <a:p>
            <a:pPr marL="360000" lvl="1" indent="-180000">
              <a:spcBef>
                <a:spcPts val="300"/>
              </a:spcBef>
              <a:buFont typeface="Arial" panose="020B0604020202020204" pitchFamily="34" charset="0"/>
              <a:buChar char="•"/>
              <a:defRPr/>
            </a:pPr>
            <a:r>
              <a:rPr lang="en-GB" sz="1100" i="1" dirty="0"/>
              <a:t>Population base: the figure here is the percentage of </a:t>
            </a:r>
            <a:r>
              <a:rPr lang="en-GB" sz="1100" b="1" i="1" dirty="0"/>
              <a:t>Herefordshire residents registered with an English GP practice</a:t>
            </a:r>
            <a:r>
              <a:rPr lang="en-GB" sz="1100" i="1" dirty="0"/>
              <a:t>, whilst others will be a proportion of the </a:t>
            </a:r>
            <a:r>
              <a:rPr lang="en-GB" sz="1100" b="1" i="1" dirty="0"/>
              <a:t>resident </a:t>
            </a:r>
            <a:r>
              <a:rPr lang="en-GB" sz="1100" i="1" dirty="0"/>
              <a:t>population</a:t>
            </a:r>
          </a:p>
          <a:p>
            <a:pPr marL="360000" lvl="1" indent="-180000">
              <a:spcBef>
                <a:spcPts val="300"/>
              </a:spcBef>
              <a:buFont typeface="Arial" panose="020B0604020202020204" pitchFamily="34" charset="0"/>
              <a:buChar char="•"/>
              <a:defRPr/>
            </a:pPr>
            <a:r>
              <a:rPr lang="en-GB" sz="1100" i="1" dirty="0"/>
              <a:t>Age/eligibility group: reporting groups can change</a:t>
            </a:r>
          </a:p>
        </p:txBody>
      </p:sp>
      <p:sp>
        <p:nvSpPr>
          <p:cNvPr id="7" name="TextBox 6"/>
          <p:cNvSpPr txBox="1"/>
          <p:nvPr/>
        </p:nvSpPr>
        <p:spPr>
          <a:xfrm>
            <a:off x="119336" y="6255541"/>
            <a:ext cx="8069484" cy="492443"/>
          </a:xfrm>
          <a:prstGeom prst="rect">
            <a:avLst/>
          </a:prstGeom>
          <a:solidFill>
            <a:schemeClr val="bg1"/>
          </a:solidFill>
        </p:spPr>
        <p:txBody>
          <a:bodyPr wrap="square" rtlCol="0">
            <a:spAutoFit/>
          </a:bodyPr>
          <a:lstStyle/>
          <a:p>
            <a:pPr marL="357188">
              <a:spcBef>
                <a:spcPts val="600"/>
              </a:spcBef>
              <a:spcAft>
                <a:spcPts val="600"/>
              </a:spcAft>
            </a:pPr>
            <a:r>
              <a:rPr lang="en-GB" sz="1400" b="1" dirty="0" smtClean="0"/>
              <a:t> </a:t>
            </a:r>
            <a:r>
              <a:rPr lang="en-GB" sz="1200" b="1" dirty="0" smtClean="0"/>
              <a:t>     </a:t>
            </a:r>
            <a:r>
              <a:rPr lang="en-GB" sz="1400" b="1" dirty="0" smtClean="0"/>
              <a:t>Where can I find out more? </a:t>
            </a:r>
            <a:r>
              <a:rPr lang="en-GB" sz="1200" dirty="0" smtClean="0"/>
              <a:t>The numbers of COVID-19 vaccinations are published weekly (Thursdays) by the NHS: </a:t>
            </a:r>
            <a:r>
              <a:rPr lang="en-GB" sz="1200" dirty="0" smtClean="0">
                <a:hlinkClick r:id="rId4"/>
              </a:rPr>
              <a:t>www.england.nhs.uk/statistics/statistical-work-areas/covid-19-vaccinations/</a:t>
            </a:r>
            <a:r>
              <a:rPr lang="en-GB" sz="1200" dirty="0" smtClean="0"/>
              <a:t> </a:t>
            </a:r>
            <a:endParaRPr lang="en-GB" sz="1200" dirty="0"/>
          </a:p>
        </p:txBody>
      </p:sp>
      <p:pic>
        <p:nvPicPr>
          <p:cNvPr id="8" name="Picture 7" descr="&quot;&quot;"/>
          <p:cNvPicPr>
            <a:picLocks noChangeAspect="1"/>
          </p:cNvPicPr>
          <p:nvPr/>
        </p:nvPicPr>
        <p:blipFill rotWithShape="1">
          <a:blip r:embed="rId5">
            <a:clrChange>
              <a:clrFrom>
                <a:srgbClr val="FFFFFF"/>
              </a:clrFrom>
              <a:clrTo>
                <a:srgbClr val="FFFFFF">
                  <a:alpha val="0"/>
                </a:srgbClr>
              </a:clrTo>
            </a:clrChange>
          </a:blip>
          <a:srcRect l="8548"/>
          <a:stretch/>
        </p:blipFill>
        <p:spPr>
          <a:xfrm>
            <a:off x="335360" y="6218902"/>
            <a:ext cx="362312" cy="338513"/>
          </a:xfrm>
          <a:prstGeom prst="rect">
            <a:avLst/>
          </a:prstGeom>
        </p:spPr>
      </p:pic>
    </p:spTree>
    <p:extLst>
      <p:ext uri="{BB962C8B-B14F-4D97-AF65-F5344CB8AC3E}">
        <p14:creationId xmlns:p14="http://schemas.microsoft.com/office/powerpoint/2010/main" val="12272104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ge groups having recieved first dose of the vaccine in Herefordshire, England and the West Midlands" title="Vaccination 1st dose uptake by age group"/>
          <p:cNvPicPr>
            <a:picLocks noChangeAspect="1"/>
          </p:cNvPicPr>
          <p:nvPr/>
        </p:nvPicPr>
        <p:blipFill>
          <a:blip r:embed="rId3"/>
          <a:stretch>
            <a:fillRect/>
          </a:stretch>
        </p:blipFill>
        <p:spPr>
          <a:xfrm>
            <a:off x="5656114" y="1140618"/>
            <a:ext cx="6165935" cy="4189884"/>
          </a:xfrm>
          <a:prstGeom prst="rect">
            <a:avLst/>
          </a:prstGeom>
        </p:spPr>
      </p:pic>
      <p:sp>
        <p:nvSpPr>
          <p:cNvPr id="2" name="Title 1"/>
          <p:cNvSpPr>
            <a:spLocks noGrp="1"/>
          </p:cNvSpPr>
          <p:nvPr>
            <p:ph type="title"/>
          </p:nvPr>
        </p:nvSpPr>
        <p:spPr>
          <a:xfrm>
            <a:off x="235319" y="548680"/>
            <a:ext cx="11519999" cy="548680"/>
          </a:xfrm>
        </p:spPr>
        <p:txBody>
          <a:bodyPr>
            <a:normAutofit/>
          </a:bodyPr>
          <a:lstStyle/>
          <a:p>
            <a:r>
              <a:rPr lang="en-GB" sz="2800" b="1" kern="0" dirty="0">
                <a:latin typeface="Arial" panose="020B0604020202020204" pitchFamily="34" charset="0"/>
                <a:cs typeface="Arial" panose="020B0604020202020204" pitchFamily="34" charset="0"/>
              </a:rPr>
              <a:t>Vaccination: Uptake by age </a:t>
            </a:r>
            <a:r>
              <a:rPr lang="en-GB" sz="2800" b="1" kern="0" dirty="0" smtClean="0">
                <a:latin typeface="Arial" panose="020B0604020202020204" pitchFamily="34" charset="0"/>
                <a:cs typeface="Arial" panose="020B0604020202020204" pitchFamily="34" charset="0"/>
              </a:rPr>
              <a:t>group – 1</a:t>
            </a:r>
            <a:r>
              <a:rPr lang="en-GB" sz="2800" b="1" kern="0" baseline="30000" dirty="0" smtClean="0">
                <a:latin typeface="Arial" panose="020B0604020202020204" pitchFamily="34" charset="0"/>
                <a:cs typeface="Arial" panose="020B0604020202020204" pitchFamily="34" charset="0"/>
              </a:rPr>
              <a:t>st</a:t>
            </a:r>
            <a:r>
              <a:rPr lang="en-GB" sz="2800" b="1" kern="0" dirty="0" smtClean="0">
                <a:latin typeface="Arial" panose="020B0604020202020204" pitchFamily="34" charset="0"/>
                <a:cs typeface="Arial" panose="020B0604020202020204" pitchFamily="34" charset="0"/>
              </a:rPr>
              <a:t> dose</a:t>
            </a:r>
            <a:endParaRPr lang="en-GB" sz="2700" dirty="0"/>
          </a:p>
        </p:txBody>
      </p:sp>
      <p:sp>
        <p:nvSpPr>
          <p:cNvPr id="10" name="Title 1"/>
          <p:cNvSpPr txBox="1">
            <a:spLocks/>
          </p:cNvSpPr>
          <p:nvPr/>
        </p:nvSpPr>
        <p:spPr>
          <a:xfrm>
            <a:off x="211799" y="1244950"/>
            <a:ext cx="5036578" cy="3336177"/>
          </a:xfrm>
          <a:prstGeom prst="rect">
            <a:avLst/>
          </a:prstGeom>
          <a:ln>
            <a:noFill/>
          </a:ln>
        </p:spPr>
        <p:txBody>
          <a:bodyPr vert="horz" wrap="squar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nSpc>
                <a:spcPct val="100000"/>
              </a:lnSpc>
              <a:spcBef>
                <a:spcPts val="600"/>
              </a:spcBef>
              <a:defRPr/>
            </a:pPr>
            <a:r>
              <a:rPr lang="en-US" sz="2000" dirty="0"/>
              <a:t>Uptake in those age between 18 and 54 is higher in Herefordshire compared to England and the West </a:t>
            </a:r>
            <a:r>
              <a:rPr lang="en-US" sz="2000" dirty="0" smtClean="0"/>
              <a:t>Midlands (particularly in the younger cohorts) - </a:t>
            </a:r>
            <a:r>
              <a:rPr lang="en-US" sz="2000" dirty="0"/>
              <a:t>in older age groups the local figures </a:t>
            </a:r>
            <a:r>
              <a:rPr lang="en-US" sz="2000" dirty="0" smtClean="0"/>
              <a:t>are generally </a:t>
            </a:r>
            <a:r>
              <a:rPr lang="en-US" sz="2000" dirty="0"/>
              <a:t>in line with those seen nationally and regionally.</a:t>
            </a:r>
          </a:p>
          <a:p>
            <a:pPr lvl="0">
              <a:lnSpc>
                <a:spcPct val="100000"/>
              </a:lnSpc>
              <a:spcBef>
                <a:spcPts val="600"/>
              </a:spcBef>
              <a:defRPr/>
            </a:pPr>
            <a:r>
              <a:rPr lang="en-US" sz="2000" dirty="0"/>
              <a:t>As numbers are still low it is not possible to discern any differences between local uptake in those aged under 18 and rates seen across the country as a whole.</a:t>
            </a:r>
          </a:p>
        </p:txBody>
      </p:sp>
      <p:pic>
        <p:nvPicPr>
          <p:cNvPr id="9" name="Picture 8" descr="&quot;&quot;"/>
          <p:cNvPicPr>
            <a:picLocks noChangeAspect="1"/>
          </p:cNvPicPr>
          <p:nvPr/>
        </p:nvPicPr>
        <p:blipFill rotWithShape="1">
          <a:blip r:embed="rId4">
            <a:clrChange>
              <a:clrFrom>
                <a:srgbClr val="FFFFFF"/>
              </a:clrFrom>
              <a:clrTo>
                <a:srgbClr val="FFFFFF">
                  <a:alpha val="0"/>
                </a:srgbClr>
              </a:clrTo>
            </a:clrChange>
          </a:blip>
          <a:srcRect l="8548"/>
          <a:stretch/>
        </p:blipFill>
        <p:spPr>
          <a:xfrm>
            <a:off x="479376" y="6191465"/>
            <a:ext cx="377226" cy="384543"/>
          </a:xfrm>
          <a:prstGeom prst="rect">
            <a:avLst/>
          </a:prstGeom>
        </p:spPr>
      </p:pic>
      <p:sp>
        <p:nvSpPr>
          <p:cNvPr id="12" name="TextBox 11"/>
          <p:cNvSpPr txBox="1"/>
          <p:nvPr/>
        </p:nvSpPr>
        <p:spPr>
          <a:xfrm>
            <a:off x="38134" y="4814087"/>
            <a:ext cx="5383907" cy="861774"/>
          </a:xfrm>
          <a:prstGeom prst="rect">
            <a:avLst/>
          </a:prstGeom>
          <a:solidFill>
            <a:schemeClr val="bg1"/>
          </a:solidFill>
        </p:spPr>
        <p:txBody>
          <a:bodyPr wrap="square" rtlCol="0">
            <a:spAutoFit/>
          </a:bodyPr>
          <a:lstStyle/>
          <a:p>
            <a:pPr marL="357188">
              <a:spcBef>
                <a:spcPts val="600"/>
              </a:spcBef>
              <a:spcAft>
                <a:spcPts val="600"/>
              </a:spcAft>
            </a:pPr>
            <a:r>
              <a:rPr lang="en-GB" sz="1400" b="1" dirty="0" smtClean="0"/>
              <a:t> </a:t>
            </a:r>
            <a:r>
              <a:rPr lang="en-GB" sz="1200" b="1" dirty="0" smtClean="0"/>
              <a:t>     </a:t>
            </a:r>
            <a:r>
              <a:rPr lang="en-GB" sz="1400" b="1" dirty="0" smtClean="0"/>
              <a:t>Where can I find out more? </a:t>
            </a:r>
            <a:r>
              <a:rPr lang="en-GB" sz="1200" dirty="0" smtClean="0"/>
              <a:t>The numbers of COVID-19 vaccinations are published weekly (Thursdays) by the NHS: </a:t>
            </a:r>
            <a:r>
              <a:rPr lang="en-GB" sz="1200" dirty="0" smtClean="0">
                <a:hlinkClick r:id="rId5"/>
              </a:rPr>
              <a:t>www.england.nhs.uk/statistics/statistical-work-areas/covid-19-vaccinations/</a:t>
            </a:r>
            <a:r>
              <a:rPr lang="en-GB" sz="1200" dirty="0" smtClean="0"/>
              <a:t> </a:t>
            </a:r>
            <a:endParaRPr lang="en-GB" sz="1200" dirty="0"/>
          </a:p>
        </p:txBody>
      </p:sp>
      <p:pic>
        <p:nvPicPr>
          <p:cNvPr id="13" name="Picture 12" descr="&quot;&quot;"/>
          <p:cNvPicPr>
            <a:picLocks noChangeAspect="1"/>
          </p:cNvPicPr>
          <p:nvPr/>
        </p:nvPicPr>
        <p:blipFill rotWithShape="1">
          <a:blip r:embed="rId4">
            <a:clrChange>
              <a:clrFrom>
                <a:srgbClr val="FFFFFF"/>
              </a:clrFrom>
              <a:clrTo>
                <a:srgbClr val="FFFFFF">
                  <a:alpha val="0"/>
                </a:srgbClr>
              </a:clrTo>
            </a:clrChange>
          </a:blip>
          <a:srcRect l="8548"/>
          <a:stretch/>
        </p:blipFill>
        <p:spPr>
          <a:xfrm>
            <a:off x="305677" y="4797152"/>
            <a:ext cx="362312" cy="324566"/>
          </a:xfrm>
          <a:prstGeom prst="rect">
            <a:avLst/>
          </a:prstGeom>
        </p:spPr>
      </p:pic>
    </p:spTree>
    <p:extLst>
      <p:ext uri="{BB962C8B-B14F-4D97-AF65-F5344CB8AC3E}">
        <p14:creationId xmlns:p14="http://schemas.microsoft.com/office/powerpoint/2010/main" val="32255293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 showing proportion of population aged 18+ having recieved 2nd dose does of vaccine by MSOA" title="Vaccinations in Herefordshire 2nd dose"/>
          <p:cNvPicPr>
            <a:picLocks noChangeAspect="1"/>
          </p:cNvPicPr>
          <p:nvPr/>
        </p:nvPicPr>
        <p:blipFill>
          <a:blip r:embed="rId3"/>
          <a:stretch>
            <a:fillRect/>
          </a:stretch>
        </p:blipFill>
        <p:spPr>
          <a:xfrm>
            <a:off x="7176120" y="72290"/>
            <a:ext cx="4904910" cy="5890618"/>
          </a:xfrm>
          <a:prstGeom prst="rect">
            <a:avLst/>
          </a:prstGeom>
        </p:spPr>
      </p:pic>
      <p:sp>
        <p:nvSpPr>
          <p:cNvPr id="2" name="Title 1" descr="Map showing the proportion of the population aged 50+ having recieved 1st dose of vaccine by MSOA" title="Vaccinations in Herefordshire"/>
          <p:cNvSpPr>
            <a:spLocks noGrp="1"/>
          </p:cNvSpPr>
          <p:nvPr>
            <p:ph type="title"/>
          </p:nvPr>
        </p:nvSpPr>
        <p:spPr>
          <a:xfrm>
            <a:off x="160784" y="49217"/>
            <a:ext cx="6192688" cy="548680"/>
          </a:xfrm>
        </p:spPr>
        <p:txBody>
          <a:bodyPr>
            <a:normAutofit fontScale="90000"/>
          </a:bodyPr>
          <a:lstStyle/>
          <a:p>
            <a:r>
              <a:rPr lang="en-GB" sz="2700" b="1" dirty="0" smtClean="0">
                <a:solidFill>
                  <a:srgbClr val="282E2B"/>
                </a:solidFill>
                <a:cs typeface="Arial" panose="020B0604020202020204" pitchFamily="34" charset="0"/>
              </a:rPr>
              <a:t>Vaccinations in Herefordshire: 2</a:t>
            </a:r>
            <a:r>
              <a:rPr lang="en-GB" sz="2700" b="1" baseline="30000" dirty="0" smtClean="0">
                <a:solidFill>
                  <a:srgbClr val="282E2B"/>
                </a:solidFill>
                <a:cs typeface="Arial" panose="020B0604020202020204" pitchFamily="34" charset="0"/>
              </a:rPr>
              <a:t>nd</a:t>
            </a:r>
            <a:r>
              <a:rPr lang="en-GB" sz="2700" b="1" dirty="0" smtClean="0">
                <a:solidFill>
                  <a:srgbClr val="282E2B"/>
                </a:solidFill>
                <a:cs typeface="Arial" panose="020B0604020202020204" pitchFamily="34" charset="0"/>
              </a:rPr>
              <a:t> dose</a:t>
            </a:r>
            <a:endParaRPr lang="en-GB" sz="2700" dirty="0"/>
          </a:p>
        </p:txBody>
      </p:sp>
      <p:sp>
        <p:nvSpPr>
          <p:cNvPr id="10" name="Title 1"/>
          <p:cNvSpPr txBox="1">
            <a:spLocks/>
          </p:cNvSpPr>
          <p:nvPr/>
        </p:nvSpPr>
        <p:spPr>
          <a:xfrm>
            <a:off x="98757" y="551456"/>
            <a:ext cx="7318838" cy="4067496"/>
          </a:xfrm>
          <a:prstGeom prst="rect">
            <a:avLst/>
          </a:prstGeom>
          <a:ln>
            <a:noFill/>
          </a:ln>
        </p:spPr>
        <p:txBody>
          <a:bodyPr vert="horz" wrap="squar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lvl="1" indent="-285750">
              <a:lnSpc>
                <a:spcPct val="105000"/>
              </a:lnSpc>
              <a:spcAft>
                <a:spcPts val="1200"/>
              </a:spcAft>
              <a:buFont typeface="Arial" panose="020B0604020202020204" pitchFamily="34" charset="0"/>
              <a:buChar char="•"/>
            </a:pPr>
            <a:r>
              <a:rPr lang="en-GB" sz="1500" dirty="0">
                <a:latin typeface="+mj-lt"/>
                <a:ea typeface="+mj-ea"/>
                <a:cs typeface="+mj-cs"/>
              </a:rPr>
              <a:t>NHS data indicates that as of </a:t>
            </a:r>
            <a:r>
              <a:rPr lang="en-GB" sz="1500" dirty="0" smtClean="0">
                <a:latin typeface="+mj-lt"/>
                <a:ea typeface="+mj-ea"/>
                <a:cs typeface="+mj-cs"/>
              </a:rPr>
              <a:t>10 October </a:t>
            </a:r>
            <a:r>
              <a:rPr lang="en-GB" sz="1500" b="1" dirty="0" smtClean="0">
                <a:latin typeface="+mj-lt"/>
                <a:ea typeface="+mj-ea"/>
                <a:cs typeface="+mj-cs"/>
              </a:rPr>
              <a:t>137,055 </a:t>
            </a:r>
            <a:r>
              <a:rPr lang="en-GB" sz="1500" dirty="0"/>
              <a:t>Herefordshire GP patients (aged 18+) had received their </a:t>
            </a:r>
            <a:r>
              <a:rPr lang="en-GB" sz="1500" dirty="0" smtClean="0"/>
              <a:t>second </a:t>
            </a:r>
            <a:r>
              <a:rPr lang="en-GB" sz="1500" dirty="0"/>
              <a:t>dose: </a:t>
            </a:r>
            <a:r>
              <a:rPr lang="en-GB" sz="1500" b="1" dirty="0" smtClean="0"/>
              <a:t>84%</a:t>
            </a:r>
            <a:r>
              <a:rPr lang="en-GB" sz="1500" dirty="0" smtClean="0"/>
              <a:t> </a:t>
            </a:r>
            <a:r>
              <a:rPr lang="en-GB" sz="1500" dirty="0"/>
              <a:t>of eligible </a:t>
            </a:r>
            <a:r>
              <a:rPr lang="en-GB" sz="1500" dirty="0" smtClean="0"/>
              <a:t>patients</a:t>
            </a:r>
            <a:r>
              <a:rPr lang="en-GB" sz="1500" dirty="0" smtClean="0">
                <a:latin typeface="+mj-lt"/>
                <a:ea typeface="+mj-ea"/>
                <a:cs typeface="+mj-cs"/>
              </a:rPr>
              <a:t>.</a:t>
            </a:r>
            <a:endParaRPr lang="en-GB" sz="1500" dirty="0">
              <a:latin typeface="+mj-lt"/>
              <a:ea typeface="+mj-ea"/>
              <a:cs typeface="+mj-cs"/>
            </a:endParaRPr>
          </a:p>
          <a:p>
            <a:pPr marL="285750" lvl="1" indent="-285750">
              <a:lnSpc>
                <a:spcPct val="105000"/>
              </a:lnSpc>
              <a:spcAft>
                <a:spcPts val="1200"/>
              </a:spcAft>
              <a:buFont typeface="Arial" panose="020B0604020202020204" pitchFamily="34" charset="0"/>
              <a:buChar char="•"/>
            </a:pPr>
            <a:r>
              <a:rPr lang="en-GB" sz="1500" dirty="0">
                <a:latin typeface="+mj-lt"/>
                <a:ea typeface="+mj-ea"/>
                <a:cs typeface="+mj-cs"/>
              </a:rPr>
              <a:t>The </a:t>
            </a:r>
            <a:r>
              <a:rPr lang="en-GB" sz="1500" dirty="0" smtClean="0">
                <a:latin typeface="+mj-lt"/>
                <a:ea typeface="+mj-ea"/>
                <a:cs typeface="+mj-cs"/>
              </a:rPr>
              <a:t>proportion </a:t>
            </a:r>
            <a:r>
              <a:rPr lang="en-GB" sz="1500" dirty="0">
                <a:latin typeface="+mj-lt"/>
                <a:ea typeface="+mj-ea"/>
                <a:cs typeface="+mj-cs"/>
              </a:rPr>
              <a:t>of the </a:t>
            </a:r>
            <a:r>
              <a:rPr lang="en-GB" sz="1500" dirty="0" smtClean="0">
                <a:latin typeface="+mj-lt"/>
                <a:ea typeface="+mj-ea"/>
                <a:cs typeface="+mj-cs"/>
              </a:rPr>
              <a:t>community dwelling population vaccinated by MSOA </a:t>
            </a:r>
            <a:r>
              <a:rPr lang="en-GB" sz="1500" dirty="0">
                <a:latin typeface="+mj-lt"/>
                <a:ea typeface="+mj-ea"/>
                <a:cs typeface="+mj-cs"/>
              </a:rPr>
              <a:t>ranges from </a:t>
            </a:r>
            <a:r>
              <a:rPr lang="en-GB" sz="1500" dirty="0" smtClean="0">
                <a:latin typeface="+mj-lt"/>
                <a:ea typeface="+mj-ea"/>
                <a:cs typeface="+mj-cs"/>
              </a:rPr>
              <a:t>74% (‘Hereford Central’) to 90% (‘</a:t>
            </a:r>
            <a:r>
              <a:rPr lang="en-GB" sz="1500" dirty="0" err="1" smtClean="0">
                <a:latin typeface="+mj-lt"/>
                <a:ea typeface="+mj-ea"/>
                <a:cs typeface="+mj-cs"/>
              </a:rPr>
              <a:t>Wigmore</a:t>
            </a:r>
            <a:r>
              <a:rPr lang="en-GB" sz="1500" dirty="0" smtClean="0">
                <a:latin typeface="+mj-lt"/>
                <a:ea typeface="+mj-ea"/>
                <a:cs typeface="+mj-cs"/>
              </a:rPr>
              <a:t>, </a:t>
            </a:r>
            <a:r>
              <a:rPr lang="en-GB" sz="1500" dirty="0" err="1" smtClean="0">
                <a:latin typeface="+mj-lt"/>
                <a:ea typeface="+mj-ea"/>
                <a:cs typeface="+mj-cs"/>
              </a:rPr>
              <a:t>Orleton</a:t>
            </a:r>
            <a:r>
              <a:rPr lang="en-GB" sz="1500" dirty="0" smtClean="0">
                <a:latin typeface="+mj-lt"/>
                <a:ea typeface="+mj-ea"/>
                <a:cs typeface="+mj-cs"/>
              </a:rPr>
              <a:t> and Brimfield</a:t>
            </a:r>
            <a:r>
              <a:rPr lang="en-GB" sz="1500" dirty="0" smtClean="0"/>
              <a:t>’</a:t>
            </a:r>
            <a:r>
              <a:rPr lang="en-GB" sz="1500" dirty="0" smtClean="0">
                <a:latin typeface="+mj-lt"/>
                <a:ea typeface="+mj-ea"/>
                <a:cs typeface="+mj-cs"/>
              </a:rPr>
              <a:t>).</a:t>
            </a:r>
            <a:endParaRPr lang="en-GB" sz="1500" dirty="0">
              <a:latin typeface="+mj-lt"/>
              <a:ea typeface="+mj-ea"/>
              <a:cs typeface="+mj-cs"/>
            </a:endParaRPr>
          </a:p>
          <a:p>
            <a:pPr marL="285750" lvl="1" indent="-285750">
              <a:lnSpc>
                <a:spcPct val="105000"/>
              </a:lnSpc>
              <a:spcAft>
                <a:spcPts val="1200"/>
              </a:spcAft>
              <a:buFont typeface="Arial" panose="020B0604020202020204" pitchFamily="34" charset="0"/>
              <a:buChar char="•"/>
            </a:pPr>
            <a:r>
              <a:rPr lang="en-GB" sz="1500" dirty="0" smtClean="0">
                <a:latin typeface="+mj-lt"/>
                <a:ea typeface="+mj-ea"/>
                <a:cs typeface="+mj-cs"/>
              </a:rPr>
              <a:t>Two (same as last week) MSOAs report second dose uptake of under 75% - these correspond to two of the four Hereford MSOAs which report the lowest figure for uptake of the first dose.</a:t>
            </a:r>
          </a:p>
          <a:p>
            <a:pPr>
              <a:lnSpc>
                <a:spcPct val="105000"/>
              </a:lnSpc>
              <a:spcBef>
                <a:spcPts val="0"/>
              </a:spcBef>
              <a:spcAft>
                <a:spcPts val="1200"/>
              </a:spcAft>
            </a:pPr>
            <a:r>
              <a:rPr lang="en-GB" sz="1500" b="1" dirty="0" smtClean="0"/>
              <a:t>Note</a:t>
            </a:r>
            <a:r>
              <a:rPr lang="en-GB" sz="1500" b="1" dirty="0"/>
              <a:t>: </a:t>
            </a:r>
            <a:r>
              <a:rPr lang="en-GB" sz="1500" dirty="0"/>
              <a:t>Differences in the proportion of the population vaccinated by MSOA will, in </a:t>
            </a:r>
            <a:r>
              <a:rPr lang="en-GB" sz="1500" dirty="0" smtClean="0"/>
              <a:t>part, </a:t>
            </a:r>
            <a:r>
              <a:rPr lang="en-GB" sz="1500" dirty="0"/>
              <a:t>reflect the </a:t>
            </a:r>
            <a:r>
              <a:rPr lang="en-GB" sz="1500" dirty="0" smtClean="0"/>
              <a:t>differing </a:t>
            </a:r>
            <a:r>
              <a:rPr lang="en-GB" sz="1500" dirty="0"/>
              <a:t>age </a:t>
            </a:r>
            <a:r>
              <a:rPr lang="en-GB" sz="1500" dirty="0" smtClean="0"/>
              <a:t>profiles </a:t>
            </a:r>
            <a:r>
              <a:rPr lang="en-GB" sz="1500" dirty="0"/>
              <a:t>between </a:t>
            </a:r>
            <a:r>
              <a:rPr lang="en-GB" sz="1500" dirty="0" smtClean="0"/>
              <a:t>areas because of the way the vaccine programme has been prioritised. The complexities of the data mean that it currently isn’t possible to account for this in reporting.</a:t>
            </a:r>
          </a:p>
          <a:p>
            <a:pPr>
              <a:lnSpc>
                <a:spcPct val="105000"/>
              </a:lnSpc>
              <a:spcBef>
                <a:spcPts val="0"/>
              </a:spcBef>
              <a:spcAft>
                <a:spcPts val="1200"/>
              </a:spcAft>
            </a:pPr>
            <a:r>
              <a:rPr lang="en-GB" sz="1500" dirty="0"/>
              <a:t>Vaccination rates for MSOAs bordering Wales are likely to be underreported as Herefordshire residents who receive vaccines in Wales and are not included in the Herefordshire data. This may partly explain the geographical patterns seen here.</a:t>
            </a:r>
          </a:p>
        </p:txBody>
      </p:sp>
      <p:sp>
        <p:nvSpPr>
          <p:cNvPr id="11" name="TextBox 10"/>
          <p:cNvSpPr txBox="1"/>
          <p:nvPr/>
        </p:nvSpPr>
        <p:spPr>
          <a:xfrm>
            <a:off x="160784" y="4721666"/>
            <a:ext cx="6776936" cy="1431161"/>
          </a:xfrm>
          <a:prstGeom prst="rect">
            <a:avLst/>
          </a:prstGeom>
          <a:solidFill>
            <a:schemeClr val="bg1"/>
          </a:solidFill>
          <a:ln w="28575">
            <a:solidFill>
              <a:schemeClr val="accent1"/>
            </a:solidFill>
          </a:ln>
        </p:spPr>
        <p:txBody>
          <a:bodyPr wrap="square" rtlCol="0">
            <a:spAutoFit/>
          </a:bodyPr>
          <a:lstStyle/>
          <a:p>
            <a:r>
              <a:rPr lang="en-GB" sz="1100" b="1" i="1" dirty="0"/>
              <a:t>! Be aware !</a:t>
            </a:r>
          </a:p>
          <a:p>
            <a:pPr>
              <a:lnSpc>
                <a:spcPct val="100000"/>
              </a:lnSpc>
              <a:spcBef>
                <a:spcPts val="300"/>
              </a:spcBef>
              <a:defRPr/>
            </a:pPr>
            <a:r>
              <a:rPr lang="en-GB" sz="1100" i="1" dirty="0"/>
              <a:t>Some readers may have access to other sources of data on vaccinations.  Numbers and percentages may vary due to:</a:t>
            </a:r>
          </a:p>
          <a:p>
            <a:pPr marL="360000" lvl="1" indent="-180000">
              <a:spcBef>
                <a:spcPts val="300"/>
              </a:spcBef>
              <a:buFont typeface="Arial" panose="020B0604020202020204" pitchFamily="34" charset="0"/>
              <a:buChar char="•"/>
              <a:defRPr/>
            </a:pPr>
            <a:r>
              <a:rPr lang="en-GB" sz="1100" i="1" dirty="0"/>
              <a:t>Date: the published NHS data lags behind unpublished data intended for other intelligence purposes</a:t>
            </a:r>
          </a:p>
          <a:p>
            <a:pPr marL="360000" lvl="1" indent="-180000">
              <a:spcBef>
                <a:spcPts val="300"/>
              </a:spcBef>
              <a:buFont typeface="Arial" panose="020B0604020202020204" pitchFamily="34" charset="0"/>
              <a:buChar char="•"/>
              <a:defRPr/>
            </a:pPr>
            <a:r>
              <a:rPr lang="en-GB" sz="1100" i="1" dirty="0"/>
              <a:t>Population base: the figure here is the percentage of </a:t>
            </a:r>
            <a:r>
              <a:rPr lang="en-GB" sz="1100" b="1" i="1" dirty="0"/>
              <a:t>Herefordshire residents registered with an English GP practice</a:t>
            </a:r>
            <a:r>
              <a:rPr lang="en-GB" sz="1100" i="1" dirty="0"/>
              <a:t>, whilst others will be a proportion of the </a:t>
            </a:r>
            <a:r>
              <a:rPr lang="en-GB" sz="1100" b="1" i="1" dirty="0"/>
              <a:t>resident </a:t>
            </a:r>
            <a:r>
              <a:rPr lang="en-GB" sz="1100" i="1" dirty="0"/>
              <a:t>population</a:t>
            </a:r>
          </a:p>
          <a:p>
            <a:pPr marL="360000" lvl="1" indent="-180000">
              <a:spcBef>
                <a:spcPts val="300"/>
              </a:spcBef>
              <a:buFont typeface="Arial" panose="020B0604020202020204" pitchFamily="34" charset="0"/>
              <a:buChar char="•"/>
              <a:defRPr/>
            </a:pPr>
            <a:r>
              <a:rPr lang="en-GB" sz="1100" i="1" dirty="0"/>
              <a:t>Age/eligibility group: reporting groups can change</a:t>
            </a:r>
          </a:p>
        </p:txBody>
      </p:sp>
      <p:sp>
        <p:nvSpPr>
          <p:cNvPr id="7" name="TextBox 6"/>
          <p:cNvSpPr txBox="1"/>
          <p:nvPr/>
        </p:nvSpPr>
        <p:spPr>
          <a:xfrm>
            <a:off x="119336" y="6255541"/>
            <a:ext cx="8069484" cy="492443"/>
          </a:xfrm>
          <a:prstGeom prst="rect">
            <a:avLst/>
          </a:prstGeom>
          <a:solidFill>
            <a:schemeClr val="bg1"/>
          </a:solidFill>
        </p:spPr>
        <p:txBody>
          <a:bodyPr wrap="square" rtlCol="0">
            <a:spAutoFit/>
          </a:bodyPr>
          <a:lstStyle/>
          <a:p>
            <a:pPr marL="357188">
              <a:spcBef>
                <a:spcPts val="600"/>
              </a:spcBef>
              <a:spcAft>
                <a:spcPts val="600"/>
              </a:spcAft>
            </a:pPr>
            <a:r>
              <a:rPr lang="en-GB" sz="1400" b="1" dirty="0" smtClean="0"/>
              <a:t> </a:t>
            </a:r>
            <a:r>
              <a:rPr lang="en-GB" sz="1200" b="1" dirty="0" smtClean="0"/>
              <a:t>     </a:t>
            </a:r>
            <a:r>
              <a:rPr lang="en-GB" sz="1400" b="1" dirty="0" smtClean="0"/>
              <a:t>Where can I find out more? </a:t>
            </a:r>
            <a:r>
              <a:rPr lang="en-GB" sz="1200" dirty="0" smtClean="0"/>
              <a:t>The numbers of COVID-19 vaccinations are published weekly (Thursdays) by the NHS: </a:t>
            </a:r>
            <a:r>
              <a:rPr lang="en-GB" sz="1200" dirty="0" smtClean="0">
                <a:hlinkClick r:id="rId4"/>
              </a:rPr>
              <a:t>www.england.nhs.uk/statistics/statistical-work-areas/covid-19-vaccinations/</a:t>
            </a:r>
            <a:r>
              <a:rPr lang="en-GB" sz="1200" dirty="0" smtClean="0"/>
              <a:t> </a:t>
            </a:r>
            <a:endParaRPr lang="en-GB" sz="1200" dirty="0"/>
          </a:p>
        </p:txBody>
      </p:sp>
      <p:pic>
        <p:nvPicPr>
          <p:cNvPr id="8" name="Picture 7" descr="&quot;&quot;"/>
          <p:cNvPicPr>
            <a:picLocks noChangeAspect="1"/>
          </p:cNvPicPr>
          <p:nvPr/>
        </p:nvPicPr>
        <p:blipFill rotWithShape="1">
          <a:blip r:embed="rId5">
            <a:clrChange>
              <a:clrFrom>
                <a:srgbClr val="FFFFFF"/>
              </a:clrFrom>
              <a:clrTo>
                <a:srgbClr val="FFFFFF">
                  <a:alpha val="0"/>
                </a:srgbClr>
              </a:clrTo>
            </a:clrChange>
          </a:blip>
          <a:srcRect l="8548"/>
          <a:stretch/>
        </p:blipFill>
        <p:spPr>
          <a:xfrm>
            <a:off x="335360" y="6218902"/>
            <a:ext cx="362312" cy="338513"/>
          </a:xfrm>
          <a:prstGeom prst="rect">
            <a:avLst/>
          </a:prstGeom>
        </p:spPr>
      </p:pic>
    </p:spTree>
    <p:extLst>
      <p:ext uri="{BB962C8B-B14F-4D97-AF65-F5344CB8AC3E}">
        <p14:creationId xmlns:p14="http://schemas.microsoft.com/office/powerpoint/2010/main" val="742425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ge groups having recieved second dose of the vaccine in Herefordshire, England and the West Midlands" title="Vaccination 2nd dose uptake by age group"/>
          <p:cNvPicPr>
            <a:picLocks noChangeAspect="1"/>
          </p:cNvPicPr>
          <p:nvPr/>
        </p:nvPicPr>
        <p:blipFill>
          <a:blip r:embed="rId3"/>
          <a:stretch>
            <a:fillRect/>
          </a:stretch>
        </p:blipFill>
        <p:spPr>
          <a:xfrm>
            <a:off x="4819444" y="581689"/>
            <a:ext cx="6691426" cy="4546967"/>
          </a:xfrm>
          <a:prstGeom prst="rect">
            <a:avLst/>
          </a:prstGeom>
        </p:spPr>
      </p:pic>
      <p:sp>
        <p:nvSpPr>
          <p:cNvPr id="2" name="Title 1"/>
          <p:cNvSpPr>
            <a:spLocks noGrp="1"/>
          </p:cNvSpPr>
          <p:nvPr>
            <p:ph type="title"/>
          </p:nvPr>
        </p:nvSpPr>
        <p:spPr>
          <a:xfrm>
            <a:off x="298220" y="581698"/>
            <a:ext cx="11519999" cy="864096"/>
          </a:xfrm>
        </p:spPr>
        <p:txBody>
          <a:bodyPr>
            <a:normAutofit/>
          </a:bodyPr>
          <a:lstStyle/>
          <a:p>
            <a:r>
              <a:rPr lang="en-GB" sz="2800" b="1" kern="0" dirty="0">
                <a:latin typeface="Arial" panose="020B0604020202020204" pitchFamily="34" charset="0"/>
                <a:cs typeface="Arial" panose="020B0604020202020204" pitchFamily="34" charset="0"/>
              </a:rPr>
              <a:t>Vaccination: Uptake by </a:t>
            </a:r>
            <a:r>
              <a:rPr lang="en-GB" sz="2800" b="1" kern="0" dirty="0" smtClean="0">
                <a:latin typeface="Arial" panose="020B0604020202020204" pitchFamily="34" charset="0"/>
                <a:cs typeface="Arial" panose="020B0604020202020204" pitchFamily="34" charset="0"/>
              </a:rPr>
              <a:t/>
            </a:r>
            <a:br>
              <a:rPr lang="en-GB" sz="2800" b="1" kern="0" dirty="0" smtClean="0">
                <a:latin typeface="Arial" panose="020B0604020202020204" pitchFamily="34" charset="0"/>
                <a:cs typeface="Arial" panose="020B0604020202020204" pitchFamily="34" charset="0"/>
              </a:rPr>
            </a:br>
            <a:r>
              <a:rPr lang="en-GB" sz="2800" b="1" kern="0" dirty="0" smtClean="0">
                <a:latin typeface="Arial" panose="020B0604020202020204" pitchFamily="34" charset="0"/>
                <a:cs typeface="Arial" panose="020B0604020202020204" pitchFamily="34" charset="0"/>
              </a:rPr>
              <a:t>age group – 2</a:t>
            </a:r>
            <a:r>
              <a:rPr lang="en-GB" sz="2800" b="1" kern="0" baseline="30000" dirty="0" smtClean="0">
                <a:latin typeface="Arial" panose="020B0604020202020204" pitchFamily="34" charset="0"/>
                <a:cs typeface="Arial" panose="020B0604020202020204" pitchFamily="34" charset="0"/>
              </a:rPr>
              <a:t>nd</a:t>
            </a:r>
            <a:r>
              <a:rPr lang="en-GB" sz="2800" b="1" kern="0" dirty="0" smtClean="0">
                <a:latin typeface="Arial" panose="020B0604020202020204" pitchFamily="34" charset="0"/>
                <a:cs typeface="Arial" panose="020B0604020202020204" pitchFamily="34" charset="0"/>
              </a:rPr>
              <a:t> dose</a:t>
            </a:r>
            <a:endParaRPr lang="en-GB" sz="2700" dirty="0"/>
          </a:p>
        </p:txBody>
      </p:sp>
      <p:sp>
        <p:nvSpPr>
          <p:cNvPr id="10" name="Title 1"/>
          <p:cNvSpPr txBox="1">
            <a:spLocks/>
          </p:cNvSpPr>
          <p:nvPr/>
        </p:nvSpPr>
        <p:spPr>
          <a:xfrm>
            <a:off x="298220" y="1646824"/>
            <a:ext cx="4213604" cy="2862296"/>
          </a:xfrm>
          <a:prstGeom prst="rect">
            <a:avLst/>
          </a:prstGeom>
          <a:ln>
            <a:noFill/>
          </a:ln>
        </p:spPr>
        <p:txBody>
          <a:bodyPr vert="horz" wrap="squar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lvl="0" indent="-342900">
              <a:lnSpc>
                <a:spcPct val="100000"/>
              </a:lnSpc>
              <a:spcBef>
                <a:spcPts val="600"/>
              </a:spcBef>
              <a:buFont typeface="Arial" panose="020B0604020202020204" pitchFamily="34" charset="0"/>
              <a:buChar char="•"/>
              <a:defRPr/>
            </a:pPr>
            <a:r>
              <a:rPr lang="en-US" sz="2000" dirty="0"/>
              <a:t>Uptake of the second dose in </a:t>
            </a:r>
            <a:r>
              <a:rPr lang="en-US" sz="2000" dirty="0" smtClean="0"/>
              <a:t>those age groups under 65 is marginally higher than </a:t>
            </a:r>
            <a:r>
              <a:rPr lang="en-US" sz="2000" dirty="0"/>
              <a:t>levels seen across England and the West </a:t>
            </a:r>
            <a:r>
              <a:rPr lang="en-US" sz="2000" dirty="0" smtClean="0"/>
              <a:t>Midlands.</a:t>
            </a:r>
          </a:p>
          <a:p>
            <a:pPr marL="342900" lvl="0" indent="-342900">
              <a:lnSpc>
                <a:spcPct val="100000"/>
              </a:lnSpc>
              <a:spcBef>
                <a:spcPts val="600"/>
              </a:spcBef>
              <a:buFont typeface="Arial" panose="020B0604020202020204" pitchFamily="34" charset="0"/>
              <a:buChar char="•"/>
              <a:defRPr/>
            </a:pPr>
            <a:r>
              <a:rPr lang="en-US" sz="2000" dirty="0"/>
              <a:t>I</a:t>
            </a:r>
            <a:r>
              <a:rPr lang="en-US" sz="2000" dirty="0" smtClean="0"/>
              <a:t>n older age groups local uptake is the same as seen nationally and regionally</a:t>
            </a:r>
            <a:endParaRPr lang="en-US" sz="2000" dirty="0"/>
          </a:p>
        </p:txBody>
      </p:sp>
      <p:pic>
        <p:nvPicPr>
          <p:cNvPr id="9" name="Picture 8" descr="&quot;&quot;"/>
          <p:cNvPicPr>
            <a:picLocks noChangeAspect="1"/>
          </p:cNvPicPr>
          <p:nvPr/>
        </p:nvPicPr>
        <p:blipFill rotWithShape="1">
          <a:blip r:embed="rId4">
            <a:clrChange>
              <a:clrFrom>
                <a:srgbClr val="FFFFFF"/>
              </a:clrFrom>
              <a:clrTo>
                <a:srgbClr val="FFFFFF">
                  <a:alpha val="0"/>
                </a:srgbClr>
              </a:clrTo>
            </a:clrChange>
          </a:blip>
          <a:srcRect l="8548"/>
          <a:stretch/>
        </p:blipFill>
        <p:spPr>
          <a:xfrm>
            <a:off x="479376" y="6191465"/>
            <a:ext cx="377226" cy="384543"/>
          </a:xfrm>
          <a:prstGeom prst="rect">
            <a:avLst/>
          </a:prstGeom>
        </p:spPr>
      </p:pic>
      <p:sp>
        <p:nvSpPr>
          <p:cNvPr id="12" name="TextBox 11"/>
          <p:cNvSpPr txBox="1"/>
          <p:nvPr/>
        </p:nvSpPr>
        <p:spPr>
          <a:xfrm>
            <a:off x="-50010" y="5128661"/>
            <a:ext cx="5383907" cy="861774"/>
          </a:xfrm>
          <a:prstGeom prst="rect">
            <a:avLst/>
          </a:prstGeom>
          <a:solidFill>
            <a:schemeClr val="bg1"/>
          </a:solidFill>
        </p:spPr>
        <p:txBody>
          <a:bodyPr wrap="square" rtlCol="0">
            <a:spAutoFit/>
          </a:bodyPr>
          <a:lstStyle/>
          <a:p>
            <a:pPr marL="357188">
              <a:spcBef>
                <a:spcPts val="600"/>
              </a:spcBef>
              <a:spcAft>
                <a:spcPts val="600"/>
              </a:spcAft>
            </a:pPr>
            <a:r>
              <a:rPr lang="en-GB" sz="1400" b="1" dirty="0" smtClean="0"/>
              <a:t> </a:t>
            </a:r>
            <a:r>
              <a:rPr lang="en-GB" sz="1200" b="1" dirty="0" smtClean="0"/>
              <a:t>     </a:t>
            </a:r>
            <a:r>
              <a:rPr lang="en-GB" sz="1400" b="1" dirty="0" smtClean="0"/>
              <a:t>Where can I find out more? </a:t>
            </a:r>
            <a:r>
              <a:rPr lang="en-GB" sz="1200" dirty="0" smtClean="0"/>
              <a:t>The numbers of COVID-19 vaccinations are published weekly (Thursdays) by the NHS: </a:t>
            </a:r>
            <a:r>
              <a:rPr lang="en-GB" sz="1200" dirty="0" smtClean="0">
                <a:hlinkClick r:id="rId5"/>
              </a:rPr>
              <a:t>www.england.nhs.uk/statistics/statistical-work-areas/covid-19-vaccinations/</a:t>
            </a:r>
            <a:r>
              <a:rPr lang="en-GB" sz="1200" dirty="0" smtClean="0"/>
              <a:t> </a:t>
            </a:r>
            <a:endParaRPr lang="en-GB" sz="1200" dirty="0"/>
          </a:p>
        </p:txBody>
      </p:sp>
      <p:pic>
        <p:nvPicPr>
          <p:cNvPr id="13" name="Picture 12" descr="&quot;&quot;"/>
          <p:cNvPicPr>
            <a:picLocks noChangeAspect="1"/>
          </p:cNvPicPr>
          <p:nvPr/>
        </p:nvPicPr>
        <p:blipFill rotWithShape="1">
          <a:blip r:embed="rId4">
            <a:clrChange>
              <a:clrFrom>
                <a:srgbClr val="FFFFFF"/>
              </a:clrFrom>
              <a:clrTo>
                <a:srgbClr val="FFFFFF">
                  <a:alpha val="0"/>
                </a:srgbClr>
              </a:clrTo>
            </a:clrChange>
          </a:blip>
          <a:srcRect l="8548"/>
          <a:stretch/>
        </p:blipFill>
        <p:spPr>
          <a:xfrm>
            <a:off x="230403" y="5128661"/>
            <a:ext cx="362312" cy="324566"/>
          </a:xfrm>
          <a:prstGeom prst="rect">
            <a:avLst/>
          </a:prstGeom>
        </p:spPr>
      </p:pic>
    </p:spTree>
    <p:extLst>
      <p:ext uri="{BB962C8B-B14F-4D97-AF65-F5344CB8AC3E}">
        <p14:creationId xmlns:p14="http://schemas.microsoft.com/office/powerpoint/2010/main" val="26360378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721" y="181142"/>
            <a:ext cx="11519999" cy="548680"/>
          </a:xfrm>
        </p:spPr>
        <p:txBody>
          <a:bodyPr>
            <a:normAutofit/>
          </a:bodyPr>
          <a:lstStyle/>
          <a:p>
            <a:r>
              <a:rPr lang="en-GB" sz="2700" b="1" dirty="0">
                <a:solidFill>
                  <a:srgbClr val="282E2B"/>
                </a:solidFill>
                <a:cs typeface="Arial" panose="020B0604020202020204" pitchFamily="34" charset="0"/>
              </a:rPr>
              <a:t>Patients with </a:t>
            </a:r>
            <a:r>
              <a:rPr lang="en-GB" sz="2700" b="1" dirty="0" smtClean="0">
                <a:solidFill>
                  <a:srgbClr val="282E2B"/>
                </a:solidFill>
                <a:cs typeface="Arial" panose="020B0604020202020204" pitchFamily="34" charset="0"/>
              </a:rPr>
              <a:t>Covid-19</a:t>
            </a:r>
            <a:r>
              <a:rPr lang="en-GB" sz="2700" dirty="0" smtClean="0"/>
              <a:t> </a:t>
            </a:r>
            <a:r>
              <a:rPr lang="en-GB" sz="2700" b="1" dirty="0" smtClean="0">
                <a:solidFill>
                  <a:srgbClr val="282E2B"/>
                </a:solidFill>
                <a:cs typeface="Arial" panose="020B0604020202020204" pitchFamily="34" charset="0"/>
              </a:rPr>
              <a:t>in Herefordshire hospitals</a:t>
            </a:r>
            <a:endParaRPr lang="en-GB" sz="2700" dirty="0"/>
          </a:p>
        </p:txBody>
      </p:sp>
      <p:sp>
        <p:nvSpPr>
          <p:cNvPr id="7" name="TextBox 6"/>
          <p:cNvSpPr txBox="1"/>
          <p:nvPr/>
        </p:nvSpPr>
        <p:spPr>
          <a:xfrm>
            <a:off x="207666" y="6224592"/>
            <a:ext cx="11928648" cy="553998"/>
          </a:xfrm>
          <a:prstGeom prst="rect">
            <a:avLst/>
          </a:prstGeom>
          <a:solidFill>
            <a:schemeClr val="bg1"/>
          </a:solidFill>
        </p:spPr>
        <p:txBody>
          <a:bodyPr wrap="square" rtlCol="0">
            <a:spAutoFit/>
          </a:bodyPr>
          <a:lstStyle/>
          <a:p>
            <a:pPr marL="357188">
              <a:spcBef>
                <a:spcPts val="600"/>
              </a:spcBef>
              <a:spcAft>
                <a:spcPts val="600"/>
              </a:spcAft>
            </a:pPr>
            <a:r>
              <a:rPr lang="en-GB" sz="1600" b="1" dirty="0" smtClean="0"/>
              <a:t> </a:t>
            </a:r>
            <a:r>
              <a:rPr lang="en-GB" sz="1400" b="1" dirty="0" smtClean="0"/>
              <a:t>     Where can I find out more? </a:t>
            </a:r>
            <a:r>
              <a:rPr lang="en-GB" sz="1400" dirty="0" smtClean="0"/>
              <a:t>The numbers of COVID-19 patients in hospital by acute trust are updated </a:t>
            </a:r>
            <a:r>
              <a:rPr lang="en-GB" sz="1400" dirty="0"/>
              <a:t>daily </a:t>
            </a:r>
            <a:r>
              <a:rPr lang="en-GB" sz="1400" dirty="0" smtClean="0"/>
              <a:t>by PHE </a:t>
            </a:r>
            <a:r>
              <a:rPr lang="en-GB" sz="1400" dirty="0"/>
              <a:t>at </a:t>
            </a:r>
            <a:r>
              <a:rPr lang="en-GB" sz="1400" dirty="0" smtClean="0">
                <a:hlinkClick r:id="rId3"/>
              </a:rPr>
              <a:t>https</a:t>
            </a:r>
            <a:r>
              <a:rPr lang="en-GB" sz="1400" dirty="0">
                <a:hlinkClick r:id="rId3"/>
              </a:rPr>
              <a:t>://coronavirus.data.gov.uk</a:t>
            </a:r>
            <a:r>
              <a:rPr lang="en-GB" sz="1400" dirty="0" smtClean="0">
                <a:hlinkClick r:id="rId3"/>
              </a:rPr>
              <a:t>/, </a:t>
            </a:r>
            <a:r>
              <a:rPr lang="en-GB" sz="1400" dirty="0" smtClean="0"/>
              <a:t>with an 11 day lag. </a:t>
            </a:r>
            <a:endParaRPr lang="en-GB" sz="1400" dirty="0"/>
          </a:p>
        </p:txBody>
      </p:sp>
      <p:pic>
        <p:nvPicPr>
          <p:cNvPr id="9" name="Picture 8" descr="&quot;&quot;"/>
          <p:cNvPicPr>
            <a:picLocks noChangeAspect="1"/>
          </p:cNvPicPr>
          <p:nvPr/>
        </p:nvPicPr>
        <p:blipFill rotWithShape="1">
          <a:blip r:embed="rId4">
            <a:clrChange>
              <a:clrFrom>
                <a:srgbClr val="FFFFFF"/>
              </a:clrFrom>
              <a:clrTo>
                <a:srgbClr val="FFFFFF">
                  <a:alpha val="0"/>
                </a:srgbClr>
              </a:clrTo>
            </a:clrChange>
          </a:blip>
          <a:srcRect l="8548"/>
          <a:stretch/>
        </p:blipFill>
        <p:spPr>
          <a:xfrm>
            <a:off x="479376" y="6191465"/>
            <a:ext cx="377226" cy="384543"/>
          </a:xfrm>
          <a:prstGeom prst="rect">
            <a:avLst/>
          </a:prstGeom>
        </p:spPr>
      </p:pic>
      <p:sp>
        <p:nvSpPr>
          <p:cNvPr id="8" name="Title 1"/>
          <p:cNvSpPr txBox="1">
            <a:spLocks/>
          </p:cNvSpPr>
          <p:nvPr/>
        </p:nvSpPr>
        <p:spPr>
          <a:xfrm>
            <a:off x="230938" y="729822"/>
            <a:ext cx="11832819" cy="2952328"/>
          </a:xfrm>
          <a:prstGeom prst="rect">
            <a:avLst/>
          </a:prstGeom>
          <a:ln>
            <a:noFill/>
          </a:ln>
        </p:spPr>
        <p:txBody>
          <a:bodyPr vert="horz" wrap="squar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80000" lvl="0" indent="-180000">
              <a:lnSpc>
                <a:spcPct val="100000"/>
              </a:lnSpc>
              <a:spcBef>
                <a:spcPts val="600"/>
              </a:spcBef>
              <a:buFont typeface="Arial" panose="020B0604020202020204" pitchFamily="34" charset="0"/>
              <a:buChar char="•"/>
              <a:defRPr/>
            </a:pPr>
            <a:r>
              <a:rPr lang="en-US" sz="1600" dirty="0" smtClean="0">
                <a:latin typeface="+mn-lt"/>
              </a:rPr>
              <a:t>The number of Covid-19 patients admitted to Wye Valley Trust hospitals has increased since mid-summer - in July 26 were admitted while during August there were 82 and in September 107; as of 10</a:t>
            </a:r>
            <a:r>
              <a:rPr lang="en-US" sz="1600" baseline="30000" dirty="0" smtClean="0">
                <a:latin typeface="+mn-lt"/>
              </a:rPr>
              <a:t>th</a:t>
            </a:r>
            <a:r>
              <a:rPr lang="en-US" sz="1600" dirty="0" smtClean="0">
                <a:latin typeface="+mn-lt"/>
              </a:rPr>
              <a:t> October there have been 38 admitted during the month.</a:t>
            </a:r>
          </a:p>
          <a:p>
            <a:pPr marL="180000" lvl="0" indent="-180000">
              <a:lnSpc>
                <a:spcPct val="100000"/>
              </a:lnSpc>
              <a:spcBef>
                <a:spcPts val="600"/>
              </a:spcBef>
              <a:buFont typeface="Arial" panose="020B0604020202020204" pitchFamily="34" charset="0"/>
              <a:buChar char="•"/>
              <a:defRPr/>
            </a:pPr>
            <a:r>
              <a:rPr lang="en-US" sz="1600" dirty="0" smtClean="0">
                <a:latin typeface="+mn-lt"/>
              </a:rPr>
              <a:t>As of 11 October there was one patient on mechanical ventilation.</a:t>
            </a:r>
          </a:p>
          <a:p>
            <a:pPr marL="180000" lvl="0" indent="-180000">
              <a:lnSpc>
                <a:spcPct val="100000"/>
              </a:lnSpc>
              <a:spcBef>
                <a:spcPts val="600"/>
              </a:spcBef>
              <a:buFont typeface="Arial" panose="020B0604020202020204" pitchFamily="34" charset="0"/>
              <a:buChar char="•"/>
              <a:defRPr/>
            </a:pPr>
            <a:r>
              <a:rPr lang="en-US" sz="1600" dirty="0" smtClean="0">
                <a:latin typeface="+mn-lt"/>
              </a:rPr>
              <a:t>Local data indicates that during the pandemic those aged 65+ have accounted for 79% Covid-19 inpatients, although the proportions have changed over the pandemic. </a:t>
            </a:r>
          </a:p>
          <a:p>
            <a:pPr marL="637200" lvl="1" indent="-180000">
              <a:spcBef>
                <a:spcPts val="600"/>
              </a:spcBef>
              <a:buFont typeface="Arial" panose="020B0604020202020204" pitchFamily="34" charset="0"/>
              <a:buChar char="•"/>
              <a:defRPr/>
            </a:pPr>
            <a:r>
              <a:rPr lang="en-US" sz="1400" dirty="0" smtClean="0">
                <a:latin typeface="+mn-lt"/>
              </a:rPr>
              <a:t>April and July 2020 (when there were a total of 129 inpatients) all inpatients were aged 65+</a:t>
            </a:r>
          </a:p>
          <a:p>
            <a:pPr marL="637200" lvl="1" indent="-180000">
              <a:spcBef>
                <a:spcPts val="600"/>
              </a:spcBef>
              <a:buFont typeface="Arial" panose="020B0604020202020204" pitchFamily="34" charset="0"/>
              <a:buChar char="•"/>
              <a:defRPr/>
            </a:pPr>
            <a:r>
              <a:rPr lang="en-US" sz="1400" dirty="0" smtClean="0">
                <a:latin typeface="+mn-lt"/>
              </a:rPr>
              <a:t>October 2020 and March 2021 (664 inpatients) 80% were 65+, 19% were 18-64 and less than 1% were under 18</a:t>
            </a:r>
          </a:p>
          <a:p>
            <a:pPr marL="637200" lvl="1" indent="-180000">
              <a:spcBef>
                <a:spcPts val="600"/>
              </a:spcBef>
              <a:buFont typeface="Arial" panose="020B0604020202020204" pitchFamily="34" charset="0"/>
              <a:buChar char="•"/>
              <a:defRPr/>
            </a:pPr>
            <a:r>
              <a:rPr lang="en-US" sz="1400" dirty="0" smtClean="0">
                <a:latin typeface="+mn-lt"/>
              </a:rPr>
              <a:t>Between April and July (22 inpatients) 16% were 65+ and 72% aged 18-64</a:t>
            </a:r>
          </a:p>
          <a:p>
            <a:pPr marL="637200" lvl="1" indent="-180000">
              <a:spcBef>
                <a:spcPts val="600"/>
              </a:spcBef>
              <a:buFont typeface="Arial" panose="020B0604020202020204" pitchFamily="34" charset="0"/>
              <a:buChar char="•"/>
              <a:defRPr/>
            </a:pPr>
            <a:r>
              <a:rPr lang="en-US" sz="1400" dirty="0" smtClean="0">
                <a:latin typeface="+mn-lt"/>
              </a:rPr>
              <a:t>Sinc</a:t>
            </a:r>
            <a:r>
              <a:rPr lang="en-US" sz="1400" dirty="0" smtClean="0"/>
              <a:t>e the b</a:t>
            </a:r>
            <a:r>
              <a:rPr lang="en-US" sz="1400" dirty="0" smtClean="0">
                <a:latin typeface="+mn-lt"/>
              </a:rPr>
              <a:t>eginning of August (137 inpatients) 62% were 65+, 33% were 18-64 5</a:t>
            </a:r>
            <a:r>
              <a:rPr lang="en-US" sz="1400" dirty="0" smtClean="0"/>
              <a:t>% </a:t>
            </a:r>
            <a:r>
              <a:rPr lang="en-US" sz="1400" dirty="0"/>
              <a:t>were under </a:t>
            </a:r>
            <a:r>
              <a:rPr lang="en-US" sz="1400" dirty="0" smtClean="0"/>
              <a:t>18</a:t>
            </a:r>
            <a:endParaRPr lang="en-US" sz="1400" dirty="0"/>
          </a:p>
          <a:p>
            <a:pPr lvl="1">
              <a:spcBef>
                <a:spcPts val="600"/>
              </a:spcBef>
              <a:defRPr/>
            </a:pPr>
            <a:endParaRPr lang="en-US" sz="1400" dirty="0" smtClean="0">
              <a:latin typeface="+mn-lt"/>
            </a:endParaRPr>
          </a:p>
        </p:txBody>
      </p:sp>
      <p:pic>
        <p:nvPicPr>
          <p:cNvPr id="4" name="Picture 3" descr="chart showing daily number of COVID-19 inpatients in Wye valley Trust hospitals from April 2020 onwards" title="Patients in hospital"/>
          <p:cNvPicPr>
            <a:picLocks noChangeAspect="1"/>
          </p:cNvPicPr>
          <p:nvPr/>
        </p:nvPicPr>
        <p:blipFill>
          <a:blip r:embed="rId5"/>
          <a:stretch>
            <a:fillRect/>
          </a:stretch>
        </p:blipFill>
        <p:spPr>
          <a:xfrm>
            <a:off x="207666" y="3501008"/>
            <a:ext cx="11720982" cy="2757263"/>
          </a:xfrm>
          <a:prstGeom prst="rect">
            <a:avLst/>
          </a:prstGeom>
        </p:spPr>
      </p:pic>
    </p:spTree>
    <p:extLst>
      <p:ext uri="{BB962C8B-B14F-4D97-AF65-F5344CB8AC3E}">
        <p14:creationId xmlns:p14="http://schemas.microsoft.com/office/powerpoint/2010/main" val="25466725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336" y="20939"/>
            <a:ext cx="11519999" cy="501700"/>
          </a:xfrm>
        </p:spPr>
        <p:txBody>
          <a:bodyPr>
            <a:normAutofit/>
          </a:bodyPr>
          <a:lstStyle/>
          <a:p>
            <a:r>
              <a:rPr lang="en-GB" sz="2700" b="1" dirty="0" smtClean="0"/>
              <a:t>Profile of deaths: published data</a:t>
            </a:r>
            <a:endParaRPr lang="en-GB" sz="2700" b="1" dirty="0"/>
          </a:p>
        </p:txBody>
      </p:sp>
      <p:sp>
        <p:nvSpPr>
          <p:cNvPr id="12" name="Rectangle 11"/>
          <p:cNvSpPr/>
          <p:nvPr/>
        </p:nvSpPr>
        <p:spPr>
          <a:xfrm>
            <a:off x="-1961" y="476672"/>
            <a:ext cx="6485046" cy="5262979"/>
          </a:xfrm>
          <a:prstGeom prst="rect">
            <a:avLst/>
          </a:prstGeom>
          <a:solidFill>
            <a:schemeClr val="bg1"/>
          </a:solidFill>
        </p:spPr>
        <p:txBody>
          <a:bodyPr wrap="square">
            <a:spAutoFit/>
          </a:bodyPr>
          <a:lstStyle/>
          <a:p>
            <a:pPr marL="180000" marR="0" lvl="0" indent="-18000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smtClean="0">
                <a:ln>
                  <a:noFill/>
                </a:ln>
                <a:solidFill>
                  <a:srgbClr val="282E2B"/>
                </a:solidFill>
                <a:effectLst/>
                <a:uLnTx/>
                <a:uFillTx/>
                <a:latin typeface="Arial" panose="020B0604020202020204"/>
                <a:ea typeface="+mn-ea"/>
                <a:cs typeface="+mn-cs"/>
              </a:rPr>
              <a:t>Five deaths related to Covid-19 </a:t>
            </a:r>
            <a:r>
              <a:rPr kumimoji="0" lang="en-US" sz="1400" b="0" i="0" u="none" strike="noStrike" kern="1200" cap="none" spc="0" normalizeH="0" baseline="0" noProof="0" dirty="0" smtClean="0">
                <a:ln>
                  <a:noFill/>
                </a:ln>
                <a:solidFill>
                  <a:srgbClr val="282E2B"/>
                </a:solidFill>
                <a:effectLst/>
                <a:uLnTx/>
                <a:uFillTx/>
                <a:latin typeface="Arial" panose="020B0604020202020204"/>
                <a:ea typeface="+mn-ea"/>
                <a:cs typeface="+mn-cs"/>
              </a:rPr>
              <a:t>have been reported in ONS’ published data since the last update – occurring during the week ending 8 October September</a:t>
            </a:r>
          </a:p>
          <a:p>
            <a:pPr marL="432000" marR="0" lvl="1" indent="-18000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srgbClr val="282E2B"/>
                </a:solidFill>
                <a:effectLst/>
                <a:uLnTx/>
                <a:uFillTx/>
                <a:latin typeface="Arial" panose="020B0604020202020204"/>
                <a:ea typeface="+mn-ea"/>
                <a:cs typeface="+mn-cs"/>
              </a:rPr>
              <a:t>The official </a:t>
            </a:r>
            <a:r>
              <a:rPr kumimoji="0" lang="en-US" sz="1200" b="0" i="0" u="none" strike="noStrike" kern="1200" cap="none" spc="0" normalizeH="0" baseline="0" noProof="0" dirty="0">
                <a:ln>
                  <a:noFill/>
                </a:ln>
                <a:solidFill>
                  <a:srgbClr val="282E2B"/>
                </a:solidFill>
                <a:effectLst/>
                <a:uLnTx/>
                <a:uFillTx/>
                <a:latin typeface="Arial" panose="020B0604020202020204"/>
                <a:ea typeface="+mn-ea"/>
                <a:cs typeface="+mn-cs"/>
              </a:rPr>
              <a:t>total amongst Herefordshire residents to </a:t>
            </a:r>
            <a:r>
              <a:rPr kumimoji="0" lang="en-US" sz="1200" b="0" i="0" u="none" strike="noStrike" kern="1200" cap="none" spc="0" normalizeH="0" baseline="0" noProof="0" dirty="0" smtClean="0">
                <a:ln>
                  <a:noFill/>
                </a:ln>
                <a:solidFill>
                  <a:srgbClr val="282E2B"/>
                </a:solidFill>
                <a:effectLst/>
                <a:uLnTx/>
                <a:uFillTx/>
                <a:latin typeface="Arial" panose="020B0604020202020204"/>
                <a:ea typeface="+mn-ea"/>
                <a:cs typeface="+mn-cs"/>
              </a:rPr>
              <a:t>366 </a:t>
            </a:r>
            <a:r>
              <a:rPr kumimoji="0" lang="en-US" sz="1200" b="0" i="0" u="none" strike="noStrike" kern="1200" cap="none" spc="0" normalizeH="0" baseline="0" noProof="0" dirty="0">
                <a:ln>
                  <a:noFill/>
                </a:ln>
                <a:solidFill>
                  <a:srgbClr val="282E2B"/>
                </a:solidFill>
                <a:effectLst/>
                <a:uLnTx/>
                <a:uFillTx/>
                <a:latin typeface="Arial" panose="020B0604020202020204"/>
                <a:ea typeface="+mn-ea"/>
                <a:cs typeface="+mn-cs"/>
              </a:rPr>
              <a:t>throughout the whole </a:t>
            </a:r>
            <a:r>
              <a:rPr kumimoji="0" lang="en-US" sz="1200" b="0" i="0" u="none" strike="noStrike" kern="1200" cap="none" spc="0" normalizeH="0" baseline="0" noProof="0" dirty="0" smtClean="0">
                <a:ln>
                  <a:noFill/>
                </a:ln>
                <a:solidFill>
                  <a:srgbClr val="282E2B"/>
                </a:solidFill>
                <a:effectLst/>
                <a:uLnTx/>
                <a:uFillTx/>
                <a:latin typeface="Arial" panose="020B0604020202020204"/>
                <a:ea typeface="+mn-ea"/>
                <a:cs typeface="+mn-cs"/>
              </a:rPr>
              <a:t>pandemic</a:t>
            </a:r>
          </a:p>
          <a:p>
            <a:pPr marL="432000" marR="0" lvl="1" indent="-18000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srgbClr val="282E2B"/>
                </a:solidFill>
                <a:effectLst/>
                <a:uLnTx/>
                <a:uFillTx/>
                <a:latin typeface="Arial" panose="020B0604020202020204"/>
                <a:ea typeface="+mn-ea"/>
                <a:cs typeface="+mn-cs"/>
              </a:rPr>
              <a:t>17 were recorded in September compared to 13 in August and two between May and July.</a:t>
            </a:r>
          </a:p>
          <a:p>
            <a:pPr marL="180000" marR="0" lvl="0" indent="-180000" algn="l" defTabSz="914400" rtl="0" eaLnBrk="1" fontAlgn="auto" latinLnBrk="0" hangingPunct="1">
              <a:lnSpc>
                <a:spcPct val="100000"/>
              </a:lnSpc>
              <a:spcBef>
                <a:spcPts val="120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err="1" smtClean="0">
                <a:ln>
                  <a:noFill/>
                </a:ln>
                <a:solidFill>
                  <a:srgbClr val="282E2B"/>
                </a:solidFill>
                <a:effectLst/>
                <a:uLnTx/>
                <a:uFillTx/>
                <a:latin typeface="Arial" panose="020B0604020202020204"/>
                <a:ea typeface="+mn-ea"/>
                <a:cs typeface="+mn-cs"/>
              </a:rPr>
              <a:t>Covid</a:t>
            </a:r>
            <a:r>
              <a:rPr kumimoji="0" lang="en-US" sz="1400" b="0" i="0" u="none" strike="noStrike" kern="1200" cap="none" spc="0" normalizeH="0" baseline="0" noProof="0" dirty="0" smtClean="0">
                <a:ln>
                  <a:noFill/>
                </a:ln>
                <a:solidFill>
                  <a:srgbClr val="282E2B"/>
                </a:solidFill>
                <a:effectLst/>
                <a:uLnTx/>
                <a:uFillTx/>
                <a:latin typeface="Arial" panose="020B0604020202020204"/>
                <a:ea typeface="+mn-ea"/>
                <a:cs typeface="+mn-cs"/>
              </a:rPr>
              <a:t> related deaths in Herefordshire remain lower than nationally: crude death rate is currently 190 per 100,000 compared to England’s 250.</a:t>
            </a:r>
          </a:p>
          <a:p>
            <a:pPr marL="180000" marR="0" lvl="0" indent="-180000" algn="l" defTabSz="914400" rtl="0" eaLnBrk="1" fontAlgn="auto" latinLnBrk="0" hangingPunct="1">
              <a:lnSpc>
                <a:spcPct val="100000"/>
              </a:lnSpc>
              <a:spcBef>
                <a:spcPts val="1200"/>
              </a:spcBef>
              <a:spcAft>
                <a:spcPts val="600"/>
              </a:spcAft>
              <a:buClrTx/>
              <a:buSzTx/>
              <a:buFont typeface="Arial" panose="020B0604020202020204" pitchFamily="34" charset="0"/>
              <a:buChar char="•"/>
              <a:tabLst/>
              <a:defRPr/>
            </a:pPr>
            <a:r>
              <a:rPr kumimoji="0" lang="en-GB" sz="1400" b="0" i="0" u="none" strike="noStrike" kern="1200" cap="none" spc="0" normalizeH="0" baseline="0" noProof="0" dirty="0" smtClean="0">
                <a:ln>
                  <a:noFill/>
                </a:ln>
                <a:solidFill>
                  <a:srgbClr val="282E2B"/>
                </a:solidFill>
                <a:effectLst/>
                <a:uLnTx/>
                <a:uFillTx/>
                <a:latin typeface="Arial" panose="020B0604020202020204"/>
                <a:ea typeface="+mn-ea"/>
                <a:cs typeface="+mn-cs"/>
              </a:rPr>
              <a:t>Public </a:t>
            </a:r>
            <a:r>
              <a:rPr kumimoji="0" lang="en-GB" sz="1400" b="0" i="0" u="none" strike="noStrike" kern="1200" cap="none" spc="0" normalizeH="0" baseline="0" noProof="0" dirty="0">
                <a:ln>
                  <a:noFill/>
                </a:ln>
                <a:solidFill>
                  <a:srgbClr val="282E2B"/>
                </a:solidFill>
                <a:effectLst/>
                <a:uLnTx/>
                <a:uFillTx/>
                <a:latin typeface="Arial" panose="020B0604020202020204"/>
                <a:ea typeface="+mn-ea"/>
                <a:cs typeface="+mn-cs"/>
              </a:rPr>
              <a:t>Health England also publish numbers of people who have </a:t>
            </a:r>
            <a:r>
              <a:rPr kumimoji="0" lang="en-GB" sz="1400" b="1" i="0" u="none" strike="noStrike" kern="1200" cap="none" spc="0" normalizeH="0" baseline="0" noProof="0" dirty="0">
                <a:ln>
                  <a:noFill/>
                </a:ln>
                <a:solidFill>
                  <a:srgbClr val="282E2B"/>
                </a:solidFill>
                <a:effectLst/>
                <a:uLnTx/>
                <a:uFillTx/>
                <a:latin typeface="Arial" panose="020B0604020202020204"/>
                <a:ea typeface="+mn-ea"/>
                <a:cs typeface="+mn-cs"/>
              </a:rPr>
              <a:t>died within 28 days </a:t>
            </a:r>
            <a:r>
              <a:rPr kumimoji="0" lang="en-GB" sz="1400" b="0" i="0" u="none" strike="noStrike" kern="1200" cap="none" spc="0" normalizeH="0" baseline="0" noProof="0" dirty="0">
                <a:ln>
                  <a:noFill/>
                </a:ln>
                <a:solidFill>
                  <a:srgbClr val="282E2B"/>
                </a:solidFill>
                <a:effectLst/>
                <a:uLnTx/>
                <a:uFillTx/>
                <a:latin typeface="Arial" panose="020B0604020202020204"/>
                <a:ea typeface="+mn-ea"/>
                <a:cs typeface="+mn-cs"/>
              </a:rPr>
              <a:t>of a first positive test:</a:t>
            </a:r>
          </a:p>
          <a:p>
            <a:pPr marL="432000" marR="0" lvl="1" indent="-180000" algn="l" defTabSz="914400" rtl="0" eaLnBrk="1" fontAlgn="auto" latinLnBrk="0" hangingPunct="1">
              <a:lnSpc>
                <a:spcPct val="100000"/>
              </a:lnSpc>
              <a:spcBef>
                <a:spcPts val="12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smtClean="0">
                <a:ln>
                  <a:noFill/>
                </a:ln>
                <a:solidFill>
                  <a:srgbClr val="282E2B"/>
                </a:solidFill>
                <a:effectLst/>
                <a:uLnTx/>
                <a:uFillTx/>
                <a:latin typeface="Arial" panose="020B0604020202020204"/>
                <a:ea typeface="+mn-ea"/>
                <a:cs typeface="+mn-cs"/>
              </a:rPr>
              <a:t>307 </a:t>
            </a:r>
            <a:r>
              <a:rPr kumimoji="0" lang="en-GB" sz="1200" b="0" i="0" u="none" strike="noStrike" kern="1200" cap="none" spc="0" normalizeH="0" baseline="0" noProof="0" dirty="0">
                <a:ln>
                  <a:noFill/>
                </a:ln>
                <a:solidFill>
                  <a:srgbClr val="282E2B"/>
                </a:solidFill>
                <a:effectLst/>
                <a:uLnTx/>
                <a:uFillTx/>
                <a:latin typeface="Arial" panose="020B0604020202020204"/>
                <a:ea typeface="+mn-ea"/>
                <a:cs typeface="+mn-cs"/>
              </a:rPr>
              <a:t>in total (registered by </a:t>
            </a:r>
            <a:r>
              <a:rPr kumimoji="0" lang="en-GB" sz="1200" b="0" i="0" u="none" strike="noStrike" kern="1200" cap="none" spc="0" normalizeH="0" baseline="0" noProof="0" dirty="0" smtClean="0">
                <a:ln>
                  <a:noFill/>
                </a:ln>
                <a:solidFill>
                  <a:srgbClr val="282E2B"/>
                </a:solidFill>
                <a:effectLst/>
                <a:uLnTx/>
                <a:uFillTx/>
                <a:latin typeface="Arial" panose="020B0604020202020204"/>
                <a:ea typeface="+mn-ea"/>
                <a:cs typeface="+mn-cs"/>
              </a:rPr>
              <a:t>19 October), </a:t>
            </a:r>
            <a:r>
              <a:rPr kumimoji="0" lang="en-GB" sz="1200" b="0" i="0" u="none" strike="noStrike" kern="1200" cap="none" spc="0" normalizeH="0" baseline="0" noProof="0" dirty="0">
                <a:ln>
                  <a:noFill/>
                </a:ln>
                <a:solidFill>
                  <a:srgbClr val="282E2B"/>
                </a:solidFill>
                <a:effectLst/>
                <a:uLnTx/>
                <a:uFillTx/>
                <a:latin typeface="Arial" panose="020B0604020202020204"/>
                <a:ea typeface="+mn-ea"/>
                <a:cs typeface="+mn-cs"/>
              </a:rPr>
              <a:t>a figure lower than that published by ONS as the latter does not require a positive test for COVID-19 to be mentioned on a death certificate. </a:t>
            </a:r>
            <a:endParaRPr kumimoji="0" lang="en-GB" sz="1200" b="0" i="0" u="none" strike="noStrike" kern="1200" cap="none" spc="0" normalizeH="0" baseline="0" noProof="0" dirty="0" smtClean="0">
              <a:ln>
                <a:noFill/>
              </a:ln>
              <a:solidFill>
                <a:srgbClr val="282E2B"/>
              </a:solidFill>
              <a:effectLst/>
              <a:uLnTx/>
              <a:uFillTx/>
              <a:latin typeface="Arial" panose="020B0604020202020204"/>
              <a:ea typeface="+mn-ea"/>
              <a:cs typeface="+mn-cs"/>
            </a:endParaRPr>
          </a:p>
          <a:p>
            <a:pPr marL="180000" marR="0" lvl="0" indent="-180000" algn="l" defTabSz="914400" rtl="0" eaLnBrk="1" fontAlgn="auto" latinLnBrk="0" hangingPunct="1">
              <a:lnSpc>
                <a:spcPct val="100000"/>
              </a:lnSpc>
              <a:spcBef>
                <a:spcPts val="120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282E2B"/>
                </a:solidFill>
                <a:effectLst/>
                <a:uLnTx/>
                <a:uFillTx/>
                <a:latin typeface="Arial" panose="020B0604020202020204"/>
                <a:ea typeface="+mn-ea"/>
                <a:cs typeface="+mn-cs"/>
              </a:rPr>
              <a:t>Research shows that the </a:t>
            </a:r>
            <a:r>
              <a:rPr kumimoji="0" lang="en-US" sz="1400" b="0" i="0" u="none" strike="noStrike" kern="1200" cap="none" spc="0" normalizeH="0" baseline="0" noProof="0" dirty="0">
                <a:ln>
                  <a:noFill/>
                </a:ln>
                <a:solidFill>
                  <a:srgbClr val="282E2B"/>
                </a:solidFill>
                <a:effectLst/>
                <a:uLnTx/>
                <a:uFillTx/>
                <a:latin typeface="Arial" panose="020B0604020202020204"/>
                <a:ea typeface="+mn-ea"/>
                <a:cs typeface="+mn-cs"/>
              </a:rPr>
              <a:t>risk of death involving COVID-19 </a:t>
            </a:r>
            <a:r>
              <a:rPr kumimoji="0" lang="en-US" sz="1400" b="0" i="0" u="none" strike="noStrike" kern="1200" cap="none" spc="0" normalizeH="0" baseline="0" noProof="0" dirty="0" smtClean="0">
                <a:ln>
                  <a:noFill/>
                </a:ln>
                <a:solidFill>
                  <a:srgbClr val="282E2B"/>
                </a:solidFill>
                <a:effectLst/>
                <a:uLnTx/>
                <a:uFillTx/>
                <a:latin typeface="Arial" panose="020B0604020202020204"/>
                <a:ea typeface="+mn-ea"/>
                <a:cs typeface="+mn-cs"/>
              </a:rPr>
              <a:t>is lower </a:t>
            </a:r>
            <a:r>
              <a:rPr kumimoji="0" lang="en-US" sz="1400" b="0" i="0" u="none" strike="noStrike" kern="1200" cap="none" spc="0" normalizeH="0" baseline="0" noProof="0" dirty="0">
                <a:ln>
                  <a:noFill/>
                </a:ln>
                <a:solidFill>
                  <a:srgbClr val="282E2B"/>
                </a:solidFill>
                <a:effectLst/>
                <a:uLnTx/>
                <a:uFillTx/>
                <a:latin typeface="Arial" panose="020B0604020202020204"/>
                <a:ea typeface="+mn-ea"/>
                <a:cs typeface="+mn-cs"/>
              </a:rPr>
              <a:t>for people who </a:t>
            </a:r>
            <a:r>
              <a:rPr kumimoji="0" lang="en-US" sz="1400" b="0" i="0" u="none" strike="noStrike" kern="1200" cap="none" spc="0" normalizeH="0" baseline="0" noProof="0" dirty="0" smtClean="0">
                <a:ln>
                  <a:noFill/>
                </a:ln>
                <a:solidFill>
                  <a:srgbClr val="282E2B"/>
                </a:solidFill>
                <a:effectLst/>
                <a:uLnTx/>
                <a:uFillTx/>
                <a:latin typeface="Arial" panose="020B0604020202020204"/>
                <a:ea typeface="+mn-ea"/>
                <a:cs typeface="+mn-cs"/>
              </a:rPr>
              <a:t>have received </a:t>
            </a:r>
            <a:r>
              <a:rPr kumimoji="0" lang="en-US" sz="1400" b="0" i="0" u="none" strike="noStrike" kern="1200" cap="none" spc="0" normalizeH="0" baseline="0" noProof="0" dirty="0">
                <a:ln>
                  <a:noFill/>
                </a:ln>
                <a:solidFill>
                  <a:srgbClr val="282E2B"/>
                </a:solidFill>
                <a:effectLst/>
                <a:uLnTx/>
                <a:uFillTx/>
                <a:latin typeface="Arial" panose="020B0604020202020204"/>
                <a:ea typeface="+mn-ea"/>
                <a:cs typeface="+mn-cs"/>
              </a:rPr>
              <a:t>two vaccinations compared to one or no </a:t>
            </a:r>
            <a:r>
              <a:rPr kumimoji="0" lang="en-US" sz="1400" b="0" i="0" u="none" strike="noStrike" kern="1200" cap="none" spc="0" normalizeH="0" baseline="0" noProof="0" dirty="0" smtClean="0">
                <a:ln>
                  <a:noFill/>
                </a:ln>
                <a:solidFill>
                  <a:srgbClr val="282E2B"/>
                </a:solidFill>
                <a:effectLst/>
                <a:uLnTx/>
                <a:uFillTx/>
                <a:latin typeface="Arial" panose="020B0604020202020204"/>
                <a:ea typeface="+mn-ea"/>
                <a:cs typeface="+mn-cs"/>
              </a:rPr>
              <a:t>vaccination</a:t>
            </a:r>
          </a:p>
          <a:p>
            <a:pPr marL="432000" marR="0" lvl="1" indent="-180000" algn="l" defTabSz="914400" rtl="0" eaLnBrk="1" fontAlgn="auto" latinLnBrk="0" hangingPunct="1">
              <a:lnSpc>
                <a:spcPct val="100000"/>
              </a:lnSpc>
              <a:spcBef>
                <a:spcPts val="120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srgbClr val="282E2B"/>
                </a:solidFill>
                <a:effectLst/>
                <a:uLnTx/>
                <a:uFillTx/>
                <a:latin typeface="Arial" panose="020B0604020202020204"/>
                <a:ea typeface="+mn-ea"/>
                <a:cs typeface="+mn-cs"/>
              </a:rPr>
              <a:t>between </a:t>
            </a:r>
            <a:r>
              <a:rPr kumimoji="0" lang="en-US" sz="1200" b="0" i="0" u="none" strike="noStrike" kern="1200" cap="none" spc="0" normalizeH="0" baseline="0" noProof="0" dirty="0">
                <a:ln>
                  <a:noFill/>
                </a:ln>
                <a:solidFill>
                  <a:srgbClr val="282E2B"/>
                </a:solidFill>
                <a:effectLst/>
                <a:uLnTx/>
                <a:uFillTx/>
                <a:latin typeface="Arial" panose="020B0604020202020204"/>
                <a:ea typeface="+mn-ea"/>
                <a:cs typeface="+mn-cs"/>
              </a:rPr>
              <a:t>2 January and 2 July 2021 of 51,300 deaths involving </a:t>
            </a:r>
            <a:r>
              <a:rPr kumimoji="0" lang="en-US" sz="1200" b="0" i="0" u="none" strike="noStrike" kern="1200" cap="none" spc="0" normalizeH="0" baseline="0" noProof="0" dirty="0" err="1">
                <a:ln>
                  <a:noFill/>
                </a:ln>
                <a:solidFill>
                  <a:srgbClr val="282E2B"/>
                </a:solidFill>
                <a:effectLst/>
                <a:uLnTx/>
                <a:uFillTx/>
                <a:latin typeface="Arial" panose="020B0604020202020204"/>
                <a:ea typeface="+mn-ea"/>
                <a:cs typeface="+mn-cs"/>
              </a:rPr>
              <a:t>Covid</a:t>
            </a:r>
            <a:r>
              <a:rPr kumimoji="0" lang="en-US" sz="1200" b="0" i="0" u="none" strike="noStrike" kern="1200" cap="none" spc="0" normalizeH="0" baseline="0" noProof="0" dirty="0">
                <a:ln>
                  <a:noFill/>
                </a:ln>
                <a:solidFill>
                  <a:srgbClr val="282E2B"/>
                </a:solidFill>
                <a:effectLst/>
                <a:uLnTx/>
                <a:uFillTx/>
                <a:latin typeface="Arial" panose="020B0604020202020204"/>
                <a:ea typeface="+mn-ea"/>
                <a:cs typeface="+mn-cs"/>
              </a:rPr>
              <a:t> 1.25% were in people who were fully vaccinated, which includes people who had been infected before they were </a:t>
            </a:r>
            <a:r>
              <a:rPr kumimoji="0" lang="en-US" sz="1200" b="0" i="0" u="none" strike="noStrike" kern="1200" cap="none" spc="0" normalizeH="0" baseline="0" noProof="0" dirty="0" smtClean="0">
                <a:ln>
                  <a:noFill/>
                </a:ln>
                <a:solidFill>
                  <a:srgbClr val="282E2B"/>
                </a:solidFill>
                <a:effectLst/>
                <a:uLnTx/>
                <a:uFillTx/>
                <a:latin typeface="Arial" panose="020B0604020202020204"/>
                <a:ea typeface="+mn-ea"/>
                <a:cs typeface="+mn-cs"/>
              </a:rPr>
              <a:t>vaccinated</a:t>
            </a:r>
            <a:r>
              <a:rPr kumimoji="0" lang="en-US" sz="1200" b="0" i="0" u="none" strike="noStrike" kern="1200" cap="none" spc="0" normalizeH="0" baseline="30000" noProof="0" dirty="0" smtClean="0">
                <a:ln>
                  <a:noFill/>
                </a:ln>
                <a:solidFill>
                  <a:srgbClr val="282E2B"/>
                </a:solidFill>
                <a:effectLst/>
                <a:uLnTx/>
                <a:uFillTx/>
                <a:latin typeface="Arial" panose="020B0604020202020204"/>
                <a:ea typeface="+mn-ea"/>
                <a:cs typeface="+mn-cs"/>
              </a:rPr>
              <a:t>1</a:t>
            </a:r>
            <a:r>
              <a:rPr kumimoji="0" lang="en-US" sz="1200" b="0" i="0" u="none" strike="noStrike" kern="1200" cap="none" spc="0" normalizeH="0" baseline="0" noProof="0" dirty="0" smtClean="0">
                <a:ln>
                  <a:noFill/>
                </a:ln>
                <a:solidFill>
                  <a:srgbClr val="282E2B"/>
                </a:solidFill>
                <a:effectLst/>
                <a:uLnTx/>
                <a:uFillTx/>
                <a:latin typeface="Arial" panose="020B0604020202020204"/>
                <a:ea typeface="+mn-ea"/>
                <a:cs typeface="+mn-cs"/>
              </a:rPr>
              <a:t>.</a:t>
            </a:r>
            <a:endParaRPr kumimoji="0" lang="en-US" sz="1200" b="0" i="0" u="none" strike="noStrike" kern="1200" cap="none" spc="0" normalizeH="0" baseline="0" noProof="0" dirty="0">
              <a:ln>
                <a:noFill/>
              </a:ln>
              <a:solidFill>
                <a:srgbClr val="282E2B"/>
              </a:solidFill>
              <a:effectLst/>
              <a:uLnTx/>
              <a:uFillTx/>
              <a:latin typeface="Arial" panose="020B0604020202020204"/>
              <a:ea typeface="+mn-ea"/>
              <a:cs typeface="+mn-cs"/>
            </a:endParaRPr>
          </a:p>
        </p:txBody>
      </p:sp>
      <p:sp>
        <p:nvSpPr>
          <p:cNvPr id="7" name="Rectangle 6"/>
          <p:cNvSpPr/>
          <p:nvPr/>
        </p:nvSpPr>
        <p:spPr>
          <a:xfrm>
            <a:off x="269967" y="5933774"/>
            <a:ext cx="11840441" cy="707886"/>
          </a:xfrm>
          <a:prstGeom prst="rect">
            <a:avLst/>
          </a:prstGeom>
          <a:solidFill>
            <a:schemeClr val="bg1"/>
          </a:solidFill>
          <a:ln>
            <a:solidFill>
              <a:schemeClr val="tx2"/>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srgbClr val="282E2B"/>
                </a:solidFill>
                <a:effectLst/>
                <a:uLnTx/>
                <a:uFillTx/>
                <a:latin typeface="Arial" panose="020B0604020202020204"/>
                <a:ea typeface="+mn-ea"/>
                <a:cs typeface="+mn-cs"/>
              </a:rPr>
              <a:t>          Where can I find out more? </a:t>
            </a:r>
            <a:r>
              <a:rPr kumimoji="0" lang="en-US" sz="1000" b="0" i="0" u="none" strike="noStrike" kern="1200" cap="none" spc="0" normalizeH="0" baseline="0" noProof="0" dirty="0">
                <a:ln>
                  <a:noFill/>
                </a:ln>
                <a:solidFill>
                  <a:srgbClr val="282E2B"/>
                </a:solidFill>
                <a:effectLst/>
                <a:uLnTx/>
                <a:uFillTx/>
                <a:latin typeface="Arial" panose="020B0604020202020204"/>
                <a:ea typeface="+mn-ea"/>
                <a:cs typeface="+mn-cs"/>
              </a:rPr>
              <a:t>ONS publish </a:t>
            </a:r>
            <a:r>
              <a:rPr kumimoji="0" lang="en-US" sz="1000" b="0" i="0" u="none" strike="noStrike" kern="1200" cap="none" spc="0" normalizeH="0" baseline="0" noProof="0" dirty="0">
                <a:ln>
                  <a:noFill/>
                </a:ln>
                <a:solidFill>
                  <a:srgbClr val="282E2B"/>
                </a:solidFill>
                <a:effectLst/>
                <a:uLnTx/>
                <a:uFillTx/>
                <a:latin typeface="Arial" panose="020B0604020202020204"/>
                <a:ea typeface="+mn-ea"/>
                <a:cs typeface="+mn-cs"/>
                <a:hlinkClick r:id="rId3"/>
              </a:rPr>
              <a:t>provisional data on weekly </a:t>
            </a:r>
            <a:r>
              <a:rPr kumimoji="0" lang="en-US" sz="1000" b="0" i="0" u="none" strike="noStrike" kern="1200" cap="none" spc="0" normalizeH="0" baseline="0" noProof="0" dirty="0" smtClean="0">
                <a:ln>
                  <a:noFill/>
                </a:ln>
                <a:solidFill>
                  <a:srgbClr val="282E2B"/>
                </a:solidFill>
                <a:effectLst/>
                <a:uLnTx/>
                <a:uFillTx/>
                <a:latin typeface="Arial" panose="020B0604020202020204"/>
                <a:ea typeface="+mn-ea"/>
                <a:cs typeface="+mn-cs"/>
                <a:hlinkClick r:id="rId3"/>
              </a:rPr>
              <a:t>numbers </a:t>
            </a:r>
            <a:r>
              <a:rPr kumimoji="0" lang="en-US" sz="1000" b="0" i="0" u="none" strike="noStrike" kern="1200" cap="none" spc="0" normalizeH="0" baseline="0" noProof="0" dirty="0">
                <a:ln>
                  <a:noFill/>
                </a:ln>
                <a:solidFill>
                  <a:srgbClr val="282E2B"/>
                </a:solidFill>
                <a:effectLst/>
                <a:uLnTx/>
                <a:uFillTx/>
                <a:latin typeface="Arial" panose="020B0604020202020204"/>
                <a:ea typeface="+mn-ea"/>
                <a:cs typeface="+mn-cs"/>
                <a:hlinkClick r:id="rId3"/>
              </a:rPr>
              <a:t>of registered deaths</a:t>
            </a:r>
            <a:r>
              <a:rPr kumimoji="0" lang="en-US" sz="1000" b="0" i="0" u="none" strike="noStrike" kern="1200" cap="none" spc="0" normalizeH="0" baseline="0" noProof="0" dirty="0">
                <a:ln>
                  <a:noFill/>
                </a:ln>
                <a:solidFill>
                  <a:srgbClr val="282E2B"/>
                </a:solidFill>
                <a:effectLst/>
                <a:uLnTx/>
                <a:uFillTx/>
                <a:latin typeface="Arial" panose="020B0604020202020204"/>
                <a:ea typeface="+mn-ea"/>
                <a:cs typeface="+mn-cs"/>
              </a:rPr>
              <a:t> by usual residence </a:t>
            </a:r>
            <a:r>
              <a:rPr kumimoji="0" lang="en-US" sz="1000" b="0" i="0" u="none" strike="noStrike" kern="1200" cap="none" spc="0" normalizeH="0" baseline="0" noProof="0" dirty="0" smtClean="0">
                <a:ln>
                  <a:noFill/>
                </a:ln>
                <a:solidFill>
                  <a:srgbClr val="282E2B"/>
                </a:solidFill>
                <a:effectLst/>
                <a:uLnTx/>
                <a:uFillTx/>
                <a:latin typeface="Arial" panose="020B0604020202020204"/>
                <a:ea typeface="+mn-ea"/>
                <a:cs typeface="+mn-cs"/>
              </a:rPr>
              <a:t>for local authorities every </a:t>
            </a:r>
            <a:r>
              <a:rPr kumimoji="0" lang="en-US" sz="1000" b="0" i="0" u="none" strike="noStrike" kern="1200" cap="none" spc="0" normalizeH="0" baseline="0" noProof="0" dirty="0">
                <a:ln>
                  <a:noFill/>
                </a:ln>
                <a:solidFill>
                  <a:srgbClr val="282E2B"/>
                </a:solidFill>
                <a:effectLst/>
                <a:uLnTx/>
                <a:uFillTx/>
                <a:latin typeface="Arial" panose="020B0604020202020204"/>
                <a:ea typeface="+mn-ea"/>
                <a:cs typeface="+mn-cs"/>
              </a:rPr>
              <a:t>Tuesday, with an 11 day lag. Deaths recorded as COVID-19 </a:t>
            </a:r>
            <a:r>
              <a:rPr kumimoji="0" lang="en-US" sz="1000" b="0" i="0" u="none" strike="noStrike" kern="1200" cap="none" spc="0" normalizeH="0" baseline="0" noProof="0" dirty="0" smtClean="0">
                <a:ln>
                  <a:noFill/>
                </a:ln>
                <a:solidFill>
                  <a:srgbClr val="282E2B"/>
                </a:solidFill>
                <a:effectLst/>
                <a:uLnTx/>
                <a:uFillTx/>
                <a:latin typeface="Arial" panose="020B0604020202020204"/>
                <a:ea typeface="+mn-ea"/>
                <a:cs typeface="+mn-cs"/>
              </a:rPr>
              <a:t>by ONS include </a:t>
            </a:r>
            <a:r>
              <a:rPr kumimoji="0" lang="en-US" sz="1000" b="0" i="0" u="none" strike="noStrike" kern="1200" cap="none" spc="0" normalizeH="0" baseline="0" noProof="0" dirty="0">
                <a:ln>
                  <a:noFill/>
                </a:ln>
                <a:solidFill>
                  <a:srgbClr val="282E2B"/>
                </a:solidFill>
                <a:effectLst/>
                <a:uLnTx/>
                <a:uFillTx/>
                <a:latin typeface="Arial" panose="020B0604020202020204"/>
                <a:ea typeface="+mn-ea"/>
                <a:cs typeface="+mn-cs"/>
              </a:rPr>
              <a:t>deaths where possible or confirmed COVID-19 is mentioned as any cause of death</a:t>
            </a:r>
            <a:r>
              <a:rPr kumimoji="0" lang="en-US" sz="1000" b="0" i="0" u="none" strike="noStrike" kern="1200" cap="none" spc="0" normalizeH="0" baseline="0" noProof="0" dirty="0" smtClean="0">
                <a:ln>
                  <a:noFill/>
                </a:ln>
                <a:solidFill>
                  <a:srgbClr val="282E2B"/>
                </a:solidFill>
                <a:effectLst/>
                <a:uLnTx/>
                <a:uFillTx/>
                <a:latin typeface="Arial" panose="020B0604020202020204"/>
                <a:ea typeface="+mn-ea"/>
                <a:cs typeface="+mn-cs"/>
              </a:rPr>
              <a:t>. They are therefore higher than the </a:t>
            </a:r>
            <a:r>
              <a:rPr kumimoji="0" lang="en-US" sz="1000" b="0" i="0" u="none" strike="noStrike" kern="1200" cap="none" spc="0" normalizeH="0" baseline="0" noProof="0" dirty="0" smtClean="0">
                <a:ln>
                  <a:noFill/>
                </a:ln>
                <a:solidFill>
                  <a:srgbClr val="282E2B"/>
                </a:solidFill>
                <a:effectLst/>
                <a:uLnTx/>
                <a:uFillTx/>
                <a:latin typeface="Arial" panose="020B0604020202020204"/>
                <a:ea typeface="+mn-ea"/>
                <a:cs typeface="+mn-cs"/>
                <a:hlinkClick r:id="rId4"/>
              </a:rPr>
              <a:t>PHE figures</a:t>
            </a:r>
            <a:r>
              <a:rPr kumimoji="0" lang="en-US" sz="1000" b="0" i="0" u="none" strike="noStrike" kern="1200" cap="none" spc="0" normalizeH="0" baseline="0" noProof="0" dirty="0" smtClean="0">
                <a:ln>
                  <a:noFill/>
                </a:ln>
                <a:solidFill>
                  <a:srgbClr val="282E2B"/>
                </a:solidFill>
                <a:effectLst/>
                <a:uLnTx/>
                <a:uFillTx/>
                <a:latin typeface="Arial" panose="020B0604020202020204"/>
                <a:ea typeface="+mn-ea"/>
                <a:cs typeface="+mn-cs"/>
              </a:rPr>
              <a:t>, which only include those who have died following a positive test.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282E2B"/>
                </a:solidFill>
                <a:effectLst/>
                <a:uLnTx/>
                <a:uFillTx/>
                <a:latin typeface="Arial" panose="020B0604020202020204"/>
                <a:ea typeface="+mn-ea"/>
                <a:cs typeface="+mn-cs"/>
              </a:rPr>
              <a:t>1 </a:t>
            </a:r>
            <a:r>
              <a:rPr kumimoji="0" lang="en-US" sz="1000" b="0" i="0" u="none" strike="noStrike" kern="1200" cap="none" spc="0" normalizeH="0" baseline="0" noProof="0" dirty="0" smtClean="0">
                <a:ln>
                  <a:noFill/>
                </a:ln>
                <a:solidFill>
                  <a:srgbClr val="282E2B"/>
                </a:solidFill>
                <a:effectLst/>
                <a:uLnTx/>
                <a:uFillTx/>
                <a:latin typeface="Arial" panose="020B0604020202020204"/>
                <a:ea typeface="+mn-ea"/>
                <a:cs typeface="+mn-cs"/>
                <a:hlinkClick r:id="rId5"/>
              </a:rPr>
              <a:t>Deaths involving COVID-19 by vaccination status in England: deaths occurring between 2 January and 2 July 2021</a:t>
            </a:r>
            <a:endParaRPr kumimoji="0" lang="en-US" sz="1000" b="0" i="0" u="none" strike="noStrike" kern="1200" cap="none" spc="0" normalizeH="0" baseline="0" noProof="0" dirty="0" smtClean="0">
              <a:ln>
                <a:noFill/>
              </a:ln>
              <a:solidFill>
                <a:srgbClr val="282E2B"/>
              </a:solidFill>
              <a:effectLst/>
              <a:uLnTx/>
              <a:uFillTx/>
              <a:latin typeface="Arial" panose="020B0604020202020204"/>
              <a:ea typeface="+mn-ea"/>
              <a:cs typeface="+mn-cs"/>
            </a:endParaRPr>
          </a:p>
        </p:txBody>
      </p:sp>
      <p:pic>
        <p:nvPicPr>
          <p:cNvPr id="8" name="Picture 7" descr="&quot;&quot;"/>
          <p:cNvPicPr>
            <a:picLocks noChangeAspect="1"/>
          </p:cNvPicPr>
          <p:nvPr/>
        </p:nvPicPr>
        <p:blipFill rotWithShape="1">
          <a:blip r:embed="rId6">
            <a:clrChange>
              <a:clrFrom>
                <a:srgbClr val="FFFFFF"/>
              </a:clrFrom>
              <a:clrTo>
                <a:srgbClr val="FFFFFF">
                  <a:alpha val="0"/>
                </a:srgbClr>
              </a:clrTo>
            </a:clrChange>
          </a:blip>
          <a:srcRect l="8548"/>
          <a:stretch/>
        </p:blipFill>
        <p:spPr>
          <a:xfrm>
            <a:off x="259414" y="5786853"/>
            <a:ext cx="356585" cy="333163"/>
          </a:xfrm>
          <a:prstGeom prst="rect">
            <a:avLst/>
          </a:prstGeom>
          <a:solidFill>
            <a:schemeClr val="bg1"/>
          </a:solidFill>
          <a:ln>
            <a:noFill/>
          </a:ln>
        </p:spPr>
      </p:pic>
      <p:pic>
        <p:nvPicPr>
          <p:cNvPr id="4" name="Picture 3" descr="Number of weekly deaths of herefordshire residents since March 2020 (bars)compared to five year average (greyy line). &#10;&#10;Yellow bars show covid deaths, blue bars show non-Covid deaths" title="Profile of deaths: number of deaths"/>
          <p:cNvPicPr>
            <a:picLocks noChangeAspect="1"/>
          </p:cNvPicPr>
          <p:nvPr/>
        </p:nvPicPr>
        <p:blipFill>
          <a:blip r:embed="rId7"/>
          <a:stretch>
            <a:fillRect/>
          </a:stretch>
        </p:blipFill>
        <p:spPr>
          <a:xfrm>
            <a:off x="6437370" y="273139"/>
            <a:ext cx="5673038" cy="2639562"/>
          </a:xfrm>
          <a:prstGeom prst="rect">
            <a:avLst/>
          </a:prstGeom>
        </p:spPr>
      </p:pic>
      <p:pic>
        <p:nvPicPr>
          <p:cNvPr id="6" name="Picture 5" descr="Chart showing where covid related deaths occurred on a weekly basis" title="Place of death"/>
          <p:cNvPicPr>
            <a:picLocks noChangeAspect="1"/>
          </p:cNvPicPr>
          <p:nvPr/>
        </p:nvPicPr>
        <p:blipFill>
          <a:blip r:embed="rId8"/>
          <a:stretch>
            <a:fillRect/>
          </a:stretch>
        </p:blipFill>
        <p:spPr>
          <a:xfrm>
            <a:off x="6437370" y="3071734"/>
            <a:ext cx="5673038" cy="2672646"/>
          </a:xfrm>
          <a:prstGeom prst="rect">
            <a:avLst/>
          </a:prstGeom>
        </p:spPr>
      </p:pic>
    </p:spTree>
    <p:extLst>
      <p:ext uri="{BB962C8B-B14F-4D97-AF65-F5344CB8AC3E}">
        <p14:creationId xmlns:p14="http://schemas.microsoft.com/office/powerpoint/2010/main" val="28634462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551" y="76079"/>
            <a:ext cx="11519999" cy="471583"/>
          </a:xfrm>
        </p:spPr>
        <p:txBody>
          <a:bodyPr>
            <a:normAutofit/>
          </a:bodyPr>
          <a:lstStyle/>
          <a:p>
            <a:r>
              <a:rPr lang="en-GB" sz="2000" b="1" dirty="0" smtClean="0">
                <a:cs typeface="Arial" panose="020B0604020202020204" pitchFamily="34" charset="0"/>
              </a:rPr>
              <a:t>Effects of lockdown on population movement</a:t>
            </a:r>
            <a:endParaRPr lang="en-GB" sz="2000" dirty="0"/>
          </a:p>
        </p:txBody>
      </p:sp>
      <p:sp>
        <p:nvSpPr>
          <p:cNvPr id="5" name="Rectangle 4"/>
          <p:cNvSpPr/>
          <p:nvPr/>
        </p:nvSpPr>
        <p:spPr>
          <a:xfrm>
            <a:off x="145601" y="547662"/>
            <a:ext cx="11890035" cy="1990902"/>
          </a:xfrm>
          <a:prstGeom prst="rect">
            <a:avLst/>
          </a:prstGeom>
        </p:spPr>
        <p:txBody>
          <a:bodyPr wrap="square" numCol="1" spcCol="360000">
            <a:noAutofit/>
          </a:bodyPr>
          <a:lstStyle/>
          <a:p>
            <a:pPr marL="180000" lvl="0" indent="-180000">
              <a:spcBef>
                <a:spcPts val="600"/>
              </a:spcBef>
              <a:buFont typeface="Arial" panose="020B0604020202020204" pitchFamily="34" charset="0"/>
              <a:buChar char="•"/>
              <a:defRPr/>
            </a:pPr>
            <a:r>
              <a:rPr lang="en-GB" sz="1200" dirty="0">
                <a:solidFill>
                  <a:srgbClr val="282E2B"/>
                </a:solidFill>
                <a:ea typeface="Times New Roman" panose="02020603050405020304" pitchFamily="18" charset="0"/>
              </a:rPr>
              <a:t>This chart shows average visits to different categories of places, using location data of Google users, compared to the beginning of 2020.</a:t>
            </a:r>
          </a:p>
          <a:p>
            <a:pPr marL="180000" indent="-180000">
              <a:spcBef>
                <a:spcPts val="600"/>
              </a:spcBef>
              <a:buFont typeface="Arial" panose="020B0604020202020204" pitchFamily="34" charset="0"/>
              <a:buChar char="•"/>
              <a:defRPr/>
            </a:pPr>
            <a:r>
              <a:rPr lang="en-GB" sz="1200" dirty="0">
                <a:solidFill>
                  <a:srgbClr val="282E2B"/>
                </a:solidFill>
                <a:ea typeface="Times New Roman" panose="02020603050405020304" pitchFamily="18" charset="0"/>
              </a:rPr>
              <a:t>The pattern is similar for all three lockdowns with and initial drop  in visits to most categories (except residential) followed by a gradual increase (except parks, which has a seasonal pattern). Following</a:t>
            </a:r>
            <a:r>
              <a:rPr lang="en-US" sz="1200" dirty="0">
                <a:solidFill>
                  <a:srgbClr val="282E2B"/>
                </a:solidFill>
                <a:ea typeface="Times New Roman" panose="02020603050405020304" pitchFamily="18" charset="0"/>
              </a:rPr>
              <a:t> the easing of restrictions over the Easter holiday increases were again been observed in most categories. </a:t>
            </a:r>
          </a:p>
          <a:p>
            <a:pPr marL="180000" indent="-180000">
              <a:spcBef>
                <a:spcPts val="600"/>
              </a:spcBef>
              <a:buFont typeface="Arial" panose="020B0604020202020204" pitchFamily="34" charset="0"/>
              <a:buChar char="•"/>
              <a:defRPr/>
            </a:pPr>
            <a:r>
              <a:rPr lang="en-US" sz="1200" dirty="0">
                <a:solidFill>
                  <a:srgbClr val="282E2B"/>
                </a:solidFill>
                <a:ea typeface="Times New Roman" panose="02020603050405020304" pitchFamily="18" charset="0"/>
              </a:rPr>
              <a:t>Changes in mobility since the beginning of September have resulted in a slight increase in mobility to </a:t>
            </a:r>
            <a:r>
              <a:rPr lang="en-US" sz="1200" b="1" dirty="0">
                <a:solidFill>
                  <a:schemeClr val="tx2"/>
                </a:solidFill>
                <a:ea typeface="Times New Roman" panose="02020603050405020304" pitchFamily="18" charset="0"/>
              </a:rPr>
              <a:t>‘workplaces</a:t>
            </a:r>
            <a:r>
              <a:rPr lang="en-US" sz="1200" b="1" dirty="0">
                <a:solidFill>
                  <a:schemeClr val="accent1"/>
                </a:solidFill>
                <a:ea typeface="Times New Roman" panose="02020603050405020304" pitchFamily="18" charset="0"/>
              </a:rPr>
              <a:t>’</a:t>
            </a:r>
            <a:r>
              <a:rPr lang="en-US" sz="1200" dirty="0">
                <a:solidFill>
                  <a:srgbClr val="282E2B"/>
                </a:solidFill>
                <a:ea typeface="Times New Roman" panose="02020603050405020304" pitchFamily="18" charset="0"/>
              </a:rPr>
              <a:t> due to people returning to work after the summer holidays – conversely, the opposite is true for </a:t>
            </a:r>
            <a:r>
              <a:rPr lang="en-US" sz="1200" b="1" dirty="0">
                <a:solidFill>
                  <a:schemeClr val="accent4">
                    <a:lumMod val="75000"/>
                  </a:schemeClr>
                </a:solidFill>
                <a:ea typeface="Times New Roman" panose="02020603050405020304" pitchFamily="18" charset="0"/>
              </a:rPr>
              <a:t>‘retail and recreation’</a:t>
            </a:r>
            <a:r>
              <a:rPr lang="en-US" sz="1200" dirty="0">
                <a:solidFill>
                  <a:srgbClr val="282E2B"/>
                </a:solidFill>
                <a:ea typeface="Times New Roman" panose="02020603050405020304" pitchFamily="18" charset="0"/>
              </a:rPr>
              <a:t>, although for the same reason.</a:t>
            </a:r>
          </a:p>
          <a:p>
            <a:pPr marL="180000" indent="-180000">
              <a:spcBef>
                <a:spcPts val="600"/>
              </a:spcBef>
              <a:buFont typeface="Arial" panose="020B0604020202020204" pitchFamily="34" charset="0"/>
              <a:buChar char="•"/>
              <a:defRPr/>
            </a:pPr>
            <a:r>
              <a:rPr lang="en-US" sz="1200" dirty="0">
                <a:solidFill>
                  <a:srgbClr val="282E2B"/>
                </a:solidFill>
                <a:ea typeface="Times New Roman" panose="02020603050405020304" pitchFamily="18" charset="0"/>
              </a:rPr>
              <a:t>Mobility to </a:t>
            </a:r>
            <a:r>
              <a:rPr lang="en-US" sz="1200" b="1" dirty="0">
                <a:solidFill>
                  <a:srgbClr val="92D050"/>
                </a:solidFill>
                <a:ea typeface="Times New Roman" panose="02020603050405020304" pitchFamily="18" charset="0"/>
              </a:rPr>
              <a:t>transit stations </a:t>
            </a:r>
            <a:r>
              <a:rPr lang="en-US" sz="1200" dirty="0">
                <a:solidFill>
                  <a:srgbClr val="282E2B"/>
                </a:solidFill>
                <a:ea typeface="Times New Roman" panose="02020603050405020304" pitchFamily="18" charset="0"/>
              </a:rPr>
              <a:t>and </a:t>
            </a:r>
            <a:r>
              <a:rPr lang="en-US" sz="1200" b="1" dirty="0">
                <a:solidFill>
                  <a:schemeClr val="accent1"/>
                </a:solidFill>
                <a:ea typeface="Times New Roman" panose="02020603050405020304" pitchFamily="18" charset="0"/>
              </a:rPr>
              <a:t>workplaces</a:t>
            </a:r>
            <a:r>
              <a:rPr lang="en-US" sz="1200" dirty="0">
                <a:solidFill>
                  <a:srgbClr val="282E2B"/>
                </a:solidFill>
                <a:ea typeface="Times New Roman" panose="02020603050405020304" pitchFamily="18" charset="0"/>
              </a:rPr>
              <a:t> remain below pre-pandemic levels; -23% and -20% respectively. </a:t>
            </a:r>
            <a:endParaRPr lang="en-GB" sz="1200" dirty="0">
              <a:solidFill>
                <a:srgbClr val="EC2048">
                  <a:lumMod val="40000"/>
                  <a:lumOff val="60000"/>
                </a:srgbClr>
              </a:solidFill>
              <a:ea typeface="Times New Roman" panose="02020603050405020304" pitchFamily="18" charset="0"/>
            </a:endParaRPr>
          </a:p>
        </p:txBody>
      </p:sp>
      <p:sp>
        <p:nvSpPr>
          <p:cNvPr id="28" name="TextBox 27"/>
          <p:cNvSpPr txBox="1"/>
          <p:nvPr/>
        </p:nvSpPr>
        <p:spPr>
          <a:xfrm>
            <a:off x="-63406" y="6308430"/>
            <a:ext cx="12192000" cy="430887"/>
          </a:xfrm>
          <a:prstGeom prst="rect">
            <a:avLst/>
          </a:prstGeom>
          <a:solidFill>
            <a:schemeClr val="bg1"/>
          </a:solidFill>
        </p:spPr>
        <p:txBody>
          <a:bodyPr wrap="square" rIns="0" rtlCol="0">
            <a:spAutoFit/>
          </a:bodyPr>
          <a:lstStyle/>
          <a:p>
            <a:pPr marL="357188"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smtClean="0">
                <a:ln>
                  <a:noFill/>
                </a:ln>
                <a:solidFill>
                  <a:srgbClr val="282E2B"/>
                </a:solidFill>
                <a:effectLst/>
                <a:uLnTx/>
                <a:uFillTx/>
                <a:latin typeface="Arial" panose="020B0604020202020204"/>
                <a:ea typeface="+mn-ea"/>
                <a:cs typeface="+mn-cs"/>
              </a:rPr>
              <a:t>    </a:t>
            </a:r>
            <a:r>
              <a:rPr kumimoji="0" lang="en-GB" sz="1000" b="1" i="0" u="none" strike="noStrike" kern="1200" cap="none" spc="0" normalizeH="0" baseline="0" noProof="0" dirty="0" smtClean="0">
                <a:ln>
                  <a:noFill/>
                </a:ln>
                <a:solidFill>
                  <a:srgbClr val="282E2B"/>
                </a:solidFill>
                <a:effectLst/>
                <a:uLnTx/>
                <a:uFillTx/>
                <a:latin typeface="Arial" panose="020B0604020202020204"/>
                <a:ea typeface="+mn-ea"/>
                <a:cs typeface="+mn-cs"/>
              </a:rPr>
              <a:t>Where can I find out more? </a:t>
            </a:r>
            <a:r>
              <a:rPr kumimoji="0" lang="en-GB" sz="1000" b="0" i="0" u="none" strike="noStrike" kern="1200" cap="none" spc="0" normalizeH="0" baseline="0" noProof="0" dirty="0" smtClean="0">
                <a:ln>
                  <a:noFill/>
                </a:ln>
                <a:solidFill>
                  <a:srgbClr val="282E2B"/>
                </a:solidFill>
                <a:effectLst/>
                <a:uLnTx/>
                <a:uFillTx/>
                <a:latin typeface="Arial" panose="020B0604020202020204"/>
                <a:ea typeface="+mn-ea"/>
                <a:cs typeface="+mn-cs"/>
              </a:rPr>
              <a:t>This chart is updated daily on the </a:t>
            </a:r>
            <a:r>
              <a:rPr kumimoji="0" lang="en-GB" sz="1000" b="0" i="0" u="none" strike="noStrike" kern="1200" cap="none" spc="0" normalizeH="0" baseline="0" noProof="0" dirty="0" smtClean="0">
                <a:ln>
                  <a:noFill/>
                </a:ln>
                <a:solidFill>
                  <a:srgbClr val="282E2B"/>
                </a:solidFill>
                <a:effectLst/>
                <a:uLnTx/>
                <a:uFillTx/>
                <a:latin typeface="Arial" panose="020B0604020202020204"/>
                <a:ea typeface="+mn-ea"/>
                <a:cs typeface="+mn-cs"/>
                <a:hlinkClick r:id="rId3"/>
              </a:rPr>
              <a:t>Data Orchard website</a:t>
            </a:r>
            <a:r>
              <a:rPr kumimoji="0" lang="en-GB" sz="1000" b="0" i="0" u="none" strike="noStrike" kern="1200" cap="none" spc="0" normalizeH="0" baseline="0" noProof="0" dirty="0" smtClean="0">
                <a:ln>
                  <a:noFill/>
                </a:ln>
                <a:solidFill>
                  <a:srgbClr val="282E2B"/>
                </a:solidFill>
                <a:effectLst/>
                <a:uLnTx/>
                <a:uFillTx/>
                <a:latin typeface="Arial" panose="020B0604020202020204"/>
                <a:ea typeface="+mn-ea"/>
                <a:cs typeface="+mn-cs"/>
              </a:rPr>
              <a:t>, using data published by </a:t>
            </a:r>
            <a:r>
              <a:rPr kumimoji="0" lang="en-GB" sz="1000" b="0" i="0" u="none" strike="noStrike" kern="1200" cap="none" spc="0" normalizeH="0" baseline="0" noProof="0" dirty="0" smtClean="0">
                <a:ln>
                  <a:noFill/>
                </a:ln>
                <a:solidFill>
                  <a:srgbClr val="282E2B"/>
                </a:solidFill>
                <a:effectLst/>
                <a:uLnTx/>
                <a:uFillTx/>
                <a:latin typeface="Arial" panose="020B0604020202020204"/>
                <a:ea typeface="+mn-ea"/>
                <a:cs typeface="+mn-cs"/>
                <a:hlinkClick r:id="rId4"/>
              </a:rPr>
              <a:t>Google</a:t>
            </a:r>
            <a:r>
              <a:rPr kumimoji="0" lang="en-GB" sz="1000" b="0" i="0" u="none" strike="noStrike" kern="1200" cap="none" spc="0" normalizeH="0" baseline="0" noProof="0" dirty="0" smtClean="0">
                <a:ln>
                  <a:noFill/>
                </a:ln>
                <a:solidFill>
                  <a:srgbClr val="282E2B"/>
                </a:solidFill>
                <a:effectLst/>
                <a:uLnTx/>
                <a:uFillTx/>
                <a:latin typeface="Arial" panose="020B0604020202020204"/>
                <a:ea typeface="+mn-ea"/>
                <a:cs typeface="+mn-cs"/>
              </a:rPr>
              <a:t>. </a:t>
            </a:r>
            <a:r>
              <a:rPr kumimoji="0" lang="en-US" sz="1000" b="0" i="0" u="none" strike="noStrike" kern="1200" cap="none" spc="0" normalizeH="0" baseline="0" noProof="0" dirty="0" smtClean="0">
                <a:ln>
                  <a:noFill/>
                </a:ln>
                <a:solidFill>
                  <a:srgbClr val="282E2B"/>
                </a:solidFill>
                <a:effectLst/>
                <a:uLnTx/>
                <a:uFillTx/>
                <a:latin typeface="Arial" panose="020B0604020202020204"/>
                <a:ea typeface="+mn-ea"/>
                <a:cs typeface="+mn-cs"/>
              </a:rPr>
              <a:t>The baseline is the median value, for the corresponding day of the week, during the five weeks 3 Jan–6 Feb 2020. Note that the data is based on movements of those who have opted to turn on location history in their Google accounts on their mobile devices. </a:t>
            </a:r>
            <a:endParaRPr kumimoji="0" lang="en-GB" sz="1000" b="0" i="0" u="none" strike="noStrike" kern="1200" cap="none" spc="0" normalizeH="0" baseline="0" noProof="0" dirty="0" smtClean="0">
              <a:ln>
                <a:noFill/>
              </a:ln>
              <a:solidFill>
                <a:srgbClr val="282E2B"/>
              </a:solidFill>
              <a:effectLst/>
              <a:uLnTx/>
              <a:uFillTx/>
              <a:latin typeface="Arial" panose="020B0604020202020204"/>
              <a:ea typeface="+mn-ea"/>
              <a:cs typeface="+mn-cs"/>
            </a:endParaRPr>
          </a:p>
        </p:txBody>
      </p:sp>
      <p:pic>
        <p:nvPicPr>
          <p:cNvPr id="11" name="Picture 10" title="&quot;&quot;"/>
          <p:cNvPicPr>
            <a:picLocks noChangeAspect="1"/>
          </p:cNvPicPr>
          <p:nvPr/>
        </p:nvPicPr>
        <p:blipFill rotWithShape="1">
          <a:blip r:embed="rId5">
            <a:clrChange>
              <a:clrFrom>
                <a:srgbClr val="FFFFFF"/>
              </a:clrFrom>
              <a:clrTo>
                <a:srgbClr val="FFFFFF">
                  <a:alpha val="0"/>
                </a:srgbClr>
              </a:clrTo>
            </a:clrChange>
          </a:blip>
          <a:srcRect l="8548"/>
          <a:stretch/>
        </p:blipFill>
        <p:spPr>
          <a:xfrm>
            <a:off x="127938" y="6294180"/>
            <a:ext cx="377226" cy="384543"/>
          </a:xfrm>
          <a:prstGeom prst="rect">
            <a:avLst/>
          </a:prstGeom>
        </p:spPr>
      </p:pic>
      <p:pic>
        <p:nvPicPr>
          <p:cNvPr id="4" name="Picture 3" descr="line chart showing how visits to different categories of place have varied since February 2020, with visits to most dropping during lockdowns"/>
          <p:cNvPicPr>
            <a:picLocks noChangeAspect="1"/>
          </p:cNvPicPr>
          <p:nvPr/>
        </p:nvPicPr>
        <p:blipFill>
          <a:blip r:embed="rId6"/>
          <a:stretch>
            <a:fillRect/>
          </a:stretch>
        </p:blipFill>
        <p:spPr>
          <a:xfrm>
            <a:off x="42762" y="2177143"/>
            <a:ext cx="12095715" cy="3796087"/>
          </a:xfrm>
          <a:prstGeom prst="rect">
            <a:avLst/>
          </a:prstGeom>
        </p:spPr>
      </p:pic>
    </p:spTree>
    <p:extLst>
      <p:ext uri="{BB962C8B-B14F-4D97-AF65-F5344CB8AC3E}">
        <p14:creationId xmlns:p14="http://schemas.microsoft.com/office/powerpoint/2010/main" val="3234346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6649" y="434084"/>
            <a:ext cx="11519999" cy="648071"/>
          </a:xfrm>
        </p:spPr>
        <p:txBody>
          <a:bodyPr>
            <a:normAutofit fontScale="90000"/>
          </a:bodyPr>
          <a:lstStyle/>
          <a:p>
            <a:r>
              <a:rPr lang="en-GB" dirty="0" smtClean="0"/>
              <a:t>Contents</a:t>
            </a:r>
            <a:r>
              <a:rPr lang="en-GB" dirty="0"/>
              <a:t/>
            </a:r>
            <a:br>
              <a:rPr lang="en-GB" dirty="0"/>
            </a:br>
            <a:endParaRPr lang="en-GB" sz="2000" dirty="0"/>
          </a:p>
        </p:txBody>
      </p:sp>
      <p:sp>
        <p:nvSpPr>
          <p:cNvPr id="6" name="Content Placeholder 5"/>
          <p:cNvSpPr>
            <a:spLocks noGrp="1"/>
          </p:cNvSpPr>
          <p:nvPr>
            <p:ph idx="1"/>
          </p:nvPr>
        </p:nvSpPr>
        <p:spPr>
          <a:xfrm>
            <a:off x="306649" y="1225581"/>
            <a:ext cx="11520000" cy="4447112"/>
          </a:xfrm>
        </p:spPr>
        <p:txBody>
          <a:bodyPr>
            <a:normAutofit/>
          </a:bodyPr>
          <a:lstStyle/>
          <a:p>
            <a:pPr marL="514350" indent="-514350">
              <a:buAutoNum type="arabicPeriod"/>
            </a:pPr>
            <a:r>
              <a:rPr lang="en-GB" sz="2000" dirty="0"/>
              <a:t>Key messages (</a:t>
            </a:r>
            <a:r>
              <a:rPr lang="en-GB" sz="2000" u="sng" dirty="0">
                <a:solidFill>
                  <a:srgbClr val="00B0F0"/>
                </a:solidFill>
                <a:hlinkClick r:id="rId3" action="ppaction://hlinksldjump"/>
              </a:rPr>
              <a:t>slide 3</a:t>
            </a:r>
            <a:r>
              <a:rPr lang="en-GB" sz="2000" dirty="0"/>
              <a:t>)</a:t>
            </a:r>
          </a:p>
          <a:p>
            <a:pPr marL="514350" indent="-514350">
              <a:buAutoNum type="arabicPeriod"/>
            </a:pPr>
            <a:r>
              <a:rPr lang="en-GB" sz="2000" dirty="0" smtClean="0"/>
              <a:t>COVID-19 </a:t>
            </a:r>
            <a:r>
              <a:rPr lang="en-GB" sz="2000" dirty="0"/>
              <a:t>testing (</a:t>
            </a:r>
            <a:r>
              <a:rPr lang="en-GB" sz="2000" u="sng" dirty="0">
                <a:solidFill>
                  <a:srgbClr val="00B0F0"/>
                </a:solidFill>
                <a:hlinkClick r:id="rId4" action="ppaction://hlinksldjump"/>
              </a:rPr>
              <a:t>slides </a:t>
            </a:r>
            <a:r>
              <a:rPr lang="en-GB" sz="2000" u="sng" dirty="0" smtClean="0">
                <a:solidFill>
                  <a:srgbClr val="00B0F0"/>
                </a:solidFill>
                <a:hlinkClick r:id="rId4" action="ppaction://hlinksldjump"/>
              </a:rPr>
              <a:t>4-5</a:t>
            </a:r>
            <a:r>
              <a:rPr lang="en-GB" sz="2000" dirty="0" smtClean="0"/>
              <a:t>)</a:t>
            </a:r>
          </a:p>
          <a:p>
            <a:pPr marL="514350" indent="-514350">
              <a:buAutoNum type="arabicPeriod"/>
            </a:pPr>
            <a:r>
              <a:rPr lang="en-GB" sz="2000" dirty="0" smtClean="0"/>
              <a:t>COVID-19 </a:t>
            </a:r>
            <a:r>
              <a:rPr lang="en-GB" sz="2000" dirty="0"/>
              <a:t>cases (</a:t>
            </a:r>
            <a:r>
              <a:rPr lang="en-GB" sz="2000" u="sng" dirty="0">
                <a:solidFill>
                  <a:srgbClr val="00B0F0"/>
                </a:solidFill>
                <a:hlinkClick r:id="rId5" action="ppaction://hlinksldjump"/>
              </a:rPr>
              <a:t>slides </a:t>
            </a:r>
            <a:r>
              <a:rPr lang="en-GB" sz="2000" u="sng" dirty="0" smtClean="0">
                <a:solidFill>
                  <a:srgbClr val="00B0F0"/>
                </a:solidFill>
                <a:hlinkClick r:id="rId5" action="ppaction://hlinksldjump"/>
              </a:rPr>
              <a:t>6-8</a:t>
            </a:r>
            <a:r>
              <a:rPr lang="en-GB" sz="2000" dirty="0" smtClean="0"/>
              <a:t>), </a:t>
            </a:r>
            <a:r>
              <a:rPr lang="en-GB" sz="2000" dirty="0"/>
              <a:t>including demographics (</a:t>
            </a:r>
            <a:r>
              <a:rPr lang="en-GB" sz="2000" dirty="0">
                <a:hlinkClick r:id="rId6" action="ppaction://hlinksldjump"/>
              </a:rPr>
              <a:t>slide </a:t>
            </a:r>
            <a:r>
              <a:rPr lang="en-GB" sz="2000" dirty="0" smtClean="0">
                <a:hlinkClick r:id="rId6" action="ppaction://hlinksldjump"/>
              </a:rPr>
              <a:t>9)</a:t>
            </a:r>
            <a:r>
              <a:rPr lang="en-GB" sz="2000" dirty="0" smtClean="0"/>
              <a:t> </a:t>
            </a:r>
            <a:r>
              <a:rPr lang="en-GB" sz="2000" dirty="0"/>
              <a:t>and local areas (</a:t>
            </a:r>
            <a:r>
              <a:rPr lang="en-GB" sz="2000" dirty="0">
                <a:hlinkClick r:id="rId7" action="ppaction://hlinksldjump"/>
              </a:rPr>
              <a:t>slides </a:t>
            </a:r>
            <a:r>
              <a:rPr lang="en-GB" sz="2000" dirty="0" smtClean="0">
                <a:hlinkClick r:id="rId7" action="ppaction://hlinksldjump"/>
              </a:rPr>
              <a:t>10-11)</a:t>
            </a:r>
            <a:endParaRPr lang="en-GB" sz="2000" dirty="0"/>
          </a:p>
          <a:p>
            <a:pPr marL="514350" indent="-514350">
              <a:buFont typeface="Arial"/>
              <a:buAutoNum type="arabicPeriod"/>
            </a:pPr>
            <a:r>
              <a:rPr lang="en-GB" sz="2000" dirty="0"/>
              <a:t>Variants of concern (</a:t>
            </a:r>
            <a:r>
              <a:rPr lang="en-GB" sz="2000" dirty="0">
                <a:hlinkClick r:id="rId8" action="ppaction://hlinksldjump"/>
              </a:rPr>
              <a:t>slide 12</a:t>
            </a:r>
            <a:r>
              <a:rPr lang="en-GB" sz="2000" dirty="0"/>
              <a:t>)</a:t>
            </a:r>
          </a:p>
          <a:p>
            <a:pPr marL="514350" indent="-514350">
              <a:buFont typeface="Arial"/>
              <a:buAutoNum type="arabicPeriod"/>
            </a:pPr>
            <a:r>
              <a:rPr lang="en-GB" sz="2000" dirty="0" smtClean="0"/>
              <a:t>Vaccinations: uptake (</a:t>
            </a:r>
            <a:r>
              <a:rPr lang="en-GB" sz="2000" dirty="0">
                <a:hlinkClick r:id="rId9" action="ppaction://hlinksldjump"/>
              </a:rPr>
              <a:t>slide </a:t>
            </a:r>
            <a:r>
              <a:rPr lang="en-GB" sz="2000" dirty="0" smtClean="0">
                <a:hlinkClick r:id="rId9" action="ppaction://hlinksldjump"/>
              </a:rPr>
              <a:t>13-16</a:t>
            </a:r>
            <a:r>
              <a:rPr lang="en-GB" sz="2000" dirty="0" smtClean="0"/>
              <a:t>)</a:t>
            </a:r>
            <a:endParaRPr lang="en-GB" sz="2000" dirty="0"/>
          </a:p>
          <a:p>
            <a:pPr marL="514350" indent="-514350">
              <a:buFont typeface="Arial"/>
              <a:buAutoNum type="arabicPeriod"/>
            </a:pPr>
            <a:r>
              <a:rPr lang="en-GB" sz="2000" dirty="0" smtClean="0"/>
              <a:t>Patients admitted </a:t>
            </a:r>
            <a:r>
              <a:rPr lang="en-GB" sz="2000" dirty="0"/>
              <a:t>to hospital (</a:t>
            </a:r>
            <a:r>
              <a:rPr lang="en-GB" sz="2000" dirty="0">
                <a:hlinkClick r:id="rId10" action="ppaction://hlinksldjump"/>
              </a:rPr>
              <a:t>slide </a:t>
            </a:r>
            <a:r>
              <a:rPr lang="en-GB" sz="2000" dirty="0" smtClean="0">
                <a:hlinkClick r:id="rId10" action="ppaction://hlinksldjump"/>
              </a:rPr>
              <a:t>17</a:t>
            </a:r>
            <a:r>
              <a:rPr lang="en-GB" sz="2000" dirty="0" smtClean="0"/>
              <a:t>)</a:t>
            </a:r>
          </a:p>
          <a:p>
            <a:pPr marL="514350" indent="-514350">
              <a:buFont typeface="Arial"/>
              <a:buAutoNum type="arabicPeriod"/>
            </a:pPr>
            <a:r>
              <a:rPr lang="en-GB" sz="2000" dirty="0" smtClean="0"/>
              <a:t>Profile </a:t>
            </a:r>
            <a:r>
              <a:rPr lang="en-GB" sz="2000" dirty="0"/>
              <a:t>of deaths: published data (</a:t>
            </a:r>
            <a:r>
              <a:rPr lang="en-GB" sz="2000" dirty="0" smtClean="0">
                <a:hlinkClick r:id="rId11" action="ppaction://hlinksldjump"/>
              </a:rPr>
              <a:t>slide 18</a:t>
            </a:r>
            <a:r>
              <a:rPr lang="en-GB" sz="2000" dirty="0" smtClean="0"/>
              <a:t>)</a:t>
            </a:r>
          </a:p>
          <a:p>
            <a:pPr marL="514350" indent="-514350">
              <a:buFont typeface="Arial"/>
              <a:buAutoNum type="arabicPeriod"/>
            </a:pPr>
            <a:r>
              <a:rPr lang="en-US" sz="2000" dirty="0" smtClean="0"/>
              <a:t>Effects </a:t>
            </a:r>
            <a:r>
              <a:rPr lang="en-US" sz="2000" dirty="0"/>
              <a:t>of lockdown on population </a:t>
            </a:r>
            <a:r>
              <a:rPr lang="en-US" sz="2000" dirty="0" smtClean="0"/>
              <a:t>movement </a:t>
            </a:r>
            <a:r>
              <a:rPr lang="en-GB" sz="2000" dirty="0"/>
              <a:t>(</a:t>
            </a:r>
            <a:r>
              <a:rPr lang="en-GB" sz="2000" dirty="0">
                <a:hlinkClick r:id="rId12" action="ppaction://hlinksldjump"/>
              </a:rPr>
              <a:t>slide </a:t>
            </a:r>
            <a:r>
              <a:rPr lang="en-GB" sz="2000" dirty="0" smtClean="0">
                <a:hlinkClick r:id="rId12" action="ppaction://hlinksldjump"/>
              </a:rPr>
              <a:t>19</a:t>
            </a:r>
            <a:r>
              <a:rPr lang="en-GB" sz="2000" dirty="0" smtClean="0"/>
              <a:t>)</a:t>
            </a:r>
          </a:p>
          <a:p>
            <a:pPr marL="514350" indent="-514350">
              <a:buFont typeface="Arial"/>
              <a:buAutoNum type="arabicPeriod"/>
            </a:pPr>
            <a:r>
              <a:rPr lang="en-US" sz="2000" dirty="0" smtClean="0"/>
              <a:t>Compliance </a:t>
            </a:r>
            <a:r>
              <a:rPr lang="en-US" sz="2000" dirty="0"/>
              <a:t>with COVID-19 guidance – </a:t>
            </a:r>
            <a:r>
              <a:rPr lang="en-US" sz="2000" dirty="0" smtClean="0"/>
              <a:t>social distancing and mask wearing </a:t>
            </a:r>
            <a:r>
              <a:rPr lang="en-GB" sz="2000" dirty="0" smtClean="0"/>
              <a:t>(</a:t>
            </a:r>
            <a:r>
              <a:rPr lang="en-GB" sz="2000" dirty="0">
                <a:hlinkClick r:id="rId13" action="ppaction://hlinksldjump"/>
              </a:rPr>
              <a:t>slide </a:t>
            </a:r>
            <a:r>
              <a:rPr lang="en-GB" sz="2000" dirty="0" smtClean="0">
                <a:hlinkClick r:id="rId13" action="ppaction://hlinksldjump"/>
              </a:rPr>
              <a:t>20</a:t>
            </a:r>
            <a:r>
              <a:rPr lang="en-GB" sz="2000" dirty="0" smtClean="0"/>
              <a:t>)</a:t>
            </a:r>
          </a:p>
          <a:p>
            <a:pPr marL="514350" indent="-514350">
              <a:buFont typeface="Arial"/>
              <a:buAutoNum type="arabicPeriod"/>
            </a:pPr>
            <a:r>
              <a:rPr lang="en-GB" sz="2000" dirty="0" smtClean="0"/>
              <a:t>Other </a:t>
            </a:r>
            <a:r>
              <a:rPr lang="en-GB" sz="2000" dirty="0"/>
              <a:t>resources (</a:t>
            </a:r>
            <a:r>
              <a:rPr lang="en-GB" sz="2000" dirty="0" smtClean="0">
                <a:hlinkClick r:id="rId13" action="ppaction://hlinksldjump"/>
              </a:rPr>
              <a:t>slide 21</a:t>
            </a:r>
            <a:r>
              <a:rPr lang="en-GB" sz="2000" dirty="0" smtClean="0"/>
              <a:t>)</a:t>
            </a:r>
          </a:p>
          <a:p>
            <a:pPr marL="0" indent="0">
              <a:buNone/>
            </a:pPr>
            <a:endParaRPr lang="en-GB" sz="2000" dirty="0" smtClean="0"/>
          </a:p>
        </p:txBody>
      </p:sp>
      <p:sp>
        <p:nvSpPr>
          <p:cNvPr id="7" name="TextBox 6"/>
          <p:cNvSpPr txBox="1"/>
          <p:nvPr/>
        </p:nvSpPr>
        <p:spPr>
          <a:xfrm>
            <a:off x="191344" y="5959544"/>
            <a:ext cx="11809312" cy="830997"/>
          </a:xfrm>
          <a:prstGeom prst="rect">
            <a:avLst/>
          </a:prstGeom>
          <a:solidFill>
            <a:schemeClr val="bg1"/>
          </a:solidFill>
        </p:spPr>
        <p:txBody>
          <a:bodyPr wrap="square" rtlCol="0">
            <a:spAutoFit/>
          </a:bodyPr>
          <a:lstStyle/>
          <a:p>
            <a:r>
              <a:rPr lang="en-GB" sz="1600" dirty="0"/>
              <a:t>If you need help to understand this document, or would like it in another format or language, please contact us on 01432 261944 or e-mail </a:t>
            </a:r>
            <a:r>
              <a:rPr lang="en-GB" sz="1600" u="sng" dirty="0" smtClean="0">
                <a:hlinkClick r:id="rId14"/>
              </a:rPr>
              <a:t>researchteam@herefordshire.gov.uk</a:t>
            </a:r>
            <a:endParaRPr lang="en-GB" sz="1600" u="sng" dirty="0" smtClean="0"/>
          </a:p>
          <a:p>
            <a:endParaRPr lang="en-GB" sz="1600" dirty="0"/>
          </a:p>
        </p:txBody>
      </p:sp>
    </p:spTree>
    <p:extLst>
      <p:ext uri="{BB962C8B-B14F-4D97-AF65-F5344CB8AC3E}">
        <p14:creationId xmlns:p14="http://schemas.microsoft.com/office/powerpoint/2010/main" val="5494874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2732" y="730620"/>
            <a:ext cx="5822958" cy="5344935"/>
          </a:xfrm>
        </p:spPr>
        <p:txBody>
          <a:bodyPr>
            <a:normAutofit/>
          </a:bodyPr>
          <a:lstStyle/>
          <a:p>
            <a:pPr marL="180000" indent="-180000">
              <a:lnSpc>
                <a:spcPct val="110000"/>
              </a:lnSpc>
            </a:pPr>
            <a:r>
              <a:rPr lang="en-US" sz="1200" dirty="0" smtClean="0"/>
              <a:t>Since 19 July, there has been no legal requirement to either socially distance or wear a face covering in England – although many places still encourage both. </a:t>
            </a:r>
          </a:p>
          <a:p>
            <a:pPr marL="180000" indent="-180000">
              <a:lnSpc>
                <a:spcPct val="110000"/>
              </a:lnSpc>
            </a:pPr>
            <a:r>
              <a:rPr lang="en-GB" sz="1200" dirty="0">
                <a:hlinkClick r:id="rId2"/>
              </a:rPr>
              <a:t>Latest data from ONS </a:t>
            </a:r>
            <a:r>
              <a:rPr lang="en-GB" sz="1200" dirty="0"/>
              <a:t>(25 August to 5 September) </a:t>
            </a:r>
            <a:r>
              <a:rPr lang="en-GB" sz="1200" dirty="0" smtClean="0"/>
              <a:t>indicates </a:t>
            </a:r>
            <a:r>
              <a:rPr lang="en-GB" sz="1200" dirty="0"/>
              <a:t>that the perceived benefits of wearing face masks and social distancing have remained high, with 87% stating they felt these measures were important, or very important for slowing the spread of the virus.</a:t>
            </a:r>
            <a:endParaRPr lang="en-US" sz="1200" dirty="0" smtClean="0"/>
          </a:p>
          <a:p>
            <a:pPr marL="180000" indent="-180000">
              <a:lnSpc>
                <a:spcPct val="110000"/>
              </a:lnSpc>
            </a:pPr>
            <a:r>
              <a:rPr lang="en-US" sz="1200" dirty="0" smtClean="0"/>
              <a:t>The graph </a:t>
            </a:r>
            <a:r>
              <a:rPr lang="en-US" sz="1200" dirty="0"/>
              <a:t>shows the percentage of adults across England reporting always or often maintaining </a:t>
            </a:r>
            <a:r>
              <a:rPr lang="en-US" sz="1200" b="1" dirty="0"/>
              <a:t>social distancing </a:t>
            </a:r>
            <a:r>
              <a:rPr lang="en-US" sz="1200" dirty="0" smtClean="0"/>
              <a:t>when meeting people outside their household:</a:t>
            </a:r>
          </a:p>
          <a:p>
            <a:pPr marL="637177" lvl="1" indent="-180000">
              <a:lnSpc>
                <a:spcPct val="110000"/>
              </a:lnSpc>
            </a:pPr>
            <a:r>
              <a:rPr lang="en-US" sz="1100" dirty="0" smtClean="0"/>
              <a:t>Prior to the initial easing of restrictions in March over 85% said they </a:t>
            </a:r>
            <a:r>
              <a:rPr lang="en-US" sz="1100" dirty="0"/>
              <a:t>always or often </a:t>
            </a:r>
            <a:r>
              <a:rPr lang="en-US" sz="1100" dirty="0" smtClean="0"/>
              <a:t>maintained </a:t>
            </a:r>
            <a:r>
              <a:rPr lang="en-US" sz="1100" dirty="0"/>
              <a:t>social </a:t>
            </a:r>
            <a:r>
              <a:rPr lang="en-US" sz="1100" dirty="0" smtClean="0"/>
              <a:t>distancing, a figure which did not begin to fall until after step two of the easing in April.</a:t>
            </a:r>
          </a:p>
          <a:p>
            <a:pPr marL="637177" lvl="1" indent="-180000">
              <a:lnSpc>
                <a:spcPct val="110000"/>
              </a:lnSpc>
            </a:pPr>
            <a:r>
              <a:rPr lang="en-US" sz="1100" dirty="0" smtClean="0"/>
              <a:t>However, since April it has dropped consistently – levelling off at around 45% by late August.</a:t>
            </a:r>
          </a:p>
          <a:p>
            <a:pPr marL="180000" indent="-180000">
              <a:lnSpc>
                <a:spcPct val="110000"/>
              </a:lnSpc>
              <a:defRPr/>
            </a:pPr>
            <a:r>
              <a:rPr lang="en-GB" sz="1200" dirty="0"/>
              <a:t>T</a:t>
            </a:r>
            <a:r>
              <a:rPr lang="en-GB" sz="1200" dirty="0" smtClean="0"/>
              <a:t>he percentage of people </a:t>
            </a:r>
            <a:r>
              <a:rPr lang="en-GB" sz="1200" dirty="0"/>
              <a:t>who </a:t>
            </a:r>
            <a:r>
              <a:rPr lang="en-GB" sz="1200" dirty="0" smtClean="0"/>
              <a:t>reported </a:t>
            </a:r>
            <a:r>
              <a:rPr lang="en-GB" sz="1200" b="1" dirty="0"/>
              <a:t>having worn a mask </a:t>
            </a:r>
            <a:r>
              <a:rPr lang="en-GB" sz="1200" dirty="0"/>
              <a:t>in </a:t>
            </a:r>
            <a:r>
              <a:rPr lang="en-GB" sz="1200" dirty="0" smtClean="0"/>
              <a:t>the week to 5 September remained high at 89%. </a:t>
            </a:r>
          </a:p>
          <a:p>
            <a:pPr marL="637177" lvl="1" indent="-180000">
              <a:lnSpc>
                <a:spcPct val="110000"/>
              </a:lnSpc>
              <a:defRPr/>
            </a:pPr>
            <a:r>
              <a:rPr lang="en-GB" sz="1100" dirty="0" smtClean="0"/>
              <a:t>Most people reported that they had worn their masks whilst shopping (89%).  People were less likely to wear masks when travelling on public transport (34%), or at work (26%).</a:t>
            </a:r>
            <a:endParaRPr lang="en-GB" sz="1100" dirty="0"/>
          </a:p>
          <a:p>
            <a:pPr marL="637177" lvl="1" indent="-180000">
              <a:lnSpc>
                <a:spcPct val="110000"/>
              </a:lnSpc>
              <a:defRPr/>
            </a:pPr>
            <a:r>
              <a:rPr lang="en-GB" sz="1100" dirty="0" smtClean="0"/>
              <a:t>Reported mask wearing was lower among those aged 16-29 (85%). This is supported by </a:t>
            </a:r>
            <a:r>
              <a:rPr lang="en-GB" sz="1100" dirty="0"/>
              <a:t>the </a:t>
            </a:r>
            <a:r>
              <a:rPr lang="en-GB" sz="1100" dirty="0" err="1" smtClean="0">
                <a:hlinkClick r:id="rId3"/>
              </a:rPr>
              <a:t>YouGov</a:t>
            </a:r>
            <a:r>
              <a:rPr lang="en-GB" sz="1100" dirty="0" smtClean="0">
                <a:hlinkClick r:id="rId3"/>
              </a:rPr>
              <a:t> </a:t>
            </a:r>
            <a:r>
              <a:rPr lang="en-GB" sz="1100" dirty="0">
                <a:hlinkClick r:id="rId3"/>
              </a:rPr>
              <a:t>data </a:t>
            </a:r>
            <a:r>
              <a:rPr lang="en-GB" sz="1100" dirty="0" smtClean="0"/>
              <a:t>from July which suggested </a:t>
            </a:r>
            <a:r>
              <a:rPr lang="en-GB" sz="1100" dirty="0"/>
              <a:t>that whilst other age groups reported continued mask use, </a:t>
            </a:r>
            <a:r>
              <a:rPr lang="en-GB" sz="1100" dirty="0" smtClean="0"/>
              <a:t>it </a:t>
            </a:r>
            <a:r>
              <a:rPr lang="en-GB" sz="1100" dirty="0"/>
              <a:t>“slumped” amongst 18-24s</a:t>
            </a:r>
            <a:r>
              <a:rPr lang="en-GB" sz="1100" dirty="0" smtClean="0"/>
              <a:t>.</a:t>
            </a:r>
            <a:endParaRPr lang="en-GB" sz="1100" dirty="0"/>
          </a:p>
        </p:txBody>
      </p:sp>
      <p:sp>
        <p:nvSpPr>
          <p:cNvPr id="2" name="Title 1"/>
          <p:cNvSpPr>
            <a:spLocks noGrp="1"/>
          </p:cNvSpPr>
          <p:nvPr>
            <p:ph type="title"/>
          </p:nvPr>
        </p:nvSpPr>
        <p:spPr>
          <a:xfrm>
            <a:off x="282732" y="106603"/>
            <a:ext cx="11645916" cy="656075"/>
          </a:xfrm>
        </p:spPr>
        <p:txBody>
          <a:bodyPr>
            <a:normAutofit fontScale="90000"/>
          </a:bodyPr>
          <a:lstStyle/>
          <a:p>
            <a:pPr>
              <a:tabLst>
                <a:tab pos="811213" algn="l"/>
              </a:tabLst>
            </a:pPr>
            <a:r>
              <a:rPr lang="en-GB" sz="2700" b="1" dirty="0"/>
              <a:t>Compliance with COVID-19 </a:t>
            </a:r>
            <a:r>
              <a:rPr lang="en-GB" sz="2700" b="1" dirty="0" smtClean="0"/>
              <a:t>guidance – social distancing and mask wearing</a:t>
            </a:r>
            <a:endParaRPr lang="en-GB" sz="2700" b="1" dirty="0"/>
          </a:p>
        </p:txBody>
      </p:sp>
      <p:sp>
        <p:nvSpPr>
          <p:cNvPr id="4" name="TextBox 3"/>
          <p:cNvSpPr txBox="1"/>
          <p:nvPr/>
        </p:nvSpPr>
        <p:spPr>
          <a:xfrm>
            <a:off x="6372921" y="5523029"/>
            <a:ext cx="5843759" cy="5078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smtClean="0">
                <a:ln>
                  <a:noFill/>
                </a:ln>
                <a:solidFill>
                  <a:prstClr val="black"/>
                </a:solidFill>
                <a:effectLst/>
                <a:uLnTx/>
                <a:uFillTx/>
                <a:latin typeface="Arial" panose="020B0604020202020204"/>
                <a:ea typeface="+mn-ea"/>
                <a:cs typeface="+mn-cs"/>
              </a:rPr>
              <a:t>Find out more: </a:t>
            </a:r>
            <a:r>
              <a:rPr lang="en-GB" sz="1100" dirty="0" smtClean="0">
                <a:solidFill>
                  <a:prstClr val="black"/>
                </a:solidFill>
                <a:latin typeface="Arial" panose="020B0604020202020204"/>
              </a:rPr>
              <a:t>Information on the impacts of </a:t>
            </a:r>
            <a:r>
              <a:rPr lang="en-GB" sz="1100" dirty="0" err="1" smtClean="0">
                <a:solidFill>
                  <a:prstClr val="black"/>
                </a:solidFill>
                <a:latin typeface="Arial" panose="020B0604020202020204"/>
              </a:rPr>
              <a:t>Covid</a:t>
            </a:r>
            <a:r>
              <a:rPr lang="en-GB" sz="1100" dirty="0" smtClean="0">
                <a:solidFill>
                  <a:prstClr val="black"/>
                </a:solidFill>
                <a:latin typeface="Arial" panose="020B0604020202020204"/>
              </a:rPr>
              <a:t> on various aspects of lifestyle can be found on the ONS website: </a:t>
            </a:r>
            <a:r>
              <a:rPr kumimoji="0" lang="en-US" sz="1100" b="0" i="0" u="none" strike="noStrike" kern="1200" cap="none" spc="0" normalizeH="0" baseline="0" noProof="0" dirty="0" smtClean="0">
                <a:ln>
                  <a:noFill/>
                </a:ln>
                <a:solidFill>
                  <a:prstClr val="black"/>
                </a:solidFill>
                <a:effectLst/>
                <a:uLnTx/>
                <a:uFillTx/>
                <a:latin typeface="Arial" panose="020B0604020202020204"/>
                <a:hlinkClick r:id="rId4"/>
              </a:rPr>
              <a:t>Coronavirus (COVID-19) latest insights: Lifestyle</a:t>
            </a:r>
            <a:endParaRPr kumimoji="0" lang="en-GB" sz="1100" b="0" i="0" u="none" strike="noStrike" kern="1200" cap="none" spc="0" normalizeH="0" baseline="0" noProof="0" dirty="0">
              <a:ln>
                <a:noFill/>
              </a:ln>
              <a:solidFill>
                <a:prstClr val="black"/>
              </a:solidFill>
              <a:effectLst/>
              <a:uLnTx/>
              <a:uFillTx/>
              <a:latin typeface="Arial" panose="020B0604020202020204"/>
            </a:endParaRPr>
          </a:p>
        </p:txBody>
      </p:sp>
      <p:pic>
        <p:nvPicPr>
          <p:cNvPr id="5" name="Picture 4" title="icon"/>
          <p:cNvPicPr>
            <a:picLocks noChangeAspect="1"/>
          </p:cNvPicPr>
          <p:nvPr/>
        </p:nvPicPr>
        <p:blipFill rotWithShape="1">
          <a:blip r:embed="rId5">
            <a:clrChange>
              <a:clrFrom>
                <a:srgbClr val="FFFFFF"/>
              </a:clrFrom>
              <a:clrTo>
                <a:srgbClr val="FFFFFF">
                  <a:alpha val="0"/>
                </a:srgbClr>
              </a:clrTo>
            </a:clrChange>
          </a:blip>
          <a:srcRect l="8548"/>
          <a:stretch/>
        </p:blipFill>
        <p:spPr>
          <a:xfrm>
            <a:off x="6105690" y="5588349"/>
            <a:ext cx="324315" cy="330606"/>
          </a:xfrm>
          <a:prstGeom prst="rect">
            <a:avLst/>
          </a:prstGeom>
          <a:solidFill>
            <a:schemeClr val="bg1"/>
          </a:solidFill>
        </p:spPr>
      </p:pic>
      <p:pic>
        <p:nvPicPr>
          <p:cNvPr id="13" name="Picture 12" descr="Chart showing change in the percentage of adults maintaining social distancing between Rebruary and September 2021" title="Percentage of adults maintaining social distancing"/>
          <p:cNvPicPr>
            <a:picLocks noChangeAspect="1"/>
          </p:cNvPicPr>
          <p:nvPr/>
        </p:nvPicPr>
        <p:blipFill>
          <a:blip r:embed="rId6"/>
          <a:stretch>
            <a:fillRect/>
          </a:stretch>
        </p:blipFill>
        <p:spPr>
          <a:xfrm>
            <a:off x="6384032" y="730620"/>
            <a:ext cx="5657415" cy="4792409"/>
          </a:xfrm>
          <a:prstGeom prst="rect">
            <a:avLst/>
          </a:prstGeom>
        </p:spPr>
      </p:pic>
    </p:spTree>
    <p:extLst>
      <p:ext uri="{BB962C8B-B14F-4D97-AF65-F5344CB8AC3E}">
        <p14:creationId xmlns:p14="http://schemas.microsoft.com/office/powerpoint/2010/main" val="17986608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42" y="188641"/>
            <a:ext cx="11519999" cy="720079"/>
          </a:xfrm>
        </p:spPr>
        <p:txBody>
          <a:bodyPr/>
          <a:lstStyle/>
          <a:p>
            <a:r>
              <a:rPr lang="en-GB" dirty="0" smtClean="0"/>
              <a:t>Other resources</a:t>
            </a:r>
            <a:endParaRPr lang="en-GB" dirty="0"/>
          </a:p>
        </p:txBody>
      </p:sp>
      <p:sp>
        <p:nvSpPr>
          <p:cNvPr id="3" name="Content Placeholder 2"/>
          <p:cNvSpPr>
            <a:spLocks noGrp="1"/>
          </p:cNvSpPr>
          <p:nvPr>
            <p:ph sz="half" idx="1"/>
          </p:nvPr>
        </p:nvSpPr>
        <p:spPr>
          <a:xfrm>
            <a:off x="294293" y="908720"/>
            <a:ext cx="11519999" cy="5184576"/>
          </a:xfrm>
        </p:spPr>
        <p:txBody>
          <a:bodyPr>
            <a:noAutofit/>
          </a:bodyPr>
          <a:lstStyle/>
          <a:p>
            <a:pPr>
              <a:lnSpc>
                <a:spcPct val="100000"/>
              </a:lnSpc>
            </a:pPr>
            <a:r>
              <a:rPr lang="en-GB" sz="2400" dirty="0" smtClean="0"/>
              <a:t>Wider vulnerabilities</a:t>
            </a:r>
          </a:p>
          <a:p>
            <a:pPr lvl="1">
              <a:lnSpc>
                <a:spcPct val="100000"/>
              </a:lnSpc>
            </a:pPr>
            <a:r>
              <a:rPr lang="en-GB" sz="1600" dirty="0" smtClean="0"/>
              <a:t>The draft </a:t>
            </a:r>
            <a:r>
              <a:rPr lang="en-GB" sz="1600" i="1" dirty="0" smtClean="0"/>
              <a:t>2020 Director of Public Health report: Impacts of COVID-19 </a:t>
            </a:r>
            <a:r>
              <a:rPr lang="en-GB" sz="1600" dirty="0" smtClean="0"/>
              <a:t>is available on the </a:t>
            </a:r>
            <a:r>
              <a:rPr lang="en-GB" sz="1600" dirty="0" smtClean="0">
                <a:hlinkClick r:id="rId2" tooltip="Opens pdf document on council website"/>
              </a:rPr>
              <a:t>Council’s website</a:t>
            </a:r>
            <a:r>
              <a:rPr lang="en-GB" sz="1600" dirty="0" smtClean="0"/>
              <a:t> (final version due for publication early May)  </a:t>
            </a:r>
            <a:endParaRPr lang="en-GB" sz="1400" dirty="0" smtClean="0"/>
          </a:p>
          <a:p>
            <a:pPr lvl="1">
              <a:lnSpc>
                <a:spcPct val="100000"/>
              </a:lnSpc>
            </a:pPr>
            <a:r>
              <a:rPr lang="en-GB" sz="1600" dirty="0" smtClean="0"/>
              <a:t>April’s </a:t>
            </a:r>
            <a:r>
              <a:rPr lang="en-GB" sz="1600" dirty="0"/>
              <a:t>monthly </a:t>
            </a:r>
            <a:r>
              <a:rPr lang="en-GB" sz="1600" dirty="0" smtClean="0"/>
              <a:t>bulletin of the </a:t>
            </a:r>
            <a:r>
              <a:rPr lang="en-GB" sz="1600" i="1" dirty="0" smtClean="0"/>
              <a:t>economic impacts of coronavirus</a:t>
            </a:r>
            <a:r>
              <a:rPr lang="en-GB" sz="1600" dirty="0" smtClean="0"/>
              <a:t> is available on the </a:t>
            </a:r>
            <a:r>
              <a:rPr lang="en-GB" sz="1600" dirty="0" smtClean="0">
                <a:hlinkClick r:id="rId3" tooltip="link to Understanding Herefordshire website"/>
              </a:rPr>
              <a:t>Understanding Herefordshire website</a:t>
            </a:r>
            <a:endParaRPr lang="en-GB" sz="1600" dirty="0" smtClean="0"/>
          </a:p>
          <a:p>
            <a:pPr>
              <a:lnSpc>
                <a:spcPct val="100000"/>
              </a:lnSpc>
            </a:pPr>
            <a:r>
              <a:rPr lang="en-GB" sz="1800" dirty="0" smtClean="0"/>
              <a:t>New research and open access analytical tools are continually emerging. As well as the sources linked to throughout these slides, you may be interested in: </a:t>
            </a:r>
            <a:endParaRPr lang="en-GB" sz="1800" dirty="0"/>
          </a:p>
          <a:p>
            <a:pPr lvl="1">
              <a:lnSpc>
                <a:spcPct val="100000"/>
              </a:lnSpc>
            </a:pPr>
            <a:r>
              <a:rPr lang="en-US" sz="1600" dirty="0" smtClean="0">
                <a:hlinkClick r:id="rId4"/>
              </a:rPr>
              <a:t>The Office for National Statistics' daily coronavirus roundup</a:t>
            </a:r>
            <a:r>
              <a:rPr lang="en-US" sz="1600" dirty="0" smtClean="0"/>
              <a:t>: the latest research into the effects on the economy and society</a:t>
            </a:r>
          </a:p>
          <a:p>
            <a:pPr lvl="1">
              <a:lnSpc>
                <a:spcPct val="100000"/>
              </a:lnSpc>
            </a:pPr>
            <a:r>
              <a:rPr lang="en-US" sz="1600" dirty="0" smtClean="0">
                <a:hlinkClick r:id="rId5"/>
              </a:rPr>
              <a:t>The </a:t>
            </a:r>
            <a:r>
              <a:rPr lang="en-US" sz="1600" dirty="0">
                <a:hlinkClick r:id="rId5"/>
              </a:rPr>
              <a:t>Health Foundation - COVID-19 policy </a:t>
            </a:r>
            <a:r>
              <a:rPr lang="en-US" sz="1600" dirty="0" smtClean="0">
                <a:hlinkClick r:id="rId5"/>
              </a:rPr>
              <a:t>tracker</a:t>
            </a:r>
            <a:r>
              <a:rPr lang="en-US" sz="1600" dirty="0" smtClean="0"/>
              <a:t>: an interactive timeline of key events and government policy announcements related to coronavirus</a:t>
            </a:r>
          </a:p>
          <a:p>
            <a:pPr lvl="1">
              <a:lnSpc>
                <a:spcPct val="100000"/>
              </a:lnSpc>
            </a:pPr>
            <a:r>
              <a:rPr lang="en-US" sz="1600" dirty="0" smtClean="0"/>
              <a:t>An </a:t>
            </a:r>
            <a:r>
              <a:rPr lang="en-US" sz="1600" dirty="0" smtClean="0">
                <a:hlinkClick r:id="rId6"/>
              </a:rPr>
              <a:t>LG Inform dashboard </a:t>
            </a:r>
            <a:r>
              <a:rPr lang="en-US" sz="1600" dirty="0" smtClean="0"/>
              <a:t>tailored to Herefordshire &amp; Worcestershire, showing daily updates in cases and comparisons with other areas.</a:t>
            </a:r>
          </a:p>
          <a:p>
            <a:pPr lvl="1">
              <a:lnSpc>
                <a:spcPct val="100000"/>
              </a:lnSpc>
            </a:pPr>
            <a:r>
              <a:rPr lang="en-US" sz="1600" dirty="0" smtClean="0"/>
              <a:t>A </a:t>
            </a:r>
            <a:r>
              <a:rPr lang="en-US" sz="1600" dirty="0" smtClean="0">
                <a:hlinkClick r:id="rId7"/>
              </a:rPr>
              <a:t>Herefordshire Council dashboard</a:t>
            </a:r>
            <a:r>
              <a:rPr lang="en-US" sz="1600" dirty="0"/>
              <a:t> provides up to date information on cases in the county and provides links to other useful </a:t>
            </a:r>
            <a:r>
              <a:rPr lang="en-US" sz="1600" dirty="0" smtClean="0"/>
              <a:t>information.</a:t>
            </a:r>
          </a:p>
          <a:p>
            <a:pPr lvl="1">
              <a:lnSpc>
                <a:spcPct val="100000"/>
              </a:lnSpc>
            </a:pPr>
            <a:r>
              <a:rPr lang="en-US" sz="1600" dirty="0" smtClean="0"/>
              <a:t>A </a:t>
            </a:r>
            <a:r>
              <a:rPr lang="en-US" sz="1600" dirty="0" smtClean="0">
                <a:hlinkClick r:id="rId8"/>
              </a:rPr>
              <a:t>summary of Google mobility data </a:t>
            </a:r>
            <a:r>
              <a:rPr lang="en-US" sz="1600" dirty="0" smtClean="0"/>
              <a:t>for Herefordshire provided by Data Orchard </a:t>
            </a:r>
            <a:r>
              <a:rPr lang="en-GB" sz="1600" dirty="0" smtClean="0">
                <a:solidFill>
                  <a:srgbClr val="282E2B"/>
                </a:solidFill>
                <a:ea typeface="Times New Roman" panose="02020603050405020304" pitchFamily="18" charset="0"/>
              </a:rPr>
              <a:t>shows </a:t>
            </a:r>
            <a:r>
              <a:rPr lang="en-GB" sz="1600" dirty="0">
                <a:solidFill>
                  <a:srgbClr val="282E2B"/>
                </a:solidFill>
                <a:ea typeface="Times New Roman" panose="02020603050405020304" pitchFamily="18" charset="0"/>
              </a:rPr>
              <a:t>average visits to different categories of </a:t>
            </a:r>
            <a:r>
              <a:rPr lang="en-GB" sz="1600" dirty="0" smtClean="0">
                <a:solidFill>
                  <a:srgbClr val="282E2B"/>
                </a:solidFill>
                <a:ea typeface="Times New Roman" panose="02020603050405020304" pitchFamily="18" charset="0"/>
              </a:rPr>
              <a:t>places over the pandemic.</a:t>
            </a:r>
            <a:endParaRPr lang="en-US" sz="1600" dirty="0"/>
          </a:p>
          <a:p>
            <a:pPr lvl="1"/>
            <a:endParaRPr lang="en-GB" sz="1600" dirty="0" smtClean="0">
              <a:solidFill>
                <a:srgbClr val="FF0000"/>
              </a:solidFill>
            </a:endParaRPr>
          </a:p>
        </p:txBody>
      </p:sp>
    </p:spTree>
    <p:extLst>
      <p:ext uri="{BB962C8B-B14F-4D97-AF65-F5344CB8AC3E}">
        <p14:creationId xmlns:p14="http://schemas.microsoft.com/office/powerpoint/2010/main" val="32359822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643" y="38943"/>
            <a:ext cx="11519999" cy="432048"/>
          </a:xfrm>
        </p:spPr>
        <p:txBody>
          <a:bodyPr>
            <a:noAutofit/>
          </a:bodyPr>
          <a:lstStyle/>
          <a:p>
            <a:r>
              <a:rPr lang="en-GB" sz="2800" dirty="0" smtClean="0"/>
              <a:t>Covid-19 in Herefordshire: key messages, 20 October</a:t>
            </a:r>
            <a:endParaRPr lang="en-GB" sz="2800" dirty="0">
              <a:solidFill>
                <a:srgbClr val="FF0000"/>
              </a:solidFill>
            </a:endParaRPr>
          </a:p>
        </p:txBody>
      </p:sp>
      <p:sp>
        <p:nvSpPr>
          <p:cNvPr id="3" name="Content Placeholder 2"/>
          <p:cNvSpPr>
            <a:spLocks noGrp="1"/>
          </p:cNvSpPr>
          <p:nvPr>
            <p:ph sz="half" idx="1"/>
          </p:nvPr>
        </p:nvSpPr>
        <p:spPr>
          <a:xfrm>
            <a:off x="143643" y="548680"/>
            <a:ext cx="11703717" cy="6165304"/>
          </a:xfrm>
          <a:solidFill>
            <a:schemeClr val="bg1"/>
          </a:solidFill>
        </p:spPr>
        <p:txBody>
          <a:bodyPr>
            <a:noAutofit/>
          </a:bodyPr>
          <a:lstStyle/>
          <a:p>
            <a:pPr marL="228589" lvl="1">
              <a:lnSpc>
                <a:spcPct val="100000"/>
              </a:lnSpc>
              <a:spcBef>
                <a:spcPts val="300"/>
              </a:spcBef>
              <a:spcAft>
                <a:spcPts val="600"/>
              </a:spcAft>
              <a:buFont typeface="Wingdings" panose="05000000000000000000" pitchFamily="2" charset="2"/>
              <a:buChar char="Ø"/>
            </a:pPr>
            <a:r>
              <a:rPr lang="en-US" sz="1400" dirty="0" smtClean="0"/>
              <a:t>The Government has published the </a:t>
            </a:r>
            <a:r>
              <a:rPr lang="en-US" sz="1400" dirty="0" smtClean="0">
                <a:solidFill>
                  <a:srgbClr val="FF0000"/>
                </a:solidFill>
                <a:hlinkClick r:id="rId3"/>
              </a:rPr>
              <a:t>COVID-19 Response: Autumn and Winter Plan 2021</a:t>
            </a:r>
            <a:r>
              <a:rPr lang="en-US" sz="1400" dirty="0" smtClean="0"/>
              <a:t>, which outlines how “[vaccination] boosters, testing and refreshed public health advice will help keep the virus under control in the coming months”. It also describes a range of ‘Plan B’ measures which could be (re)introduced to protect the NHS if necessary, e.g. mandatory face coverings.</a:t>
            </a:r>
            <a:endParaRPr lang="en-US" sz="1400" dirty="0"/>
          </a:p>
          <a:p>
            <a:pPr marL="228589" lvl="1">
              <a:lnSpc>
                <a:spcPct val="100000"/>
              </a:lnSpc>
              <a:spcBef>
                <a:spcPts val="300"/>
              </a:spcBef>
              <a:spcAft>
                <a:spcPts val="600"/>
              </a:spcAft>
              <a:buFont typeface="Wingdings" panose="05000000000000000000" pitchFamily="2" charset="2"/>
              <a:buChar char="Ø"/>
            </a:pPr>
            <a:r>
              <a:rPr lang="en-US" sz="1400" dirty="0"/>
              <a:t>T</a:t>
            </a:r>
            <a:r>
              <a:rPr lang="en-US" sz="1400" dirty="0" smtClean="0"/>
              <a:t>he </a:t>
            </a:r>
            <a:r>
              <a:rPr lang="en-US" sz="1400" b="1" dirty="0" smtClean="0"/>
              <a:t>number of new cases </a:t>
            </a:r>
            <a:r>
              <a:rPr lang="en-US" sz="1400" dirty="0" smtClean="0"/>
              <a:t>in Herefordshire has fallen in the last week with 813 recorded in the last week compared to 936 the previous week, although rates remain relatively high across the county with widespread community transmission evident. The Herefordshire seven </a:t>
            </a:r>
            <a:r>
              <a:rPr lang="en-US" sz="1400" dirty="0"/>
              <a:t>day case </a:t>
            </a:r>
            <a:r>
              <a:rPr lang="en-US" sz="1400" dirty="0" smtClean="0"/>
              <a:t>rate has fallen sharply while national and regional rates have increased so that the latest local figure (420 </a:t>
            </a:r>
            <a:r>
              <a:rPr lang="en-US" sz="1400" dirty="0"/>
              <a:t>per 100,000</a:t>
            </a:r>
            <a:r>
              <a:rPr lang="en-US" sz="1400" dirty="0" smtClean="0"/>
              <a:t>) is ow close to both the national and regional rates after having being appreciably higher than both figures only two weeks ago. </a:t>
            </a:r>
          </a:p>
          <a:p>
            <a:pPr marL="228589" lvl="1">
              <a:lnSpc>
                <a:spcPct val="100000"/>
              </a:lnSpc>
              <a:spcBef>
                <a:spcPts val="300"/>
              </a:spcBef>
              <a:spcAft>
                <a:spcPts val="600"/>
              </a:spcAft>
              <a:buFont typeface="Wingdings" panose="05000000000000000000" pitchFamily="2" charset="2"/>
              <a:buChar char="Ø"/>
            </a:pPr>
            <a:r>
              <a:rPr lang="en-GB" sz="1400" b="1" dirty="0" smtClean="0"/>
              <a:t>While confirmed cases in secondary school age children are falling they continue to drive the overall rate: </a:t>
            </a:r>
            <a:r>
              <a:rPr lang="en-GB" sz="1400" dirty="0" smtClean="0"/>
              <a:t>one third of new cases in the last week were aged 11 to 17. </a:t>
            </a:r>
            <a:r>
              <a:rPr lang="en-US" sz="1400" b="1" dirty="0" smtClean="0"/>
              <a:t>The rate amongst over 80s have fallen </a:t>
            </a:r>
            <a:r>
              <a:rPr lang="en-US" sz="1400" dirty="0" smtClean="0"/>
              <a:t>in the last week.</a:t>
            </a:r>
          </a:p>
          <a:p>
            <a:pPr marL="228589" lvl="1">
              <a:lnSpc>
                <a:spcPct val="100000"/>
              </a:lnSpc>
              <a:spcBef>
                <a:spcPts val="300"/>
              </a:spcBef>
              <a:spcAft>
                <a:spcPts val="600"/>
              </a:spcAft>
              <a:buFont typeface="Wingdings" panose="05000000000000000000" pitchFamily="2" charset="2"/>
              <a:buChar char="Ø"/>
            </a:pPr>
            <a:r>
              <a:rPr lang="en-US" sz="1400" dirty="0" smtClean="0"/>
              <a:t>Within recent weeks there has </a:t>
            </a:r>
            <a:r>
              <a:rPr lang="en-US" sz="1400" dirty="0"/>
              <a:t>been an </a:t>
            </a:r>
            <a:r>
              <a:rPr lang="en-US" sz="1400" dirty="0" smtClean="0"/>
              <a:t>increase in the </a:t>
            </a:r>
            <a:r>
              <a:rPr lang="en-US" sz="1400" dirty="0"/>
              <a:t>number of cases linked to adult social care settings. A similar patterns is seen across the country.  This </a:t>
            </a:r>
            <a:r>
              <a:rPr lang="en-US" sz="1400" dirty="0" smtClean="0"/>
              <a:t>is not unexpected, as case rates are high, with widespread community transmission. ​</a:t>
            </a:r>
            <a:endParaRPr lang="en-US" sz="1400" dirty="0"/>
          </a:p>
          <a:p>
            <a:pPr marL="228589" lvl="1">
              <a:lnSpc>
                <a:spcPct val="100000"/>
              </a:lnSpc>
              <a:spcBef>
                <a:spcPts val="300"/>
              </a:spcBef>
              <a:spcAft>
                <a:spcPts val="600"/>
              </a:spcAft>
              <a:buFont typeface="Wingdings" panose="05000000000000000000" pitchFamily="2" charset="2"/>
              <a:buChar char="Ø"/>
            </a:pPr>
            <a:r>
              <a:rPr lang="en-US" sz="1400" b="1" dirty="0" smtClean="0"/>
              <a:t>The number of hospital admissions remain high </a:t>
            </a:r>
            <a:r>
              <a:rPr lang="en-US" sz="1400" dirty="0" smtClean="0"/>
              <a:t>with 38 admitted in the first ten days of October – consequently, the pressure on Wye Valley Trust is high. Overall total </a:t>
            </a:r>
            <a:r>
              <a:rPr lang="en-US" sz="1400" b="1" dirty="0"/>
              <a:t>deaths</a:t>
            </a:r>
            <a:r>
              <a:rPr lang="en-US" sz="1400" dirty="0"/>
              <a:t> remain </a:t>
            </a:r>
            <a:r>
              <a:rPr lang="en-US" sz="1400" dirty="0" smtClean="0"/>
              <a:t>close to </a:t>
            </a:r>
            <a:r>
              <a:rPr lang="en-US" sz="1400" dirty="0"/>
              <a:t>average for the time of </a:t>
            </a:r>
            <a:r>
              <a:rPr lang="en-US" sz="1400" dirty="0" smtClean="0"/>
              <a:t>year, although </a:t>
            </a:r>
            <a:r>
              <a:rPr lang="en-US" sz="1400" dirty="0" err="1" smtClean="0"/>
              <a:t>Covid</a:t>
            </a:r>
            <a:r>
              <a:rPr lang="en-US" sz="1400" dirty="0" smtClean="0"/>
              <a:t>-related deaths continue to rise with four registered in the last two weeks.  </a:t>
            </a:r>
          </a:p>
          <a:p>
            <a:pPr marL="228589" lvl="1">
              <a:lnSpc>
                <a:spcPct val="100000"/>
              </a:lnSpc>
              <a:spcBef>
                <a:spcPts val="300"/>
              </a:spcBef>
              <a:spcAft>
                <a:spcPts val="600"/>
              </a:spcAft>
              <a:buFont typeface="Wingdings" panose="05000000000000000000" pitchFamily="2" charset="2"/>
              <a:buChar char="Ø"/>
            </a:pPr>
            <a:r>
              <a:rPr lang="en-US" sz="1400" dirty="0" smtClean="0"/>
              <a:t>There has been a recent </a:t>
            </a:r>
            <a:r>
              <a:rPr lang="en-US" sz="1400" b="1" dirty="0" smtClean="0"/>
              <a:t>gradual decline in the number of LFD tests</a:t>
            </a:r>
            <a:r>
              <a:rPr lang="en-US" sz="1400" dirty="0" smtClean="0"/>
              <a:t>. People should be reminded </a:t>
            </a:r>
            <a:r>
              <a:rPr lang="en-US" sz="1400" dirty="0"/>
              <a:t>of the importance of LFD testing in </a:t>
            </a:r>
            <a:r>
              <a:rPr lang="en-US" sz="1400" dirty="0" smtClean="0"/>
              <a:t>giving early </a:t>
            </a:r>
            <a:r>
              <a:rPr lang="en-US" sz="1400" dirty="0"/>
              <a:t>identification of cases, </a:t>
            </a:r>
            <a:r>
              <a:rPr lang="en-US" sz="1400" dirty="0" smtClean="0"/>
              <a:t>a fact especially </a:t>
            </a:r>
            <a:r>
              <a:rPr lang="en-US" sz="1400" dirty="0"/>
              <a:t>when </a:t>
            </a:r>
            <a:r>
              <a:rPr lang="en-US" sz="1400" dirty="0" smtClean="0"/>
              <a:t>younger people will be spending </a:t>
            </a:r>
            <a:r>
              <a:rPr lang="en-US" sz="1400" dirty="0"/>
              <a:t>time with more vulnerable family members over half-term</a:t>
            </a:r>
            <a:endParaRPr lang="en-US" sz="1400" dirty="0" smtClean="0"/>
          </a:p>
          <a:p>
            <a:pPr marL="228589" lvl="1">
              <a:lnSpc>
                <a:spcPct val="100000"/>
              </a:lnSpc>
              <a:spcBef>
                <a:spcPts val="300"/>
              </a:spcBef>
              <a:spcAft>
                <a:spcPts val="600"/>
              </a:spcAft>
              <a:buFont typeface="Wingdings" panose="05000000000000000000" pitchFamily="2" charset="2"/>
              <a:buChar char="Ø"/>
            </a:pPr>
            <a:r>
              <a:rPr lang="en-US" sz="1400" dirty="0" smtClean="0"/>
              <a:t>‘Plan A’ outlined in the </a:t>
            </a:r>
            <a:r>
              <a:rPr lang="en-US" sz="1400" dirty="0">
                <a:solidFill>
                  <a:srgbClr val="FF0000"/>
                </a:solidFill>
                <a:hlinkClick r:id="rId3"/>
              </a:rPr>
              <a:t>COVID-19 Response: Autumn and Winter Plan 2021 </a:t>
            </a:r>
            <a:r>
              <a:rPr lang="en-US" sz="1400" dirty="0" smtClean="0"/>
              <a:t>relies on effective vaccination coverage, and all eligible individuals are encouraged to take up both doses of their vaccine. The second dose more than doubles the resistance against developing symptoms, and considerably reduces the risk of death.  Overall </a:t>
            </a:r>
            <a:r>
              <a:rPr lang="en-US" sz="1400" b="1" dirty="0" smtClean="0"/>
              <a:t>vaccination rates </a:t>
            </a:r>
            <a:r>
              <a:rPr lang="en-US" sz="1400" dirty="0" smtClean="0"/>
              <a:t>are in line with regional and national averages: 88% </a:t>
            </a:r>
            <a:r>
              <a:rPr lang="en-GB" sz="1400" dirty="0" smtClean="0"/>
              <a:t>of </a:t>
            </a:r>
            <a:r>
              <a:rPr lang="en-GB" sz="1400" dirty="0"/>
              <a:t>all Herefordshire </a:t>
            </a:r>
            <a:r>
              <a:rPr lang="en-GB" sz="1400" dirty="0" smtClean="0"/>
              <a:t>residents who are registered with an English GP (aged 18+) </a:t>
            </a:r>
            <a:r>
              <a:rPr lang="en-GB" sz="1400" dirty="0"/>
              <a:t>have received a first </a:t>
            </a:r>
            <a:r>
              <a:rPr lang="en-GB" sz="1400" dirty="0" smtClean="0"/>
              <a:t>dose, and 84% a </a:t>
            </a:r>
            <a:r>
              <a:rPr lang="en-GB" sz="1400" dirty="0"/>
              <a:t>second dose</a:t>
            </a:r>
            <a:r>
              <a:rPr lang="en-GB" sz="1400" dirty="0" smtClean="0"/>
              <a:t>.  However there are some exceptions:</a:t>
            </a:r>
          </a:p>
          <a:p>
            <a:pPr marL="685765" lvl="2">
              <a:lnSpc>
                <a:spcPct val="100000"/>
              </a:lnSpc>
              <a:spcBef>
                <a:spcPts val="300"/>
              </a:spcBef>
              <a:spcAft>
                <a:spcPts val="600"/>
              </a:spcAft>
              <a:buFont typeface="Wingdings" panose="05000000000000000000" pitchFamily="2" charset="2"/>
              <a:buChar char="Ø"/>
            </a:pPr>
            <a:r>
              <a:rPr lang="en-US" sz="1200" dirty="0"/>
              <a:t>Booster vaccinations are underway across the county with those eligible being invited to book an appointment</a:t>
            </a:r>
          </a:p>
          <a:p>
            <a:pPr marL="685765" lvl="2">
              <a:lnSpc>
                <a:spcPct val="100000"/>
              </a:lnSpc>
              <a:spcBef>
                <a:spcPts val="300"/>
              </a:spcBef>
              <a:spcAft>
                <a:spcPts val="600"/>
              </a:spcAft>
              <a:buFont typeface="Wingdings" panose="05000000000000000000" pitchFamily="2" charset="2"/>
              <a:buChar char="Ø"/>
            </a:pPr>
            <a:r>
              <a:rPr lang="en-US" sz="1200" dirty="0" smtClean="0"/>
              <a:t>Vaccination uptake amongst under 50s remains below 85%, particularly of the second dose amongst people aged 40 to 49</a:t>
            </a:r>
          </a:p>
          <a:p>
            <a:pPr marL="685765" lvl="2">
              <a:lnSpc>
                <a:spcPct val="100000"/>
              </a:lnSpc>
              <a:spcBef>
                <a:spcPts val="300"/>
              </a:spcBef>
              <a:spcAft>
                <a:spcPts val="600"/>
              </a:spcAft>
              <a:buFont typeface="Wingdings" panose="05000000000000000000" pitchFamily="2" charset="2"/>
              <a:buChar char="Ø"/>
            </a:pPr>
            <a:r>
              <a:rPr lang="en-US" sz="1200" dirty="0" smtClean="0"/>
              <a:t>Uptake is noticeably lower in some of the more deprived areas of the county</a:t>
            </a:r>
          </a:p>
          <a:p>
            <a:pPr marL="685765" lvl="2">
              <a:lnSpc>
                <a:spcPct val="100000"/>
              </a:lnSpc>
              <a:spcBef>
                <a:spcPts val="300"/>
              </a:spcBef>
              <a:spcAft>
                <a:spcPts val="600"/>
              </a:spcAft>
              <a:buFont typeface="Wingdings" panose="05000000000000000000" pitchFamily="2" charset="2"/>
              <a:buChar char="Ø"/>
            </a:pPr>
            <a:endParaRPr lang="en-US" sz="1200" dirty="0" smtClean="0"/>
          </a:p>
        </p:txBody>
      </p:sp>
    </p:spTree>
    <p:extLst>
      <p:ext uri="{BB962C8B-B14F-4D97-AF65-F5344CB8AC3E}">
        <p14:creationId xmlns:p14="http://schemas.microsoft.com/office/powerpoint/2010/main" val="3498815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t showeing the daily number of test (Grey bars) amd positivity rate (blue line) for Herefordshire" title="PCR testing and positivity"/>
          <p:cNvPicPr>
            <a:picLocks noChangeAspect="1"/>
          </p:cNvPicPr>
          <p:nvPr/>
        </p:nvPicPr>
        <p:blipFill>
          <a:blip r:embed="rId3"/>
          <a:stretch>
            <a:fillRect/>
          </a:stretch>
        </p:blipFill>
        <p:spPr>
          <a:xfrm>
            <a:off x="2546499" y="2420888"/>
            <a:ext cx="9578405" cy="3024336"/>
          </a:xfrm>
          <a:prstGeom prst="rect">
            <a:avLst/>
          </a:prstGeom>
        </p:spPr>
      </p:pic>
      <p:sp>
        <p:nvSpPr>
          <p:cNvPr id="2" name="Title 1"/>
          <p:cNvSpPr>
            <a:spLocks noGrp="1"/>
          </p:cNvSpPr>
          <p:nvPr>
            <p:ph type="title"/>
          </p:nvPr>
        </p:nvSpPr>
        <p:spPr>
          <a:xfrm>
            <a:off x="132802" y="76709"/>
            <a:ext cx="11519999" cy="447581"/>
          </a:xfrm>
        </p:spPr>
        <p:txBody>
          <a:bodyPr>
            <a:noAutofit/>
          </a:bodyPr>
          <a:lstStyle/>
          <a:p>
            <a:r>
              <a:rPr lang="en-GB" sz="2400" b="1" dirty="0" smtClean="0">
                <a:cs typeface="Arial" panose="020B0604020202020204" pitchFamily="34" charset="0"/>
              </a:rPr>
              <a:t>Symptomatic COVID-19</a:t>
            </a:r>
            <a:r>
              <a:rPr lang="en-GB" sz="2400" dirty="0" smtClean="0"/>
              <a:t> </a:t>
            </a:r>
            <a:r>
              <a:rPr lang="en-GB" sz="2400" b="1" dirty="0" smtClean="0">
                <a:cs typeface="Arial" panose="020B0604020202020204" pitchFamily="34" charset="0"/>
              </a:rPr>
              <a:t>testing: PCR tests and positivity</a:t>
            </a:r>
            <a:endParaRPr lang="en-GB" sz="2400" b="1" dirty="0">
              <a:cs typeface="Arial" panose="020B0604020202020204" pitchFamily="34" charset="0"/>
            </a:endParaRPr>
          </a:p>
        </p:txBody>
      </p:sp>
      <p:sp>
        <p:nvSpPr>
          <p:cNvPr id="9" name="Subtitle 2"/>
          <p:cNvSpPr txBox="1">
            <a:spLocks/>
          </p:cNvSpPr>
          <p:nvPr/>
        </p:nvSpPr>
        <p:spPr>
          <a:xfrm>
            <a:off x="73471" y="416624"/>
            <a:ext cx="11996046" cy="2796352"/>
          </a:xfrm>
          <a:prstGeom prst="rect">
            <a:avLst/>
          </a:prstGeom>
        </p:spPr>
        <p:txBody>
          <a:bodyPr vert="horz" lIns="91440" tIns="45720" rIns="91440" bIns="45720" rtlCol="0">
            <a:noAutofit/>
          </a:bodyPr>
          <a:lstStyle>
            <a:lvl1pPr marL="228589" indent="-228589" algn="l" defTabSz="914354"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28589" marR="0" lvl="0" indent="-228589" algn="l" defTabSz="914354" rtl="0" eaLnBrk="1" fontAlgn="auto" latinLnBrk="0" hangingPunct="1">
              <a:lnSpc>
                <a:spcPct val="100000"/>
              </a:lnSpc>
              <a:spcBef>
                <a:spcPts val="600"/>
              </a:spcBef>
              <a:spcAft>
                <a:spcPts val="0"/>
              </a:spcAft>
              <a:buClrTx/>
              <a:buSzTx/>
              <a:buFont typeface="Arial"/>
              <a:buChar char="•"/>
              <a:tabLst/>
              <a:defRPr/>
            </a:pPr>
            <a:r>
              <a:rPr kumimoji="0" lang="en-GB" sz="1600" b="0" i="0" u="none" strike="noStrike" kern="1200" cap="none" spc="0" normalizeH="0" baseline="0" noProof="0" dirty="0" smtClean="0">
                <a:ln>
                  <a:noFill/>
                </a:ln>
                <a:solidFill>
                  <a:srgbClr val="282E2B"/>
                </a:solidFill>
                <a:effectLst/>
                <a:uLnTx/>
                <a:uFillTx/>
                <a:latin typeface="Arial" panose="020B0604020202020204"/>
                <a:ea typeface="+mn-ea"/>
                <a:cs typeface="+mn-cs"/>
              </a:rPr>
              <a:t>The graph gives a complete picture of local PCR </a:t>
            </a:r>
            <a:r>
              <a:rPr kumimoji="0" lang="en-GB" sz="1600" b="0" i="0" u="none" strike="noStrike" kern="1200" cap="none" spc="0" normalizeH="0" baseline="0" noProof="0" dirty="0">
                <a:ln>
                  <a:noFill/>
                </a:ln>
                <a:solidFill>
                  <a:srgbClr val="282E2B"/>
                </a:solidFill>
                <a:effectLst/>
                <a:uLnTx/>
                <a:uFillTx/>
                <a:latin typeface="Arial" panose="020B0604020202020204"/>
                <a:ea typeface="+mn-ea"/>
                <a:cs typeface="+mn-cs"/>
              </a:rPr>
              <a:t>testing for </a:t>
            </a:r>
            <a:r>
              <a:rPr kumimoji="0" lang="en-GB" sz="1600" b="0" i="0" u="none" strike="noStrike" kern="1200" cap="none" spc="0" normalizeH="0" baseline="0" noProof="0" dirty="0" smtClean="0">
                <a:ln>
                  <a:noFill/>
                </a:ln>
                <a:solidFill>
                  <a:srgbClr val="282E2B"/>
                </a:solidFill>
                <a:effectLst/>
                <a:uLnTx/>
                <a:uFillTx/>
                <a:latin typeface="Arial" panose="020B0604020202020204"/>
                <a:ea typeface="+mn-ea"/>
                <a:cs typeface="+mn-cs"/>
              </a:rPr>
              <a:t>Herefordshire residents, regardless of </a:t>
            </a:r>
            <a:r>
              <a:rPr kumimoji="0" lang="en-GB" sz="1600" b="0" i="0" u="none" strike="noStrike" kern="1200" cap="none" spc="0" normalizeH="0" baseline="0" noProof="0" dirty="0">
                <a:ln>
                  <a:noFill/>
                </a:ln>
                <a:solidFill>
                  <a:srgbClr val="282E2B"/>
                </a:solidFill>
                <a:effectLst/>
                <a:uLnTx/>
                <a:uFillTx/>
                <a:latin typeface="Arial" panose="020B0604020202020204"/>
                <a:ea typeface="+mn-ea"/>
                <a:cs typeface="+mn-cs"/>
              </a:rPr>
              <a:t>where </a:t>
            </a:r>
            <a:r>
              <a:rPr kumimoji="0" lang="en-GB" sz="1600" b="0" i="0" u="none" strike="noStrike" kern="1200" cap="none" spc="0" normalizeH="0" baseline="0" noProof="0" dirty="0" smtClean="0">
                <a:ln>
                  <a:noFill/>
                </a:ln>
                <a:solidFill>
                  <a:srgbClr val="282E2B"/>
                </a:solidFill>
                <a:effectLst/>
                <a:uLnTx/>
                <a:uFillTx/>
                <a:latin typeface="Arial" panose="020B0604020202020204"/>
                <a:ea typeface="+mn-ea"/>
                <a:cs typeface="+mn-cs"/>
              </a:rPr>
              <a:t>the test was carried out.</a:t>
            </a:r>
          </a:p>
          <a:p>
            <a:pPr marL="228589" marR="0" lvl="0" indent="-228589" algn="l" defTabSz="914354" rtl="0" eaLnBrk="1" fontAlgn="auto" latinLnBrk="0" hangingPunct="1">
              <a:lnSpc>
                <a:spcPct val="100000"/>
              </a:lnSpc>
              <a:spcBef>
                <a:spcPts val="600"/>
              </a:spcBef>
              <a:spcAft>
                <a:spcPts val="0"/>
              </a:spcAft>
              <a:buClrTx/>
              <a:buSzTx/>
              <a:buFont typeface="Arial"/>
              <a:buChar char="•"/>
              <a:tabLst/>
              <a:defRPr/>
            </a:pPr>
            <a:r>
              <a:rPr kumimoji="0" lang="en-GB" sz="1600" b="0" i="0" u="none" strike="noStrike" kern="1200" cap="none" spc="0" normalizeH="0" baseline="0" noProof="0" dirty="0" smtClean="0">
                <a:ln>
                  <a:noFill/>
                </a:ln>
                <a:solidFill>
                  <a:srgbClr val="282E2B"/>
                </a:solidFill>
                <a:effectLst/>
                <a:uLnTx/>
                <a:uFillTx/>
                <a:latin typeface="Arial" panose="020B0604020202020204"/>
                <a:ea typeface="+mn-ea"/>
                <a:cs typeface="+mn-cs"/>
              </a:rPr>
              <a:t>The average number of </a:t>
            </a:r>
            <a:r>
              <a:rPr kumimoji="0" lang="en-GB" sz="1600" b="1" i="0" u="none" strike="noStrike" kern="1200" cap="none" spc="0" normalizeH="0" baseline="0" noProof="0" dirty="0" smtClean="0">
                <a:ln>
                  <a:noFill/>
                </a:ln>
                <a:solidFill>
                  <a:srgbClr val="282E2B"/>
                </a:solidFill>
                <a:effectLst/>
                <a:uLnTx/>
                <a:uFillTx/>
                <a:latin typeface="Arial" panose="020B0604020202020204"/>
                <a:ea typeface="+mn-ea"/>
                <a:cs typeface="+mn-cs"/>
              </a:rPr>
              <a:t>people tested daily</a:t>
            </a:r>
            <a:r>
              <a:rPr kumimoji="0" lang="en-GB" sz="1600" b="0" i="0" u="none" strike="noStrike" kern="1200" cap="none" spc="0" normalizeH="0" baseline="0" noProof="0" dirty="0" smtClean="0">
                <a:ln>
                  <a:noFill/>
                </a:ln>
                <a:solidFill>
                  <a:srgbClr val="282E2B"/>
                </a:solidFill>
                <a:effectLst/>
                <a:uLnTx/>
                <a:uFillTx/>
                <a:latin typeface="Arial" panose="020B0604020202020204"/>
                <a:ea typeface="+mn-ea"/>
                <a:cs typeface="+mn-cs"/>
              </a:rPr>
              <a:t> has fallen throughout October and as of 12 October was 9,120. </a:t>
            </a:r>
            <a:endParaRPr kumimoji="0" lang="en-GB" sz="1600" b="0" i="0" u="none" strike="noStrike" kern="1200" cap="none" spc="0" normalizeH="0" baseline="0" noProof="0" dirty="0">
              <a:ln>
                <a:noFill/>
              </a:ln>
              <a:solidFill>
                <a:srgbClr val="282E2B"/>
              </a:solidFill>
              <a:effectLst/>
              <a:uLnTx/>
              <a:uFillTx/>
              <a:latin typeface="Arial" panose="020B0604020202020204"/>
              <a:ea typeface="+mn-ea"/>
              <a:cs typeface="+mn-cs"/>
            </a:endParaRPr>
          </a:p>
          <a:p>
            <a:pPr marL="228589" marR="0" lvl="0" indent="-228589" algn="l" defTabSz="914354" rtl="0" eaLnBrk="1" fontAlgn="auto" latinLnBrk="0" hangingPunct="1">
              <a:lnSpc>
                <a:spcPct val="100000"/>
              </a:lnSpc>
              <a:spcBef>
                <a:spcPts val="600"/>
              </a:spcBef>
              <a:spcAft>
                <a:spcPts val="0"/>
              </a:spcAft>
              <a:buClrTx/>
              <a:buSzTx/>
              <a:buFont typeface="Arial"/>
              <a:buChar char="•"/>
              <a:tabLst/>
              <a:defRPr/>
            </a:pPr>
            <a:r>
              <a:rPr kumimoji="0" lang="en-GB" sz="1600" b="0" i="0" u="none" strike="noStrike" kern="1200" cap="none" spc="0" normalizeH="0" baseline="0" noProof="0" dirty="0" smtClean="0">
                <a:ln>
                  <a:noFill/>
                </a:ln>
                <a:solidFill>
                  <a:srgbClr val="282E2B"/>
                </a:solidFill>
                <a:effectLst/>
                <a:uLnTx/>
                <a:uFillTx/>
                <a:latin typeface="Arial" panose="020B0604020202020204"/>
                <a:ea typeface="+mn-ea"/>
                <a:cs typeface="+mn-cs"/>
              </a:rPr>
              <a:t>The </a:t>
            </a:r>
            <a:r>
              <a:rPr kumimoji="0" lang="en-GB" sz="1600" b="0" i="0" u="none" strike="noStrike" kern="1200" cap="none" spc="0" normalizeH="0" baseline="0" noProof="0" dirty="0">
                <a:ln>
                  <a:noFill/>
                </a:ln>
                <a:solidFill>
                  <a:srgbClr val="282E2B"/>
                </a:solidFill>
                <a:effectLst/>
                <a:uLnTx/>
                <a:uFillTx/>
                <a:latin typeface="Arial" panose="020B0604020202020204"/>
                <a:ea typeface="+mn-ea"/>
                <a:cs typeface="+mn-cs"/>
              </a:rPr>
              <a:t>line </a:t>
            </a:r>
            <a:r>
              <a:rPr kumimoji="0" lang="en-GB" sz="1600" b="0" i="0" u="none" strike="noStrike" kern="1200" cap="none" spc="0" normalizeH="0" baseline="0" noProof="0" dirty="0" smtClean="0">
                <a:ln>
                  <a:noFill/>
                </a:ln>
                <a:solidFill>
                  <a:srgbClr val="282E2B"/>
                </a:solidFill>
                <a:effectLst/>
                <a:uLnTx/>
                <a:uFillTx/>
                <a:latin typeface="Arial" panose="020B0604020202020204"/>
                <a:ea typeface="+mn-ea"/>
                <a:cs typeface="+mn-cs"/>
              </a:rPr>
              <a:t>shows the </a:t>
            </a:r>
            <a:r>
              <a:rPr kumimoji="0" lang="en-GB" sz="1600" b="1" i="0" u="none" strike="noStrike" kern="1200" cap="none" spc="0" normalizeH="0" baseline="0" noProof="0" dirty="0">
                <a:ln>
                  <a:noFill/>
                </a:ln>
                <a:solidFill>
                  <a:srgbClr val="282E2B"/>
                </a:solidFill>
                <a:effectLst/>
                <a:uLnTx/>
                <a:uFillTx/>
                <a:latin typeface="Arial" panose="020B0604020202020204"/>
                <a:ea typeface="+mn-ea"/>
                <a:cs typeface="+mn-cs"/>
              </a:rPr>
              <a:t>positivity </a:t>
            </a:r>
            <a:r>
              <a:rPr kumimoji="0" lang="en-GB" sz="1600" b="1" i="0" u="none" strike="noStrike" kern="1200" cap="none" spc="0" normalizeH="0" baseline="0" noProof="0" dirty="0" smtClean="0">
                <a:ln>
                  <a:noFill/>
                </a:ln>
                <a:solidFill>
                  <a:srgbClr val="282E2B"/>
                </a:solidFill>
                <a:effectLst/>
                <a:uLnTx/>
                <a:uFillTx/>
                <a:latin typeface="Arial" panose="020B0604020202020204"/>
                <a:ea typeface="+mn-ea"/>
                <a:cs typeface="+mn-cs"/>
              </a:rPr>
              <a:t>rate </a:t>
            </a:r>
            <a:r>
              <a:rPr kumimoji="0" lang="en-GB" sz="1600" b="0" i="0" u="none" strike="noStrike" kern="1200" cap="none" spc="0" normalizeH="0" baseline="0" noProof="0" dirty="0">
                <a:ln>
                  <a:noFill/>
                </a:ln>
                <a:solidFill>
                  <a:srgbClr val="282E2B"/>
                </a:solidFill>
                <a:effectLst/>
                <a:uLnTx/>
                <a:uFillTx/>
                <a:latin typeface="Arial" panose="020B0604020202020204"/>
                <a:ea typeface="+mn-ea"/>
                <a:cs typeface="+mn-cs"/>
              </a:rPr>
              <a:t>from PCR tests (</a:t>
            </a:r>
            <a:r>
              <a:rPr kumimoji="0" lang="en-GB" sz="1600" b="0" i="0" u="none" strike="noStrike" kern="1200" cap="none" spc="0" normalizeH="0" baseline="0" noProof="0" dirty="0" smtClean="0">
                <a:ln>
                  <a:noFill/>
                </a:ln>
                <a:solidFill>
                  <a:srgbClr val="282E2B"/>
                </a:solidFill>
                <a:effectLst/>
                <a:uLnTx/>
                <a:uFillTx/>
                <a:latin typeface="Arial" panose="020B0604020202020204"/>
                <a:ea typeface="+mn-ea"/>
                <a:cs typeface="+mn-cs"/>
              </a:rPr>
              <a:t>i.e</a:t>
            </a:r>
            <a:r>
              <a:rPr kumimoji="0" lang="en-GB" sz="1600" b="0" i="0" u="none" strike="noStrike" kern="1200" cap="none" spc="0" normalizeH="0" baseline="0" noProof="0" dirty="0">
                <a:ln>
                  <a:noFill/>
                </a:ln>
                <a:solidFill>
                  <a:srgbClr val="282E2B"/>
                </a:solidFill>
                <a:effectLst/>
                <a:uLnTx/>
                <a:uFillTx/>
                <a:latin typeface="Arial" panose="020B0604020202020204"/>
                <a:ea typeface="+mn-ea"/>
                <a:cs typeface="+mn-cs"/>
              </a:rPr>
              <a:t>. the % of people whose test is </a:t>
            </a:r>
            <a:r>
              <a:rPr kumimoji="0" lang="en-GB" sz="1600" b="0" i="0" u="none" strike="noStrike" kern="1200" cap="none" spc="0" normalizeH="0" baseline="0" noProof="0" dirty="0" smtClean="0">
                <a:ln>
                  <a:noFill/>
                </a:ln>
                <a:solidFill>
                  <a:srgbClr val="282E2B"/>
                </a:solidFill>
                <a:effectLst/>
                <a:uLnTx/>
                <a:uFillTx/>
                <a:latin typeface="Arial" panose="020B0604020202020204"/>
                <a:ea typeface="+mn-ea"/>
                <a:cs typeface="+mn-cs"/>
              </a:rPr>
              <a:t>positive). The rate has fallen since the peak in late September and as of 12 October was 9.6%. This local figure remains higher than that seen across England (8.5%) but lower than that for the West Midlands (10.0%).</a:t>
            </a:r>
          </a:p>
          <a:p>
            <a:pPr marL="228589" marR="0" lvl="0" indent="-228589" algn="l" defTabSz="914354" rtl="0" eaLnBrk="1" fontAlgn="auto" latinLnBrk="0" hangingPunct="1">
              <a:lnSpc>
                <a:spcPct val="100000"/>
              </a:lnSpc>
              <a:spcBef>
                <a:spcPts val="600"/>
              </a:spcBef>
              <a:spcAft>
                <a:spcPts val="0"/>
              </a:spcAft>
              <a:buClrTx/>
              <a:buSzTx/>
              <a:buFont typeface="Arial"/>
              <a:buChar char="•"/>
              <a:tabLst/>
              <a:defRPr/>
            </a:pPr>
            <a:r>
              <a:rPr kumimoji="0" lang="en-GB" sz="1600" b="0" i="0" u="none" strike="noStrike" kern="1200" cap="none" spc="0" normalizeH="0" baseline="0" noProof="0" dirty="0" smtClean="0">
                <a:ln>
                  <a:noFill/>
                </a:ln>
                <a:solidFill>
                  <a:srgbClr val="282E2B"/>
                </a:solidFill>
                <a:effectLst/>
                <a:uLnTx/>
                <a:uFillTx/>
                <a:latin typeface="Arial" panose="020B0604020202020204"/>
                <a:ea typeface="+mn-ea"/>
                <a:cs typeface="+mn-cs"/>
              </a:rPr>
              <a:t>Declining positivity combined with the fall in the number of tests is likely to be due to lower prevalence of the virus.</a:t>
            </a:r>
            <a:endParaRPr kumimoji="0" lang="en-GB" sz="1600" b="0" i="0" u="none" strike="noStrike" kern="1200" cap="none" spc="0" normalizeH="0" baseline="0" noProof="0" dirty="0">
              <a:ln>
                <a:noFill/>
              </a:ln>
              <a:solidFill>
                <a:srgbClr val="282E2B"/>
              </a:solidFill>
              <a:effectLst/>
              <a:uLnTx/>
              <a:uFillTx/>
              <a:latin typeface="Arial" panose="020B0604020202020204"/>
              <a:ea typeface="+mn-ea"/>
              <a:cs typeface="+mn-cs"/>
            </a:endParaRPr>
          </a:p>
        </p:txBody>
      </p:sp>
      <p:sp>
        <p:nvSpPr>
          <p:cNvPr id="3" name="Rectangle 2"/>
          <p:cNvSpPr/>
          <p:nvPr/>
        </p:nvSpPr>
        <p:spPr>
          <a:xfrm>
            <a:off x="254640" y="2958334"/>
            <a:ext cx="2190418" cy="2988886"/>
          </a:xfrm>
          <a:prstGeom prst="rect">
            <a:avLst/>
          </a:prstGeom>
          <a:solidFill>
            <a:schemeClr val="bg1"/>
          </a:solidFill>
          <a:ln w="12700">
            <a:solidFill>
              <a:srgbClr val="FFC000"/>
            </a:solidFill>
          </a:ln>
        </p:spPr>
        <p:txBody>
          <a:bodyPr wrap="square" lIns="0" tIns="36000" rIns="0" bIns="3600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dirty="0">
                <a:ln>
                  <a:noFill/>
                </a:ln>
                <a:solidFill>
                  <a:srgbClr val="282E2B"/>
                </a:solidFill>
                <a:effectLst/>
                <a:uLnTx/>
                <a:uFillTx/>
                <a:latin typeface="Arial" panose="020B0604020202020204"/>
                <a:ea typeface="+mn-ea"/>
                <a:cs typeface="+mn-cs"/>
              </a:rPr>
              <a:t>! </a:t>
            </a:r>
            <a:r>
              <a:rPr kumimoji="0" lang="en-GB" sz="1400" b="1" i="1" u="none" strike="noStrike" kern="1200" cap="none" spc="0" normalizeH="0" baseline="0" noProof="0" dirty="0" smtClean="0">
                <a:ln>
                  <a:noFill/>
                </a:ln>
                <a:solidFill>
                  <a:srgbClr val="282E2B"/>
                </a:solidFill>
                <a:effectLst/>
                <a:uLnTx/>
                <a:uFillTx/>
                <a:latin typeface="Arial" panose="020B0604020202020204"/>
                <a:ea typeface="+mn-ea"/>
                <a:cs typeface="+mn-cs"/>
              </a:rPr>
              <a:t>Need to know !</a:t>
            </a:r>
            <a:endParaRPr kumimoji="0" lang="en-GB" sz="1400" b="0" i="0" u="none" strike="noStrike" kern="1200" cap="none" spc="0" normalizeH="0" baseline="0" noProof="0" dirty="0">
              <a:ln>
                <a:noFill/>
              </a:ln>
              <a:solidFill>
                <a:srgbClr val="282E2B"/>
              </a:solidFill>
              <a:effectLst/>
              <a:uLnTx/>
              <a:uFillTx/>
              <a:latin typeface="Arial" panose="020B0604020202020204"/>
              <a:ea typeface="+mn-ea"/>
              <a:cs typeface="+mn-cs"/>
            </a:endParaRPr>
          </a:p>
          <a:p>
            <a:pPr marL="2542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smtClean="0">
                <a:ln>
                  <a:noFill/>
                </a:ln>
                <a:solidFill>
                  <a:srgbClr val="282E2B"/>
                </a:solidFill>
                <a:effectLst/>
                <a:uLnTx/>
                <a:uFillTx/>
                <a:latin typeface="Arial" panose="020B0604020202020204"/>
                <a:ea typeface="+mn-ea"/>
                <a:cs typeface="+mn-cs"/>
              </a:rPr>
              <a:t>PCR </a:t>
            </a:r>
            <a:r>
              <a:rPr kumimoji="0" lang="en-GB" sz="1200" b="0" i="0" u="none" strike="noStrike" kern="1200" cap="none" spc="0" normalizeH="0" baseline="0" noProof="0" dirty="0">
                <a:ln>
                  <a:noFill/>
                </a:ln>
                <a:solidFill>
                  <a:srgbClr val="282E2B"/>
                </a:solidFill>
                <a:effectLst/>
                <a:uLnTx/>
                <a:uFillTx/>
                <a:latin typeface="Arial" panose="020B0604020202020204"/>
                <a:ea typeface="+mn-ea"/>
                <a:cs typeface="+mn-cs"/>
              </a:rPr>
              <a:t>data is for rolling 7 day periods, not </a:t>
            </a:r>
            <a:r>
              <a:rPr kumimoji="0" lang="en-GB" sz="1200" b="0" i="0" u="none" strike="noStrike" kern="1200" cap="none" spc="0" normalizeH="0" baseline="0" noProof="0" dirty="0" smtClean="0">
                <a:ln>
                  <a:noFill/>
                </a:ln>
                <a:solidFill>
                  <a:srgbClr val="282E2B"/>
                </a:solidFill>
                <a:effectLst/>
                <a:uLnTx/>
                <a:uFillTx/>
                <a:latin typeface="Arial" panose="020B0604020202020204"/>
                <a:ea typeface="+mn-ea"/>
                <a:cs typeface="+mn-cs"/>
              </a:rPr>
              <a:t>daily / </a:t>
            </a:r>
            <a:r>
              <a:rPr kumimoji="0" lang="en-GB" sz="1200" b="0" i="0" u="none" strike="noStrike" kern="1200" cap="none" spc="0" normalizeH="0" baseline="0" noProof="0" dirty="0">
                <a:ln>
                  <a:noFill/>
                </a:ln>
                <a:solidFill>
                  <a:srgbClr val="282E2B"/>
                </a:solidFill>
                <a:effectLst/>
                <a:uLnTx/>
                <a:uFillTx/>
                <a:latin typeface="Arial" panose="020B0604020202020204"/>
                <a:ea typeface="+mn-ea"/>
                <a:cs typeface="+mn-cs"/>
              </a:rPr>
              <a:t>weekly counts</a:t>
            </a:r>
          </a:p>
          <a:p>
            <a:pPr marL="2542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smtClean="0">
                <a:ln>
                  <a:noFill/>
                </a:ln>
                <a:solidFill>
                  <a:srgbClr val="282E2B"/>
                </a:solidFill>
                <a:effectLst/>
                <a:uLnTx/>
                <a:uFillTx/>
                <a:latin typeface="Arial" panose="020B0604020202020204"/>
                <a:ea typeface="+mn-ea"/>
                <a:cs typeface="+mn-cs"/>
              </a:rPr>
              <a:t>Counts </a:t>
            </a:r>
            <a:r>
              <a:rPr kumimoji="0" lang="en-GB" sz="1200" b="0" i="1" u="none" strike="noStrike" kern="1200" cap="none" spc="0" normalizeH="0" baseline="0" noProof="0" dirty="0">
                <a:ln>
                  <a:noFill/>
                </a:ln>
                <a:solidFill>
                  <a:srgbClr val="282E2B"/>
                </a:solidFill>
                <a:effectLst/>
                <a:uLnTx/>
                <a:uFillTx/>
                <a:latin typeface="Arial" panose="020B0604020202020204"/>
                <a:ea typeface="+mn-ea"/>
                <a:cs typeface="+mn-cs"/>
              </a:rPr>
              <a:t>individuals</a:t>
            </a:r>
            <a:r>
              <a:rPr kumimoji="0" lang="en-GB" sz="1200" b="0" i="0" u="none" strike="noStrike" kern="1200" cap="none" spc="0" normalizeH="0" baseline="0" noProof="0" dirty="0">
                <a:ln>
                  <a:noFill/>
                </a:ln>
                <a:solidFill>
                  <a:srgbClr val="282E2B"/>
                </a:solidFill>
                <a:effectLst/>
                <a:uLnTx/>
                <a:uFillTx/>
                <a:latin typeface="Arial" panose="020B0604020202020204"/>
                <a:ea typeface="+mn-ea"/>
                <a:cs typeface="+mn-cs"/>
              </a:rPr>
              <a:t> tested in each 7-day period, </a:t>
            </a:r>
            <a:r>
              <a:rPr kumimoji="0" lang="en-GB" sz="1200" b="0" i="0" u="none" strike="noStrike" kern="1200" cap="none" spc="0" normalizeH="0" baseline="0" noProof="0" dirty="0" smtClean="0">
                <a:ln>
                  <a:noFill/>
                </a:ln>
                <a:solidFill>
                  <a:srgbClr val="282E2B"/>
                </a:solidFill>
                <a:effectLst/>
                <a:uLnTx/>
                <a:uFillTx/>
                <a:latin typeface="Arial" panose="020B0604020202020204"/>
                <a:ea typeface="+mn-ea"/>
                <a:cs typeface="+mn-cs"/>
              </a:rPr>
              <a:t>not the </a:t>
            </a:r>
            <a:r>
              <a:rPr kumimoji="0" lang="en-GB" sz="1200" b="0" i="0" u="none" strike="noStrike" kern="1200" cap="none" spc="0" normalizeH="0" baseline="0" noProof="0" dirty="0">
                <a:ln>
                  <a:noFill/>
                </a:ln>
                <a:solidFill>
                  <a:srgbClr val="282E2B"/>
                </a:solidFill>
                <a:effectLst/>
                <a:uLnTx/>
                <a:uFillTx/>
                <a:latin typeface="Arial" panose="020B0604020202020204"/>
                <a:ea typeface="+mn-ea"/>
                <a:cs typeface="+mn-cs"/>
              </a:rPr>
              <a:t>number of </a:t>
            </a:r>
            <a:r>
              <a:rPr kumimoji="0" lang="en-GB" sz="1200" b="0" i="1" u="none" strike="noStrike" kern="1200" cap="none" spc="0" normalizeH="0" baseline="0" noProof="0" dirty="0">
                <a:ln>
                  <a:noFill/>
                </a:ln>
                <a:solidFill>
                  <a:srgbClr val="282E2B"/>
                </a:solidFill>
                <a:effectLst/>
                <a:uLnTx/>
                <a:uFillTx/>
                <a:latin typeface="Arial" panose="020B0604020202020204"/>
                <a:ea typeface="+mn-ea"/>
                <a:cs typeface="+mn-cs"/>
              </a:rPr>
              <a:t>tests</a:t>
            </a:r>
            <a:r>
              <a:rPr kumimoji="0" lang="en-GB" sz="1200" b="0" i="0" u="none" strike="noStrike" kern="1200" cap="none" spc="0" normalizeH="0" baseline="0" noProof="0" dirty="0">
                <a:ln>
                  <a:noFill/>
                </a:ln>
                <a:solidFill>
                  <a:srgbClr val="282E2B"/>
                </a:solidFill>
                <a:effectLst/>
                <a:uLnTx/>
                <a:uFillTx/>
                <a:latin typeface="Arial" panose="020B0604020202020204"/>
                <a:ea typeface="+mn-ea"/>
                <a:cs typeface="+mn-cs"/>
              </a:rPr>
              <a:t> carried </a:t>
            </a:r>
            <a:r>
              <a:rPr kumimoji="0" lang="en-GB" sz="1200" b="0" i="0" u="none" strike="noStrike" kern="1200" cap="none" spc="0" normalizeH="0" baseline="0" noProof="0" dirty="0" smtClean="0">
                <a:ln>
                  <a:noFill/>
                </a:ln>
                <a:solidFill>
                  <a:srgbClr val="282E2B"/>
                </a:solidFill>
                <a:effectLst/>
                <a:uLnTx/>
                <a:uFillTx/>
                <a:latin typeface="Arial" panose="020B0604020202020204"/>
                <a:ea typeface="+mn-ea"/>
                <a:cs typeface="+mn-cs"/>
              </a:rPr>
              <a:t>out. A person is only counted once.</a:t>
            </a:r>
          </a:p>
          <a:p>
            <a:pPr marL="2542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srgbClr val="282E2B"/>
                </a:solidFill>
                <a:effectLst/>
                <a:uLnTx/>
                <a:uFillTx/>
                <a:latin typeface="Arial" panose="020B0604020202020204"/>
                <a:ea typeface="+mn-ea"/>
                <a:cs typeface="+mn-cs"/>
              </a:rPr>
              <a:t>Wholly residence based, whereas previous data included a mixture of Herefordshire residents &amp; also people working in the county.</a:t>
            </a:r>
            <a:endParaRPr kumimoji="0" lang="en-GB" sz="1200" b="0" i="0" u="none" strike="noStrike" kern="1200" cap="none" spc="0" normalizeH="0" baseline="0" noProof="0" dirty="0">
              <a:ln>
                <a:noFill/>
              </a:ln>
              <a:solidFill>
                <a:srgbClr val="282E2B"/>
              </a:solidFill>
              <a:effectLst/>
              <a:uLnTx/>
              <a:uFillTx/>
              <a:latin typeface="Arial" panose="020B0604020202020204"/>
              <a:ea typeface="+mn-ea"/>
              <a:cs typeface="+mn-cs"/>
            </a:endParaRPr>
          </a:p>
        </p:txBody>
      </p:sp>
      <p:sp>
        <p:nvSpPr>
          <p:cNvPr id="18" name="TextBox 17"/>
          <p:cNvSpPr txBox="1"/>
          <p:nvPr/>
        </p:nvSpPr>
        <p:spPr>
          <a:xfrm>
            <a:off x="151915" y="6348027"/>
            <a:ext cx="11839159" cy="492443"/>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smtClean="0">
                <a:ln>
                  <a:noFill/>
                </a:ln>
                <a:solidFill>
                  <a:srgbClr val="282E2B"/>
                </a:solidFill>
                <a:effectLst/>
                <a:uLnTx/>
                <a:uFillTx/>
                <a:latin typeface="Arial" panose="020B0604020202020204"/>
                <a:ea typeface="+mn-ea"/>
                <a:cs typeface="+mn-cs"/>
              </a:rPr>
              <a:t>      </a:t>
            </a:r>
            <a:r>
              <a:rPr kumimoji="0" lang="en-GB" sz="1400" b="1" i="0" u="none" strike="noStrike" kern="1200" cap="none" spc="0" normalizeH="0" baseline="0" noProof="0" dirty="0" smtClean="0">
                <a:ln>
                  <a:noFill/>
                </a:ln>
                <a:solidFill>
                  <a:srgbClr val="282E2B"/>
                </a:solidFill>
                <a:effectLst/>
                <a:uLnTx/>
                <a:uFillTx/>
                <a:latin typeface="Arial" panose="020B0604020202020204"/>
                <a:ea typeface="+mn-ea"/>
                <a:cs typeface="+mn-cs"/>
              </a:rPr>
              <a:t>Where can I find out more? </a:t>
            </a:r>
            <a:r>
              <a:rPr kumimoji="0" lang="en-GB" sz="1200" b="0" i="0" u="none" strike="noStrike" kern="1200" cap="none" spc="0" normalizeH="0" baseline="0" noProof="0" dirty="0" smtClean="0">
                <a:ln>
                  <a:noFill/>
                </a:ln>
                <a:solidFill>
                  <a:srgbClr val="282E2B"/>
                </a:solidFill>
                <a:effectLst/>
                <a:uLnTx/>
                <a:uFillTx/>
                <a:latin typeface="Arial" panose="020B0604020202020204"/>
                <a:ea typeface="+mn-ea"/>
                <a:cs typeface="+mn-cs"/>
              </a:rPr>
              <a:t>Local level testing data is now updated daily on the government’s </a:t>
            </a:r>
            <a:r>
              <a:rPr kumimoji="0" lang="en-GB" sz="1200" b="0" i="0" u="none" strike="noStrike" kern="1200" cap="none" spc="0" normalizeH="0" baseline="0" noProof="0" dirty="0" smtClean="0">
                <a:ln>
                  <a:noFill/>
                </a:ln>
                <a:solidFill>
                  <a:srgbClr val="282E2B"/>
                </a:solidFill>
                <a:effectLst/>
                <a:uLnTx/>
                <a:uFillTx/>
                <a:latin typeface="Arial" panose="020B0604020202020204"/>
                <a:ea typeface="+mn-ea"/>
                <a:cs typeface="+mn-cs"/>
                <a:hlinkClick r:id="rId4"/>
              </a:rPr>
              <a:t>Covid-19 dashboard</a:t>
            </a:r>
            <a:r>
              <a:rPr kumimoji="0" lang="en-GB" sz="1200" b="0" i="0" u="none" strike="noStrike" kern="1200" cap="none" spc="0" normalizeH="0" baseline="0" noProof="0" dirty="0" smtClean="0">
                <a:ln>
                  <a:noFill/>
                </a:ln>
                <a:solidFill>
                  <a:srgbClr val="282E2B"/>
                </a:solidFill>
                <a:effectLst/>
                <a:uLnTx/>
                <a:uFillTx/>
                <a:latin typeface="Arial" panose="020B0604020202020204"/>
                <a:ea typeface="+mn-ea"/>
                <a:cs typeface="+mn-cs"/>
              </a:rPr>
              <a:t>. Details of the roll-out of lateral flow tests to local authorities was </a:t>
            </a:r>
            <a:r>
              <a:rPr kumimoji="0" lang="en-GB" sz="1200" b="0" i="0" u="none" strike="noStrike" kern="1200" cap="none" spc="0" normalizeH="0" baseline="0" noProof="0" dirty="0" smtClean="0">
                <a:ln>
                  <a:noFill/>
                </a:ln>
                <a:solidFill>
                  <a:srgbClr val="282E2B"/>
                </a:solidFill>
                <a:effectLst/>
                <a:uLnTx/>
                <a:uFillTx/>
                <a:latin typeface="Arial" panose="020B0604020202020204"/>
                <a:ea typeface="+mn-ea"/>
                <a:cs typeface="+mn-cs"/>
                <a:hlinkClick r:id="rId5"/>
              </a:rPr>
              <a:t>published by the government </a:t>
            </a:r>
            <a:r>
              <a:rPr kumimoji="0" lang="en-GB" sz="1200" b="0" i="0" u="none" strike="noStrike" kern="1200" cap="none" spc="0" normalizeH="0" baseline="0" noProof="0" dirty="0" smtClean="0">
                <a:ln>
                  <a:noFill/>
                </a:ln>
                <a:solidFill>
                  <a:srgbClr val="282E2B"/>
                </a:solidFill>
                <a:effectLst/>
                <a:uLnTx/>
                <a:uFillTx/>
                <a:latin typeface="Arial" panose="020B0604020202020204"/>
                <a:ea typeface="+mn-ea"/>
                <a:cs typeface="+mn-cs"/>
              </a:rPr>
              <a:t>on 9 November, and a </a:t>
            </a:r>
            <a:r>
              <a:rPr kumimoji="0" lang="en-GB" sz="1200" b="0" i="0" u="none" strike="noStrike" kern="1200" cap="none" spc="0" normalizeH="0" baseline="0" noProof="0" dirty="0" smtClean="0">
                <a:ln>
                  <a:noFill/>
                </a:ln>
                <a:solidFill>
                  <a:srgbClr val="282E2B"/>
                </a:solidFill>
                <a:effectLst/>
                <a:uLnTx/>
                <a:uFillTx/>
                <a:latin typeface="Arial" panose="020B0604020202020204"/>
                <a:ea typeface="+mn-ea"/>
                <a:cs typeface="+mn-cs"/>
                <a:hlinkClick r:id="rId6"/>
              </a:rPr>
              <a:t>guide for local delivery of community testing</a:t>
            </a:r>
            <a:r>
              <a:rPr kumimoji="0" lang="en-GB" sz="1200" b="0" i="0" u="none" strike="noStrike" kern="1200" cap="none" spc="0" normalizeH="0" baseline="0" noProof="0" dirty="0" smtClean="0">
                <a:ln>
                  <a:noFill/>
                </a:ln>
                <a:solidFill>
                  <a:srgbClr val="282E2B"/>
                </a:solidFill>
                <a:effectLst/>
                <a:uLnTx/>
                <a:uFillTx/>
                <a:latin typeface="Arial" panose="020B0604020202020204"/>
                <a:ea typeface="+mn-ea"/>
                <a:cs typeface="+mn-cs"/>
              </a:rPr>
              <a:t> was published on 11 January.</a:t>
            </a:r>
            <a:r>
              <a:rPr kumimoji="0" lang="en-GB" sz="1200" b="1" i="0" u="none" strike="noStrike" kern="1200" cap="none" spc="0" normalizeH="0" baseline="0" noProof="0" dirty="0" smtClean="0">
                <a:ln>
                  <a:noFill/>
                </a:ln>
                <a:solidFill>
                  <a:srgbClr val="282E2B"/>
                </a:solidFill>
                <a:effectLst/>
                <a:uLnTx/>
                <a:uFillTx/>
                <a:latin typeface="Arial" panose="020B0604020202020204"/>
                <a:ea typeface="+mn-ea"/>
                <a:cs typeface="+mn-cs"/>
              </a:rPr>
              <a:t> </a:t>
            </a:r>
          </a:p>
        </p:txBody>
      </p:sp>
      <p:pic>
        <p:nvPicPr>
          <p:cNvPr id="19" name="Picture 18" descr="&quot;&quot;"/>
          <p:cNvPicPr>
            <a:picLocks noChangeAspect="1"/>
          </p:cNvPicPr>
          <p:nvPr/>
        </p:nvPicPr>
        <p:blipFill rotWithShape="1">
          <a:blip r:embed="rId7">
            <a:clrChange>
              <a:clrFrom>
                <a:srgbClr val="FFFFFF"/>
              </a:clrFrom>
              <a:clrTo>
                <a:srgbClr val="FFFFFF">
                  <a:alpha val="0"/>
                </a:srgbClr>
              </a:clrTo>
            </a:clrChange>
          </a:blip>
          <a:srcRect l="8548"/>
          <a:stretch/>
        </p:blipFill>
        <p:spPr>
          <a:xfrm>
            <a:off x="89158" y="6256864"/>
            <a:ext cx="330965" cy="337385"/>
          </a:xfrm>
          <a:prstGeom prst="rect">
            <a:avLst/>
          </a:prstGeom>
        </p:spPr>
      </p:pic>
    </p:spTree>
    <p:extLst>
      <p:ext uri="{BB962C8B-B14F-4D97-AF65-F5344CB8AC3E}">
        <p14:creationId xmlns:p14="http://schemas.microsoft.com/office/powerpoint/2010/main" val="41430400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61" y="322395"/>
            <a:ext cx="11519999" cy="447581"/>
          </a:xfrm>
        </p:spPr>
        <p:txBody>
          <a:bodyPr>
            <a:noAutofit/>
          </a:bodyPr>
          <a:lstStyle/>
          <a:p>
            <a:r>
              <a:rPr lang="en-GB" sz="2400" b="1" dirty="0" smtClean="0">
                <a:cs typeface="Arial" panose="020B0604020202020204" pitchFamily="34" charset="0"/>
              </a:rPr>
              <a:t>COVID-19</a:t>
            </a:r>
            <a:r>
              <a:rPr lang="en-GB" sz="2400" dirty="0"/>
              <a:t> </a:t>
            </a:r>
            <a:r>
              <a:rPr lang="en-GB" sz="2400" b="1" dirty="0" smtClean="0">
                <a:cs typeface="Arial" panose="020B0604020202020204" pitchFamily="34" charset="0"/>
              </a:rPr>
              <a:t>testing: Lateral Flow Device (LFD) tests</a:t>
            </a:r>
            <a:endParaRPr lang="en-GB" sz="2400" b="1" dirty="0">
              <a:cs typeface="Arial" panose="020B0604020202020204" pitchFamily="34" charset="0"/>
            </a:endParaRPr>
          </a:p>
        </p:txBody>
      </p:sp>
      <p:sp>
        <p:nvSpPr>
          <p:cNvPr id="9" name="Subtitle 2"/>
          <p:cNvSpPr txBox="1">
            <a:spLocks/>
          </p:cNvSpPr>
          <p:nvPr/>
        </p:nvSpPr>
        <p:spPr>
          <a:xfrm>
            <a:off x="16835" y="868750"/>
            <a:ext cx="10300879" cy="2848951"/>
          </a:xfrm>
          <a:prstGeom prst="rect">
            <a:avLst/>
          </a:prstGeom>
        </p:spPr>
        <p:txBody>
          <a:bodyPr vert="horz" lIns="91440" tIns="45720" rIns="91440" bIns="45720" rtlCol="0">
            <a:noAutofit/>
          </a:bodyPr>
          <a:lstStyle>
            <a:lvl1pPr marL="228589" indent="-228589" algn="l" defTabSz="914354"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spcBef>
                <a:spcPts val="300"/>
              </a:spcBef>
              <a:spcAft>
                <a:spcPts val="100"/>
              </a:spcAft>
              <a:defRPr/>
            </a:pPr>
            <a:r>
              <a:rPr lang="en-GB" sz="1400" dirty="0" smtClean="0">
                <a:solidFill>
                  <a:srgbClr val="282E2B"/>
                </a:solidFill>
              </a:rPr>
              <a:t>Lateral flow device (LFD) tests are swab tests that give results in less than an hour, without needing to go to a lab. </a:t>
            </a:r>
            <a:r>
              <a:rPr lang="en-GB" sz="1400" dirty="0">
                <a:solidFill>
                  <a:srgbClr val="282E2B"/>
                </a:solidFill>
              </a:rPr>
              <a:t>T</a:t>
            </a:r>
            <a:r>
              <a:rPr lang="en-GB" sz="1400" dirty="0" smtClean="0">
                <a:solidFill>
                  <a:srgbClr val="282E2B"/>
                </a:solidFill>
              </a:rPr>
              <a:t>hey have become one of the main approaches nationally to controlling the spread, and since 9 April, </a:t>
            </a:r>
            <a:r>
              <a:rPr lang="en-GB" sz="1400" dirty="0">
                <a:solidFill>
                  <a:srgbClr val="282E2B"/>
                </a:solidFill>
                <a:hlinkClick r:id="rId3"/>
              </a:rPr>
              <a:t>everyone in </a:t>
            </a:r>
            <a:r>
              <a:rPr lang="en-GB" sz="1400" dirty="0" smtClean="0">
                <a:solidFill>
                  <a:srgbClr val="282E2B"/>
                </a:solidFill>
                <a:hlinkClick r:id="rId3"/>
              </a:rPr>
              <a:t>England</a:t>
            </a:r>
            <a:r>
              <a:rPr lang="en-GB" sz="1400" dirty="0" smtClean="0">
                <a:solidFill>
                  <a:srgbClr val="282E2B"/>
                </a:solidFill>
              </a:rPr>
              <a:t> has been eligible for twice-weekly testing.</a:t>
            </a:r>
          </a:p>
          <a:p>
            <a:pPr>
              <a:lnSpc>
                <a:spcPct val="100000"/>
              </a:lnSpc>
              <a:spcBef>
                <a:spcPts val="300"/>
              </a:spcBef>
              <a:spcAft>
                <a:spcPts val="100"/>
              </a:spcAft>
              <a:defRPr/>
            </a:pPr>
            <a:r>
              <a:rPr lang="en-GB" sz="1400" dirty="0" smtClean="0"/>
              <a:t>Almost 723,000 LFD tests had been recorded in Herefordshire by 18 October with a daily average of 2,340 undertaken in the seven days to 18 October.</a:t>
            </a:r>
          </a:p>
          <a:p>
            <a:pPr>
              <a:lnSpc>
                <a:spcPct val="100000"/>
              </a:lnSpc>
              <a:spcBef>
                <a:spcPts val="300"/>
              </a:spcBef>
              <a:spcAft>
                <a:spcPts val="100"/>
              </a:spcAft>
              <a:defRPr/>
            </a:pPr>
            <a:r>
              <a:rPr lang="en-US" sz="1400" dirty="0" smtClean="0"/>
              <a:t>Generally, the number of tests fell after the increase seen in early September associated with mass testing in educational settings as the autumn term commenced – however, the figure subsequently </a:t>
            </a:r>
            <a:r>
              <a:rPr lang="en-US" sz="1400" dirty="0" err="1" smtClean="0"/>
              <a:t>stabilised</a:t>
            </a:r>
            <a:r>
              <a:rPr lang="en-US" sz="1400" dirty="0" smtClean="0"/>
              <a:t> during the second half of the month, although a gradual decline has been seen in the last two weeks. </a:t>
            </a:r>
          </a:p>
          <a:p>
            <a:pPr>
              <a:lnSpc>
                <a:spcPct val="100000"/>
              </a:lnSpc>
              <a:spcBef>
                <a:spcPts val="300"/>
              </a:spcBef>
              <a:spcAft>
                <a:spcPts val="100"/>
              </a:spcAft>
              <a:defRPr/>
            </a:pPr>
            <a:r>
              <a:rPr lang="en-GB" sz="1400" dirty="0" smtClean="0"/>
              <a:t>The</a:t>
            </a:r>
            <a:r>
              <a:rPr lang="en-GB" sz="1400" dirty="0" smtClean="0">
                <a:solidFill>
                  <a:srgbClr val="FF0000"/>
                </a:solidFill>
              </a:rPr>
              <a:t> </a:t>
            </a:r>
            <a:r>
              <a:rPr lang="en-GB" sz="1400" dirty="0" err="1">
                <a:solidFill>
                  <a:srgbClr val="FF0000"/>
                </a:solidFill>
                <a:hlinkClick r:id="rId4"/>
              </a:rPr>
              <a:t>Covid</a:t>
            </a:r>
            <a:r>
              <a:rPr lang="en-GB" sz="1400" dirty="0">
                <a:solidFill>
                  <a:srgbClr val="FF0000"/>
                </a:solidFill>
                <a:hlinkClick r:id="rId4"/>
              </a:rPr>
              <a:t> Symptom Study</a:t>
            </a:r>
            <a:r>
              <a:rPr lang="en-GB" sz="1400" dirty="0">
                <a:solidFill>
                  <a:srgbClr val="FF0000"/>
                </a:solidFill>
              </a:rPr>
              <a:t> </a:t>
            </a:r>
            <a:r>
              <a:rPr lang="en-GB" sz="1400" dirty="0" smtClean="0"/>
              <a:t>reported that </a:t>
            </a:r>
            <a:r>
              <a:rPr lang="en-GB" sz="1400" dirty="0"/>
              <a:t>the most common symptoms are now headache, runny nose and fever – only one of which would </a:t>
            </a:r>
            <a:r>
              <a:rPr lang="en-GB" sz="1400" dirty="0" smtClean="0"/>
              <a:t>is included in the classic COVID symptoms for a PCR test.</a:t>
            </a:r>
            <a:endParaRPr lang="en-US" sz="1400" dirty="0" smtClean="0"/>
          </a:p>
          <a:p>
            <a:pPr>
              <a:lnSpc>
                <a:spcPct val="100000"/>
              </a:lnSpc>
              <a:spcBef>
                <a:spcPts val="300"/>
              </a:spcBef>
              <a:spcAft>
                <a:spcPts val="100"/>
              </a:spcAft>
              <a:defRPr/>
            </a:pPr>
            <a:endParaRPr lang="en-US" sz="1400" dirty="0">
              <a:solidFill>
                <a:srgbClr val="FF0000"/>
              </a:solidFill>
            </a:endParaRPr>
          </a:p>
        </p:txBody>
      </p:sp>
      <p:sp>
        <p:nvSpPr>
          <p:cNvPr id="14" name="TextBox 13"/>
          <p:cNvSpPr txBox="1"/>
          <p:nvPr/>
        </p:nvSpPr>
        <p:spPr>
          <a:xfrm>
            <a:off x="10274187" y="116632"/>
            <a:ext cx="1847528" cy="4416594"/>
          </a:xfrm>
          <a:prstGeom prst="rect">
            <a:avLst/>
          </a:prstGeom>
          <a:solidFill>
            <a:schemeClr val="bg1"/>
          </a:solidFill>
          <a:ln w="28575">
            <a:solidFill>
              <a:schemeClr val="accent1"/>
            </a:solidFill>
          </a:ln>
        </p:spPr>
        <p:txBody>
          <a:bodyPr wrap="square" rtlCol="0">
            <a:spAutoFit/>
          </a:bodyPr>
          <a:lstStyle/>
          <a:p>
            <a:r>
              <a:rPr lang="en-GB" sz="1150" b="1" i="1" dirty="0" smtClean="0"/>
              <a:t>! Be aware !</a:t>
            </a:r>
          </a:p>
          <a:p>
            <a:pPr marL="180000" indent="-180000">
              <a:lnSpc>
                <a:spcPct val="100000"/>
              </a:lnSpc>
              <a:spcBef>
                <a:spcPts val="300"/>
              </a:spcBef>
              <a:buFontTx/>
              <a:buChar char="-"/>
              <a:defRPr/>
            </a:pPr>
            <a:r>
              <a:rPr lang="en-GB" sz="1150" i="1" dirty="0" smtClean="0"/>
              <a:t>The requirement for a confirmatory PCR test following a positive LFD result was re-introduced on 29 March. It had been suspended for LFD testing on 27 Jan due to the prevalence of the virus. </a:t>
            </a:r>
          </a:p>
          <a:p>
            <a:pPr marL="180000" lvl="0" indent="-180000">
              <a:lnSpc>
                <a:spcPct val="100000"/>
              </a:lnSpc>
              <a:spcBef>
                <a:spcPts val="300"/>
              </a:spcBef>
              <a:buFontTx/>
              <a:buChar char="-"/>
              <a:defRPr/>
            </a:pPr>
            <a:r>
              <a:rPr lang="en-GB" sz="1150" i="1" dirty="0" smtClean="0"/>
              <a:t>Unlike </a:t>
            </a:r>
            <a:r>
              <a:rPr lang="en-GB" sz="1150" i="1" dirty="0"/>
              <a:t>the published PCR test </a:t>
            </a:r>
            <a:r>
              <a:rPr lang="en-GB" sz="1150" i="1" dirty="0" smtClean="0"/>
              <a:t>data, </a:t>
            </a:r>
            <a:r>
              <a:rPr lang="en-GB" sz="1150" i="1" dirty="0"/>
              <a:t>LFD tests are counted by the number of tests which returned either a positive, negative or void result – which can mean that a person is counted more than once.  Data is published as a daily count and 7-day average</a:t>
            </a:r>
            <a:r>
              <a:rPr lang="en-GB" sz="1150" i="1" dirty="0" smtClean="0"/>
              <a:t>.</a:t>
            </a:r>
            <a:endParaRPr lang="en-GB" sz="1150" i="1" dirty="0"/>
          </a:p>
        </p:txBody>
      </p:sp>
      <p:sp>
        <p:nvSpPr>
          <p:cNvPr id="12" name="Rectangle 11"/>
          <p:cNvSpPr/>
          <p:nvPr/>
        </p:nvSpPr>
        <p:spPr>
          <a:xfrm>
            <a:off x="10240595" y="4605234"/>
            <a:ext cx="1951405" cy="2123658"/>
          </a:xfrm>
          <a:prstGeom prst="rect">
            <a:avLst/>
          </a:prstGeom>
          <a:solidFill>
            <a:schemeClr val="bg1"/>
          </a:solidFill>
        </p:spPr>
        <p:txBody>
          <a:bodyPr wrap="square">
            <a:spAutoFit/>
          </a:bodyPr>
          <a:lstStyle/>
          <a:p>
            <a:r>
              <a:rPr lang="en-US" sz="1100" dirty="0" smtClean="0">
                <a:solidFill>
                  <a:srgbClr val="0B0C0C"/>
                </a:solidFill>
              </a:rPr>
              <a:t>Notes</a:t>
            </a:r>
          </a:p>
          <a:p>
            <a:pPr marL="180000" indent="-180000">
              <a:buAutoNum type="arabicPeriod"/>
            </a:pPr>
            <a:r>
              <a:rPr lang="en-US" sz="1100" dirty="0" smtClean="0">
                <a:solidFill>
                  <a:srgbClr val="0B0C0C"/>
                </a:solidFill>
              </a:rPr>
              <a:t>LFD </a:t>
            </a:r>
            <a:r>
              <a:rPr lang="en-US" sz="1100" dirty="0">
                <a:solidFill>
                  <a:srgbClr val="0B0C0C"/>
                </a:solidFill>
              </a:rPr>
              <a:t>tests for NHS staff using a self-reporting tool have been included from 17 December 2020. </a:t>
            </a:r>
            <a:r>
              <a:rPr lang="en-US" sz="1100" dirty="0" smtClean="0">
                <a:solidFill>
                  <a:srgbClr val="0B0C0C"/>
                </a:solidFill>
              </a:rPr>
              <a:t>Some negative care home tests may not be included for the first 2 weeks of January</a:t>
            </a:r>
          </a:p>
          <a:p>
            <a:pPr marL="180000" indent="-180000">
              <a:buAutoNum type="arabicPeriod"/>
            </a:pPr>
            <a:r>
              <a:rPr lang="en-US" sz="1100" dirty="0" smtClean="0">
                <a:solidFill>
                  <a:srgbClr val="0B0C0C"/>
                </a:solidFill>
              </a:rPr>
              <a:t>All LFD tests are counted under Pillar 2 (Gov’t testing </a:t>
            </a:r>
            <a:r>
              <a:rPr lang="en-US" sz="1100" dirty="0" err="1" smtClean="0">
                <a:solidFill>
                  <a:srgbClr val="0B0C0C"/>
                </a:solidFill>
              </a:rPr>
              <a:t>programme</a:t>
            </a:r>
            <a:r>
              <a:rPr lang="en-US" sz="1100" dirty="0" smtClean="0">
                <a:solidFill>
                  <a:srgbClr val="0B0C0C"/>
                </a:solidFill>
              </a:rPr>
              <a:t>)</a:t>
            </a:r>
            <a:endParaRPr lang="en-US" sz="1100" dirty="0">
              <a:solidFill>
                <a:srgbClr val="0B0C0C"/>
              </a:solidFill>
            </a:endParaRPr>
          </a:p>
        </p:txBody>
      </p:sp>
      <p:sp>
        <p:nvSpPr>
          <p:cNvPr id="8" name="TextBox 7"/>
          <p:cNvSpPr txBox="1"/>
          <p:nvPr/>
        </p:nvSpPr>
        <p:spPr>
          <a:xfrm>
            <a:off x="264169" y="6325619"/>
            <a:ext cx="10010017" cy="492443"/>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smtClean="0">
                <a:ln>
                  <a:noFill/>
                </a:ln>
                <a:solidFill>
                  <a:srgbClr val="282E2B"/>
                </a:solidFill>
                <a:effectLst/>
                <a:uLnTx/>
                <a:uFillTx/>
                <a:latin typeface="Arial" panose="020B0604020202020204"/>
                <a:ea typeface="+mn-ea"/>
                <a:cs typeface="+mn-cs"/>
              </a:rPr>
              <a:t>      </a:t>
            </a:r>
            <a:r>
              <a:rPr kumimoji="0" lang="en-GB" sz="1400" b="1" i="0" u="none" strike="noStrike" kern="1200" cap="none" spc="0" normalizeH="0" baseline="0" noProof="0" dirty="0" smtClean="0">
                <a:ln>
                  <a:noFill/>
                </a:ln>
                <a:solidFill>
                  <a:srgbClr val="282E2B"/>
                </a:solidFill>
                <a:effectLst/>
                <a:uLnTx/>
                <a:uFillTx/>
                <a:latin typeface="Arial" panose="020B0604020202020204"/>
                <a:ea typeface="+mn-ea"/>
                <a:cs typeface="+mn-cs"/>
              </a:rPr>
              <a:t>Where can I find out more? </a:t>
            </a:r>
            <a:r>
              <a:rPr kumimoji="0" lang="en-GB" sz="1200" b="0" i="0" u="none" strike="noStrike" kern="1200" cap="none" spc="0" normalizeH="0" baseline="0" noProof="0" dirty="0" smtClean="0">
                <a:ln>
                  <a:noFill/>
                </a:ln>
                <a:solidFill>
                  <a:srgbClr val="282E2B"/>
                </a:solidFill>
                <a:effectLst/>
                <a:uLnTx/>
                <a:uFillTx/>
                <a:latin typeface="Arial" panose="020B0604020202020204"/>
                <a:ea typeface="+mn-ea"/>
                <a:cs typeface="+mn-cs"/>
              </a:rPr>
              <a:t>Local level testing data is updated daily </a:t>
            </a:r>
            <a:r>
              <a:rPr lang="en-GB" sz="1200" dirty="0" smtClean="0">
                <a:solidFill>
                  <a:srgbClr val="282E2B"/>
                </a:solidFill>
                <a:latin typeface="Arial" panose="020B0604020202020204"/>
              </a:rPr>
              <a:t>on the government’s </a:t>
            </a:r>
            <a:r>
              <a:rPr lang="en-GB" sz="1200" dirty="0" smtClean="0">
                <a:solidFill>
                  <a:srgbClr val="282E2B"/>
                </a:solidFill>
                <a:latin typeface="Arial" panose="020B0604020202020204"/>
                <a:hlinkClick r:id="rId5"/>
              </a:rPr>
              <a:t>Covid-19 dashboard</a:t>
            </a:r>
            <a:r>
              <a:rPr kumimoji="0" lang="en-GB" sz="1200" b="0" i="0" u="none" strike="noStrike" kern="1200" cap="none" spc="0" normalizeH="0" baseline="0" noProof="0" dirty="0" smtClean="0">
                <a:ln>
                  <a:noFill/>
                </a:ln>
                <a:solidFill>
                  <a:srgbClr val="282E2B"/>
                </a:solidFill>
                <a:effectLst/>
                <a:uLnTx/>
                <a:uFillTx/>
                <a:latin typeface="Arial" panose="020B0604020202020204"/>
                <a:ea typeface="+mn-ea"/>
                <a:cs typeface="+mn-cs"/>
              </a:rPr>
              <a:t>. Details of the</a:t>
            </a:r>
            <a:r>
              <a:rPr kumimoji="0" lang="en-GB" sz="1200" b="0" i="0" u="none" strike="noStrike" kern="1200" cap="none" spc="0" normalizeH="0" noProof="0" dirty="0" smtClean="0">
                <a:ln>
                  <a:noFill/>
                </a:ln>
                <a:solidFill>
                  <a:srgbClr val="282E2B"/>
                </a:solidFill>
                <a:effectLst/>
                <a:uLnTx/>
                <a:uFillTx/>
                <a:latin typeface="Arial" panose="020B0604020202020204"/>
                <a:ea typeface="+mn-ea"/>
                <a:cs typeface="+mn-cs"/>
              </a:rPr>
              <a:t> roll-out of lateral flow tests to local authorities was </a:t>
            </a:r>
            <a:r>
              <a:rPr kumimoji="0" lang="en-GB" sz="1200" b="0" i="0" u="none" strike="noStrike" kern="1200" cap="none" spc="0" normalizeH="0" noProof="0" dirty="0" smtClean="0">
                <a:ln>
                  <a:noFill/>
                </a:ln>
                <a:solidFill>
                  <a:srgbClr val="282E2B"/>
                </a:solidFill>
                <a:effectLst/>
                <a:uLnTx/>
                <a:uFillTx/>
                <a:latin typeface="Arial" panose="020B0604020202020204"/>
                <a:ea typeface="+mn-ea"/>
                <a:cs typeface="+mn-cs"/>
                <a:hlinkClick r:id="rId6"/>
              </a:rPr>
              <a:t>published by the government </a:t>
            </a:r>
            <a:r>
              <a:rPr kumimoji="0" lang="en-GB" sz="1200" b="0" i="0" u="none" strike="noStrike" kern="1200" cap="none" spc="0" normalizeH="0" noProof="0" dirty="0" smtClean="0">
                <a:ln>
                  <a:noFill/>
                </a:ln>
                <a:solidFill>
                  <a:srgbClr val="282E2B"/>
                </a:solidFill>
                <a:effectLst/>
                <a:uLnTx/>
                <a:uFillTx/>
                <a:latin typeface="Arial" panose="020B0604020202020204"/>
                <a:ea typeface="+mn-ea"/>
                <a:cs typeface="+mn-cs"/>
              </a:rPr>
              <a:t>on 9 November.</a:t>
            </a:r>
            <a:r>
              <a:rPr kumimoji="0" lang="en-GB" sz="1200" b="0" i="0" u="none" strike="noStrike" kern="1200" cap="none" spc="0" normalizeH="0" baseline="0" noProof="0" dirty="0" smtClean="0">
                <a:ln>
                  <a:noFill/>
                </a:ln>
                <a:solidFill>
                  <a:srgbClr val="282E2B"/>
                </a:solidFill>
                <a:effectLst/>
                <a:uLnTx/>
                <a:uFillTx/>
                <a:latin typeface="Arial" panose="020B0604020202020204"/>
                <a:ea typeface="+mn-ea"/>
                <a:cs typeface="+mn-cs"/>
              </a:rPr>
              <a:t>  </a:t>
            </a:r>
            <a:r>
              <a:rPr kumimoji="0" lang="en-GB" sz="1200" b="1" i="0" u="none" strike="noStrike" kern="1200" cap="none" spc="0" normalizeH="0" baseline="0" noProof="0" dirty="0" smtClean="0">
                <a:ln>
                  <a:noFill/>
                </a:ln>
                <a:solidFill>
                  <a:srgbClr val="282E2B"/>
                </a:solidFill>
                <a:effectLst/>
                <a:uLnTx/>
                <a:uFillTx/>
                <a:latin typeface="Arial" panose="020B0604020202020204"/>
                <a:ea typeface="+mn-ea"/>
                <a:cs typeface="+mn-cs"/>
              </a:rPr>
              <a:t> </a:t>
            </a:r>
          </a:p>
        </p:txBody>
      </p:sp>
      <p:pic>
        <p:nvPicPr>
          <p:cNvPr id="11" name="Picture 10" descr="&quot;&quot;"/>
          <p:cNvPicPr>
            <a:picLocks noChangeAspect="1"/>
          </p:cNvPicPr>
          <p:nvPr/>
        </p:nvPicPr>
        <p:blipFill rotWithShape="1">
          <a:blip r:embed="rId7">
            <a:clrChange>
              <a:clrFrom>
                <a:srgbClr val="FFFFFF"/>
              </a:clrFrom>
              <a:clrTo>
                <a:srgbClr val="FFFFFF">
                  <a:alpha val="0"/>
                </a:srgbClr>
              </a:clrTo>
            </a:clrChange>
          </a:blip>
          <a:srcRect l="8548"/>
          <a:stretch/>
        </p:blipFill>
        <p:spPr>
          <a:xfrm>
            <a:off x="178146" y="6387842"/>
            <a:ext cx="258941" cy="263964"/>
          </a:xfrm>
          <a:prstGeom prst="rect">
            <a:avLst/>
          </a:prstGeom>
        </p:spPr>
      </p:pic>
      <p:pic>
        <p:nvPicPr>
          <p:cNvPr id="4" name="Picture 3" descr="Chart showing daily number of test and 7-day average number of lateral flow device tests conducted" title="Lateral flow device test conducted"/>
          <p:cNvPicPr>
            <a:picLocks noChangeAspect="1"/>
          </p:cNvPicPr>
          <p:nvPr/>
        </p:nvPicPr>
        <p:blipFill>
          <a:blip r:embed="rId8"/>
          <a:stretch>
            <a:fillRect/>
          </a:stretch>
        </p:blipFill>
        <p:spPr>
          <a:xfrm>
            <a:off x="214116" y="3365237"/>
            <a:ext cx="9792271" cy="2798318"/>
          </a:xfrm>
          <a:prstGeom prst="rect">
            <a:avLst/>
          </a:prstGeom>
        </p:spPr>
      </p:pic>
    </p:spTree>
    <p:extLst>
      <p:ext uri="{BB962C8B-B14F-4D97-AF65-F5344CB8AC3E}">
        <p14:creationId xmlns:p14="http://schemas.microsoft.com/office/powerpoint/2010/main" val="31631250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46946"/>
            <a:ext cx="11519999" cy="471583"/>
          </a:xfrm>
        </p:spPr>
        <p:txBody>
          <a:bodyPr>
            <a:normAutofit/>
          </a:bodyPr>
          <a:lstStyle/>
          <a:p>
            <a:r>
              <a:rPr lang="en-GB" sz="2400" b="1" dirty="0">
                <a:cs typeface="Arial" panose="020B0604020202020204" pitchFamily="34" charset="0"/>
              </a:rPr>
              <a:t>Lab-confirmed COVID-19 cases in </a:t>
            </a:r>
            <a:r>
              <a:rPr lang="en-GB" sz="2400" b="1" dirty="0" smtClean="0">
                <a:cs typeface="Arial" panose="020B0604020202020204" pitchFamily="34" charset="0"/>
              </a:rPr>
              <a:t>Herefordshire</a:t>
            </a:r>
            <a:endParaRPr lang="en-GB" sz="2400" dirty="0"/>
          </a:p>
        </p:txBody>
      </p:sp>
      <p:sp>
        <p:nvSpPr>
          <p:cNvPr id="5" name="Rectangle 4"/>
          <p:cNvSpPr/>
          <p:nvPr/>
        </p:nvSpPr>
        <p:spPr>
          <a:xfrm>
            <a:off x="1" y="764704"/>
            <a:ext cx="12191999" cy="2520280"/>
          </a:xfrm>
          <a:prstGeom prst="rect">
            <a:avLst/>
          </a:prstGeom>
        </p:spPr>
        <p:txBody>
          <a:bodyPr wrap="square" numCol="1" spcCol="360000">
            <a:noAutofit/>
          </a:bodyPr>
          <a:lstStyle/>
          <a:p>
            <a:pPr marL="180000" indent="-180000">
              <a:lnSpc>
                <a:spcPct val="105000"/>
              </a:lnSpc>
              <a:spcBef>
                <a:spcPts val="600"/>
              </a:spcBef>
              <a:spcAft>
                <a:spcPts val="300"/>
              </a:spcAft>
              <a:buFont typeface="Arial" panose="020B0604020202020204" pitchFamily="34" charset="0"/>
              <a:buChar char="•"/>
            </a:pPr>
            <a:r>
              <a:rPr lang="en-GB" sz="1400" dirty="0" smtClean="0">
                <a:ea typeface="Times New Roman" panose="02020603050405020304" pitchFamily="18" charset="0"/>
              </a:rPr>
              <a:t>Lab-confirmed cases are the official count of people who live in Herefordshire and have tested positive for COVID-19. In the first few months of the pandemic, numbers of confirmed cases were dependent on testing policy so are not comparable with later waves.</a:t>
            </a:r>
          </a:p>
          <a:p>
            <a:pPr marL="180000" indent="-180000">
              <a:lnSpc>
                <a:spcPct val="105000"/>
              </a:lnSpc>
              <a:spcBef>
                <a:spcPts val="600"/>
              </a:spcBef>
              <a:spcAft>
                <a:spcPts val="300"/>
              </a:spcAft>
              <a:buFont typeface="Arial" panose="020B0604020202020204" pitchFamily="34" charset="0"/>
              <a:buChar char="•"/>
            </a:pPr>
            <a:r>
              <a:rPr lang="en-US" sz="1400" dirty="0">
                <a:ea typeface="Times New Roman" panose="02020603050405020304" pitchFamily="18" charset="0"/>
              </a:rPr>
              <a:t>There were </a:t>
            </a:r>
            <a:r>
              <a:rPr lang="en-US" sz="1400" dirty="0" smtClean="0">
                <a:ea typeface="Times New Roman" panose="02020603050405020304" pitchFamily="18" charset="0"/>
              </a:rPr>
              <a:t>813 </a:t>
            </a:r>
            <a:r>
              <a:rPr lang="en-US" sz="1400" dirty="0">
                <a:ea typeface="Times New Roman" panose="02020603050405020304" pitchFamily="18" charset="0"/>
              </a:rPr>
              <a:t>new cases confirmed in the 7 days to </a:t>
            </a:r>
            <a:r>
              <a:rPr lang="en-US" sz="1400" dirty="0" smtClean="0">
                <a:ea typeface="Times New Roman" panose="02020603050405020304" pitchFamily="18" charset="0"/>
              </a:rPr>
              <a:t>13 October– an 13% decrease on the seven days to 6 October (936). (Note </a:t>
            </a:r>
            <a:r>
              <a:rPr lang="en-US" sz="1400" dirty="0">
                <a:ea typeface="Times New Roman" panose="02020603050405020304" pitchFamily="18" charset="0"/>
              </a:rPr>
              <a:t>that reporting lags mean daily numbers can change, and the grey bars for the last 5 days may increase</a:t>
            </a:r>
            <a:r>
              <a:rPr lang="en-US" sz="1400" dirty="0" smtClean="0">
                <a:ea typeface="Times New Roman" panose="02020603050405020304" pitchFamily="18" charset="0"/>
              </a:rPr>
              <a:t>)  </a:t>
            </a:r>
            <a:endParaRPr lang="en-US" sz="1400" dirty="0">
              <a:ea typeface="Times New Roman" panose="02020603050405020304" pitchFamily="18" charset="0"/>
            </a:endParaRPr>
          </a:p>
          <a:p>
            <a:pPr marL="180000" indent="-180000">
              <a:lnSpc>
                <a:spcPct val="105000"/>
              </a:lnSpc>
              <a:spcBef>
                <a:spcPts val="600"/>
              </a:spcBef>
              <a:spcAft>
                <a:spcPts val="300"/>
              </a:spcAft>
              <a:buFont typeface="Arial" panose="020B0604020202020204" pitchFamily="34" charset="0"/>
              <a:buChar char="•"/>
            </a:pPr>
            <a:r>
              <a:rPr lang="en-US" sz="1400" dirty="0">
                <a:ea typeface="Times New Roman" panose="02020603050405020304" pitchFamily="18" charset="0"/>
              </a:rPr>
              <a:t>The line on the chart shows the average daily number of new </a:t>
            </a:r>
            <a:r>
              <a:rPr lang="en-US" sz="1400" dirty="0" smtClean="0">
                <a:ea typeface="Times New Roman" panose="02020603050405020304" pitchFamily="18" charset="0"/>
              </a:rPr>
              <a:t>cases. This </a:t>
            </a:r>
            <a:r>
              <a:rPr lang="en-US" sz="1400" dirty="0">
                <a:ea typeface="Times New Roman" panose="02020603050405020304" pitchFamily="18" charset="0"/>
              </a:rPr>
              <a:t>figure has </a:t>
            </a:r>
            <a:r>
              <a:rPr lang="en-US" sz="1400" dirty="0" smtClean="0">
                <a:ea typeface="Times New Roman" panose="02020603050405020304" pitchFamily="18" charset="0"/>
              </a:rPr>
              <a:t>fallen sharply since the peak in late September and as of 11 October the figure was 113, a figure almost a third lower than the September peak.</a:t>
            </a:r>
            <a:endParaRPr lang="en-US" sz="1400" dirty="0">
              <a:ea typeface="Times New Roman" panose="02020603050405020304" pitchFamily="18" charset="0"/>
            </a:endParaRPr>
          </a:p>
          <a:p>
            <a:pPr marL="180000" indent="-180000">
              <a:lnSpc>
                <a:spcPct val="105000"/>
              </a:lnSpc>
              <a:spcBef>
                <a:spcPts val="600"/>
              </a:spcBef>
              <a:spcAft>
                <a:spcPts val="300"/>
              </a:spcAft>
              <a:buFont typeface="Arial" panose="020B0604020202020204" pitchFamily="34" charset="0"/>
              <a:buChar char="•"/>
            </a:pPr>
            <a:endParaRPr lang="en-US" sz="1400" dirty="0" smtClean="0"/>
          </a:p>
        </p:txBody>
      </p:sp>
      <p:sp>
        <p:nvSpPr>
          <p:cNvPr id="12" name="TextBox 11"/>
          <p:cNvSpPr txBox="1"/>
          <p:nvPr/>
        </p:nvSpPr>
        <p:spPr>
          <a:xfrm>
            <a:off x="263351" y="6019398"/>
            <a:ext cx="11928648" cy="738664"/>
          </a:xfrm>
          <a:prstGeom prst="rect">
            <a:avLst/>
          </a:prstGeom>
          <a:solidFill>
            <a:schemeClr val="bg1"/>
          </a:solidFill>
        </p:spPr>
        <p:txBody>
          <a:bodyPr wrap="square" rtlCol="0">
            <a:spAutoFit/>
          </a:bodyPr>
          <a:lstStyle/>
          <a:p>
            <a:pPr marL="357188">
              <a:spcBef>
                <a:spcPts val="600"/>
              </a:spcBef>
              <a:spcAft>
                <a:spcPts val="600"/>
              </a:spcAft>
            </a:pPr>
            <a:r>
              <a:rPr lang="en-GB" sz="1600" b="1" dirty="0" smtClean="0"/>
              <a:t> </a:t>
            </a:r>
            <a:r>
              <a:rPr lang="en-GB" sz="1400" b="1" dirty="0" smtClean="0"/>
              <a:t>     </a:t>
            </a:r>
          </a:p>
          <a:p>
            <a:pPr marL="357188">
              <a:spcBef>
                <a:spcPts val="600"/>
              </a:spcBef>
              <a:spcAft>
                <a:spcPts val="600"/>
              </a:spcAft>
            </a:pPr>
            <a:r>
              <a:rPr lang="en-GB" sz="1600" b="1" dirty="0" smtClean="0"/>
              <a:t>Where can I find out more? </a:t>
            </a:r>
            <a:r>
              <a:rPr lang="en-GB" sz="1400" dirty="0" smtClean="0"/>
              <a:t>Confirmed cases are updated </a:t>
            </a:r>
            <a:r>
              <a:rPr lang="en-GB" sz="1400" dirty="0"/>
              <a:t>daily </a:t>
            </a:r>
            <a:r>
              <a:rPr lang="en-GB" sz="1400" dirty="0" smtClean="0"/>
              <a:t>by </a:t>
            </a:r>
            <a:r>
              <a:rPr lang="en-GB" sz="1400" dirty="0" smtClean="0">
                <a:hlinkClick r:id="rId3"/>
              </a:rPr>
              <a:t>PHE</a:t>
            </a:r>
            <a:endParaRPr lang="en-GB" sz="1200" dirty="0"/>
          </a:p>
        </p:txBody>
      </p:sp>
      <p:pic>
        <p:nvPicPr>
          <p:cNvPr id="11" name="Picture 10" descr="&quot;&quot;"/>
          <p:cNvPicPr>
            <a:picLocks noChangeAspect="1"/>
          </p:cNvPicPr>
          <p:nvPr/>
        </p:nvPicPr>
        <p:blipFill rotWithShape="1">
          <a:blip r:embed="rId4">
            <a:clrChange>
              <a:clrFrom>
                <a:srgbClr val="FFFFFF"/>
              </a:clrFrom>
              <a:clrTo>
                <a:srgbClr val="FFFFFF">
                  <a:alpha val="0"/>
                </a:srgbClr>
              </a:clrTo>
            </a:clrChange>
          </a:blip>
          <a:srcRect l="8548"/>
          <a:stretch/>
        </p:blipFill>
        <p:spPr>
          <a:xfrm>
            <a:off x="270923" y="6448711"/>
            <a:ext cx="377226" cy="384543"/>
          </a:xfrm>
          <a:prstGeom prst="rect">
            <a:avLst/>
          </a:prstGeom>
        </p:spPr>
      </p:pic>
      <p:pic>
        <p:nvPicPr>
          <p:cNvPr id="3" name="Picture 2" descr="Chart showing number of new vcases reported daily (bars) and the daily number of cases (7 day rolling average - line)" title="Lab-confirmed cases in Herefordshire"/>
          <p:cNvPicPr>
            <a:picLocks noChangeAspect="1"/>
          </p:cNvPicPr>
          <p:nvPr/>
        </p:nvPicPr>
        <p:blipFill>
          <a:blip r:embed="rId5"/>
          <a:stretch>
            <a:fillRect/>
          </a:stretch>
        </p:blipFill>
        <p:spPr>
          <a:xfrm>
            <a:off x="191344" y="2521038"/>
            <a:ext cx="11593288" cy="3784829"/>
          </a:xfrm>
          <a:prstGeom prst="rect">
            <a:avLst/>
          </a:prstGeom>
        </p:spPr>
      </p:pic>
    </p:spTree>
    <p:extLst>
      <p:ext uri="{BB962C8B-B14F-4D97-AF65-F5344CB8AC3E}">
        <p14:creationId xmlns:p14="http://schemas.microsoft.com/office/powerpoint/2010/main" val="6008977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089" y="192176"/>
            <a:ext cx="8760141" cy="469808"/>
          </a:xfrm>
        </p:spPr>
        <p:txBody>
          <a:bodyPr vert="horz" lIns="91440" tIns="45720" rIns="91440" bIns="45720" rtlCol="0" anchor="ctr">
            <a:normAutofit fontScale="97500"/>
          </a:bodyPr>
          <a:lstStyle/>
          <a:p>
            <a:r>
              <a:rPr lang="en-GB" sz="2800" b="1" dirty="0" smtClean="0">
                <a:cs typeface="Arial" panose="020B0604020202020204" pitchFamily="34" charset="0"/>
              </a:rPr>
              <a:t>Lab-confirmed cases</a:t>
            </a:r>
            <a:r>
              <a:rPr lang="en-GB" sz="2800" b="1" dirty="0">
                <a:cs typeface="Arial" panose="020B0604020202020204" pitchFamily="34" charset="0"/>
              </a:rPr>
              <a:t>: comparisons</a:t>
            </a:r>
          </a:p>
        </p:txBody>
      </p:sp>
      <p:sp>
        <p:nvSpPr>
          <p:cNvPr id="3" name="Content Placeholder 2"/>
          <p:cNvSpPr>
            <a:spLocks noGrp="1"/>
          </p:cNvSpPr>
          <p:nvPr>
            <p:ph sz="half" idx="1"/>
          </p:nvPr>
        </p:nvSpPr>
        <p:spPr>
          <a:xfrm>
            <a:off x="101152" y="697099"/>
            <a:ext cx="10197784" cy="2397947"/>
          </a:xfrm>
        </p:spPr>
        <p:txBody>
          <a:bodyPr lIns="36000" tIns="36000" rIns="36000" bIns="36000">
            <a:noAutofit/>
          </a:bodyPr>
          <a:lstStyle/>
          <a:p>
            <a:pPr>
              <a:lnSpc>
                <a:spcPct val="100000"/>
              </a:lnSpc>
              <a:spcBef>
                <a:spcPts val="600"/>
              </a:spcBef>
            </a:pPr>
            <a:r>
              <a:rPr lang="en-GB" sz="1400" dirty="0" smtClean="0"/>
              <a:t>The chart shows the recent trend in cases per 100,000 resident population for 7-day periods (the latest one ending 5 days ago to allow for lags in the results of tests). This rate is commonly quoted in national reporting.</a:t>
            </a:r>
          </a:p>
          <a:p>
            <a:pPr>
              <a:lnSpc>
                <a:spcPct val="100000"/>
              </a:lnSpc>
              <a:spcBef>
                <a:spcPts val="600"/>
              </a:spcBef>
            </a:pPr>
            <a:r>
              <a:rPr lang="en-GB" sz="1400" dirty="0" smtClean="0"/>
              <a:t>The Herefordshire rate has fallen sharply over the last two weeks, although it remains higher than at any time before mid September.  While the local rate is falling those across the country are rising, so that the Herefordshire figure is now similar to the national figure and marginally below that reported for the West Midlands, having been considerably higher than both only two weeks ago</a:t>
            </a:r>
            <a:r>
              <a:rPr lang="en-GB" sz="1400" dirty="0"/>
              <a:t>.</a:t>
            </a:r>
            <a:endParaRPr lang="en-US" sz="1400" dirty="0"/>
          </a:p>
        </p:txBody>
      </p:sp>
      <p:sp>
        <p:nvSpPr>
          <p:cNvPr id="5" name="TextBox 4"/>
          <p:cNvSpPr txBox="1"/>
          <p:nvPr/>
        </p:nvSpPr>
        <p:spPr>
          <a:xfrm>
            <a:off x="10273356" y="44624"/>
            <a:ext cx="1847528" cy="6286336"/>
          </a:xfrm>
          <a:prstGeom prst="rect">
            <a:avLst/>
          </a:prstGeom>
          <a:solidFill>
            <a:schemeClr val="bg1"/>
          </a:solidFill>
          <a:ln w="28575">
            <a:solidFill>
              <a:schemeClr val="accent1"/>
            </a:solidFill>
          </a:ln>
        </p:spPr>
        <p:txBody>
          <a:bodyPr wrap="square" rtlCol="0">
            <a:spAutoFit/>
          </a:bodyPr>
          <a:lstStyle/>
          <a:p>
            <a:r>
              <a:rPr lang="en-GB" sz="1150" b="1" i="1" dirty="0" smtClean="0"/>
              <a:t>! Be aware !</a:t>
            </a:r>
          </a:p>
          <a:p>
            <a:pPr marL="180000" indent="-180000">
              <a:buFontTx/>
              <a:buChar char="-"/>
            </a:pPr>
            <a:r>
              <a:rPr lang="en-US" sz="1150" i="1" dirty="0"/>
              <a:t>Rates per 100,000 resident population give a fairer comparison of the number of cases in each area but they do not take account of the different rates of testing or differences in the age and sex of the local populations. </a:t>
            </a:r>
            <a:endParaRPr lang="en-GB" sz="1150" i="1" dirty="0" smtClean="0"/>
          </a:p>
          <a:p>
            <a:pPr marL="180000" indent="-180000">
              <a:buFontTx/>
              <a:buChar char="-"/>
            </a:pPr>
            <a:endParaRPr lang="en-GB" sz="1150" i="1" dirty="0" smtClean="0"/>
          </a:p>
          <a:p>
            <a:pPr marL="180000" indent="-180000">
              <a:buFontTx/>
              <a:buChar char="-"/>
            </a:pPr>
            <a:r>
              <a:rPr lang="en-GB" sz="1150" i="1" dirty="0" smtClean="0"/>
              <a:t>With </a:t>
            </a:r>
            <a:r>
              <a:rPr lang="en-GB" sz="1150" i="1" dirty="0"/>
              <a:t>one of the smallest ‘upper tier’ local </a:t>
            </a:r>
            <a:r>
              <a:rPr lang="en-GB" sz="1150" i="1" dirty="0" smtClean="0"/>
              <a:t>authority populations (193,200), Herefordshire’s rate can be dramatically affected by relatively small changes in numbers of cases. An average of 28 cases a day in a week would result in a rate of 100 per 100,000.</a:t>
            </a:r>
          </a:p>
          <a:p>
            <a:pPr marL="180000" indent="-180000">
              <a:buFontTx/>
              <a:buChar char="-"/>
            </a:pPr>
            <a:endParaRPr lang="en-GB" sz="1150" i="1" dirty="0" smtClean="0"/>
          </a:p>
          <a:p>
            <a:pPr marL="180000" indent="-180000">
              <a:buFontTx/>
              <a:buChar char="-"/>
            </a:pPr>
            <a:r>
              <a:rPr lang="en-GB" sz="1150" i="1" dirty="0"/>
              <a:t>These are not rates of infection amongst the population: they can only reflect those who have been tested, so numbers are highly dependent on the availability of tests</a:t>
            </a:r>
            <a:r>
              <a:rPr lang="en-GB" sz="1150" i="1" dirty="0" smtClean="0"/>
              <a:t>.</a:t>
            </a:r>
          </a:p>
        </p:txBody>
      </p:sp>
      <p:sp>
        <p:nvSpPr>
          <p:cNvPr id="11" name="TextBox 10"/>
          <p:cNvSpPr txBox="1"/>
          <p:nvPr/>
        </p:nvSpPr>
        <p:spPr>
          <a:xfrm>
            <a:off x="62392" y="6366075"/>
            <a:ext cx="12130488" cy="492443"/>
          </a:xfrm>
          <a:prstGeom prst="rect">
            <a:avLst/>
          </a:prstGeom>
          <a:solidFill>
            <a:schemeClr val="bg1"/>
          </a:solidFill>
        </p:spPr>
        <p:txBody>
          <a:bodyPr wrap="square" rtlCol="0">
            <a:spAutoFit/>
          </a:bodyPr>
          <a:lstStyle/>
          <a:p>
            <a:r>
              <a:rPr lang="en-GB" sz="1200" b="1" dirty="0"/>
              <a:t>  </a:t>
            </a:r>
            <a:r>
              <a:rPr lang="en-GB" sz="1200" b="1" dirty="0" smtClean="0"/>
              <a:t>  </a:t>
            </a:r>
            <a:r>
              <a:rPr lang="en-GB" sz="1400" b="1" dirty="0" smtClean="0"/>
              <a:t>Where can I find out more? </a:t>
            </a:r>
            <a:r>
              <a:rPr lang="en-GB" sz="1200" dirty="0" smtClean="0"/>
              <a:t>The graph is based </a:t>
            </a:r>
            <a:r>
              <a:rPr lang="en-GB" sz="1200" dirty="0"/>
              <a:t>on daily updated </a:t>
            </a:r>
            <a:r>
              <a:rPr lang="en-GB" sz="1200" dirty="0">
                <a:hlinkClick r:id="rId2"/>
              </a:rPr>
              <a:t>PHE data on lab-confirmed </a:t>
            </a:r>
            <a:r>
              <a:rPr lang="en-GB" sz="1200" dirty="0" smtClean="0">
                <a:hlinkClick r:id="rId2"/>
              </a:rPr>
              <a:t>cases</a:t>
            </a:r>
            <a:r>
              <a:rPr lang="en-GB" sz="1200" dirty="0" smtClean="0"/>
              <a:t>. </a:t>
            </a:r>
            <a:r>
              <a:rPr lang="en-GB" sz="1200" dirty="0"/>
              <a:t>Further </a:t>
            </a:r>
            <a:r>
              <a:rPr lang="en-GB" sz="1200" dirty="0" smtClean="0"/>
              <a:t>comparisons are included in the</a:t>
            </a:r>
            <a:r>
              <a:rPr lang="en-GB" sz="1200" b="1" dirty="0" smtClean="0"/>
              <a:t> </a:t>
            </a:r>
            <a:r>
              <a:rPr lang="en-GB" sz="1200" dirty="0" smtClean="0">
                <a:hlinkClick r:id="rId3"/>
              </a:rPr>
              <a:t>LG </a:t>
            </a:r>
            <a:r>
              <a:rPr lang="en-GB" sz="1200" dirty="0">
                <a:hlinkClick r:id="rId3"/>
              </a:rPr>
              <a:t>Inform</a:t>
            </a:r>
            <a:r>
              <a:rPr lang="en-GB" sz="1200" dirty="0"/>
              <a:t> </a:t>
            </a:r>
            <a:r>
              <a:rPr lang="en-GB" sz="1200" dirty="0" smtClean="0"/>
              <a:t>dashboard. You can also view the local 7-day case rates and numbers on the </a:t>
            </a:r>
            <a:r>
              <a:rPr lang="en-GB" sz="1200" dirty="0" smtClean="0">
                <a:hlinkClick r:id="rId4"/>
              </a:rPr>
              <a:t>Herefordshire Council website</a:t>
            </a:r>
            <a:r>
              <a:rPr lang="en-GB" sz="1200" dirty="0" smtClean="0"/>
              <a:t>.</a:t>
            </a:r>
            <a:endParaRPr lang="en-GB" sz="1200" dirty="0"/>
          </a:p>
        </p:txBody>
      </p:sp>
      <p:pic>
        <p:nvPicPr>
          <p:cNvPr id="12" name="Picture 11" descr="&quot;&quot;"/>
          <p:cNvPicPr>
            <a:picLocks noChangeAspect="1"/>
          </p:cNvPicPr>
          <p:nvPr/>
        </p:nvPicPr>
        <p:blipFill rotWithShape="1">
          <a:blip r:embed="rId5">
            <a:clrChange>
              <a:clrFrom>
                <a:srgbClr val="FFFFFF"/>
              </a:clrFrom>
              <a:clrTo>
                <a:srgbClr val="FFFFFF">
                  <a:alpha val="0"/>
                </a:srgbClr>
              </a:clrTo>
            </a:clrChange>
          </a:blip>
          <a:srcRect l="8548"/>
          <a:stretch/>
        </p:blipFill>
        <p:spPr>
          <a:xfrm>
            <a:off x="0" y="6300147"/>
            <a:ext cx="312179" cy="285108"/>
          </a:xfrm>
          <a:prstGeom prst="rect">
            <a:avLst/>
          </a:prstGeom>
        </p:spPr>
      </p:pic>
      <p:pic>
        <p:nvPicPr>
          <p:cNvPr id="4" name="Picture 3" descr="Seven day case rates (per 100,000) for Herefordshire, England and the west Midlands." title="Lab confirmed cases- comparisons"/>
          <p:cNvPicPr>
            <a:picLocks noChangeAspect="1"/>
          </p:cNvPicPr>
          <p:nvPr/>
        </p:nvPicPr>
        <p:blipFill>
          <a:blip r:embed="rId6"/>
          <a:stretch>
            <a:fillRect/>
          </a:stretch>
        </p:blipFill>
        <p:spPr>
          <a:xfrm>
            <a:off x="101152" y="2166654"/>
            <a:ext cx="10013633" cy="3543332"/>
          </a:xfrm>
          <a:prstGeom prst="rect">
            <a:avLst/>
          </a:prstGeom>
        </p:spPr>
      </p:pic>
    </p:spTree>
    <p:extLst>
      <p:ext uri="{BB962C8B-B14F-4D97-AF65-F5344CB8AC3E}">
        <p14:creationId xmlns:p14="http://schemas.microsoft.com/office/powerpoint/2010/main" val="30006501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 showing case rates in Herefordshing and surrounding authorities" title="Lab-confirmed cases: comparison with neighbouring authorities"/>
          <p:cNvPicPr>
            <a:picLocks noChangeAspect="1"/>
          </p:cNvPicPr>
          <p:nvPr/>
        </p:nvPicPr>
        <p:blipFill>
          <a:blip r:embed="rId3"/>
          <a:stretch>
            <a:fillRect/>
          </a:stretch>
        </p:blipFill>
        <p:spPr>
          <a:xfrm>
            <a:off x="6042448" y="101365"/>
            <a:ext cx="5995806" cy="5925474"/>
          </a:xfrm>
          <a:prstGeom prst="rect">
            <a:avLst/>
          </a:prstGeom>
        </p:spPr>
      </p:pic>
      <p:sp>
        <p:nvSpPr>
          <p:cNvPr id="3" name="Title 2"/>
          <p:cNvSpPr>
            <a:spLocks noGrp="1"/>
          </p:cNvSpPr>
          <p:nvPr>
            <p:ph type="title"/>
          </p:nvPr>
        </p:nvSpPr>
        <p:spPr>
          <a:xfrm>
            <a:off x="297033" y="622986"/>
            <a:ext cx="7139708" cy="749978"/>
          </a:xfrm>
        </p:spPr>
        <p:txBody>
          <a:bodyPr>
            <a:noAutofit/>
          </a:bodyPr>
          <a:lstStyle/>
          <a:p>
            <a:r>
              <a:rPr lang="en-GB" sz="2400" b="1" dirty="0" smtClean="0"/>
              <a:t>Lab-confirmed cases: comparison</a:t>
            </a:r>
            <a:r>
              <a:rPr lang="en-GB" sz="2400" b="1" dirty="0"/>
              <a:t> </a:t>
            </a:r>
            <a:r>
              <a:rPr lang="en-GB" sz="2400" b="1" dirty="0" smtClean="0"/>
              <a:t>with neighbouring authorities</a:t>
            </a:r>
            <a:endParaRPr lang="en-GB" sz="2400" b="1" dirty="0"/>
          </a:p>
        </p:txBody>
      </p:sp>
      <p:sp>
        <p:nvSpPr>
          <p:cNvPr id="2" name="TextBox 1"/>
          <p:cNvSpPr txBox="1"/>
          <p:nvPr/>
        </p:nvSpPr>
        <p:spPr>
          <a:xfrm>
            <a:off x="490218" y="1629552"/>
            <a:ext cx="5073952" cy="36163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1800" b="0" i="0" u="none" strike="noStrike" kern="1200" cap="none" spc="0" normalizeH="0" baseline="0" noProof="0" dirty="0" smtClean="0">
                <a:ln>
                  <a:noFill/>
                </a:ln>
                <a:solidFill>
                  <a:srgbClr val="282E2B"/>
                </a:solidFill>
                <a:effectLst/>
                <a:uLnTx/>
                <a:uFillTx/>
                <a:latin typeface="Arial" panose="020B0604020202020204"/>
                <a:ea typeface="+mn-ea"/>
                <a:cs typeface="+mn-cs"/>
              </a:rPr>
              <a:t>Latest published comparisons, for the week ending 14 October*, show:  </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smtClean="0">
                <a:ln>
                  <a:noFill/>
                </a:ln>
                <a:solidFill>
                  <a:srgbClr val="282E2B"/>
                </a:solidFill>
                <a:effectLst/>
                <a:uLnTx/>
                <a:uFillTx/>
                <a:latin typeface="Arial" panose="020B0604020202020204"/>
                <a:ea typeface="+mn-ea"/>
                <a:cs typeface="+mn-cs"/>
              </a:rPr>
              <a:t>The Herefordshire decreased by 12% in the last week</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smtClean="0">
                <a:ln>
                  <a:noFill/>
                </a:ln>
                <a:solidFill>
                  <a:srgbClr val="282E2B"/>
                </a:solidFill>
                <a:effectLst/>
                <a:uLnTx/>
                <a:uFillTx/>
                <a:latin typeface="Arial" panose="020B0604020202020204"/>
                <a:ea typeface="+mn-ea"/>
                <a:cs typeface="+mn-cs"/>
              </a:rPr>
              <a:t>At 409 per 100,000 the local figure is lower than that for England as a whole (436 per 100,000).</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smtClean="0">
                <a:ln>
                  <a:noFill/>
                </a:ln>
                <a:solidFill>
                  <a:srgbClr val="282E2B"/>
                </a:solidFill>
                <a:effectLst/>
                <a:uLnTx/>
                <a:uFillTx/>
                <a:latin typeface="Arial" panose="020B0604020202020204"/>
                <a:ea typeface="+mn-ea"/>
                <a:cs typeface="+mn-cs"/>
              </a:rPr>
              <a:t>While the local rate has fallen in </a:t>
            </a:r>
            <a:r>
              <a:rPr kumimoji="0" lang="en-GB" sz="1600" b="0" i="0" u="none" strike="noStrike" kern="1200" cap="none" spc="0" normalizeH="0" baseline="0" noProof="0" dirty="0" err="1" smtClean="0">
                <a:ln>
                  <a:noFill/>
                </a:ln>
                <a:solidFill>
                  <a:srgbClr val="282E2B"/>
                </a:solidFill>
                <a:effectLst/>
                <a:uLnTx/>
                <a:uFillTx/>
                <a:latin typeface="Arial" panose="020B0604020202020204"/>
                <a:ea typeface="+mn-ea"/>
                <a:cs typeface="+mn-cs"/>
              </a:rPr>
              <a:t>th</a:t>
            </a:r>
            <a:r>
              <a:rPr kumimoji="0" lang="en-GB" sz="1600" b="0" i="0" u="none" strike="noStrike" kern="1200" cap="none" spc="0" normalizeH="0" baseline="0" noProof="0" dirty="0" smtClean="0">
                <a:ln>
                  <a:noFill/>
                </a:ln>
                <a:solidFill>
                  <a:srgbClr val="282E2B"/>
                </a:solidFill>
                <a:effectLst/>
                <a:uLnTx/>
                <a:uFillTx/>
                <a:latin typeface="Arial" panose="020B0604020202020204"/>
                <a:ea typeface="+mn-ea"/>
                <a:cs typeface="+mn-cs"/>
              </a:rPr>
              <a:t> </a:t>
            </a:r>
            <a:r>
              <a:rPr kumimoji="0" lang="en-GB" sz="1600" b="0" i="0" u="none" strike="noStrike" kern="1200" cap="none" spc="0" normalizeH="0" baseline="0" noProof="0" dirty="0" err="1" smtClean="0">
                <a:ln>
                  <a:noFill/>
                </a:ln>
                <a:solidFill>
                  <a:srgbClr val="282E2B"/>
                </a:solidFill>
                <a:effectLst/>
                <a:uLnTx/>
                <a:uFillTx/>
                <a:latin typeface="Arial" panose="020B0604020202020204"/>
                <a:ea typeface="+mn-ea"/>
                <a:cs typeface="+mn-cs"/>
              </a:rPr>
              <a:t>elast</a:t>
            </a:r>
            <a:r>
              <a:rPr kumimoji="0" lang="en-GB" sz="1600" b="0" i="0" u="none" strike="noStrike" kern="1200" cap="none" spc="0" normalizeH="0" baseline="0" noProof="0" dirty="0" smtClean="0">
                <a:ln>
                  <a:noFill/>
                </a:ln>
                <a:solidFill>
                  <a:srgbClr val="282E2B"/>
                </a:solidFill>
                <a:effectLst/>
                <a:uLnTx/>
                <a:uFillTx/>
                <a:latin typeface="Arial" panose="020B0604020202020204"/>
                <a:ea typeface="+mn-ea"/>
                <a:cs typeface="+mn-cs"/>
              </a:rPr>
              <a:t> seven days those in neighbouring English and Welsh authorities have increased and are all now higher than that reported for </a:t>
            </a:r>
            <a:r>
              <a:rPr kumimoji="0" lang="en-GB" sz="1600" b="0" i="0" u="none" strike="noStrike" kern="1200" cap="none" spc="0" normalizeH="0" baseline="0" noProof="0" dirty="0">
                <a:ln>
                  <a:noFill/>
                </a:ln>
                <a:solidFill>
                  <a:srgbClr val="282E2B"/>
                </a:solidFill>
                <a:effectLst/>
                <a:uLnTx/>
                <a:uFillTx/>
                <a:latin typeface="Arial" panose="020B0604020202020204"/>
                <a:ea typeface="+mn-ea"/>
                <a:cs typeface="+mn-cs"/>
              </a:rPr>
              <a:t>H</a:t>
            </a:r>
            <a:r>
              <a:rPr kumimoji="0" lang="en-GB" sz="1600" b="0" i="0" u="none" strike="noStrike" kern="1200" cap="none" spc="0" normalizeH="0" baseline="0" noProof="0" dirty="0" smtClean="0">
                <a:ln>
                  <a:noFill/>
                </a:ln>
                <a:solidFill>
                  <a:srgbClr val="282E2B"/>
                </a:solidFill>
                <a:effectLst/>
                <a:uLnTx/>
                <a:uFillTx/>
                <a:latin typeface="Arial" panose="020B0604020202020204"/>
                <a:ea typeface="+mn-ea"/>
                <a:cs typeface="+mn-cs"/>
              </a:rPr>
              <a:t>erefordshire.</a:t>
            </a:r>
          </a:p>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en-GB" sz="1600" b="0" i="0" u="none" strike="noStrike" kern="1200" cap="none" spc="0" normalizeH="0" baseline="0" noProof="0" dirty="0" smtClean="0">
              <a:ln>
                <a:noFill/>
              </a:ln>
              <a:solidFill>
                <a:srgbClr val="282E2B"/>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1200" b="0" i="0" u="none" strike="noStrike" kern="1200" cap="none" spc="0" normalizeH="0" baseline="0" noProof="0" dirty="0" smtClean="0">
                <a:ln>
                  <a:noFill/>
                </a:ln>
                <a:solidFill>
                  <a:srgbClr val="282E2B"/>
                </a:solidFill>
                <a:effectLst/>
                <a:uLnTx/>
                <a:uFillTx/>
                <a:latin typeface="Arial" panose="020B0604020202020204"/>
                <a:ea typeface="+mn-ea"/>
                <a:cs typeface="+mn-cs"/>
              </a:rPr>
              <a:t>* Note that he slight lag in this data reflects the latest date for which complete data is available from test results </a:t>
            </a:r>
          </a:p>
        </p:txBody>
      </p:sp>
      <p:sp>
        <p:nvSpPr>
          <p:cNvPr id="6" name="TextBox 5"/>
          <p:cNvSpPr txBox="1"/>
          <p:nvPr/>
        </p:nvSpPr>
        <p:spPr>
          <a:xfrm>
            <a:off x="9264352" y="5657507"/>
            <a:ext cx="303007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282E2B"/>
                </a:solidFill>
                <a:effectLst/>
                <a:uLnTx/>
                <a:uFillTx/>
                <a:latin typeface="Arial" panose="020B0604020202020204"/>
                <a:ea typeface="+mn-ea"/>
                <a:cs typeface="+mn-cs"/>
              </a:rPr>
              <a:t>Time period: (08/10/21 to 14/10/21</a:t>
            </a:r>
            <a:r>
              <a:rPr kumimoji="0" lang="en-GB" sz="1800" b="0" i="0" u="none" strike="noStrike" kern="1200" cap="none" spc="0" normalizeH="0" baseline="0" noProof="0" dirty="0" smtClean="0">
                <a:ln>
                  <a:noFill/>
                </a:ln>
                <a:solidFill>
                  <a:srgbClr val="282E2B"/>
                </a:solidFill>
                <a:effectLst/>
                <a:uLnTx/>
                <a:uFillTx/>
                <a:latin typeface="Arial" panose="020B0604020202020204"/>
                <a:ea typeface="+mn-ea"/>
                <a:cs typeface="+mn-cs"/>
              </a:rPr>
              <a:t>)</a:t>
            </a:r>
            <a:endParaRPr kumimoji="0" lang="en-GB" sz="1800" b="0" i="0" u="none" strike="noStrike" kern="1200" cap="none" spc="0" normalizeH="0" baseline="0" noProof="0" dirty="0">
              <a:ln>
                <a:noFill/>
              </a:ln>
              <a:solidFill>
                <a:srgbClr val="282E2B"/>
              </a:solidFill>
              <a:effectLst/>
              <a:uLnTx/>
              <a:uFillTx/>
              <a:latin typeface="Arial" panose="020B0604020202020204"/>
              <a:ea typeface="+mn-ea"/>
              <a:cs typeface="+mn-cs"/>
            </a:endParaRPr>
          </a:p>
        </p:txBody>
      </p:sp>
      <p:sp>
        <p:nvSpPr>
          <p:cNvPr id="17" name="TextBox 16"/>
          <p:cNvSpPr txBox="1"/>
          <p:nvPr/>
        </p:nvSpPr>
        <p:spPr>
          <a:xfrm>
            <a:off x="80988" y="6193034"/>
            <a:ext cx="8175251" cy="523220"/>
          </a:xfrm>
          <a:prstGeom prst="rect">
            <a:avLst/>
          </a:prstGeom>
          <a:solidFill>
            <a:schemeClr val="bg1"/>
          </a:solidFill>
        </p:spPr>
        <p:txBody>
          <a:bodyPr wrap="square" rtlCol="0">
            <a:spAutoFit/>
          </a:bodyPr>
          <a:lstStyle/>
          <a:p>
            <a:pPr marL="357188"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smtClean="0">
                <a:ln>
                  <a:noFill/>
                </a:ln>
                <a:solidFill>
                  <a:srgbClr val="282E2B"/>
                </a:solidFill>
                <a:effectLst/>
                <a:uLnTx/>
                <a:uFillTx/>
                <a:latin typeface="Arial" panose="020B0604020202020204"/>
                <a:ea typeface="+mn-ea"/>
                <a:cs typeface="+mn-cs"/>
              </a:rPr>
              <a:t>      Where can I find out more? </a:t>
            </a:r>
            <a:r>
              <a:rPr kumimoji="0" lang="en-GB" sz="1400" b="0" i="0" u="none" strike="noStrike" kern="1200" cap="none" spc="0" normalizeH="0" baseline="0" noProof="0" dirty="0">
                <a:ln>
                  <a:noFill/>
                </a:ln>
                <a:solidFill>
                  <a:srgbClr val="282E2B"/>
                </a:solidFill>
                <a:effectLst/>
                <a:uLnTx/>
                <a:uFillTx/>
                <a:latin typeface="Arial" panose="020B0604020202020204"/>
                <a:ea typeface="+mn-ea"/>
                <a:cs typeface="+mn-cs"/>
              </a:rPr>
              <a:t>M</a:t>
            </a:r>
            <a:r>
              <a:rPr kumimoji="0" lang="en-GB" sz="1400" b="0" i="0" u="none" strike="noStrike" kern="1200" cap="none" spc="0" normalizeH="0" baseline="0" noProof="0" dirty="0" smtClean="0">
                <a:ln>
                  <a:noFill/>
                </a:ln>
                <a:solidFill>
                  <a:srgbClr val="282E2B"/>
                </a:solidFill>
                <a:effectLst/>
                <a:uLnTx/>
                <a:uFillTx/>
                <a:latin typeface="Arial" panose="020B0604020202020204"/>
                <a:ea typeface="+mn-ea"/>
                <a:cs typeface="+mn-cs"/>
              </a:rPr>
              <a:t>aps comparing 7 day numbers of cases and rates per 100,000 people are updated </a:t>
            </a:r>
            <a:r>
              <a:rPr kumimoji="0" lang="en-GB" sz="1400" b="0" i="0" u="none" strike="noStrike" kern="1200" cap="none" spc="0" normalizeH="0" baseline="0" noProof="0" dirty="0">
                <a:ln>
                  <a:noFill/>
                </a:ln>
                <a:solidFill>
                  <a:srgbClr val="282E2B"/>
                </a:solidFill>
                <a:effectLst/>
                <a:uLnTx/>
                <a:uFillTx/>
                <a:latin typeface="Arial" panose="020B0604020202020204"/>
                <a:ea typeface="+mn-ea"/>
                <a:cs typeface="+mn-cs"/>
              </a:rPr>
              <a:t>daily </a:t>
            </a:r>
            <a:r>
              <a:rPr kumimoji="0" lang="en-GB" sz="1400" b="0" i="0" u="none" strike="noStrike" kern="1200" cap="none" spc="0" normalizeH="0" baseline="0" noProof="0" dirty="0" smtClean="0">
                <a:ln>
                  <a:noFill/>
                </a:ln>
                <a:solidFill>
                  <a:srgbClr val="282E2B"/>
                </a:solidFill>
                <a:effectLst/>
                <a:uLnTx/>
                <a:uFillTx/>
                <a:latin typeface="Arial" panose="020B0604020202020204"/>
                <a:ea typeface="+mn-ea"/>
                <a:cs typeface="+mn-cs"/>
              </a:rPr>
              <a:t>by </a:t>
            </a:r>
            <a:r>
              <a:rPr kumimoji="0" lang="en-GB" sz="1400" b="0" i="0" u="none" strike="noStrike" kern="1200" cap="none" spc="0" normalizeH="0" baseline="0" noProof="0" dirty="0" smtClean="0">
                <a:ln>
                  <a:noFill/>
                </a:ln>
                <a:solidFill>
                  <a:srgbClr val="282E2B"/>
                </a:solidFill>
                <a:effectLst/>
                <a:uLnTx/>
                <a:uFillTx/>
                <a:latin typeface="Arial" panose="020B0604020202020204"/>
                <a:ea typeface="+mn-ea"/>
                <a:cs typeface="+mn-cs"/>
                <a:hlinkClick r:id="rId4"/>
              </a:rPr>
              <a:t>PHE</a:t>
            </a:r>
            <a:endParaRPr kumimoji="0" lang="en-GB" sz="1400" b="0" i="0" u="none" strike="noStrike" kern="1200" cap="none" spc="0" normalizeH="0" baseline="0" noProof="0" dirty="0">
              <a:ln>
                <a:noFill/>
              </a:ln>
              <a:solidFill>
                <a:srgbClr val="282E2B"/>
              </a:solidFill>
              <a:effectLst/>
              <a:uLnTx/>
              <a:uFillTx/>
              <a:latin typeface="Arial" panose="020B0604020202020204"/>
              <a:ea typeface="+mn-ea"/>
              <a:cs typeface="+mn-cs"/>
            </a:endParaRPr>
          </a:p>
        </p:txBody>
      </p:sp>
      <p:pic>
        <p:nvPicPr>
          <p:cNvPr id="18" name="Picture 17" descr="magnifying glass icon"/>
          <p:cNvPicPr>
            <a:picLocks noChangeAspect="1"/>
          </p:cNvPicPr>
          <p:nvPr/>
        </p:nvPicPr>
        <p:blipFill rotWithShape="1">
          <a:blip r:embed="rId5">
            <a:clrChange>
              <a:clrFrom>
                <a:srgbClr val="FFFFFF"/>
              </a:clrFrom>
              <a:clrTo>
                <a:srgbClr val="FFFFFF">
                  <a:alpha val="0"/>
                </a:srgbClr>
              </a:clrTo>
            </a:clrChange>
          </a:blip>
          <a:srcRect l="8548"/>
          <a:stretch/>
        </p:blipFill>
        <p:spPr>
          <a:xfrm>
            <a:off x="108420" y="6232101"/>
            <a:ext cx="377226" cy="384543"/>
          </a:xfrm>
          <a:prstGeom prst="rect">
            <a:avLst/>
          </a:prstGeom>
        </p:spPr>
      </p:pic>
      <p:pic>
        <p:nvPicPr>
          <p:cNvPr id="11" name="Picture 10" title="Legend"/>
          <p:cNvPicPr>
            <a:picLocks noChangeAspect="1"/>
          </p:cNvPicPr>
          <p:nvPr/>
        </p:nvPicPr>
        <p:blipFill>
          <a:blip r:embed="rId6"/>
          <a:stretch>
            <a:fillRect/>
          </a:stretch>
        </p:blipFill>
        <p:spPr>
          <a:xfrm>
            <a:off x="5173588" y="5085184"/>
            <a:ext cx="1666033" cy="891134"/>
          </a:xfrm>
          <a:prstGeom prst="rect">
            <a:avLst/>
          </a:prstGeom>
        </p:spPr>
      </p:pic>
    </p:spTree>
    <p:extLst>
      <p:ext uri="{BB962C8B-B14F-4D97-AF65-F5344CB8AC3E}">
        <p14:creationId xmlns:p14="http://schemas.microsoft.com/office/powerpoint/2010/main" val="20370760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eat map showing weekly case rates per 100,000 in different age groups since late May 2021" title="Demographics of COVID-19: rates per 100,000"/>
          <p:cNvPicPr>
            <a:picLocks noChangeAspect="1"/>
          </p:cNvPicPr>
          <p:nvPr/>
        </p:nvPicPr>
        <p:blipFill>
          <a:blip r:embed="rId3"/>
          <a:stretch>
            <a:fillRect/>
          </a:stretch>
        </p:blipFill>
        <p:spPr>
          <a:xfrm>
            <a:off x="61721" y="2793013"/>
            <a:ext cx="11882816" cy="4064987"/>
          </a:xfrm>
          <a:prstGeom prst="rect">
            <a:avLst/>
          </a:prstGeom>
        </p:spPr>
      </p:pic>
      <p:sp>
        <p:nvSpPr>
          <p:cNvPr id="2" name="Title 1"/>
          <p:cNvSpPr>
            <a:spLocks noGrp="1"/>
          </p:cNvSpPr>
          <p:nvPr>
            <p:ph type="title"/>
          </p:nvPr>
        </p:nvSpPr>
        <p:spPr>
          <a:xfrm>
            <a:off x="191344" y="15835"/>
            <a:ext cx="11494781" cy="606804"/>
          </a:xfrm>
        </p:spPr>
        <p:txBody>
          <a:bodyPr>
            <a:normAutofit/>
          </a:bodyPr>
          <a:lstStyle/>
          <a:p>
            <a:pPr lvl="0">
              <a:defRPr/>
            </a:pPr>
            <a:r>
              <a:rPr lang="en-GB" sz="2400" b="1" dirty="0">
                <a:solidFill>
                  <a:srgbClr val="282E2B"/>
                </a:solidFill>
                <a:cs typeface="Arial" panose="020B0604020202020204" pitchFamily="34" charset="0"/>
              </a:rPr>
              <a:t>Demographics of COVID-19: rates per 100,000 by age over time</a:t>
            </a:r>
          </a:p>
        </p:txBody>
      </p:sp>
      <p:sp>
        <p:nvSpPr>
          <p:cNvPr id="10" name="Title 1"/>
          <p:cNvSpPr txBox="1">
            <a:spLocks/>
          </p:cNvSpPr>
          <p:nvPr/>
        </p:nvSpPr>
        <p:spPr>
          <a:xfrm>
            <a:off x="15889" y="622639"/>
            <a:ext cx="11928648" cy="2520280"/>
          </a:xfrm>
          <a:prstGeom prst="rect">
            <a:avLst/>
          </a:prstGeom>
          <a:noFill/>
          <a:ln>
            <a:noFill/>
          </a:ln>
        </p:spPr>
        <p:txBody>
          <a:bodyPr vert="horz" wrap="squar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52000" lvl="0" indent="-180000">
              <a:lnSpc>
                <a:spcPct val="100000"/>
              </a:lnSpc>
              <a:spcBef>
                <a:spcPts val="1000"/>
              </a:spcBef>
              <a:buFont typeface="Arial" panose="020B0604020202020204" pitchFamily="34" charset="0"/>
              <a:buChar char="•"/>
              <a:defRPr/>
            </a:pPr>
            <a:r>
              <a:rPr lang="en-US" sz="1400" dirty="0" smtClean="0">
                <a:latin typeface="+mn-lt"/>
              </a:rPr>
              <a:t>This </a:t>
            </a:r>
            <a:r>
              <a:rPr lang="en-US" sz="1400" dirty="0">
                <a:latin typeface="+mn-lt"/>
              </a:rPr>
              <a:t>“heat map” </a:t>
            </a:r>
            <a:r>
              <a:rPr lang="en-US" sz="1400" dirty="0" smtClean="0">
                <a:latin typeface="+mn-lt"/>
              </a:rPr>
              <a:t>shows how the 7-day rates per 100,000 for specific age groups have changed each week from March to the beginning of September.  Each row represents an age group.  As rates increase, the chart </a:t>
            </a:r>
            <a:r>
              <a:rPr lang="en-US" sz="1400" dirty="0" err="1" smtClean="0">
                <a:latin typeface="+mn-lt"/>
              </a:rPr>
              <a:t>colours</a:t>
            </a:r>
            <a:r>
              <a:rPr lang="en-US" sz="1400" dirty="0" smtClean="0">
                <a:latin typeface="+mn-lt"/>
              </a:rPr>
              <a:t> become darker.</a:t>
            </a:r>
          </a:p>
          <a:p>
            <a:pPr marL="709200" lvl="1" indent="-180000">
              <a:lnSpc>
                <a:spcPct val="114000"/>
              </a:lnSpc>
              <a:spcBef>
                <a:spcPts val="1000"/>
              </a:spcBef>
              <a:buFont typeface="Arial" panose="020B0604020202020204" pitchFamily="34" charset="0"/>
              <a:buChar char="•"/>
              <a:defRPr/>
            </a:pPr>
            <a:r>
              <a:rPr lang="en-US" sz="1200" dirty="0"/>
              <a:t>I</a:t>
            </a:r>
            <a:r>
              <a:rPr lang="en-US" sz="1200" dirty="0" smtClean="0"/>
              <a:t>t </a:t>
            </a:r>
            <a:r>
              <a:rPr lang="en-US" sz="1200" dirty="0"/>
              <a:t>is important to note that rates per 100,000 can be significantly affected by relatively small numbers of cases in a population as small as Herefordshire, even more </a:t>
            </a:r>
            <a:r>
              <a:rPr lang="en-US" sz="1200" dirty="0" smtClean="0"/>
              <a:t>so when broken down into age-groups.  The absolute number of cases are shown as context.  This is especially true when there are single-figure case numbers within groups.</a:t>
            </a:r>
          </a:p>
          <a:p>
            <a:pPr marL="252000" indent="-180000">
              <a:lnSpc>
                <a:spcPct val="100000"/>
              </a:lnSpc>
              <a:spcBef>
                <a:spcPts val="1000"/>
              </a:spcBef>
              <a:buFont typeface="Arial" panose="020B0604020202020204" pitchFamily="34" charset="0"/>
              <a:buChar char="•"/>
              <a:defRPr/>
            </a:pPr>
            <a:r>
              <a:rPr lang="en-US" sz="1400" dirty="0" smtClean="0"/>
              <a:t>The highest rate remains in secondary school age children who accounted for one third of new cases this week, although the number of new cases in this cohort has fallen by almost a half over the last three weeks.</a:t>
            </a:r>
          </a:p>
          <a:p>
            <a:pPr marL="252000" indent="-180000">
              <a:lnSpc>
                <a:spcPct val="100000"/>
              </a:lnSpc>
              <a:spcBef>
                <a:spcPts val="1000"/>
              </a:spcBef>
              <a:buFont typeface="Arial" panose="020B0604020202020204" pitchFamily="34" charset="0"/>
              <a:buChar char="•"/>
              <a:defRPr/>
            </a:pPr>
            <a:r>
              <a:rPr lang="en-US" sz="1400" dirty="0" smtClean="0"/>
              <a:t>Although the rate in </a:t>
            </a:r>
            <a:r>
              <a:rPr lang="en-US" sz="1400" dirty="0"/>
              <a:t>5-10 year </a:t>
            </a:r>
            <a:r>
              <a:rPr lang="en-US" sz="1400" dirty="0" smtClean="0"/>
              <a:t>olds continues to fall it remains </a:t>
            </a:r>
            <a:r>
              <a:rPr lang="en-US" sz="1400" dirty="0"/>
              <a:t>high compared to other age bands. </a:t>
            </a:r>
            <a:r>
              <a:rPr lang="en-US" sz="1400" dirty="0" smtClean="0"/>
              <a:t>Similarly, the 40-49 </a:t>
            </a:r>
            <a:r>
              <a:rPr lang="en-US" sz="1400" dirty="0"/>
              <a:t>year </a:t>
            </a:r>
            <a:r>
              <a:rPr lang="en-US" sz="1400" dirty="0" smtClean="0"/>
              <a:t>old rate is also falling. Both these figures can be explained </a:t>
            </a:r>
            <a:r>
              <a:rPr lang="en-US" sz="1400" dirty="0"/>
              <a:t>by within household transmission among young families.</a:t>
            </a:r>
          </a:p>
          <a:p>
            <a:pPr marL="252000" indent="-180000">
              <a:lnSpc>
                <a:spcPct val="100000"/>
              </a:lnSpc>
              <a:spcBef>
                <a:spcPts val="1000"/>
              </a:spcBef>
              <a:buFont typeface="Arial" panose="020B0604020202020204" pitchFamily="34" charset="0"/>
              <a:buChar char="•"/>
              <a:defRPr/>
            </a:pPr>
            <a:r>
              <a:rPr lang="en-US" sz="1400" dirty="0" smtClean="0"/>
              <a:t>The lowest rate is evident in the 80+ cohort.</a:t>
            </a:r>
          </a:p>
        </p:txBody>
      </p:sp>
    </p:spTree>
    <p:extLst>
      <p:ext uri="{BB962C8B-B14F-4D97-AF65-F5344CB8AC3E}">
        <p14:creationId xmlns:p14="http://schemas.microsoft.com/office/powerpoint/2010/main" val="3525888410"/>
      </p:ext>
    </p:extLst>
  </p:cSld>
  <p:clrMapOvr>
    <a:masterClrMapping/>
  </p:clrMapOvr>
  <p:timing>
    <p:tnLst>
      <p:par>
        <p:cTn id="1" dur="indefinite" restart="never" nodeType="tmRoot"/>
      </p:par>
    </p:tnLst>
  </p:timing>
</p:sld>
</file>

<file path=ppt/theme/theme1.xml><?xml version="1.0" encoding="utf-8"?>
<a:theme xmlns:a="http://schemas.openxmlformats.org/drawingml/2006/main" name="2_Office Theme">
  <a:themeElements>
    <a:clrScheme name="Herefordshire Council 2018">
      <a:dk1>
        <a:srgbClr val="282E2B"/>
      </a:dk1>
      <a:lt1>
        <a:srgbClr val="FFFFFF"/>
      </a:lt1>
      <a:dk2>
        <a:srgbClr val="FFC937"/>
      </a:dk2>
      <a:lt2>
        <a:srgbClr val="FFFFFF"/>
      </a:lt2>
      <a:accent1>
        <a:srgbClr val="FFC937"/>
      </a:accent1>
      <a:accent2>
        <a:srgbClr val="FFFFFF"/>
      </a:accent2>
      <a:accent3>
        <a:srgbClr val="A7216D"/>
      </a:accent3>
      <a:accent4>
        <a:srgbClr val="F16A37"/>
      </a:accent4>
      <a:accent5>
        <a:srgbClr val="282E2B"/>
      </a:accent5>
      <a:accent6>
        <a:srgbClr val="EC2048"/>
      </a:accent6>
      <a:hlink>
        <a:srgbClr val="0099CB"/>
      </a:hlink>
      <a:folHlink>
        <a:srgbClr val="F16A3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standard template" id="{A72885D0-1A2A-4C58-88F4-C6E254859E9C}" vid="{919AB1B9-D6A2-494B-9B36-386A580FCF5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74996</TotalTime>
  <Words>4840</Words>
  <Application>Microsoft Office PowerPoint</Application>
  <PresentationFormat>Widescreen</PresentationFormat>
  <Paragraphs>208</Paragraphs>
  <Slides>21</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Lato</vt:lpstr>
      <vt:lpstr>Times New Roman</vt:lpstr>
      <vt:lpstr>Wingdings</vt:lpstr>
      <vt:lpstr>2_Office Theme</vt:lpstr>
      <vt:lpstr>PowerPoint Presentation</vt:lpstr>
      <vt:lpstr>Contents </vt:lpstr>
      <vt:lpstr>Covid-19 in Herefordshire: key messages, 20 October</vt:lpstr>
      <vt:lpstr>Symptomatic COVID-19 testing: PCR tests and positivity</vt:lpstr>
      <vt:lpstr>COVID-19 testing: Lateral Flow Device (LFD) tests</vt:lpstr>
      <vt:lpstr>Lab-confirmed COVID-19 cases in Herefordshire</vt:lpstr>
      <vt:lpstr>Lab-confirmed cases: comparisons</vt:lpstr>
      <vt:lpstr>Lab-confirmed cases: comparison with neighbouring authorities</vt:lpstr>
      <vt:lpstr>Demographics of COVID-19: rates per 100,000 by age over time</vt:lpstr>
      <vt:lpstr>Lab-confirmed cases around the county: this week</vt:lpstr>
      <vt:lpstr>Lab-confirmed cases around the county: trends in rates over time</vt:lpstr>
      <vt:lpstr>Variants of concern: confirmed cases of the Delta variant in Herefordshire</vt:lpstr>
      <vt:lpstr>Vaccinations in Herefordshire: 1st dose</vt:lpstr>
      <vt:lpstr>Vaccination: Uptake by age group – 1st dose</vt:lpstr>
      <vt:lpstr>Vaccinations in Herefordshire: 2nd dose</vt:lpstr>
      <vt:lpstr>Vaccination: Uptake by  age group – 2nd dose</vt:lpstr>
      <vt:lpstr>Patients with Covid-19 in Herefordshire hospitals</vt:lpstr>
      <vt:lpstr>Profile of deaths: published data</vt:lpstr>
      <vt:lpstr>Effects of lockdown on population movement</vt:lpstr>
      <vt:lpstr>Compliance with COVID-19 guidance – social distancing and mask wearing</vt:lpstr>
      <vt:lpstr>Other resources</vt:lpstr>
    </vt:vector>
  </TitlesOfParts>
  <Company>Hoople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 Shield List</dc:title>
  <dc:creator>Harris, Paul</dc:creator>
  <cp:lastModifiedBy>Helm, Dave</cp:lastModifiedBy>
  <cp:revision>3358</cp:revision>
  <dcterms:created xsi:type="dcterms:W3CDTF">2020-04-22T15:49:00Z</dcterms:created>
  <dcterms:modified xsi:type="dcterms:W3CDTF">2021-10-22T09:33:39Z</dcterms:modified>
</cp:coreProperties>
</file>