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sldIdLst>
    <p:sldId id="342" r:id="rId2"/>
    <p:sldId id="517" r:id="rId3"/>
    <p:sldId id="525" r:id="rId4"/>
    <p:sldId id="547" r:id="rId5"/>
    <p:sldId id="548" r:id="rId6"/>
    <p:sldId id="549" r:id="rId7"/>
    <p:sldId id="550" r:id="rId8"/>
    <p:sldId id="551" r:id="rId9"/>
    <p:sldId id="552" r:id="rId10"/>
    <p:sldId id="553" r:id="rId11"/>
    <p:sldId id="554" r:id="rId12"/>
    <p:sldId id="555" r:id="rId13"/>
    <p:sldId id="556" r:id="rId14"/>
    <p:sldId id="557" r:id="rId15"/>
    <p:sldId id="558" r:id="rId16"/>
    <p:sldId id="559" r:id="rId17"/>
    <p:sldId id="560" r:id="rId18"/>
    <p:sldId id="561" r:id="rId19"/>
    <p:sldId id="562" r:id="rId20"/>
    <p:sldId id="3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362" clrIdx="0">
    <p:extLst>
      <p:ext uri="{19B8F6BF-5375-455C-9EA6-DF929625EA0E}">
        <p15:presenceInfo xmlns:p15="http://schemas.microsoft.com/office/powerpoint/2012/main" userId="S-1-5-21-2047894233-766325340-581009308-6655" providerId="AD"/>
      </p:ext>
    </p:extLst>
  </p:cmAuthor>
  <p:cmAuthor id="2" name="Howell-Jones, Rebecca" initials="HR" lastIdx="71" clrIdx="1">
    <p:extLst>
      <p:ext uri="{19B8F6BF-5375-455C-9EA6-DF929625EA0E}">
        <p15:presenceInfo xmlns:p15="http://schemas.microsoft.com/office/powerpoint/2012/main" userId="S-1-5-21-2047894233-766325340-581009308-93377" providerId="AD"/>
      </p:ext>
    </p:extLst>
  </p:cmAuthor>
  <p:cmAuthor id="3" name="Spanjers, Katie" initials="SK" lastIdx="94" clrIdx="2">
    <p:extLst>
      <p:ext uri="{19B8F6BF-5375-455C-9EA6-DF929625EA0E}">
        <p15:presenceInfo xmlns:p15="http://schemas.microsoft.com/office/powerpoint/2012/main" userId="S-1-5-21-2047894233-766325340-581009308-107918" providerId="AD"/>
      </p:ext>
    </p:extLst>
  </p:cmAuthor>
  <p:cmAuthor id="4" name="Nikitik, Christopher" initials="NC" lastIdx="34" clrIdx="3">
    <p:extLst>
      <p:ext uri="{19B8F6BF-5375-455C-9EA6-DF929625EA0E}">
        <p15:presenceInfo xmlns:p15="http://schemas.microsoft.com/office/powerpoint/2012/main" userId="S-1-5-21-2047894233-766325340-581009308-81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691"/>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71" autoAdjust="0"/>
    <p:restoredTop sz="94349" autoAdjust="0"/>
  </p:normalViewPr>
  <p:slideViewPr>
    <p:cSldViewPr>
      <p:cViewPr varScale="1">
        <p:scale>
          <a:sx n="76" d="100"/>
          <a:sy n="76"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64B-D1DB-49BA-9ADD-B38A44DD8FF1}" type="datetimeFigureOut">
              <a:rPr lang="en-GB" smtClean="0"/>
              <a:t>10/09/2021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87CAC-1A4F-4EE9-9CD3-3DDB706FC04B}" type="slidenum">
              <a:rPr lang="en-GB" smtClean="0"/>
              <a:t>‹#›</a:t>
            </a:fld>
            <a:endParaRPr lang="en-GB"/>
          </a:p>
        </p:txBody>
      </p:sp>
    </p:spTree>
    <p:extLst>
      <p:ext uri="{BB962C8B-B14F-4D97-AF65-F5344CB8AC3E}">
        <p14:creationId xmlns:p14="http://schemas.microsoft.com/office/powerpoint/2010/main" val="422829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2</a:t>
            </a:fld>
            <a:endParaRPr lang="en-GB" dirty="0"/>
          </a:p>
        </p:txBody>
      </p:sp>
    </p:spTree>
    <p:extLst>
      <p:ext uri="{BB962C8B-B14F-4D97-AF65-F5344CB8AC3E}">
        <p14:creationId xmlns:p14="http://schemas.microsoft.com/office/powerpoint/2010/main" val="419092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14</a:t>
            </a:fld>
            <a:endParaRPr lang="en-GB"/>
          </a:p>
        </p:txBody>
      </p:sp>
    </p:spTree>
    <p:extLst>
      <p:ext uri="{BB962C8B-B14F-4D97-AF65-F5344CB8AC3E}">
        <p14:creationId xmlns:p14="http://schemas.microsoft.com/office/powerpoint/2010/main" val="277301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15</a:t>
            </a:fld>
            <a:endParaRPr lang="en-GB"/>
          </a:p>
        </p:txBody>
      </p:sp>
    </p:spTree>
    <p:extLst>
      <p:ext uri="{BB962C8B-B14F-4D97-AF65-F5344CB8AC3E}">
        <p14:creationId xmlns:p14="http://schemas.microsoft.com/office/powerpoint/2010/main" val="219613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16</a:t>
            </a:fld>
            <a:endParaRPr lang="en-GB"/>
          </a:p>
        </p:txBody>
      </p:sp>
    </p:spTree>
    <p:extLst>
      <p:ext uri="{BB962C8B-B14F-4D97-AF65-F5344CB8AC3E}">
        <p14:creationId xmlns:p14="http://schemas.microsoft.com/office/powerpoint/2010/main" val="239861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17</a:t>
            </a:fld>
            <a:endParaRPr lang="en-GB"/>
          </a:p>
        </p:txBody>
      </p:sp>
    </p:spTree>
    <p:extLst>
      <p:ext uri="{BB962C8B-B14F-4D97-AF65-F5344CB8AC3E}">
        <p14:creationId xmlns:p14="http://schemas.microsoft.com/office/powerpoint/2010/main" val="135362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18</a:t>
            </a:fld>
            <a:endParaRPr lang="en-GB"/>
          </a:p>
        </p:txBody>
      </p:sp>
    </p:spTree>
    <p:extLst>
      <p:ext uri="{BB962C8B-B14F-4D97-AF65-F5344CB8AC3E}">
        <p14:creationId xmlns:p14="http://schemas.microsoft.com/office/powerpoint/2010/main" val="345863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32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19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4</a:t>
            </a:fld>
            <a:endParaRPr lang="en-GB" dirty="0"/>
          </a:p>
        </p:txBody>
      </p:sp>
    </p:spTree>
    <p:extLst>
      <p:ext uri="{BB962C8B-B14F-4D97-AF65-F5344CB8AC3E}">
        <p14:creationId xmlns:p14="http://schemas.microsoft.com/office/powerpoint/2010/main" val="125294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5</a:t>
            </a:fld>
            <a:endParaRPr lang="en-GB"/>
          </a:p>
        </p:txBody>
      </p:sp>
    </p:spTree>
    <p:extLst>
      <p:ext uri="{BB962C8B-B14F-4D97-AF65-F5344CB8AC3E}">
        <p14:creationId xmlns:p14="http://schemas.microsoft.com/office/powerpoint/2010/main" val="155507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6</a:t>
            </a:fld>
            <a:endParaRPr lang="en-GB"/>
          </a:p>
        </p:txBody>
      </p:sp>
    </p:spTree>
    <p:extLst>
      <p:ext uri="{BB962C8B-B14F-4D97-AF65-F5344CB8AC3E}">
        <p14:creationId xmlns:p14="http://schemas.microsoft.com/office/powerpoint/2010/main" val="256886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8</a:t>
            </a:fld>
            <a:endParaRPr lang="en-GB"/>
          </a:p>
        </p:txBody>
      </p:sp>
    </p:spTree>
    <p:extLst>
      <p:ext uri="{BB962C8B-B14F-4D97-AF65-F5344CB8AC3E}">
        <p14:creationId xmlns:p14="http://schemas.microsoft.com/office/powerpoint/2010/main" val="68766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9</a:t>
            </a:fld>
            <a:endParaRPr lang="en-GB"/>
          </a:p>
        </p:txBody>
      </p:sp>
    </p:spTree>
    <p:extLst>
      <p:ext uri="{BB962C8B-B14F-4D97-AF65-F5344CB8AC3E}">
        <p14:creationId xmlns:p14="http://schemas.microsoft.com/office/powerpoint/2010/main" val="129823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6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13</a:t>
            </a:fld>
            <a:endParaRPr lang="en-GB"/>
          </a:p>
        </p:txBody>
      </p:sp>
    </p:spTree>
    <p:extLst>
      <p:ext uri="{BB962C8B-B14F-4D97-AF65-F5344CB8AC3E}">
        <p14:creationId xmlns:p14="http://schemas.microsoft.com/office/powerpoint/2010/main" val="34155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51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42" y="1825625"/>
            <a:ext cx="5732463"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635136"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596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360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2787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42" y="365129"/>
            <a:ext cx="1151999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7"/>
            <a:ext cx="11520000" cy="42060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83464" y="6283139"/>
            <a:ext cx="3615529" cy="378226"/>
          </a:xfrm>
          <a:prstGeom prst="rect">
            <a:avLst/>
          </a:prstGeom>
        </p:spPr>
      </p:pic>
      <p:sp>
        <p:nvSpPr>
          <p:cNvPr id="14" name="Rectangle 13"/>
          <p:cNvSpPr/>
          <p:nvPr userDrawn="1"/>
        </p:nvSpPr>
        <p:spPr>
          <a:xfrm>
            <a:off x="287337" y="6031689"/>
            <a:ext cx="11520000" cy="134937"/>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8416" y="6338505"/>
            <a:ext cx="2709121" cy="311381"/>
          </a:xfrm>
          <a:prstGeom prst="rect">
            <a:avLst/>
          </a:prstGeom>
        </p:spPr>
      </p:pic>
    </p:spTree>
    <p:extLst>
      <p:ext uri="{BB962C8B-B14F-4D97-AF65-F5344CB8AC3E}">
        <p14:creationId xmlns:p14="http://schemas.microsoft.com/office/powerpoint/2010/main" val="1012371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coronavirus-staging.data.gov.uk/details/interactive-map" TargetMode="External"/><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ssets.publishing.service.gov.uk/government/uploads/system/uploads/attachment_data/file/990339/Variants_of_Concern_VOC_Technical_Briefing_13_England.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england.nhs.uk/statistics/statistical-work-areas/covid-19-vaccina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england.nhs.uk/statistics/statistical-work-areas/covid-19-vaccinations/"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england.nhs.uk/statistics/statistical-work-areas/covid-19-vaccinatio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england.nhs.uk/statistics/statistical-work-areas/covid-19-vaccinations/"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hyperlink" Target="https://coronavirus.data.gov.uk/details/deaths?areaType=ltla&amp;areaName=Herefordshire,%20County%20o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google.com/covid19/mobility/" TargetMode="External"/><Relationship Id="rId4" Type="http://schemas.openxmlformats.org/officeDocument/2006/relationships/hyperlink" Target="https://www.dataorchard.org.uk/additional-data/google-mobility-data"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hyperlink" Target="mailto:researchteam@herefordshire.gov.uk"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dataorchard.org.uk/additional-data/google-mobility-data" TargetMode="External"/><Relationship Id="rId3" Type="http://schemas.openxmlformats.org/officeDocument/2006/relationships/hyperlink" Target="https://understanding.herefordshire.gov.uk/economy-place/topics-relating-to-the-economy/economic-impact-of-coronavirus-covid-19/" TargetMode="External"/><Relationship Id="rId7" Type="http://schemas.openxmlformats.org/officeDocument/2006/relationships/hyperlink" Target="https://www.herefordshire.gov.uk/covidcases" TargetMode="External"/><Relationship Id="rId2" Type="http://schemas.openxmlformats.org/officeDocument/2006/relationships/hyperlink" Target="https://councillors.herefordshire.gov.uk/documents/s50087560/Appendix%201%20-%20Director%20of%20Public%20Health%20Report%202020%20Impacts%20of%20COVID-19.pdf" TargetMode="External"/><Relationship Id="rId1" Type="http://schemas.openxmlformats.org/officeDocument/2006/relationships/slideLayout" Target="../slideLayouts/slideLayout2.xml"/><Relationship Id="rId6" Type="http://schemas.openxmlformats.org/officeDocument/2006/relationships/hyperlink" Target="https://lginform.local.gov.uk/reports/view/matthew-fung/hw-covid-19-report" TargetMode="External"/><Relationship Id="rId5" Type="http://schemas.openxmlformats.org/officeDocument/2006/relationships/hyperlink" Target="https://www.health.org.uk/news-and-comment/charts-and-infographics/covid-19-policy-tracker" TargetMode="External"/><Relationship Id="rId4" Type="http://schemas.openxmlformats.org/officeDocument/2006/relationships/hyperlink" Target="https://www.ons.gov.uk/peoplepopulationandcommunity/healthandsocialcare/conditionsanddiseases/articles/coronaviruscovid19roundup/2020-03-2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v.uk/government/publications/community-testing-explainer/community-testing-a-guide-for-local-delivery" TargetMode="External"/><Relationship Id="rId5" Type="http://schemas.openxmlformats.org/officeDocument/2006/relationships/hyperlink" Target="https://www.gov.uk/government/news/more-rapid-covid-19-tests-to-be-rolled-out-across-england" TargetMode="External"/><Relationship Id="rId4" Type="http://schemas.openxmlformats.org/officeDocument/2006/relationships/hyperlink" Target="https://coronavirus.data.gov.uk/details/testing?areaType=ltla&amp;areaName=Herefordshire,%20County%20o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gov.uk/government/news/twice-weekly-rapid-testing-to-be-available-to-everyone-in-england"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ov.uk/government/news/more-rapid-covid-19-tests-to-be-rolled-out-across-england" TargetMode="External"/><Relationship Id="rId5" Type="http://schemas.openxmlformats.org/officeDocument/2006/relationships/hyperlink" Target="https://coronavirus.data.gov.uk/details/testing?areaType=ltla&amp;areaName=Herefordshire,%20County%20of" TargetMode="External"/><Relationship Id="rId4" Type="http://schemas.openxmlformats.org/officeDocument/2006/relationships/hyperlink" Target="https://www.bbc.co.uk/news/health-5746705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lginform.local.gov.uk/reports/view/lga-research/covid-19-case-tracker-area-quick-view-1?mod-area=E06000019&amp;mod-group=AllUnitaryLaInCountry_England&amp;mod-type=namedComparisonGroup" TargetMode="External"/><Relationship Id="rId2" Type="http://schemas.openxmlformats.org/officeDocument/2006/relationships/hyperlink" Target="https://coronavirus.data.gov.uk/details/case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hyperlink" Target="https://www.herefordshire.gov.uk/covidcas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hyperlink" Target="https://coronavirus.data.gov.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93671" y="2232025"/>
            <a:ext cx="3854257" cy="18662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250" b="1" dirty="0" smtClean="0">
                <a:ea typeface="Lato" charset="0"/>
                <a:cs typeface="Lato" charset="0"/>
              </a:rPr>
              <a:t>COVID-19 in Herefordshire</a:t>
            </a:r>
          </a:p>
          <a:p>
            <a:pPr marL="0" indent="0">
              <a:buNone/>
            </a:pPr>
            <a:r>
              <a:rPr lang="en-US" altLang="en-US" sz="2000" b="1" dirty="0">
                <a:ea typeface="Lato" charset="0"/>
                <a:cs typeface="Lato" charset="0"/>
              </a:rPr>
              <a:t>I</a:t>
            </a:r>
            <a:r>
              <a:rPr lang="en-US" altLang="en-US" sz="2000" b="1" dirty="0" smtClean="0">
                <a:ea typeface="Lato" charset="0"/>
                <a:cs typeface="Lato" charset="0"/>
              </a:rPr>
              <a:t>ntelligence summary</a:t>
            </a:r>
            <a:endParaRPr lang="en-US" altLang="en-US" sz="2000" dirty="0" smtClean="0">
              <a:ea typeface="Lato" charset="0"/>
              <a:cs typeface="Lato" charset="0"/>
            </a:endParaRPr>
          </a:p>
          <a:p>
            <a:pPr marL="0" indent="0" algn="r">
              <a:spcBef>
                <a:spcPts val="0"/>
              </a:spcBef>
              <a:buNone/>
            </a:pPr>
            <a:endParaRPr lang="en-US" altLang="en-US" sz="1600" dirty="0">
              <a:ea typeface="Lato" charset="0"/>
              <a:cs typeface="Lato" charset="0"/>
            </a:endParaRPr>
          </a:p>
          <a:p>
            <a:pPr marL="0" indent="0">
              <a:spcBef>
                <a:spcPts val="0"/>
              </a:spcBef>
              <a:buNone/>
            </a:pPr>
            <a:r>
              <a:rPr lang="en-US" altLang="en-US" sz="1600" dirty="0" smtClean="0">
                <a:ea typeface="Lato" charset="0"/>
                <a:cs typeface="Lato" charset="0"/>
              </a:rPr>
              <a:t>Public Health &amp; Intelligence Unit</a:t>
            </a:r>
          </a:p>
          <a:p>
            <a:pPr marL="0" indent="0">
              <a:spcBef>
                <a:spcPts val="0"/>
              </a:spcBef>
              <a:buNone/>
            </a:pPr>
            <a:r>
              <a:rPr lang="en-US" altLang="en-US" sz="1800" dirty="0">
                <a:ea typeface="Lato" charset="0"/>
                <a:cs typeface="Lato" charset="0"/>
              </a:rPr>
              <a:t>	</a:t>
            </a:r>
            <a:r>
              <a:rPr lang="en-US" altLang="en-US" sz="1800" dirty="0" smtClean="0">
                <a:ea typeface="Lato" charset="0"/>
                <a:cs typeface="Lato" charset="0"/>
              </a:rPr>
              <a:t>	         </a:t>
            </a:r>
          </a:p>
          <a:p>
            <a:pPr marL="0" indent="0">
              <a:spcBef>
                <a:spcPts val="0"/>
              </a:spcBef>
              <a:buNone/>
            </a:pPr>
            <a:r>
              <a:rPr lang="en-US" altLang="en-US" sz="1800" dirty="0" smtClean="0">
                <a:ea typeface="Lato" charset="0"/>
                <a:cs typeface="Lato" charset="0"/>
              </a:rPr>
              <a:t>8</a:t>
            </a:r>
            <a:r>
              <a:rPr lang="en-US" altLang="en-US" sz="1800" baseline="30000" dirty="0" smtClean="0">
                <a:ea typeface="Lato" charset="0"/>
                <a:cs typeface="Lato" charset="0"/>
              </a:rPr>
              <a:t>th</a:t>
            </a:r>
            <a:r>
              <a:rPr lang="en-US" altLang="en-US" sz="1800" dirty="0" smtClean="0">
                <a:ea typeface="Lato" charset="0"/>
                <a:cs typeface="Lato" charset="0"/>
              </a:rPr>
              <a:t> September </a:t>
            </a:r>
            <a:r>
              <a:rPr lang="en-US" altLang="en-US" sz="1600" dirty="0" smtClean="0">
                <a:ea typeface="Lato" charset="0"/>
                <a:cs typeface="Lato" charset="0"/>
              </a:rPr>
              <a:t>2021</a:t>
            </a:r>
            <a:endParaRPr lang="en-US" altLang="en-US" sz="900" dirty="0">
              <a:ea typeface="Lato" charset="0"/>
              <a:cs typeface="Lato" charset="0"/>
            </a:endParaRPr>
          </a:p>
        </p:txBody>
      </p:sp>
      <p:pic>
        <p:nvPicPr>
          <p:cNvPr id="3" name="Picture 2" title="Understanding Herefordshi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671" y="188640"/>
            <a:ext cx="3011951"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20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showing case rates in Herefordshire and surrounding authorities at MSOA level" title="Lab-confirmed cases: comparison with neighbouring authorities"/>
          <p:cNvPicPr>
            <a:picLocks noChangeAspect="1"/>
          </p:cNvPicPr>
          <p:nvPr/>
        </p:nvPicPr>
        <p:blipFill>
          <a:blip r:embed="rId2"/>
          <a:stretch>
            <a:fillRect/>
          </a:stretch>
        </p:blipFill>
        <p:spPr>
          <a:xfrm>
            <a:off x="6461865" y="163219"/>
            <a:ext cx="5581151" cy="5538302"/>
          </a:xfrm>
          <a:prstGeom prst="rect">
            <a:avLst/>
          </a:prstGeom>
        </p:spPr>
      </p:pic>
      <p:sp>
        <p:nvSpPr>
          <p:cNvPr id="3" name="Title 2" descr="Map showing the last 7 day case rate across the county by MSOA" title="Lab-confirmed cases around the county: this week"/>
          <p:cNvSpPr>
            <a:spLocks noGrp="1"/>
          </p:cNvSpPr>
          <p:nvPr>
            <p:ph type="title"/>
          </p:nvPr>
        </p:nvSpPr>
        <p:spPr>
          <a:xfrm>
            <a:off x="20273" y="36290"/>
            <a:ext cx="6194911" cy="787665"/>
          </a:xfrm>
        </p:spPr>
        <p:txBody>
          <a:bodyPr>
            <a:normAutofit/>
          </a:bodyPr>
          <a:lstStyle/>
          <a:p>
            <a:r>
              <a:rPr lang="en-GB" sz="2400" b="1" dirty="0">
                <a:solidFill>
                  <a:srgbClr val="282E2B"/>
                </a:solidFill>
                <a:cs typeface="Arial" panose="020B0604020202020204" pitchFamily="34" charset="0"/>
              </a:rPr>
              <a:t>Lab-confirmed cases around the </a:t>
            </a:r>
            <a:r>
              <a:rPr lang="en-GB" sz="2400" b="1" dirty="0" smtClean="0">
                <a:solidFill>
                  <a:srgbClr val="282E2B"/>
                </a:solidFill>
                <a:cs typeface="Arial" panose="020B0604020202020204" pitchFamily="34" charset="0"/>
              </a:rPr>
              <a:t>county</a:t>
            </a:r>
            <a:r>
              <a:rPr lang="en-GB" sz="2400" b="1" dirty="0">
                <a:solidFill>
                  <a:srgbClr val="282E2B"/>
                </a:solidFill>
                <a:cs typeface="Arial" panose="020B0604020202020204" pitchFamily="34" charset="0"/>
              </a:rPr>
              <a:t>: this </a:t>
            </a:r>
            <a:r>
              <a:rPr lang="en-GB" sz="2400" b="1" dirty="0" smtClean="0">
                <a:solidFill>
                  <a:srgbClr val="282E2B"/>
                </a:solidFill>
                <a:cs typeface="Arial" panose="020B0604020202020204" pitchFamily="34" charset="0"/>
              </a:rPr>
              <a:t>week</a:t>
            </a:r>
            <a:endParaRPr lang="en-GB" sz="2400" dirty="0"/>
          </a:p>
        </p:txBody>
      </p:sp>
      <p:sp>
        <p:nvSpPr>
          <p:cNvPr id="15" name="Rectangle 14"/>
          <p:cNvSpPr/>
          <p:nvPr/>
        </p:nvSpPr>
        <p:spPr>
          <a:xfrm>
            <a:off x="-33996" y="785501"/>
            <a:ext cx="6048776" cy="3871112"/>
          </a:xfrm>
          <a:prstGeom prst="rect">
            <a:avLst/>
          </a:prstGeom>
        </p:spPr>
        <p:txBody>
          <a:bodyPr wrap="square" numCol="1" spcCol="360000">
            <a:noAutofit/>
          </a:bodyPr>
          <a:lstStyle/>
          <a:p>
            <a:pPr marL="180000" lvl="0" indent="-180000">
              <a:spcBef>
                <a:spcPts val="600"/>
              </a:spcBef>
              <a:spcAft>
                <a:spcPts val="300"/>
              </a:spcAft>
              <a:buFont typeface="Arial" panose="020B0604020202020204" pitchFamily="34" charset="0"/>
              <a:buChar char="•"/>
              <a:defRPr/>
            </a:pPr>
            <a:r>
              <a:rPr lang="en-GB" sz="1400" dirty="0">
                <a:ea typeface="Times New Roman" panose="02020603050405020304" pitchFamily="18" charset="0"/>
              </a:rPr>
              <a:t>The map shows the latest 7-day rates of new cases per 100,000 population, as published by Public Health England: the darker the shading, the higher the rate (unshaded areas have had fewer than 3 cases in the last 7 days). </a:t>
            </a:r>
            <a:endParaRPr lang="en-GB" sz="1400" i="1" dirty="0">
              <a:ea typeface="Times New Roman" panose="02020603050405020304" pitchFamily="18" charset="0"/>
            </a:endParaRPr>
          </a:p>
          <a:p>
            <a:pPr marL="180000" lvl="0" indent="-180000">
              <a:spcBef>
                <a:spcPts val="600"/>
              </a:spcBef>
              <a:spcAft>
                <a:spcPts val="300"/>
              </a:spcAft>
              <a:buFont typeface="Arial" panose="020B0604020202020204" pitchFamily="34" charset="0"/>
              <a:buChar char="•"/>
              <a:defRPr/>
            </a:pPr>
            <a:r>
              <a:rPr lang="en-US" sz="1400" dirty="0">
                <a:ea typeface="Times New Roman" panose="02020603050405020304" pitchFamily="18" charset="0"/>
              </a:rPr>
              <a:t>In the week to </a:t>
            </a:r>
            <a:r>
              <a:rPr lang="en-US" sz="1400" dirty="0" smtClean="0">
                <a:ea typeface="Times New Roman" panose="02020603050405020304" pitchFamily="18" charset="0"/>
              </a:rPr>
              <a:t>02 September the </a:t>
            </a:r>
            <a:r>
              <a:rPr lang="en-US" sz="1400" dirty="0">
                <a:ea typeface="Times New Roman" panose="02020603050405020304" pitchFamily="18" charset="0"/>
              </a:rPr>
              <a:t>rates </a:t>
            </a:r>
            <a:r>
              <a:rPr lang="en-US" sz="1400" dirty="0" smtClean="0">
                <a:ea typeface="Times New Roman" panose="02020603050405020304" pitchFamily="18" charset="0"/>
              </a:rPr>
              <a:t>decreased in 12 of Herefordshire’s 23 MSOAs with increases seen in 10 (no change in one).  Ten MSOAs have rates higher than that </a:t>
            </a:r>
            <a:r>
              <a:rPr lang="en-US" sz="1400" dirty="0">
                <a:ea typeface="Times New Roman" panose="02020603050405020304" pitchFamily="18" charset="0"/>
              </a:rPr>
              <a:t>for England </a:t>
            </a:r>
            <a:r>
              <a:rPr lang="en-US" sz="1400" dirty="0" smtClean="0">
                <a:ea typeface="Times New Roman" panose="02020603050405020304" pitchFamily="18" charset="0"/>
              </a:rPr>
              <a:t>(377 </a:t>
            </a:r>
            <a:r>
              <a:rPr lang="en-US" sz="1400" dirty="0">
                <a:ea typeface="Times New Roman" panose="02020603050405020304" pitchFamily="18" charset="0"/>
              </a:rPr>
              <a:t>per 100,000</a:t>
            </a:r>
            <a:r>
              <a:rPr lang="en-US" sz="1400" dirty="0" smtClean="0">
                <a:ea typeface="Times New Roman" panose="02020603050405020304" pitchFamily="18" charset="0"/>
              </a:rPr>
              <a:t>).</a:t>
            </a:r>
          </a:p>
          <a:p>
            <a:pPr marL="180000" lvl="0" indent="-180000">
              <a:spcBef>
                <a:spcPts val="600"/>
              </a:spcBef>
              <a:spcAft>
                <a:spcPts val="300"/>
              </a:spcAft>
              <a:buFont typeface="Arial" panose="020B0604020202020204" pitchFamily="34" charset="0"/>
              <a:buChar char="•"/>
              <a:defRPr/>
            </a:pPr>
            <a:r>
              <a:rPr lang="en-US" sz="1400" dirty="0" smtClean="0">
                <a:ea typeface="Times New Roman" panose="02020603050405020304" pitchFamily="18" charset="0"/>
              </a:rPr>
              <a:t>Three MSOAs had rates above 400 per 100,000:</a:t>
            </a:r>
            <a:endParaRPr lang="en-US" sz="1400" dirty="0">
              <a:ea typeface="Times New Roman" panose="02020603050405020304" pitchFamily="18" charset="0"/>
            </a:endParaRPr>
          </a:p>
          <a:p>
            <a:pPr marL="637200" lvl="1" indent="-180000">
              <a:spcBef>
                <a:spcPts val="600"/>
              </a:spcBef>
              <a:spcAft>
                <a:spcPts val="300"/>
              </a:spcAft>
              <a:buFont typeface="Arial" panose="020B0604020202020204" pitchFamily="34" charset="0"/>
              <a:buChar char="•"/>
              <a:defRPr/>
            </a:pPr>
            <a:r>
              <a:rPr lang="en-US" sz="1400" dirty="0" smtClean="0">
                <a:ea typeface="Times New Roman" panose="02020603050405020304" pitchFamily="18" charset="0"/>
              </a:rPr>
              <a:t>‘Hereford East’ </a:t>
            </a:r>
            <a:r>
              <a:rPr lang="en-US" sz="1400" dirty="0">
                <a:ea typeface="Times New Roman" panose="02020603050405020304" pitchFamily="18" charset="0"/>
              </a:rPr>
              <a:t>– </a:t>
            </a:r>
            <a:r>
              <a:rPr lang="en-US" sz="1400" dirty="0" smtClean="0">
                <a:ea typeface="Times New Roman" panose="02020603050405020304" pitchFamily="18" charset="0"/>
              </a:rPr>
              <a:t>467 </a:t>
            </a:r>
            <a:r>
              <a:rPr lang="en-US" sz="1400" dirty="0">
                <a:ea typeface="Times New Roman" panose="02020603050405020304" pitchFamily="18" charset="0"/>
              </a:rPr>
              <a:t>per 100,000 </a:t>
            </a:r>
            <a:r>
              <a:rPr lang="en-US" sz="1400" dirty="0" smtClean="0">
                <a:ea typeface="Times New Roman" panose="02020603050405020304" pitchFamily="18" charset="0"/>
              </a:rPr>
              <a:t>(28 </a:t>
            </a:r>
            <a:r>
              <a:rPr lang="en-US" sz="1400" dirty="0">
                <a:ea typeface="Times New Roman" panose="02020603050405020304" pitchFamily="18" charset="0"/>
              </a:rPr>
              <a:t>cases</a:t>
            </a:r>
            <a:r>
              <a:rPr lang="en-US" sz="1400" dirty="0" smtClean="0">
                <a:ea typeface="Times New Roman" panose="02020603050405020304" pitchFamily="18" charset="0"/>
              </a:rPr>
              <a:t>)</a:t>
            </a:r>
          </a:p>
          <a:p>
            <a:pPr marL="637200" lvl="1" indent="-180000">
              <a:spcBef>
                <a:spcPts val="600"/>
              </a:spcBef>
              <a:spcAft>
                <a:spcPts val="300"/>
              </a:spcAft>
              <a:buFont typeface="Arial" panose="020B0604020202020204" pitchFamily="34" charset="0"/>
              <a:buChar char="•"/>
              <a:defRPr/>
            </a:pPr>
            <a:r>
              <a:rPr lang="en-US" sz="1400" dirty="0" smtClean="0">
                <a:ea typeface="Times New Roman" panose="02020603050405020304" pitchFamily="18" charset="0"/>
              </a:rPr>
              <a:t>‘Hereford Central’ – 457 per 100,000 (46 cases)</a:t>
            </a:r>
          </a:p>
          <a:p>
            <a:pPr marL="637200" lvl="1" indent="-180000">
              <a:spcBef>
                <a:spcPts val="600"/>
              </a:spcBef>
              <a:spcAft>
                <a:spcPts val="300"/>
              </a:spcAft>
              <a:buFont typeface="Arial" panose="020B0604020202020204" pitchFamily="34" charset="0"/>
              <a:buChar char="•"/>
              <a:defRPr/>
            </a:pPr>
            <a:r>
              <a:rPr lang="en-US" sz="1400" dirty="0" smtClean="0">
                <a:ea typeface="Times New Roman" panose="02020603050405020304" pitchFamily="18" charset="0"/>
              </a:rPr>
              <a:t>‘Ross-on-Wye’ – 424 per 100,000 (48 cases)</a:t>
            </a:r>
            <a:endParaRPr lang="en-US" sz="1600" dirty="0">
              <a:ea typeface="Times New Roman" panose="02020603050405020304" pitchFamily="18" charset="0"/>
            </a:endParaRPr>
          </a:p>
          <a:p>
            <a:pPr lvl="1">
              <a:spcBef>
                <a:spcPts val="600"/>
              </a:spcBef>
              <a:spcAft>
                <a:spcPts val="300"/>
              </a:spcAft>
              <a:defRPr/>
            </a:pPr>
            <a:endParaRPr lang="en-US" sz="1400" dirty="0">
              <a:ea typeface="Times New Roman" panose="02020603050405020304" pitchFamily="18" charset="0"/>
            </a:endParaRPr>
          </a:p>
        </p:txBody>
      </p:sp>
      <p:sp>
        <p:nvSpPr>
          <p:cNvPr id="14" name="Rectangle 13"/>
          <p:cNvSpPr/>
          <p:nvPr/>
        </p:nvSpPr>
        <p:spPr>
          <a:xfrm>
            <a:off x="89824" y="4077072"/>
            <a:ext cx="6239604" cy="2242528"/>
          </a:xfrm>
          <a:prstGeom prst="rect">
            <a:avLst/>
          </a:prstGeom>
          <a:solidFill>
            <a:schemeClr val="bg1"/>
          </a:solidFill>
          <a:ln w="12700">
            <a:solidFill>
              <a:srgbClr val="FFC000"/>
            </a:solidFill>
          </a:ln>
        </p:spPr>
        <p:txBody>
          <a:bodyPr wrap="square" lIns="36000" tIns="36000" rIns="36000" bIns="36000">
            <a:spAutoFit/>
          </a:bodyPr>
          <a:lstStyle/>
          <a:p>
            <a:pPr>
              <a:spcBef>
                <a:spcPts val="600"/>
              </a:spcBef>
              <a:defRPr/>
            </a:pPr>
            <a:r>
              <a:rPr lang="en-GB" sz="1200" b="1" i="1" dirty="0"/>
              <a:t>! </a:t>
            </a:r>
            <a:r>
              <a:rPr lang="en-GB" sz="1200" b="1" i="1" dirty="0" smtClean="0"/>
              <a:t>Need to know !</a:t>
            </a:r>
            <a:endParaRPr lang="en-GB" sz="1200" dirty="0">
              <a:solidFill>
                <a:srgbClr val="282E2B"/>
              </a:solidFill>
            </a:endParaRPr>
          </a:p>
          <a:p>
            <a:pPr marL="254250" indent="-171450">
              <a:spcBef>
                <a:spcPts val="300"/>
              </a:spcBef>
              <a:buFont typeface="Arial" panose="020B0604020202020204" pitchFamily="34" charset="0"/>
              <a:buChar char="•"/>
              <a:defRPr/>
            </a:pPr>
            <a:r>
              <a:rPr lang="en-US" sz="1200" dirty="0" smtClean="0">
                <a:solidFill>
                  <a:srgbClr val="282E2B"/>
                </a:solidFill>
              </a:rPr>
              <a:t>It’s </a:t>
            </a:r>
            <a:r>
              <a:rPr lang="en-US" sz="1200" dirty="0">
                <a:solidFill>
                  <a:srgbClr val="282E2B"/>
                </a:solidFill>
              </a:rPr>
              <a:t>important to note that these rates are very sensitive to small changes for small areas like </a:t>
            </a:r>
            <a:r>
              <a:rPr lang="en-US" sz="1200" dirty="0" smtClean="0">
                <a:solidFill>
                  <a:srgbClr val="282E2B"/>
                </a:solidFill>
              </a:rPr>
              <a:t>MSOAs. </a:t>
            </a:r>
            <a:r>
              <a:rPr lang="en-US" sz="1200" dirty="0">
                <a:solidFill>
                  <a:srgbClr val="282E2B"/>
                </a:solidFill>
              </a:rPr>
              <a:t>For instance, an increase of 1 case from 9 to 10 cases in an area of 10,000 people (about the size of Ledbury), would increase the rate from 90 to 100 per </a:t>
            </a:r>
            <a:r>
              <a:rPr lang="en-US" sz="1200" dirty="0" smtClean="0">
                <a:solidFill>
                  <a:srgbClr val="282E2B"/>
                </a:solidFill>
              </a:rPr>
              <a:t>100,000.</a:t>
            </a:r>
          </a:p>
          <a:p>
            <a:pPr marL="254250" indent="-171450">
              <a:spcBef>
                <a:spcPts val="300"/>
              </a:spcBef>
              <a:buFont typeface="Arial" panose="020B0604020202020204" pitchFamily="34" charset="0"/>
              <a:buChar char="•"/>
              <a:defRPr/>
            </a:pPr>
            <a:r>
              <a:rPr lang="en-GB" sz="1200" dirty="0" smtClean="0">
                <a:solidFill>
                  <a:srgbClr val="282E2B"/>
                </a:solidFill>
              </a:rPr>
              <a:t>Note </a:t>
            </a:r>
            <a:r>
              <a:rPr lang="en-GB" sz="1200" dirty="0">
                <a:solidFill>
                  <a:srgbClr val="282E2B"/>
                </a:solidFill>
              </a:rPr>
              <a:t>that the slight time-lag in this data reflects that test results are incomplete for the most recent few days</a:t>
            </a:r>
          </a:p>
          <a:p>
            <a:pPr>
              <a:defRPr/>
            </a:pPr>
            <a:endParaRPr lang="en-GB" sz="1200" dirty="0">
              <a:solidFill>
                <a:srgbClr val="282E2B"/>
              </a:solidFill>
            </a:endParaRPr>
          </a:p>
          <a:p>
            <a:pPr>
              <a:defRPr/>
            </a:pPr>
            <a:r>
              <a:rPr lang="en-GB" sz="1200" dirty="0" smtClean="0">
                <a:solidFill>
                  <a:srgbClr val="282E2B"/>
                </a:solidFill>
              </a:rPr>
              <a:t>^ </a:t>
            </a:r>
            <a:r>
              <a:rPr lang="en-GB" sz="1200" dirty="0"/>
              <a:t>Middle super output areas: geographies designed by the Office for National Statistics in 2004 to have broadly similar population sizes – which means that they tend to be geographically bigger in rural Herefordshire</a:t>
            </a:r>
            <a:r>
              <a:rPr lang="en-GB" sz="1200" dirty="0" smtClean="0"/>
              <a:t>.</a:t>
            </a:r>
            <a:endParaRPr lang="en-GB" sz="1200" dirty="0">
              <a:solidFill>
                <a:srgbClr val="282E2B"/>
              </a:solidFill>
            </a:endParaRPr>
          </a:p>
        </p:txBody>
      </p:sp>
      <p:sp>
        <p:nvSpPr>
          <p:cNvPr id="11" name="TextBox 10"/>
          <p:cNvSpPr txBox="1"/>
          <p:nvPr/>
        </p:nvSpPr>
        <p:spPr>
          <a:xfrm>
            <a:off x="6383469" y="6201349"/>
            <a:ext cx="5459087" cy="677108"/>
          </a:xfrm>
          <a:prstGeom prst="rect">
            <a:avLst/>
          </a:prstGeom>
          <a:solidFill>
            <a:schemeClr val="bg1"/>
          </a:solidFill>
        </p:spPr>
        <p:txBody>
          <a:bodyPr wrap="square"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T</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his map of weekly confirmed cases by middle super output area (MSOA) in England are included in the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3"/>
              </a:rPr>
              <a:t>PHE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which is updated daily.  </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16" name="Picture 15"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6417043" y="6201349"/>
            <a:ext cx="382229" cy="394583"/>
          </a:xfrm>
          <a:prstGeom prst="rect">
            <a:avLst/>
          </a:prstGeom>
        </p:spPr>
      </p:pic>
      <p:sp>
        <p:nvSpPr>
          <p:cNvPr id="19" name="TextBox 18"/>
          <p:cNvSpPr txBox="1"/>
          <p:nvPr/>
        </p:nvSpPr>
        <p:spPr>
          <a:xfrm>
            <a:off x="6339107" y="5667215"/>
            <a:ext cx="29908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(27</a:t>
            </a:r>
            <a:r>
              <a:rPr lang="en-GB" sz="1400" dirty="0" smtClean="0">
                <a:solidFill>
                  <a:srgbClr val="282E2B"/>
                </a:solidFill>
                <a:latin typeface="Arial" panose="020B0604020202020204"/>
              </a:rPr>
              <a:t>8</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/21 to 2/9/21</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7" name="Picture 6" title="Legend"/>
          <p:cNvPicPr>
            <a:picLocks noChangeAspect="1"/>
          </p:cNvPicPr>
          <p:nvPr/>
        </p:nvPicPr>
        <p:blipFill>
          <a:blip r:embed="rId5"/>
          <a:stretch>
            <a:fillRect/>
          </a:stretch>
        </p:blipFill>
        <p:spPr>
          <a:xfrm>
            <a:off x="6369959" y="4767761"/>
            <a:ext cx="1790476" cy="942857"/>
          </a:xfrm>
          <a:prstGeom prst="rect">
            <a:avLst/>
          </a:prstGeom>
        </p:spPr>
      </p:pic>
    </p:spTree>
    <p:extLst>
      <p:ext uri="{BB962C8B-B14F-4D97-AF65-F5344CB8AC3E}">
        <p14:creationId xmlns:p14="http://schemas.microsoft.com/office/powerpoint/2010/main" val="415011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 showing weekly 7 day case rate across the county by MSOA from late March 2021 onwards" title="Lab-confirmed cases around the county: trends in rates over time"/>
          <p:cNvPicPr>
            <a:picLocks noChangeAspect="1"/>
          </p:cNvPicPr>
          <p:nvPr/>
        </p:nvPicPr>
        <p:blipFill>
          <a:blip r:embed="rId3"/>
          <a:stretch>
            <a:fillRect/>
          </a:stretch>
        </p:blipFill>
        <p:spPr>
          <a:xfrm>
            <a:off x="1415480" y="2276872"/>
            <a:ext cx="10369152" cy="4549502"/>
          </a:xfrm>
          <a:prstGeom prst="rect">
            <a:avLst/>
          </a:prstGeom>
        </p:spPr>
      </p:pic>
      <p:sp>
        <p:nvSpPr>
          <p:cNvPr id="2" name="Title 1" title="Lab-confirmed cases around the county: trends in rates over time"/>
          <p:cNvSpPr>
            <a:spLocks noGrp="1"/>
          </p:cNvSpPr>
          <p:nvPr>
            <p:ph type="title"/>
          </p:nvPr>
        </p:nvSpPr>
        <p:spPr>
          <a:xfrm>
            <a:off x="119336" y="132472"/>
            <a:ext cx="11519999" cy="399575"/>
          </a:xfrm>
        </p:spPr>
        <p:txBody>
          <a:bodyPr>
            <a:normAutofit fontScale="90000"/>
          </a:bodyPr>
          <a:lstStyle/>
          <a:p>
            <a:r>
              <a:rPr lang="en-GB" sz="2400" b="1" dirty="0">
                <a:solidFill>
                  <a:srgbClr val="282E2B"/>
                </a:solidFill>
                <a:cs typeface="Arial" panose="020B0604020202020204" pitchFamily="34" charset="0"/>
              </a:rPr>
              <a:t>Lab-confirmed cases around the county: trends in rates over </a:t>
            </a:r>
            <a:r>
              <a:rPr lang="en-GB" sz="2400" b="1" dirty="0" smtClean="0">
                <a:solidFill>
                  <a:srgbClr val="282E2B"/>
                </a:solidFill>
                <a:cs typeface="Arial" panose="020B0604020202020204" pitchFamily="34" charset="0"/>
              </a:rPr>
              <a:t>time</a:t>
            </a:r>
            <a:endParaRPr lang="en-GB" sz="2400" b="1" dirty="0"/>
          </a:p>
        </p:txBody>
      </p:sp>
      <p:sp>
        <p:nvSpPr>
          <p:cNvPr id="5" name="TextBox 4"/>
          <p:cNvSpPr txBox="1"/>
          <p:nvPr/>
        </p:nvSpPr>
        <p:spPr>
          <a:xfrm>
            <a:off x="-27518" y="522918"/>
            <a:ext cx="11977082" cy="176971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400" dirty="0" smtClean="0"/>
              <a:t>Whilst the previous slide shows cases in the last 7 days, this “heat map” shows how the 7-day rates per 100,000 have changed in each area of Herefordshire from late March. The areas (MSOAs*) are ranked by the rate seen in the week ending 03 September.</a:t>
            </a:r>
          </a:p>
          <a:p>
            <a:pPr marL="742950" lvl="1" indent="-285750">
              <a:spcBef>
                <a:spcPts val="600"/>
              </a:spcBef>
              <a:buFont typeface="Arial" panose="020B0604020202020204" pitchFamily="34" charset="0"/>
              <a:buChar char="•"/>
            </a:pPr>
            <a:r>
              <a:rPr lang="en-GB" sz="1200" dirty="0" smtClean="0"/>
              <a:t>It’s important to note that rates per 100,000 can be significantly affected by relatively small numbers of cases in areas as small as MSOAs, especially when there are single-figure case numbers.  The absolute number of cases are shown as context.</a:t>
            </a:r>
          </a:p>
          <a:p>
            <a:pPr marL="285750" indent="-285750">
              <a:spcBef>
                <a:spcPts val="600"/>
              </a:spcBef>
              <a:buFont typeface="Arial" panose="020B0604020202020204" pitchFamily="34" charset="0"/>
              <a:buChar char="•"/>
            </a:pPr>
            <a:r>
              <a:rPr lang="en-US" sz="1400" dirty="0"/>
              <a:t>All </a:t>
            </a:r>
            <a:r>
              <a:rPr lang="en-US" sz="1400" dirty="0" smtClean="0"/>
              <a:t>but four 23 Herefordshire MSOAs </a:t>
            </a:r>
            <a:r>
              <a:rPr lang="en-US" sz="1400" dirty="0"/>
              <a:t>have had </a:t>
            </a:r>
            <a:r>
              <a:rPr lang="en-US" sz="1400" dirty="0" smtClean="0"/>
              <a:t>20 </a:t>
            </a:r>
            <a:r>
              <a:rPr lang="en-US" sz="1400" dirty="0"/>
              <a:t>or more </a:t>
            </a:r>
            <a:r>
              <a:rPr lang="en-US" sz="1400" dirty="0" smtClean="0"/>
              <a:t>cases in the last week.    </a:t>
            </a:r>
            <a:endParaRPr lang="en-US" sz="1400" dirty="0"/>
          </a:p>
          <a:p>
            <a:pPr marL="285750" indent="-285750">
              <a:spcBef>
                <a:spcPts val="600"/>
              </a:spcBef>
              <a:buFont typeface="Arial" panose="020B0604020202020204" pitchFamily="34" charset="0"/>
              <a:buChar char="•"/>
            </a:pPr>
            <a:r>
              <a:rPr lang="en-US" sz="1400" dirty="0" smtClean="0"/>
              <a:t>The high rates in ‘Hereford East’ and ‘Hereford Central’ are associated with community transmission and household clusters, while the high rate in ‘Ross-on-Wye’ is driven by a situation in a care home setting.</a:t>
            </a:r>
            <a:endParaRPr lang="en-US" sz="1400" dirty="0"/>
          </a:p>
        </p:txBody>
      </p:sp>
      <p:sp>
        <p:nvSpPr>
          <p:cNvPr id="4" name="TextBox 3"/>
          <p:cNvSpPr txBox="1"/>
          <p:nvPr/>
        </p:nvSpPr>
        <p:spPr>
          <a:xfrm>
            <a:off x="0" y="5750004"/>
            <a:ext cx="1487488" cy="1107996"/>
          </a:xfrm>
          <a:prstGeom prst="rect">
            <a:avLst/>
          </a:prstGeom>
          <a:solidFill>
            <a:schemeClr val="bg1"/>
          </a:solidFill>
        </p:spPr>
        <p:txBody>
          <a:bodyPr wrap="square" rtlCol="0">
            <a:spAutoFit/>
          </a:bodyPr>
          <a:lstStyle/>
          <a:p>
            <a:pPr lvl="0">
              <a:defRPr/>
            </a:pPr>
            <a:r>
              <a:rPr lang="en-GB" sz="1100" dirty="0">
                <a:solidFill>
                  <a:srgbClr val="282E2B"/>
                </a:solidFill>
              </a:rPr>
              <a:t>* Middle super output areas: geographies designed by </a:t>
            </a:r>
            <a:r>
              <a:rPr lang="en-GB" sz="1100" dirty="0" smtClean="0">
                <a:solidFill>
                  <a:srgbClr val="282E2B"/>
                </a:solidFill>
              </a:rPr>
              <a:t>ONS </a:t>
            </a:r>
            <a:r>
              <a:rPr lang="en-GB" sz="1100" dirty="0">
                <a:solidFill>
                  <a:srgbClr val="282E2B"/>
                </a:solidFill>
              </a:rPr>
              <a:t>to have broadly similar population sizes</a:t>
            </a:r>
          </a:p>
        </p:txBody>
      </p:sp>
    </p:spTree>
    <p:extLst>
      <p:ext uri="{BB962C8B-B14F-4D97-AF65-F5344CB8AC3E}">
        <p14:creationId xmlns:p14="http://schemas.microsoft.com/office/powerpoint/2010/main" val="3234041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2" y="63431"/>
            <a:ext cx="11916397" cy="469808"/>
          </a:xfrm>
        </p:spPr>
        <p:txBody>
          <a:bodyPr vert="horz" lIns="91440" tIns="45720" rIns="91440" bIns="45720" rtlCol="0" anchor="ctr">
            <a:normAutofit fontScale="90000"/>
          </a:bodyPr>
          <a:lstStyle/>
          <a:p>
            <a:r>
              <a:rPr lang="en-GB" sz="2800" b="1" dirty="0" smtClean="0">
                <a:cs typeface="Arial" panose="020B0604020202020204" pitchFamily="34" charset="0"/>
              </a:rPr>
              <a:t>Variants of concern: confirmed cases of the Delta variant in Herefordshire</a:t>
            </a:r>
            <a:endParaRPr lang="en-GB" sz="2800" b="1" dirty="0">
              <a:cs typeface="Arial" panose="020B0604020202020204" pitchFamily="34" charset="0"/>
            </a:endParaRPr>
          </a:p>
        </p:txBody>
      </p:sp>
      <p:sp>
        <p:nvSpPr>
          <p:cNvPr id="3" name="Content Placeholder 2"/>
          <p:cNvSpPr>
            <a:spLocks noGrp="1"/>
          </p:cNvSpPr>
          <p:nvPr>
            <p:ph sz="half" idx="1"/>
          </p:nvPr>
        </p:nvSpPr>
        <p:spPr>
          <a:xfrm>
            <a:off x="115830" y="443170"/>
            <a:ext cx="11835880" cy="1434451"/>
          </a:xfrm>
        </p:spPr>
        <p:txBody>
          <a:bodyPr lIns="36000" tIns="36000" rIns="36000" bIns="36000">
            <a:noAutofit/>
          </a:bodyPr>
          <a:lstStyle/>
          <a:p>
            <a:pPr>
              <a:lnSpc>
                <a:spcPct val="100000"/>
              </a:lnSpc>
              <a:spcBef>
                <a:spcPts val="600"/>
              </a:spcBef>
            </a:pPr>
            <a:r>
              <a:rPr lang="en-US" sz="1600" dirty="0" smtClean="0"/>
              <a:t>A Covid-19 variant </a:t>
            </a:r>
            <a:r>
              <a:rPr lang="en-US" sz="1600" dirty="0"/>
              <a:t>is classed as a variant of concern (VOC) if it is associated with one or more of the following:</a:t>
            </a:r>
          </a:p>
          <a:p>
            <a:pPr lvl="1">
              <a:lnSpc>
                <a:spcPct val="100000"/>
              </a:lnSpc>
              <a:spcBef>
                <a:spcPts val="600"/>
              </a:spcBef>
            </a:pPr>
            <a:r>
              <a:rPr lang="en-US" sz="1400" dirty="0"/>
              <a:t>An increase in transmissibility or other detrimental </a:t>
            </a:r>
            <a:r>
              <a:rPr lang="en-US" sz="1400" dirty="0" smtClean="0"/>
              <a:t>change </a:t>
            </a:r>
            <a:r>
              <a:rPr lang="en-US" sz="1400" dirty="0"/>
              <a:t>in epidemiology</a:t>
            </a:r>
          </a:p>
          <a:p>
            <a:pPr lvl="1">
              <a:lnSpc>
                <a:spcPct val="100000"/>
              </a:lnSpc>
              <a:spcBef>
                <a:spcPts val="600"/>
              </a:spcBef>
            </a:pPr>
            <a:r>
              <a:rPr lang="en-US" sz="1400" dirty="0"/>
              <a:t>An increase in the severity of the infection</a:t>
            </a:r>
          </a:p>
          <a:p>
            <a:pPr lvl="1">
              <a:lnSpc>
                <a:spcPct val="100000"/>
              </a:lnSpc>
              <a:spcBef>
                <a:spcPts val="600"/>
              </a:spcBef>
            </a:pPr>
            <a:r>
              <a:rPr lang="en-US" sz="1400" dirty="0"/>
              <a:t>Escape from immunity derived from natural infection</a:t>
            </a:r>
          </a:p>
          <a:p>
            <a:pPr lvl="1">
              <a:lnSpc>
                <a:spcPct val="100000"/>
              </a:lnSpc>
              <a:spcBef>
                <a:spcPts val="600"/>
              </a:spcBef>
            </a:pPr>
            <a:r>
              <a:rPr lang="en-US" sz="1400" dirty="0"/>
              <a:t>A decrease in effectiveness of vaccinations or clinical </a:t>
            </a:r>
            <a:r>
              <a:rPr lang="en-US" sz="1400" dirty="0" smtClean="0"/>
              <a:t>treatment</a:t>
            </a:r>
            <a:endParaRPr lang="en-US" sz="1400" dirty="0"/>
          </a:p>
          <a:p>
            <a:pPr marL="0" indent="0">
              <a:lnSpc>
                <a:spcPct val="100000"/>
              </a:lnSpc>
              <a:spcBef>
                <a:spcPts val="600"/>
              </a:spcBef>
              <a:buNone/>
            </a:pPr>
            <a:endParaRPr lang="en-US" sz="1400" dirty="0"/>
          </a:p>
        </p:txBody>
      </p:sp>
      <p:sp>
        <p:nvSpPr>
          <p:cNvPr id="11" name="TextBox 10"/>
          <p:cNvSpPr txBox="1"/>
          <p:nvPr/>
        </p:nvSpPr>
        <p:spPr>
          <a:xfrm>
            <a:off x="2395764" y="6309320"/>
            <a:ext cx="9810295" cy="461665"/>
          </a:xfrm>
          <a:prstGeom prst="rect">
            <a:avLst/>
          </a:prstGeom>
          <a:solidFill>
            <a:schemeClr val="bg1"/>
          </a:solidFill>
        </p:spPr>
        <p:txBody>
          <a:bodyPr wrap="square" rtlCol="0">
            <a:spAutoFit/>
          </a:bodyPr>
          <a:lstStyle/>
          <a:p>
            <a:r>
              <a:rPr lang="en-GB" sz="1200" b="1" dirty="0"/>
              <a:t>  </a:t>
            </a:r>
            <a:r>
              <a:rPr lang="en-GB" sz="1200" b="1" dirty="0" smtClean="0"/>
              <a:t>  Where can I find out more? </a:t>
            </a:r>
            <a:r>
              <a:rPr lang="en-GB" sz="1200" dirty="0" smtClean="0"/>
              <a:t>PHE provide regularly updated information concerning the Delta variant and other new</a:t>
            </a:r>
            <a:r>
              <a:rPr lang="en-US" sz="1200" dirty="0" smtClean="0"/>
              <a:t> variants </a:t>
            </a:r>
            <a:r>
              <a:rPr lang="en-US" sz="1200" dirty="0"/>
              <a:t>under investigation </a:t>
            </a:r>
            <a:r>
              <a:rPr lang="en-US" sz="1200" dirty="0" smtClean="0"/>
              <a:t>in  </a:t>
            </a:r>
            <a:r>
              <a:rPr lang="en-US" sz="1200" dirty="0" smtClean="0">
                <a:hlinkClick r:id="rId2"/>
              </a:rPr>
              <a:t>Variants of Concern Briefing notes</a:t>
            </a:r>
            <a:endParaRPr lang="en-GB" sz="1200" dirty="0"/>
          </a:p>
        </p:txBody>
      </p:sp>
      <p:pic>
        <p:nvPicPr>
          <p:cNvPr id="12" name="Picture 11" descr="&quot;&quot;"/>
          <p:cNvPicPr>
            <a:picLocks noChangeAspect="1"/>
          </p:cNvPicPr>
          <p:nvPr/>
        </p:nvPicPr>
        <p:blipFill rotWithShape="1">
          <a:blip r:embed="rId3">
            <a:clrChange>
              <a:clrFrom>
                <a:srgbClr val="FFFFFF"/>
              </a:clrFrom>
              <a:clrTo>
                <a:srgbClr val="FFFFFF">
                  <a:alpha val="0"/>
                </a:srgbClr>
              </a:clrTo>
            </a:clrChange>
          </a:blip>
          <a:srcRect l="8548"/>
          <a:stretch/>
        </p:blipFill>
        <p:spPr>
          <a:xfrm>
            <a:off x="2342999" y="6309320"/>
            <a:ext cx="312179" cy="285108"/>
          </a:xfrm>
          <a:prstGeom prst="rect">
            <a:avLst/>
          </a:prstGeom>
        </p:spPr>
      </p:pic>
      <p:sp>
        <p:nvSpPr>
          <p:cNvPr id="13" name="Rectangle 12"/>
          <p:cNvSpPr/>
          <p:nvPr/>
        </p:nvSpPr>
        <p:spPr>
          <a:xfrm>
            <a:off x="115830" y="3634744"/>
            <a:ext cx="3520691" cy="2242528"/>
          </a:xfrm>
          <a:prstGeom prst="rect">
            <a:avLst/>
          </a:prstGeom>
          <a:solidFill>
            <a:schemeClr val="bg1"/>
          </a:solidFill>
          <a:ln w="12700">
            <a:solidFill>
              <a:srgbClr val="FFC000"/>
            </a:solidFill>
          </a:ln>
        </p:spPr>
        <p:txBody>
          <a:bodyPr wrap="square" lIns="36000" tIns="36000" rIns="3600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US" sz="1100" dirty="0">
                <a:solidFill>
                  <a:srgbClr val="282E2B"/>
                </a:solidFill>
              </a:rPr>
              <a:t>The most accurate way to identify a Covid-19 variant of concern is via the full sequencing of test specimens, but this process can take longer than other methods of </a:t>
            </a:r>
            <a:r>
              <a:rPr lang="en-US" sz="1100" dirty="0" smtClean="0">
                <a:solidFill>
                  <a:srgbClr val="282E2B"/>
                </a:solidFill>
              </a:rPr>
              <a:t>identification, so the presence of an ‘S’ gene positive result is used as an indication.</a:t>
            </a:r>
          </a:p>
          <a:p>
            <a:pPr marL="254250" indent="-171450">
              <a:spcBef>
                <a:spcPts val="300"/>
              </a:spcBef>
              <a:buFont typeface="Arial" panose="020B0604020202020204" pitchFamily="34" charset="0"/>
              <a:buChar char="•"/>
              <a:defRPr/>
            </a:pPr>
            <a:r>
              <a:rPr lang="en-US" sz="1100" dirty="0" smtClean="0">
                <a:solidFill>
                  <a:srgbClr val="282E2B"/>
                </a:solidFill>
              </a:rPr>
              <a:t>*Not all samples are processed in laboratories which have the capability to run assays which are able to detect the the S gene (</a:t>
            </a:r>
            <a:r>
              <a:rPr lang="en-US" sz="1100" dirty="0" err="1" smtClean="0">
                <a:solidFill>
                  <a:srgbClr val="282E2B"/>
                </a:solidFill>
              </a:rPr>
              <a:t>TaqPath</a:t>
            </a:r>
            <a:r>
              <a:rPr lang="en-US" sz="1100" dirty="0" smtClean="0">
                <a:solidFill>
                  <a:srgbClr val="282E2B"/>
                </a:solidFill>
              </a:rPr>
              <a:t> lab) – results from labs which do perform the assay may be used as a proxy for the frequency of VOC overall</a:t>
            </a:r>
            <a:r>
              <a:rPr lang="en-US" sz="1200" dirty="0" smtClean="0">
                <a:solidFill>
                  <a:srgbClr val="282E2B"/>
                </a:solidFill>
              </a:rPr>
              <a:t>.</a:t>
            </a:r>
          </a:p>
        </p:txBody>
      </p:sp>
      <p:sp>
        <p:nvSpPr>
          <p:cNvPr id="16" name="Content Placeholder 2"/>
          <p:cNvSpPr>
            <a:spLocks noGrp="1"/>
          </p:cNvSpPr>
          <p:nvPr>
            <p:ph sz="half" idx="1"/>
          </p:nvPr>
        </p:nvSpPr>
        <p:spPr>
          <a:xfrm>
            <a:off x="208855" y="1877621"/>
            <a:ext cx="11681771" cy="1695395"/>
          </a:xfrm>
        </p:spPr>
        <p:txBody>
          <a:bodyPr lIns="36000" tIns="36000" rIns="36000" bIns="36000">
            <a:noAutofit/>
          </a:bodyPr>
          <a:lstStyle/>
          <a:p>
            <a:pPr>
              <a:lnSpc>
                <a:spcPct val="100000"/>
              </a:lnSpc>
              <a:spcBef>
                <a:spcPts val="600"/>
              </a:spcBef>
            </a:pPr>
            <a:r>
              <a:rPr lang="en-US" sz="1600" dirty="0" smtClean="0"/>
              <a:t>The </a:t>
            </a:r>
            <a:r>
              <a:rPr lang="en-US" sz="1600" dirty="0"/>
              <a:t>presence of an ‘S’ gene positive result is indicative of a variant of concern, currently most likely to be </a:t>
            </a:r>
            <a:r>
              <a:rPr lang="en-US" sz="1600" dirty="0" smtClean="0"/>
              <a:t>VOC-21APR-02 </a:t>
            </a:r>
            <a:r>
              <a:rPr lang="en-US" sz="1600" dirty="0"/>
              <a:t>(the </a:t>
            </a:r>
            <a:r>
              <a:rPr lang="en-US" sz="1600" dirty="0" smtClean="0"/>
              <a:t>Delta </a:t>
            </a:r>
            <a:r>
              <a:rPr lang="en-US" sz="1600" dirty="0"/>
              <a:t>variant). </a:t>
            </a:r>
          </a:p>
          <a:p>
            <a:pPr marL="285750" indent="-285750">
              <a:buFont typeface="Arial" panose="020B0604020202020204" pitchFamily="34" charset="0"/>
              <a:buChar char="•"/>
            </a:pPr>
            <a:r>
              <a:rPr lang="en-GB" sz="1600" dirty="0" smtClean="0"/>
              <a:t>Since </a:t>
            </a:r>
            <a:r>
              <a:rPr lang="en-GB" sz="1600" dirty="0"/>
              <a:t>the 10</a:t>
            </a:r>
            <a:r>
              <a:rPr lang="en-GB" sz="1600" baseline="30000" dirty="0"/>
              <a:t>th</a:t>
            </a:r>
            <a:r>
              <a:rPr lang="en-GB" sz="1600" dirty="0"/>
              <a:t> of June, almost all genotyping/sequencing results have indicated the Delta variant.</a:t>
            </a:r>
          </a:p>
          <a:p>
            <a:pPr marL="285750" indent="-285750">
              <a:buFont typeface="Arial" panose="020B0604020202020204" pitchFamily="34" charset="0"/>
              <a:buChar char="•"/>
            </a:pPr>
            <a:r>
              <a:rPr lang="en-GB" sz="1600" dirty="0"/>
              <a:t>A single provisional genotyping result indicated a potential Delta variant with the K417N mutation in a Herefordshire resident who was tested on the 30</a:t>
            </a:r>
            <a:r>
              <a:rPr lang="en-GB" sz="1600" baseline="30000" dirty="0"/>
              <a:t>th</a:t>
            </a:r>
            <a:r>
              <a:rPr lang="en-GB" sz="1600" dirty="0"/>
              <a:t> of June 2021. Enhanced contact tracing has been undertaken, with testing of close contacts arranged as advised by PHE.</a:t>
            </a:r>
          </a:p>
          <a:p>
            <a:pPr>
              <a:lnSpc>
                <a:spcPct val="100000"/>
              </a:lnSpc>
              <a:spcBef>
                <a:spcPts val="600"/>
              </a:spcBef>
            </a:pPr>
            <a:endParaRPr lang="en-US" sz="1600" dirty="0"/>
          </a:p>
          <a:p>
            <a:pPr marL="0" indent="0">
              <a:lnSpc>
                <a:spcPct val="100000"/>
              </a:lnSpc>
              <a:spcBef>
                <a:spcPts val="600"/>
              </a:spcBef>
              <a:buNone/>
            </a:pPr>
            <a:endParaRPr lang="en-US" sz="1400" dirty="0"/>
          </a:p>
        </p:txBody>
      </p:sp>
      <p:pic>
        <p:nvPicPr>
          <p:cNvPr id="10" name="Picture 9" descr="Chart showing the number of confirmed cases of variants of concern in herefordshire since December 2020" title="Confirmed cases of variants of concern"/>
          <p:cNvPicPr>
            <a:picLocks noChangeAspect="1"/>
          </p:cNvPicPr>
          <p:nvPr/>
        </p:nvPicPr>
        <p:blipFill>
          <a:blip r:embed="rId4"/>
          <a:stretch>
            <a:fillRect/>
          </a:stretch>
        </p:blipFill>
        <p:spPr>
          <a:xfrm>
            <a:off x="3863752" y="3356992"/>
            <a:ext cx="8370689" cy="2952328"/>
          </a:xfrm>
          <a:prstGeom prst="rect">
            <a:avLst/>
          </a:prstGeom>
        </p:spPr>
      </p:pic>
    </p:spTree>
    <p:extLst>
      <p:ext uri="{BB962C8B-B14F-4D97-AF65-F5344CB8AC3E}">
        <p14:creationId xmlns:p14="http://schemas.microsoft.com/office/powerpoint/2010/main" val="1400890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showing proportion of population aged 18+ having recieved 1st dose does of vaccine by MSOA" title="Vaccinations in Herefordshi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512" y="-171400"/>
            <a:ext cx="5203488" cy="5843507"/>
          </a:xfrm>
          <a:prstGeom prst="rect">
            <a:avLst/>
          </a:prstGeom>
        </p:spPr>
      </p:pic>
      <p:sp>
        <p:nvSpPr>
          <p:cNvPr id="2" name="Title 1" descr="Map showing the proportion of the population aged 50+ having recieved 1st dose of vaccine by MSOA" title="Vaccinations in Herefordshire"/>
          <p:cNvSpPr>
            <a:spLocks noGrp="1"/>
          </p:cNvSpPr>
          <p:nvPr>
            <p:ph type="title"/>
          </p:nvPr>
        </p:nvSpPr>
        <p:spPr>
          <a:xfrm>
            <a:off x="142324" y="-59232"/>
            <a:ext cx="6192688" cy="548680"/>
          </a:xfrm>
        </p:spPr>
        <p:txBody>
          <a:bodyPr>
            <a:normAutofit fontScale="90000"/>
          </a:bodyPr>
          <a:lstStyle/>
          <a:p>
            <a:r>
              <a:rPr lang="en-GB" sz="2700" b="1" dirty="0" smtClean="0">
                <a:solidFill>
                  <a:srgbClr val="282E2B"/>
                </a:solidFill>
                <a:cs typeface="Arial" panose="020B0604020202020204" pitchFamily="34" charset="0"/>
              </a:rPr>
              <a:t>Vaccinations in Herefordshire: 1</a:t>
            </a:r>
            <a:r>
              <a:rPr lang="en-GB" sz="2700" b="1" baseline="30000" dirty="0" smtClean="0">
                <a:solidFill>
                  <a:srgbClr val="282E2B"/>
                </a:solidFill>
                <a:cs typeface="Arial" panose="020B0604020202020204" pitchFamily="34" charset="0"/>
              </a:rPr>
              <a:t>st</a:t>
            </a:r>
            <a:r>
              <a:rPr lang="en-GB" sz="2700" b="1" dirty="0" smtClean="0">
                <a:solidFill>
                  <a:srgbClr val="282E2B"/>
                </a:solidFill>
                <a:cs typeface="Arial" panose="020B0604020202020204" pitchFamily="34" charset="0"/>
              </a:rPr>
              <a:t> dose</a:t>
            </a:r>
            <a:endParaRPr lang="en-GB" sz="2700" dirty="0"/>
          </a:p>
        </p:txBody>
      </p:sp>
      <p:sp>
        <p:nvSpPr>
          <p:cNvPr id="10" name="Title 1"/>
          <p:cNvSpPr txBox="1">
            <a:spLocks/>
          </p:cNvSpPr>
          <p:nvPr/>
        </p:nvSpPr>
        <p:spPr>
          <a:xfrm>
            <a:off x="50982" y="465813"/>
            <a:ext cx="7504992" cy="4137777"/>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NHS data indicates that as of </a:t>
            </a:r>
            <a:r>
              <a:rPr lang="en-GB" sz="1500" dirty="0" smtClean="0">
                <a:latin typeface="+mj-lt"/>
                <a:ea typeface="+mj-ea"/>
                <a:cs typeface="+mj-cs"/>
              </a:rPr>
              <a:t>29 August </a:t>
            </a:r>
            <a:r>
              <a:rPr lang="en-GB" sz="1500" b="1" dirty="0" smtClean="0">
                <a:latin typeface="+mj-lt"/>
                <a:ea typeface="+mj-ea"/>
                <a:cs typeface="+mj-cs"/>
              </a:rPr>
              <a:t>142,413 </a:t>
            </a:r>
            <a:r>
              <a:rPr lang="en-GB" sz="1500" dirty="0" smtClean="0">
                <a:latin typeface="+mj-lt"/>
                <a:ea typeface="+mj-ea"/>
                <a:cs typeface="+mj-cs"/>
              </a:rPr>
              <a:t>Herefordshire GP patients </a:t>
            </a:r>
            <a:r>
              <a:rPr lang="en-GB" sz="1500" dirty="0"/>
              <a:t>(aged 18</a:t>
            </a:r>
            <a:r>
              <a:rPr lang="en-GB" sz="1500" dirty="0" smtClean="0"/>
              <a:t>+) </a:t>
            </a:r>
            <a:r>
              <a:rPr lang="en-GB" sz="1500" dirty="0" smtClean="0">
                <a:latin typeface="+mj-lt"/>
                <a:ea typeface="+mj-ea"/>
                <a:cs typeface="+mj-cs"/>
              </a:rPr>
              <a:t>had </a:t>
            </a:r>
            <a:r>
              <a:rPr lang="en-GB" sz="1500" dirty="0">
                <a:latin typeface="+mj-lt"/>
                <a:ea typeface="+mj-ea"/>
                <a:cs typeface="+mj-cs"/>
              </a:rPr>
              <a:t>received their first </a:t>
            </a:r>
            <a:r>
              <a:rPr lang="en-GB" sz="1500" dirty="0" smtClean="0">
                <a:latin typeface="+mj-lt"/>
                <a:ea typeface="+mj-ea"/>
                <a:cs typeface="+mj-cs"/>
              </a:rPr>
              <a:t>dose: </a:t>
            </a:r>
            <a:r>
              <a:rPr lang="en-GB" sz="1500" b="1" dirty="0" smtClean="0">
                <a:latin typeface="+mj-lt"/>
                <a:ea typeface="+mj-ea"/>
                <a:cs typeface="+mj-cs"/>
              </a:rPr>
              <a:t>87%</a:t>
            </a:r>
            <a:r>
              <a:rPr lang="en-GB" sz="1500" dirty="0" smtClean="0">
                <a:latin typeface="+mj-lt"/>
                <a:ea typeface="+mj-ea"/>
                <a:cs typeface="+mj-cs"/>
              </a:rPr>
              <a:t> </a:t>
            </a:r>
            <a:r>
              <a:rPr lang="en-GB" sz="1500" dirty="0">
                <a:latin typeface="+mj-lt"/>
                <a:ea typeface="+mj-ea"/>
                <a:cs typeface="+mj-cs"/>
              </a:rPr>
              <a:t>of eligible </a:t>
            </a:r>
            <a:r>
              <a:rPr lang="en-GB" sz="1500" dirty="0" smtClean="0">
                <a:latin typeface="+mj-lt"/>
                <a:ea typeface="+mj-ea"/>
                <a:cs typeface="+mj-cs"/>
              </a:rPr>
              <a:t>residents. </a:t>
            </a:r>
            <a:r>
              <a:rPr lang="en-GB" sz="1500" dirty="0"/>
              <a:t>A further </a:t>
            </a:r>
            <a:r>
              <a:rPr lang="en-GB" sz="1500" b="1" dirty="0" smtClean="0"/>
              <a:t>2,702</a:t>
            </a:r>
            <a:r>
              <a:rPr lang="en-GB" sz="1500" dirty="0" smtClean="0"/>
              <a:t> </a:t>
            </a:r>
            <a:r>
              <a:rPr lang="en-GB" sz="1500" dirty="0"/>
              <a:t>under 18s had received their first </a:t>
            </a:r>
            <a:r>
              <a:rPr lang="en-GB" sz="1500" dirty="0" smtClean="0"/>
              <a:t>dose</a:t>
            </a:r>
            <a:endParaRPr lang="en-GB" sz="1500" dirty="0">
              <a:latin typeface="+mj-lt"/>
              <a:ea typeface="+mj-ea"/>
              <a:cs typeface="+mj-cs"/>
            </a:endParaRP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proportion of the </a:t>
            </a:r>
            <a:r>
              <a:rPr lang="en-GB" sz="1500" dirty="0" smtClean="0">
                <a:latin typeface="+mj-lt"/>
                <a:ea typeface="+mj-ea"/>
                <a:cs typeface="+mj-cs"/>
              </a:rPr>
              <a:t>community dwelling population vaccinated </a:t>
            </a:r>
            <a:r>
              <a:rPr lang="en-GB" sz="1500" dirty="0">
                <a:latin typeface="+mj-lt"/>
                <a:ea typeface="+mj-ea"/>
                <a:cs typeface="+mj-cs"/>
              </a:rPr>
              <a:t>by MSOA ranges from </a:t>
            </a:r>
            <a:r>
              <a:rPr lang="en-GB" sz="1500" dirty="0" smtClean="0">
                <a:latin typeface="+mj-lt"/>
                <a:ea typeface="+mj-ea"/>
                <a:cs typeface="+mj-cs"/>
              </a:rPr>
              <a:t>78% (‘Hereford Central’) </a:t>
            </a:r>
            <a:r>
              <a:rPr lang="en-GB" sz="1500" dirty="0">
                <a:latin typeface="+mj-lt"/>
                <a:ea typeface="+mj-ea"/>
                <a:cs typeface="+mj-cs"/>
              </a:rPr>
              <a:t>to </a:t>
            </a:r>
            <a:r>
              <a:rPr lang="en-GB" sz="1500" dirty="0" smtClean="0">
                <a:latin typeface="+mj-lt"/>
                <a:ea typeface="+mj-ea"/>
                <a:cs typeface="+mj-cs"/>
              </a:rPr>
              <a:t>93% (‘</a:t>
            </a:r>
            <a:r>
              <a:rPr lang="en-GB" sz="1500" dirty="0" err="1" smtClean="0">
                <a:latin typeface="+mj-lt"/>
                <a:ea typeface="+mj-ea"/>
                <a:cs typeface="+mj-cs"/>
              </a:rPr>
              <a:t>Wigmore</a:t>
            </a:r>
            <a:r>
              <a:rPr lang="en-GB" sz="1500" dirty="0" smtClean="0">
                <a:latin typeface="+mj-lt"/>
                <a:ea typeface="+mj-ea"/>
                <a:cs typeface="+mj-cs"/>
              </a:rPr>
              <a:t>, </a:t>
            </a:r>
            <a:r>
              <a:rPr lang="en-GB" sz="1500" dirty="0" err="1" smtClean="0">
                <a:latin typeface="+mj-lt"/>
                <a:ea typeface="+mj-ea"/>
                <a:cs typeface="+mj-cs"/>
              </a:rPr>
              <a:t>Orleton</a:t>
            </a:r>
            <a:r>
              <a:rPr lang="en-GB" sz="1500" dirty="0" smtClean="0">
                <a:latin typeface="+mj-lt"/>
                <a:ea typeface="+mj-ea"/>
                <a:cs typeface="+mj-cs"/>
              </a:rPr>
              <a:t> and Brimfield’).</a:t>
            </a:r>
            <a:endParaRPr lang="en-GB" sz="1500" dirty="0">
              <a:latin typeface="+mj-lt"/>
              <a:ea typeface="+mj-ea"/>
              <a:cs typeface="+mj-cs"/>
            </a:endParaRPr>
          </a:p>
          <a:p>
            <a:pPr marL="285750" lvl="1" indent="-285750">
              <a:lnSpc>
                <a:spcPct val="105000"/>
              </a:lnSpc>
              <a:spcAft>
                <a:spcPts val="1200"/>
              </a:spcAft>
              <a:buFont typeface="Arial" panose="020B0604020202020204" pitchFamily="34" charset="0"/>
              <a:buChar char="•"/>
            </a:pPr>
            <a:r>
              <a:rPr lang="en-GB" sz="1500" dirty="0" smtClean="0">
                <a:latin typeface="+mj-lt"/>
                <a:ea typeface="+mj-ea"/>
                <a:cs typeface="+mj-cs"/>
              </a:rPr>
              <a:t>The four lowest figures (all under 84%) were recorded in Hereford </a:t>
            </a:r>
          </a:p>
          <a:p>
            <a:pPr marL="285750" lvl="1" indent="-285750">
              <a:lnSpc>
                <a:spcPct val="105000"/>
              </a:lnSpc>
              <a:spcAft>
                <a:spcPts val="1200"/>
              </a:spcAft>
              <a:buFont typeface="Arial" panose="020B0604020202020204" pitchFamily="34" charset="0"/>
              <a:buChar char="•"/>
            </a:pPr>
            <a:r>
              <a:rPr lang="en-GB" sz="1500" dirty="0" smtClean="0">
                <a:latin typeface="+mj-lt"/>
                <a:ea typeface="+mj-ea"/>
                <a:cs typeface="+mj-cs"/>
              </a:rPr>
              <a:t>Six MSOAs reported figures of over 90%</a:t>
            </a:r>
          </a:p>
          <a:p>
            <a:pPr>
              <a:lnSpc>
                <a:spcPct val="105000"/>
              </a:lnSpc>
              <a:spcBef>
                <a:spcPts val="0"/>
              </a:spcBef>
              <a:spcAft>
                <a:spcPts val="1200"/>
              </a:spcAft>
            </a:pPr>
            <a:r>
              <a:rPr lang="en-GB" sz="1500" b="1" dirty="0" smtClean="0"/>
              <a:t>Note</a:t>
            </a:r>
            <a:r>
              <a:rPr lang="en-GB" sz="1500" b="1" dirty="0"/>
              <a:t>: </a:t>
            </a:r>
            <a:r>
              <a:rPr lang="en-GB" sz="1500" dirty="0"/>
              <a:t>Differences in the proportion of the population vaccinated by MSOA will, in </a:t>
            </a:r>
            <a:r>
              <a:rPr lang="en-GB" sz="1500" dirty="0" smtClean="0"/>
              <a:t>part, </a:t>
            </a:r>
            <a:r>
              <a:rPr lang="en-GB" sz="1500" dirty="0"/>
              <a:t>reflect the </a:t>
            </a:r>
            <a:r>
              <a:rPr lang="en-GB" sz="1500" dirty="0" smtClean="0"/>
              <a:t>differing </a:t>
            </a:r>
            <a:r>
              <a:rPr lang="en-GB" sz="1500" dirty="0"/>
              <a:t>age </a:t>
            </a:r>
            <a:r>
              <a:rPr lang="en-GB" sz="1500" dirty="0" smtClean="0"/>
              <a:t>profiles </a:t>
            </a:r>
            <a:r>
              <a:rPr lang="en-GB" sz="1500" dirty="0"/>
              <a:t>between </a:t>
            </a:r>
            <a:r>
              <a:rPr lang="en-GB" sz="1500" dirty="0" smtClean="0"/>
              <a:t>areas because of the way the vaccine programme has been prioritised. The complexities of the data mean that it currently isn’t possible to account for this in reporting.</a:t>
            </a:r>
          </a:p>
          <a:p>
            <a:pPr>
              <a:lnSpc>
                <a:spcPct val="105000"/>
              </a:lnSpc>
              <a:spcBef>
                <a:spcPts val="0"/>
              </a:spcBef>
              <a:spcAft>
                <a:spcPts val="1200"/>
              </a:spcAft>
            </a:pPr>
            <a:r>
              <a:rPr lang="en-GB" sz="1500" dirty="0" smtClean="0"/>
              <a:t>Vaccination rates for MSOAs bordering Wales are likely to be underreported as Herefordshire residents who receive vaccines in Wales and are not included in the Herefordshire data. This may partly explain the geographical patterns seen here.</a:t>
            </a:r>
            <a:endParaRPr lang="en-GB" sz="1500" dirty="0"/>
          </a:p>
        </p:txBody>
      </p:sp>
      <p:sp>
        <p:nvSpPr>
          <p:cNvPr id="11" name="TextBox 10"/>
          <p:cNvSpPr txBox="1"/>
          <p:nvPr/>
        </p:nvSpPr>
        <p:spPr>
          <a:xfrm>
            <a:off x="142324" y="4577443"/>
            <a:ext cx="6776936" cy="1431161"/>
          </a:xfrm>
          <a:prstGeom prst="rect">
            <a:avLst/>
          </a:prstGeom>
          <a:solidFill>
            <a:schemeClr val="bg1"/>
          </a:solidFill>
          <a:ln w="28575">
            <a:solidFill>
              <a:schemeClr val="accent1"/>
            </a:solidFill>
          </a:ln>
        </p:spPr>
        <p:txBody>
          <a:bodyPr wrap="square" rtlCol="0">
            <a:spAutoFit/>
          </a:bodyPr>
          <a:lstStyle/>
          <a:p>
            <a:r>
              <a:rPr lang="en-GB" sz="1100" b="1" i="1" dirty="0"/>
              <a:t>! Be aware !</a:t>
            </a:r>
          </a:p>
          <a:p>
            <a:pPr>
              <a:lnSpc>
                <a:spcPct val="100000"/>
              </a:lnSpc>
              <a:spcBef>
                <a:spcPts val="300"/>
              </a:spcBef>
              <a:defRPr/>
            </a:pPr>
            <a:r>
              <a:rPr lang="en-GB" sz="1100" i="1" dirty="0"/>
              <a:t>Some readers may have access to other sources of data on vaccinations.  Numbers and percentages may vary due to:</a:t>
            </a:r>
          </a:p>
          <a:p>
            <a:pPr marL="360000" lvl="1" indent="-180000">
              <a:spcBef>
                <a:spcPts val="300"/>
              </a:spcBef>
              <a:buFont typeface="Arial" panose="020B0604020202020204" pitchFamily="34" charset="0"/>
              <a:buChar char="•"/>
              <a:defRPr/>
            </a:pPr>
            <a:r>
              <a:rPr lang="en-GB" sz="1100" i="1" dirty="0"/>
              <a:t>Date: the published NHS data lags behind unpublished data intended for other intelligence purposes</a:t>
            </a:r>
          </a:p>
          <a:p>
            <a:pPr marL="360000" lvl="1" indent="-180000">
              <a:spcBef>
                <a:spcPts val="300"/>
              </a:spcBef>
              <a:buFont typeface="Arial" panose="020B0604020202020204" pitchFamily="34" charset="0"/>
              <a:buChar char="•"/>
              <a:defRPr/>
            </a:pPr>
            <a:r>
              <a:rPr lang="en-GB" sz="1100" i="1" dirty="0"/>
              <a:t>Population base: the figure here is the percentage of </a:t>
            </a:r>
            <a:r>
              <a:rPr lang="en-GB" sz="1100" b="1" i="1" dirty="0"/>
              <a:t>Herefordshire residents registered with an English GP practice</a:t>
            </a:r>
            <a:r>
              <a:rPr lang="en-GB" sz="1100" i="1" dirty="0"/>
              <a:t>, whilst others will be a proportion of the </a:t>
            </a:r>
            <a:r>
              <a:rPr lang="en-GB" sz="1100" b="1" i="1" dirty="0"/>
              <a:t>resident </a:t>
            </a:r>
            <a:r>
              <a:rPr lang="en-GB" sz="1100" i="1" dirty="0"/>
              <a:t>population</a:t>
            </a:r>
          </a:p>
          <a:p>
            <a:pPr marL="360000" lvl="1" indent="-180000">
              <a:spcBef>
                <a:spcPts val="300"/>
              </a:spcBef>
              <a:buFont typeface="Arial" panose="020B0604020202020204" pitchFamily="34" charset="0"/>
              <a:buChar char="•"/>
              <a:defRPr/>
            </a:pPr>
            <a:r>
              <a:rPr lang="en-GB" sz="1100" i="1" dirty="0"/>
              <a:t>Age/eligibility group: reporting groups can change</a:t>
            </a:r>
          </a:p>
        </p:txBody>
      </p:sp>
      <p:sp>
        <p:nvSpPr>
          <p:cNvPr id="7" name="TextBox 6"/>
          <p:cNvSpPr txBox="1"/>
          <p:nvPr/>
        </p:nvSpPr>
        <p:spPr>
          <a:xfrm>
            <a:off x="119336" y="6255541"/>
            <a:ext cx="8069484" cy="492443"/>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4"/>
              </a:rPr>
              <a:t>www.england.nhs.uk/statistics/statistical-work-areas/covid-19-vaccinations/</a:t>
            </a:r>
            <a:r>
              <a:rPr lang="en-GB" sz="1200" dirty="0" smtClean="0"/>
              <a:t> </a:t>
            </a:r>
            <a:endParaRPr lang="en-GB" sz="1200" dirty="0"/>
          </a:p>
        </p:txBody>
      </p:sp>
      <p:pic>
        <p:nvPicPr>
          <p:cNvPr id="8" name="Picture 7"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335360" y="6218902"/>
            <a:ext cx="362312" cy="338513"/>
          </a:xfrm>
          <a:prstGeom prst="rect">
            <a:avLst/>
          </a:prstGeom>
        </p:spPr>
      </p:pic>
    </p:spTree>
    <p:extLst>
      <p:ext uri="{BB962C8B-B14F-4D97-AF65-F5344CB8AC3E}">
        <p14:creationId xmlns:p14="http://schemas.microsoft.com/office/powerpoint/2010/main" val="1780145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howing proportion of age groups having recieved first dose of the vaccine in Herefordshire, England and the West Midlands" title="Vaccination 1st dose uptake by age group"/>
          <p:cNvPicPr>
            <a:picLocks noChangeAspect="1"/>
          </p:cNvPicPr>
          <p:nvPr/>
        </p:nvPicPr>
        <p:blipFill>
          <a:blip r:embed="rId3"/>
          <a:stretch>
            <a:fillRect/>
          </a:stretch>
        </p:blipFill>
        <p:spPr>
          <a:xfrm>
            <a:off x="5593622" y="1097360"/>
            <a:ext cx="6161696" cy="4187004"/>
          </a:xfrm>
          <a:prstGeom prst="rect">
            <a:avLst/>
          </a:prstGeom>
        </p:spPr>
      </p:pic>
      <p:sp>
        <p:nvSpPr>
          <p:cNvPr id="2" name="Title 1"/>
          <p:cNvSpPr>
            <a:spLocks noGrp="1"/>
          </p:cNvSpPr>
          <p:nvPr>
            <p:ph type="title"/>
          </p:nvPr>
        </p:nvSpPr>
        <p:spPr>
          <a:xfrm>
            <a:off x="235319" y="548680"/>
            <a:ext cx="11519999" cy="548680"/>
          </a:xfrm>
        </p:spPr>
        <p:txBody>
          <a:bodyPr>
            <a:normAutofit/>
          </a:bodyPr>
          <a:lstStyle/>
          <a:p>
            <a:r>
              <a:rPr lang="en-GB" sz="2800" b="1" kern="0" dirty="0">
                <a:latin typeface="Arial" panose="020B0604020202020204" pitchFamily="34" charset="0"/>
                <a:cs typeface="Arial" panose="020B0604020202020204" pitchFamily="34" charset="0"/>
              </a:rPr>
              <a:t>Vaccination: Uptake by age </a:t>
            </a:r>
            <a:r>
              <a:rPr lang="en-GB" sz="2800" b="1" kern="0" dirty="0" smtClean="0">
                <a:latin typeface="Arial" panose="020B0604020202020204" pitchFamily="34" charset="0"/>
                <a:cs typeface="Arial" panose="020B0604020202020204" pitchFamily="34" charset="0"/>
              </a:rPr>
              <a:t>group – 1</a:t>
            </a:r>
            <a:r>
              <a:rPr lang="en-GB" sz="2800" b="1" kern="0" baseline="30000" dirty="0" smtClean="0">
                <a:latin typeface="Arial" panose="020B0604020202020204" pitchFamily="34" charset="0"/>
                <a:cs typeface="Arial" panose="020B0604020202020204" pitchFamily="34" charset="0"/>
              </a:rPr>
              <a:t>st</a:t>
            </a:r>
            <a:r>
              <a:rPr lang="en-GB" sz="2800" b="1" kern="0" dirty="0" smtClean="0">
                <a:latin typeface="Arial" panose="020B0604020202020204" pitchFamily="34" charset="0"/>
                <a:cs typeface="Arial" panose="020B0604020202020204" pitchFamily="34" charset="0"/>
              </a:rPr>
              <a:t> dose</a:t>
            </a:r>
            <a:endParaRPr lang="en-GB" sz="2700" dirty="0"/>
          </a:p>
        </p:txBody>
      </p:sp>
      <p:sp>
        <p:nvSpPr>
          <p:cNvPr id="10" name="Title 1"/>
          <p:cNvSpPr txBox="1">
            <a:spLocks/>
          </p:cNvSpPr>
          <p:nvPr/>
        </p:nvSpPr>
        <p:spPr>
          <a:xfrm>
            <a:off x="211799" y="1244950"/>
            <a:ext cx="5036578" cy="3336177"/>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600"/>
              </a:spcBef>
              <a:defRPr/>
            </a:pPr>
            <a:r>
              <a:rPr lang="en-US" sz="2000" dirty="0"/>
              <a:t>Uptake in those age between 18 and 54 is higher in Herefordshire compared to England and the West </a:t>
            </a:r>
            <a:r>
              <a:rPr lang="en-US" sz="2000" dirty="0" smtClean="0"/>
              <a:t>Midlands (particularly in the younger cohorts) - </a:t>
            </a:r>
            <a:r>
              <a:rPr lang="en-US" sz="2000" dirty="0"/>
              <a:t>in older age groups the local figures </a:t>
            </a:r>
            <a:r>
              <a:rPr lang="en-US" sz="2000" dirty="0" smtClean="0"/>
              <a:t>are generally </a:t>
            </a:r>
            <a:r>
              <a:rPr lang="en-US" sz="2000" dirty="0"/>
              <a:t>in line with those seen nationally and regionally.</a:t>
            </a:r>
          </a:p>
          <a:p>
            <a:pPr lvl="0">
              <a:lnSpc>
                <a:spcPct val="100000"/>
              </a:lnSpc>
              <a:spcBef>
                <a:spcPts val="600"/>
              </a:spcBef>
              <a:defRPr/>
            </a:pPr>
            <a:r>
              <a:rPr lang="en-US" sz="2000" dirty="0"/>
              <a:t>As numbers are still low it is not possible to discern any differences between local uptake in those aged under 18 and rates seen across the country as a whole.</a:t>
            </a:r>
          </a:p>
        </p:txBody>
      </p:sp>
      <p:pic>
        <p:nvPicPr>
          <p:cNvPr id="9" name="Picture 8"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479376" y="6191465"/>
            <a:ext cx="377226" cy="384543"/>
          </a:xfrm>
          <a:prstGeom prst="rect">
            <a:avLst/>
          </a:prstGeom>
        </p:spPr>
      </p:pic>
      <p:sp>
        <p:nvSpPr>
          <p:cNvPr id="12" name="TextBox 11"/>
          <p:cNvSpPr txBox="1"/>
          <p:nvPr/>
        </p:nvSpPr>
        <p:spPr>
          <a:xfrm>
            <a:off x="38134" y="4814087"/>
            <a:ext cx="5383907" cy="861774"/>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5"/>
              </a:rPr>
              <a:t>www.england.nhs.uk/statistics/statistical-work-areas/covid-19-vaccinations/</a:t>
            </a:r>
            <a:r>
              <a:rPr lang="en-GB" sz="1200" dirty="0" smtClean="0"/>
              <a:t> </a:t>
            </a:r>
            <a:endParaRPr lang="en-GB" sz="1200" dirty="0"/>
          </a:p>
        </p:txBody>
      </p:sp>
      <p:pic>
        <p:nvPicPr>
          <p:cNvPr id="13" name="Picture 12"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305677" y="4797152"/>
            <a:ext cx="362312" cy="324566"/>
          </a:xfrm>
          <a:prstGeom prst="rect">
            <a:avLst/>
          </a:prstGeom>
        </p:spPr>
      </p:pic>
    </p:spTree>
    <p:extLst>
      <p:ext uri="{BB962C8B-B14F-4D97-AF65-F5344CB8AC3E}">
        <p14:creationId xmlns:p14="http://schemas.microsoft.com/office/powerpoint/2010/main" val="2434017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showing proportion of population aged 18+ having recieved 2nd dose does of vaccine by MSOA" title="Vaccinations in Herefordshire"/>
          <p:cNvPicPr>
            <a:picLocks noChangeAspect="1"/>
          </p:cNvPicPr>
          <p:nvPr/>
        </p:nvPicPr>
        <p:blipFill>
          <a:blip r:embed="rId3"/>
          <a:stretch>
            <a:fillRect/>
          </a:stretch>
        </p:blipFill>
        <p:spPr>
          <a:xfrm>
            <a:off x="7085774" y="188640"/>
            <a:ext cx="5094259" cy="5679117"/>
          </a:xfrm>
          <a:prstGeom prst="rect">
            <a:avLst/>
          </a:prstGeom>
        </p:spPr>
      </p:pic>
      <p:sp>
        <p:nvSpPr>
          <p:cNvPr id="2" name="Title 1" descr="Map showing the proportion of the population aged 50+ having recieved 1st dose of vaccine by MSOA" title="Vaccinations in Herefordshire"/>
          <p:cNvSpPr>
            <a:spLocks noGrp="1"/>
          </p:cNvSpPr>
          <p:nvPr>
            <p:ph type="title"/>
          </p:nvPr>
        </p:nvSpPr>
        <p:spPr>
          <a:xfrm>
            <a:off x="160784" y="49217"/>
            <a:ext cx="6192688" cy="548680"/>
          </a:xfrm>
        </p:spPr>
        <p:txBody>
          <a:bodyPr>
            <a:normAutofit fontScale="90000"/>
          </a:bodyPr>
          <a:lstStyle/>
          <a:p>
            <a:r>
              <a:rPr lang="en-GB" sz="2700" b="1" dirty="0" smtClean="0">
                <a:solidFill>
                  <a:srgbClr val="282E2B"/>
                </a:solidFill>
                <a:cs typeface="Arial" panose="020B0604020202020204" pitchFamily="34" charset="0"/>
              </a:rPr>
              <a:t>Vaccinations in Herefordshire: 2</a:t>
            </a:r>
            <a:r>
              <a:rPr lang="en-GB" sz="2700" b="1" baseline="30000" dirty="0" smtClean="0">
                <a:solidFill>
                  <a:srgbClr val="282E2B"/>
                </a:solidFill>
                <a:cs typeface="Arial" panose="020B0604020202020204" pitchFamily="34" charset="0"/>
              </a:rPr>
              <a:t>nd</a:t>
            </a:r>
            <a:r>
              <a:rPr lang="en-GB" sz="2700" b="1" dirty="0" smtClean="0">
                <a:solidFill>
                  <a:srgbClr val="282E2B"/>
                </a:solidFill>
                <a:cs typeface="Arial" panose="020B0604020202020204" pitchFamily="34" charset="0"/>
              </a:rPr>
              <a:t> dose</a:t>
            </a:r>
            <a:endParaRPr lang="en-GB" sz="2700" dirty="0"/>
          </a:p>
        </p:txBody>
      </p:sp>
      <p:sp>
        <p:nvSpPr>
          <p:cNvPr id="10" name="Title 1"/>
          <p:cNvSpPr txBox="1">
            <a:spLocks/>
          </p:cNvSpPr>
          <p:nvPr/>
        </p:nvSpPr>
        <p:spPr>
          <a:xfrm>
            <a:off x="107030" y="487013"/>
            <a:ext cx="7318838" cy="4067496"/>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NHS data indicates that as of </a:t>
            </a:r>
            <a:r>
              <a:rPr lang="en-GB" sz="1500" dirty="0" smtClean="0">
                <a:latin typeface="+mj-lt"/>
                <a:ea typeface="+mj-ea"/>
                <a:cs typeface="+mj-cs"/>
              </a:rPr>
              <a:t>29 August </a:t>
            </a:r>
            <a:r>
              <a:rPr lang="en-GB" sz="1500" b="1" dirty="0" smtClean="0">
                <a:latin typeface="+mj-lt"/>
                <a:ea typeface="+mj-ea"/>
                <a:cs typeface="+mj-cs"/>
              </a:rPr>
              <a:t>130,114 </a:t>
            </a:r>
            <a:r>
              <a:rPr lang="en-GB" sz="1500" dirty="0"/>
              <a:t>Herefordshire GP patients (aged 18+) had received their </a:t>
            </a:r>
            <a:r>
              <a:rPr lang="en-GB" sz="1500" dirty="0" smtClean="0"/>
              <a:t>second </a:t>
            </a:r>
            <a:r>
              <a:rPr lang="en-GB" sz="1500" dirty="0"/>
              <a:t>dose: </a:t>
            </a:r>
            <a:r>
              <a:rPr lang="en-GB" sz="1500" b="1" dirty="0" smtClean="0"/>
              <a:t>80%</a:t>
            </a:r>
            <a:r>
              <a:rPr lang="en-GB" sz="1500" dirty="0" smtClean="0"/>
              <a:t> </a:t>
            </a:r>
            <a:r>
              <a:rPr lang="en-GB" sz="1500" dirty="0"/>
              <a:t>of eligible </a:t>
            </a:r>
            <a:r>
              <a:rPr lang="en-GB" sz="1500" dirty="0" smtClean="0"/>
              <a:t>patients</a:t>
            </a:r>
            <a:r>
              <a:rPr lang="en-GB" sz="1500" dirty="0" smtClean="0">
                <a:latin typeface="+mj-lt"/>
                <a:ea typeface="+mj-ea"/>
                <a:cs typeface="+mj-cs"/>
              </a:rPr>
              <a:t>.</a:t>
            </a:r>
            <a:endParaRPr lang="en-GB" sz="1500" dirty="0">
              <a:latin typeface="+mj-lt"/>
              <a:ea typeface="+mj-ea"/>
              <a:cs typeface="+mj-cs"/>
            </a:endParaRP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a:t>
            </a:r>
            <a:r>
              <a:rPr lang="en-GB" sz="1500" dirty="0" smtClean="0">
                <a:latin typeface="+mj-lt"/>
                <a:ea typeface="+mj-ea"/>
                <a:cs typeface="+mj-cs"/>
              </a:rPr>
              <a:t>proportion </a:t>
            </a:r>
            <a:r>
              <a:rPr lang="en-GB" sz="1500" dirty="0">
                <a:latin typeface="+mj-lt"/>
                <a:ea typeface="+mj-ea"/>
                <a:cs typeface="+mj-cs"/>
              </a:rPr>
              <a:t>of the </a:t>
            </a:r>
            <a:r>
              <a:rPr lang="en-GB" sz="1500" dirty="0" smtClean="0">
                <a:latin typeface="+mj-lt"/>
                <a:ea typeface="+mj-ea"/>
                <a:cs typeface="+mj-cs"/>
              </a:rPr>
              <a:t>community dwelling population vaccinated by MSOA </a:t>
            </a:r>
            <a:r>
              <a:rPr lang="en-GB" sz="1500" dirty="0">
                <a:latin typeface="+mj-lt"/>
                <a:ea typeface="+mj-ea"/>
                <a:cs typeface="+mj-cs"/>
              </a:rPr>
              <a:t>ranges from </a:t>
            </a:r>
            <a:r>
              <a:rPr lang="en-GB" sz="1500" dirty="0" smtClean="0">
                <a:latin typeface="+mj-lt"/>
                <a:ea typeface="+mj-ea"/>
                <a:cs typeface="+mj-cs"/>
              </a:rPr>
              <a:t>68% (‘Hereford Central’) </a:t>
            </a:r>
            <a:r>
              <a:rPr lang="en-GB" sz="1500" dirty="0">
                <a:latin typeface="+mj-lt"/>
                <a:ea typeface="+mj-ea"/>
                <a:cs typeface="+mj-cs"/>
              </a:rPr>
              <a:t>to </a:t>
            </a:r>
            <a:r>
              <a:rPr lang="en-GB" sz="1500" dirty="0" smtClean="0">
                <a:latin typeface="+mj-lt"/>
                <a:ea typeface="+mj-ea"/>
                <a:cs typeface="+mj-cs"/>
              </a:rPr>
              <a:t>87% (‘</a:t>
            </a:r>
            <a:r>
              <a:rPr lang="en-GB" sz="1500" dirty="0" err="1" smtClean="0">
                <a:latin typeface="+mj-lt"/>
                <a:ea typeface="+mj-ea"/>
                <a:cs typeface="+mj-cs"/>
              </a:rPr>
              <a:t>Wigmore</a:t>
            </a:r>
            <a:r>
              <a:rPr lang="en-GB" sz="1500" dirty="0" smtClean="0">
                <a:latin typeface="+mj-lt"/>
                <a:ea typeface="+mj-ea"/>
                <a:cs typeface="+mj-cs"/>
              </a:rPr>
              <a:t>, </a:t>
            </a:r>
            <a:r>
              <a:rPr lang="en-GB" sz="1500" dirty="0" err="1" smtClean="0">
                <a:latin typeface="+mj-lt"/>
                <a:ea typeface="+mj-ea"/>
                <a:cs typeface="+mj-cs"/>
              </a:rPr>
              <a:t>Orleton</a:t>
            </a:r>
            <a:r>
              <a:rPr lang="en-GB" sz="1500" dirty="0" smtClean="0">
                <a:latin typeface="+mj-lt"/>
                <a:ea typeface="+mj-ea"/>
                <a:cs typeface="+mj-cs"/>
              </a:rPr>
              <a:t> and Brimfield</a:t>
            </a:r>
            <a:r>
              <a:rPr lang="en-GB" sz="1500" dirty="0" smtClean="0"/>
              <a:t>’</a:t>
            </a:r>
            <a:r>
              <a:rPr lang="en-GB" sz="1500" dirty="0" smtClean="0">
                <a:latin typeface="+mj-lt"/>
                <a:ea typeface="+mj-ea"/>
                <a:cs typeface="+mj-cs"/>
              </a:rPr>
              <a:t>).</a:t>
            </a:r>
            <a:endParaRPr lang="en-GB" sz="1500" dirty="0">
              <a:latin typeface="+mj-lt"/>
              <a:ea typeface="+mj-ea"/>
              <a:cs typeface="+mj-cs"/>
            </a:endParaRPr>
          </a:p>
          <a:p>
            <a:pPr marL="285750" lvl="1" indent="-285750">
              <a:lnSpc>
                <a:spcPct val="105000"/>
              </a:lnSpc>
              <a:spcAft>
                <a:spcPts val="1200"/>
              </a:spcAft>
              <a:buFont typeface="Arial" panose="020B0604020202020204" pitchFamily="34" charset="0"/>
              <a:buChar char="•"/>
            </a:pPr>
            <a:r>
              <a:rPr lang="en-GB" sz="1500" dirty="0" smtClean="0">
                <a:latin typeface="+mj-lt"/>
                <a:ea typeface="+mj-ea"/>
                <a:cs typeface="+mj-cs"/>
              </a:rPr>
              <a:t>Four MSOAs report second dose uptake of under 75% - these correspond to the same four Hereford MSOAs which report the lowest figure for uptake of the first dose</a:t>
            </a:r>
          </a:p>
          <a:p>
            <a:pPr>
              <a:lnSpc>
                <a:spcPct val="105000"/>
              </a:lnSpc>
              <a:spcBef>
                <a:spcPts val="0"/>
              </a:spcBef>
              <a:spcAft>
                <a:spcPts val="1200"/>
              </a:spcAft>
            </a:pPr>
            <a:r>
              <a:rPr lang="en-GB" sz="1500" b="1" dirty="0" smtClean="0"/>
              <a:t>Note</a:t>
            </a:r>
            <a:r>
              <a:rPr lang="en-GB" sz="1500" b="1" dirty="0"/>
              <a:t>: </a:t>
            </a:r>
            <a:r>
              <a:rPr lang="en-GB" sz="1500" dirty="0"/>
              <a:t>Differences in the proportion of the population vaccinated by MSOA will, in </a:t>
            </a:r>
            <a:r>
              <a:rPr lang="en-GB" sz="1500" dirty="0" smtClean="0"/>
              <a:t>part, </a:t>
            </a:r>
            <a:r>
              <a:rPr lang="en-GB" sz="1500" dirty="0"/>
              <a:t>reflect the </a:t>
            </a:r>
            <a:r>
              <a:rPr lang="en-GB" sz="1500" dirty="0" smtClean="0"/>
              <a:t>differing </a:t>
            </a:r>
            <a:r>
              <a:rPr lang="en-GB" sz="1500" dirty="0"/>
              <a:t>age </a:t>
            </a:r>
            <a:r>
              <a:rPr lang="en-GB" sz="1500" dirty="0" smtClean="0"/>
              <a:t>profiles </a:t>
            </a:r>
            <a:r>
              <a:rPr lang="en-GB" sz="1500" dirty="0"/>
              <a:t>between </a:t>
            </a:r>
            <a:r>
              <a:rPr lang="en-GB" sz="1500" dirty="0" smtClean="0"/>
              <a:t>areas because of the way the vaccine programme has been prioritised. The complexities of the data mean that it currently isn’t possible to account for this in reporting.</a:t>
            </a:r>
          </a:p>
          <a:p>
            <a:pPr>
              <a:lnSpc>
                <a:spcPct val="105000"/>
              </a:lnSpc>
              <a:spcBef>
                <a:spcPts val="0"/>
              </a:spcBef>
              <a:spcAft>
                <a:spcPts val="1200"/>
              </a:spcAft>
            </a:pPr>
            <a:r>
              <a:rPr lang="en-GB" sz="1500" dirty="0"/>
              <a:t>Vaccination rates for MSOAs bordering Wales are likely to be underreported as Herefordshire residents who receive vaccines in Wales and are not included in the Herefordshire data. This may partly explain the geographical patterns seen here.</a:t>
            </a:r>
          </a:p>
        </p:txBody>
      </p:sp>
      <p:sp>
        <p:nvSpPr>
          <p:cNvPr id="11" name="TextBox 10"/>
          <p:cNvSpPr txBox="1"/>
          <p:nvPr/>
        </p:nvSpPr>
        <p:spPr>
          <a:xfrm>
            <a:off x="145314" y="4554509"/>
            <a:ext cx="6776936" cy="1431161"/>
          </a:xfrm>
          <a:prstGeom prst="rect">
            <a:avLst/>
          </a:prstGeom>
          <a:solidFill>
            <a:schemeClr val="bg1"/>
          </a:solidFill>
          <a:ln w="28575">
            <a:solidFill>
              <a:schemeClr val="accent1"/>
            </a:solidFill>
          </a:ln>
        </p:spPr>
        <p:txBody>
          <a:bodyPr wrap="square" rtlCol="0">
            <a:spAutoFit/>
          </a:bodyPr>
          <a:lstStyle/>
          <a:p>
            <a:r>
              <a:rPr lang="en-GB" sz="1100" b="1" i="1" dirty="0"/>
              <a:t>! Be aware !</a:t>
            </a:r>
          </a:p>
          <a:p>
            <a:pPr>
              <a:lnSpc>
                <a:spcPct val="100000"/>
              </a:lnSpc>
              <a:spcBef>
                <a:spcPts val="300"/>
              </a:spcBef>
              <a:defRPr/>
            </a:pPr>
            <a:r>
              <a:rPr lang="en-GB" sz="1100" i="1" dirty="0"/>
              <a:t>Some readers may have access to other sources of data on vaccinations.  Numbers and percentages may vary due to:</a:t>
            </a:r>
          </a:p>
          <a:p>
            <a:pPr marL="360000" lvl="1" indent="-180000">
              <a:spcBef>
                <a:spcPts val="300"/>
              </a:spcBef>
              <a:buFont typeface="Arial" panose="020B0604020202020204" pitchFamily="34" charset="0"/>
              <a:buChar char="•"/>
              <a:defRPr/>
            </a:pPr>
            <a:r>
              <a:rPr lang="en-GB" sz="1100" i="1" dirty="0"/>
              <a:t>Date: the published NHS data lags behind unpublished data intended for other intelligence purposes</a:t>
            </a:r>
          </a:p>
          <a:p>
            <a:pPr marL="360000" lvl="1" indent="-180000">
              <a:spcBef>
                <a:spcPts val="300"/>
              </a:spcBef>
              <a:buFont typeface="Arial" panose="020B0604020202020204" pitchFamily="34" charset="0"/>
              <a:buChar char="•"/>
              <a:defRPr/>
            </a:pPr>
            <a:r>
              <a:rPr lang="en-GB" sz="1100" i="1" dirty="0"/>
              <a:t>Population base: the figure here is the percentage of </a:t>
            </a:r>
            <a:r>
              <a:rPr lang="en-GB" sz="1100" b="1" i="1" dirty="0"/>
              <a:t>Herefordshire residents registered with an English GP practice</a:t>
            </a:r>
            <a:r>
              <a:rPr lang="en-GB" sz="1100" i="1" dirty="0"/>
              <a:t>, whilst others will be a proportion of the </a:t>
            </a:r>
            <a:r>
              <a:rPr lang="en-GB" sz="1100" b="1" i="1" dirty="0"/>
              <a:t>resident </a:t>
            </a:r>
            <a:r>
              <a:rPr lang="en-GB" sz="1100" i="1" dirty="0"/>
              <a:t>population</a:t>
            </a:r>
          </a:p>
          <a:p>
            <a:pPr marL="360000" lvl="1" indent="-180000">
              <a:spcBef>
                <a:spcPts val="300"/>
              </a:spcBef>
              <a:buFont typeface="Arial" panose="020B0604020202020204" pitchFamily="34" charset="0"/>
              <a:buChar char="•"/>
              <a:defRPr/>
            </a:pPr>
            <a:r>
              <a:rPr lang="en-GB" sz="1100" i="1" dirty="0"/>
              <a:t>Age/eligibility group: reporting groups can change</a:t>
            </a:r>
          </a:p>
        </p:txBody>
      </p:sp>
      <p:sp>
        <p:nvSpPr>
          <p:cNvPr id="7" name="TextBox 6"/>
          <p:cNvSpPr txBox="1"/>
          <p:nvPr/>
        </p:nvSpPr>
        <p:spPr>
          <a:xfrm>
            <a:off x="119336" y="6255541"/>
            <a:ext cx="8069484" cy="492443"/>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4"/>
              </a:rPr>
              <a:t>www.england.nhs.uk/statistics/statistical-work-areas/covid-19-vaccinations/</a:t>
            </a:r>
            <a:r>
              <a:rPr lang="en-GB" sz="1200" dirty="0" smtClean="0"/>
              <a:t> </a:t>
            </a:r>
            <a:endParaRPr lang="en-GB" sz="1200" dirty="0"/>
          </a:p>
        </p:txBody>
      </p:sp>
      <p:pic>
        <p:nvPicPr>
          <p:cNvPr id="8" name="Picture 7"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335360" y="6218902"/>
            <a:ext cx="362312" cy="338513"/>
          </a:xfrm>
          <a:prstGeom prst="rect">
            <a:avLst/>
          </a:prstGeom>
        </p:spPr>
      </p:pic>
    </p:spTree>
    <p:extLst>
      <p:ext uri="{BB962C8B-B14F-4D97-AF65-F5344CB8AC3E}">
        <p14:creationId xmlns:p14="http://schemas.microsoft.com/office/powerpoint/2010/main" val="2927752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howing proportion of age groups having recieved second dose of the vaccine in Herefordshire, England and the West Midlands" title="Vaccination 2nd dose uptake by age group"/>
          <p:cNvPicPr>
            <a:picLocks noChangeAspect="1"/>
          </p:cNvPicPr>
          <p:nvPr/>
        </p:nvPicPr>
        <p:blipFill>
          <a:blip r:embed="rId3"/>
          <a:stretch>
            <a:fillRect/>
          </a:stretch>
        </p:blipFill>
        <p:spPr>
          <a:xfrm>
            <a:off x="4949903" y="595505"/>
            <a:ext cx="6595272" cy="4481628"/>
          </a:xfrm>
          <a:prstGeom prst="rect">
            <a:avLst/>
          </a:prstGeom>
        </p:spPr>
      </p:pic>
      <p:sp>
        <p:nvSpPr>
          <p:cNvPr id="2" name="Title 1"/>
          <p:cNvSpPr>
            <a:spLocks noGrp="1"/>
          </p:cNvSpPr>
          <p:nvPr>
            <p:ph type="title"/>
          </p:nvPr>
        </p:nvSpPr>
        <p:spPr>
          <a:xfrm>
            <a:off x="298220" y="581698"/>
            <a:ext cx="11519999" cy="864096"/>
          </a:xfrm>
        </p:spPr>
        <p:txBody>
          <a:bodyPr>
            <a:normAutofit/>
          </a:bodyPr>
          <a:lstStyle/>
          <a:p>
            <a:r>
              <a:rPr lang="en-GB" sz="2800" b="1" kern="0" dirty="0">
                <a:latin typeface="Arial" panose="020B0604020202020204" pitchFamily="34" charset="0"/>
                <a:cs typeface="Arial" panose="020B0604020202020204" pitchFamily="34" charset="0"/>
              </a:rPr>
              <a:t>Vaccination: Uptake by </a:t>
            </a:r>
            <a:r>
              <a:rPr lang="en-GB" sz="2800" b="1" kern="0" dirty="0" smtClean="0">
                <a:latin typeface="Arial" panose="020B0604020202020204" pitchFamily="34" charset="0"/>
                <a:cs typeface="Arial" panose="020B0604020202020204" pitchFamily="34" charset="0"/>
              </a:rPr>
              <a:t/>
            </a:r>
            <a:br>
              <a:rPr lang="en-GB" sz="2800" b="1" kern="0" dirty="0" smtClean="0">
                <a:latin typeface="Arial" panose="020B0604020202020204" pitchFamily="34" charset="0"/>
                <a:cs typeface="Arial" panose="020B0604020202020204" pitchFamily="34" charset="0"/>
              </a:rPr>
            </a:br>
            <a:r>
              <a:rPr lang="en-GB" sz="2800" b="1" kern="0" dirty="0" smtClean="0">
                <a:latin typeface="Arial" panose="020B0604020202020204" pitchFamily="34" charset="0"/>
                <a:cs typeface="Arial" panose="020B0604020202020204" pitchFamily="34" charset="0"/>
              </a:rPr>
              <a:t>age group – 2</a:t>
            </a:r>
            <a:r>
              <a:rPr lang="en-GB" sz="2800" b="1" kern="0" baseline="30000" dirty="0" smtClean="0">
                <a:latin typeface="Arial" panose="020B0604020202020204" pitchFamily="34" charset="0"/>
                <a:cs typeface="Arial" panose="020B0604020202020204" pitchFamily="34" charset="0"/>
              </a:rPr>
              <a:t>nd</a:t>
            </a:r>
            <a:r>
              <a:rPr lang="en-GB" sz="2800" b="1" kern="0" dirty="0" smtClean="0">
                <a:latin typeface="Arial" panose="020B0604020202020204" pitchFamily="34" charset="0"/>
                <a:cs typeface="Arial" panose="020B0604020202020204" pitchFamily="34" charset="0"/>
              </a:rPr>
              <a:t> dose</a:t>
            </a:r>
            <a:endParaRPr lang="en-GB" sz="2700" dirty="0"/>
          </a:p>
        </p:txBody>
      </p:sp>
      <p:sp>
        <p:nvSpPr>
          <p:cNvPr id="10" name="Title 1"/>
          <p:cNvSpPr txBox="1">
            <a:spLocks/>
          </p:cNvSpPr>
          <p:nvPr/>
        </p:nvSpPr>
        <p:spPr>
          <a:xfrm>
            <a:off x="298220" y="1646824"/>
            <a:ext cx="4283132" cy="2038495"/>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600"/>
              </a:spcBef>
              <a:defRPr/>
            </a:pPr>
            <a:r>
              <a:rPr lang="en-US" sz="2000" dirty="0"/>
              <a:t>Uptake of the second dose in all age groups in Herefordshire is </a:t>
            </a:r>
            <a:r>
              <a:rPr lang="en-US" sz="2000" dirty="0" smtClean="0"/>
              <a:t>generally in </a:t>
            </a:r>
            <a:r>
              <a:rPr lang="en-US" sz="2000" dirty="0"/>
              <a:t>line with levels seen across England and the West Midlands.</a:t>
            </a:r>
          </a:p>
        </p:txBody>
      </p:sp>
      <p:pic>
        <p:nvPicPr>
          <p:cNvPr id="9" name="Picture 8"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479376" y="6191465"/>
            <a:ext cx="377226" cy="384543"/>
          </a:xfrm>
          <a:prstGeom prst="rect">
            <a:avLst/>
          </a:prstGeom>
        </p:spPr>
      </p:pic>
      <p:sp>
        <p:nvSpPr>
          <p:cNvPr id="12" name="TextBox 11"/>
          <p:cNvSpPr txBox="1"/>
          <p:nvPr/>
        </p:nvSpPr>
        <p:spPr>
          <a:xfrm>
            <a:off x="-50010" y="5128661"/>
            <a:ext cx="5383907" cy="861774"/>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5"/>
              </a:rPr>
              <a:t>www.england.nhs.uk/statistics/statistical-work-areas/covid-19-vaccinations/</a:t>
            </a:r>
            <a:r>
              <a:rPr lang="en-GB" sz="1200" dirty="0" smtClean="0"/>
              <a:t> </a:t>
            </a:r>
            <a:endParaRPr lang="en-GB" sz="1200" dirty="0"/>
          </a:p>
        </p:txBody>
      </p:sp>
      <p:pic>
        <p:nvPicPr>
          <p:cNvPr id="13" name="Picture 12"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30403" y="5128661"/>
            <a:ext cx="362312" cy="324566"/>
          </a:xfrm>
          <a:prstGeom prst="rect">
            <a:avLst/>
          </a:prstGeom>
        </p:spPr>
      </p:pic>
    </p:spTree>
    <p:extLst>
      <p:ext uri="{BB962C8B-B14F-4D97-AF65-F5344CB8AC3E}">
        <p14:creationId xmlns:p14="http://schemas.microsoft.com/office/powerpoint/2010/main" val="3893248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21" y="181142"/>
            <a:ext cx="11519999" cy="548680"/>
          </a:xfrm>
        </p:spPr>
        <p:txBody>
          <a:bodyPr>
            <a:normAutofit/>
          </a:bodyPr>
          <a:lstStyle/>
          <a:p>
            <a:r>
              <a:rPr lang="en-GB" sz="2700" b="1" dirty="0">
                <a:solidFill>
                  <a:srgbClr val="282E2B"/>
                </a:solidFill>
                <a:cs typeface="Arial" panose="020B0604020202020204" pitchFamily="34" charset="0"/>
              </a:rPr>
              <a:t>Patients with </a:t>
            </a:r>
            <a:r>
              <a:rPr lang="en-GB" sz="2700" b="1" dirty="0" smtClean="0">
                <a:solidFill>
                  <a:srgbClr val="282E2B"/>
                </a:solidFill>
                <a:cs typeface="Arial" panose="020B0604020202020204" pitchFamily="34" charset="0"/>
              </a:rPr>
              <a:t>Covid-19</a:t>
            </a:r>
            <a:r>
              <a:rPr lang="en-GB" sz="2700" dirty="0" smtClean="0"/>
              <a:t> </a:t>
            </a:r>
            <a:r>
              <a:rPr lang="en-GB" sz="2700" b="1" dirty="0" smtClean="0">
                <a:solidFill>
                  <a:srgbClr val="282E2B"/>
                </a:solidFill>
                <a:cs typeface="Arial" panose="020B0604020202020204" pitchFamily="34" charset="0"/>
              </a:rPr>
              <a:t>in Herefordshire hospitals</a:t>
            </a:r>
            <a:endParaRPr lang="en-GB" sz="2700" dirty="0"/>
          </a:p>
        </p:txBody>
      </p:sp>
      <p:sp>
        <p:nvSpPr>
          <p:cNvPr id="10" name="Title 1"/>
          <p:cNvSpPr txBox="1">
            <a:spLocks/>
          </p:cNvSpPr>
          <p:nvPr/>
        </p:nvSpPr>
        <p:spPr>
          <a:xfrm>
            <a:off x="21310" y="729822"/>
            <a:ext cx="11832819" cy="2952328"/>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lvl="0" indent="-180000">
              <a:lnSpc>
                <a:spcPct val="100000"/>
              </a:lnSpc>
              <a:spcBef>
                <a:spcPts val="600"/>
              </a:spcBef>
              <a:buFont typeface="Arial" panose="020B0604020202020204" pitchFamily="34" charset="0"/>
              <a:buChar char="•"/>
              <a:defRPr/>
            </a:pPr>
            <a:r>
              <a:rPr lang="en-US" sz="1600" dirty="0" smtClean="0">
                <a:latin typeface="+mn-lt"/>
              </a:rPr>
              <a:t>A single Covid-19 patient was admitted to Wye Valley Trust hospitals in May while a further six were admitted in June. In July 26 were admitted while so far during August (as of 29 August) 80 have been admitted which represents </a:t>
            </a:r>
            <a:r>
              <a:rPr lang="en-US" sz="1600" dirty="0">
                <a:latin typeface="+mn-lt"/>
              </a:rPr>
              <a:t>6</a:t>
            </a:r>
            <a:r>
              <a:rPr lang="en-US" sz="1600" dirty="0" smtClean="0">
                <a:latin typeface="+mn-lt"/>
              </a:rPr>
              <a:t>0% of all patients admitted since the end of February.</a:t>
            </a:r>
          </a:p>
          <a:p>
            <a:pPr marL="180000" lvl="0" indent="-180000">
              <a:lnSpc>
                <a:spcPct val="100000"/>
              </a:lnSpc>
              <a:spcBef>
                <a:spcPts val="600"/>
              </a:spcBef>
              <a:buFont typeface="Arial" panose="020B0604020202020204" pitchFamily="34" charset="0"/>
              <a:buChar char="•"/>
              <a:defRPr/>
            </a:pPr>
            <a:r>
              <a:rPr lang="en-US" sz="1600" dirty="0" smtClean="0">
                <a:latin typeface="+mn-lt"/>
              </a:rPr>
              <a:t>As of 31 August there were two patients on mechanical ventilation.</a:t>
            </a:r>
          </a:p>
          <a:p>
            <a:pPr marL="180000" lvl="0" indent="-180000">
              <a:lnSpc>
                <a:spcPct val="100000"/>
              </a:lnSpc>
              <a:spcBef>
                <a:spcPts val="600"/>
              </a:spcBef>
              <a:buFont typeface="Arial" panose="020B0604020202020204" pitchFamily="34" charset="0"/>
              <a:buChar char="•"/>
              <a:defRPr/>
            </a:pPr>
            <a:r>
              <a:rPr lang="en-US" sz="1600" dirty="0" smtClean="0">
                <a:latin typeface="+mn-lt"/>
              </a:rPr>
              <a:t>Local data indicates that during the pandemic those aged 65+ have accounted for 79% Covid-19 inpatients, although the proportions have changed over the pandemic. </a:t>
            </a:r>
          </a:p>
          <a:p>
            <a:pPr marL="637200" lvl="1" indent="-180000">
              <a:spcBef>
                <a:spcPts val="600"/>
              </a:spcBef>
              <a:buFont typeface="Arial" panose="020B0604020202020204" pitchFamily="34" charset="0"/>
              <a:buChar char="•"/>
              <a:defRPr/>
            </a:pPr>
            <a:r>
              <a:rPr lang="en-US" sz="1400" dirty="0" smtClean="0">
                <a:latin typeface="+mn-lt"/>
              </a:rPr>
              <a:t>April and July 2020 (when there were a total of 129 inpatients) all inpatients were aged 65+</a:t>
            </a:r>
          </a:p>
          <a:p>
            <a:pPr marL="637200" lvl="1" indent="-180000">
              <a:spcBef>
                <a:spcPts val="600"/>
              </a:spcBef>
              <a:buFont typeface="Arial" panose="020B0604020202020204" pitchFamily="34" charset="0"/>
              <a:buChar char="•"/>
              <a:defRPr/>
            </a:pPr>
            <a:r>
              <a:rPr lang="en-US" sz="1400" dirty="0" smtClean="0">
                <a:latin typeface="+mn-lt"/>
              </a:rPr>
              <a:t>October 2020 and March 2021 (664 inpatients) 80% were 65+, 19% were 18-64 and less than 1% were under 18</a:t>
            </a:r>
          </a:p>
          <a:p>
            <a:pPr marL="637200" lvl="1" indent="-180000">
              <a:spcBef>
                <a:spcPts val="600"/>
              </a:spcBef>
              <a:buFont typeface="Arial" panose="020B0604020202020204" pitchFamily="34" charset="0"/>
              <a:buChar char="•"/>
              <a:defRPr/>
            </a:pPr>
            <a:r>
              <a:rPr lang="en-US" sz="1400" dirty="0" smtClean="0">
                <a:latin typeface="+mn-lt"/>
              </a:rPr>
              <a:t>Between April and July (22 inpatients) 16% were 65+ and 72% aged 18-64</a:t>
            </a:r>
          </a:p>
          <a:p>
            <a:pPr marL="637200" lvl="1" indent="-180000">
              <a:spcBef>
                <a:spcPts val="600"/>
              </a:spcBef>
              <a:buFont typeface="Arial" panose="020B0604020202020204" pitchFamily="34" charset="0"/>
              <a:buChar char="•"/>
              <a:defRPr/>
            </a:pPr>
            <a:r>
              <a:rPr lang="en-US" sz="1400" dirty="0" smtClean="0">
                <a:latin typeface="+mn-lt"/>
              </a:rPr>
              <a:t>In the last five weeks (132 inpatients) 68% were 65+, 28% were 18-64 and 4% under 18.</a:t>
            </a:r>
          </a:p>
        </p:txBody>
      </p:sp>
      <p:sp>
        <p:nvSpPr>
          <p:cNvPr id="7" name="TextBox 6"/>
          <p:cNvSpPr txBox="1"/>
          <p:nvPr/>
        </p:nvSpPr>
        <p:spPr>
          <a:xfrm>
            <a:off x="207666" y="6224592"/>
            <a:ext cx="11928648" cy="707886"/>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Where can I find out more? </a:t>
            </a:r>
            <a:r>
              <a:rPr lang="en-GB" sz="1400" dirty="0" smtClean="0"/>
              <a:t>The numbers of COVID-19 patients in hospital by acute trust are updated </a:t>
            </a:r>
            <a:r>
              <a:rPr lang="en-GB" sz="1400" dirty="0"/>
              <a:t>daily </a:t>
            </a:r>
            <a:r>
              <a:rPr lang="en-GB" sz="1400" dirty="0" smtClean="0"/>
              <a:t>by PHE at</a:t>
            </a:r>
          </a:p>
          <a:p>
            <a:pPr marL="357188">
              <a:spcBef>
                <a:spcPts val="600"/>
              </a:spcBef>
              <a:spcAft>
                <a:spcPts val="600"/>
              </a:spcAft>
            </a:pPr>
            <a:r>
              <a:rPr lang="en-GB" sz="1400" dirty="0" smtClean="0">
                <a:hlinkClick r:id="rId3"/>
              </a:rPr>
              <a:t>https://coronavirus.data.gov.uk/</a:t>
            </a:r>
            <a:endParaRPr lang="en-GB" sz="1400" dirty="0"/>
          </a:p>
        </p:txBody>
      </p:sp>
      <p:pic>
        <p:nvPicPr>
          <p:cNvPr id="9" name="Picture 8"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479376" y="6191465"/>
            <a:ext cx="377226" cy="384543"/>
          </a:xfrm>
          <a:prstGeom prst="rect">
            <a:avLst/>
          </a:prstGeom>
        </p:spPr>
      </p:pic>
      <p:pic>
        <p:nvPicPr>
          <p:cNvPr id="5" name="Picture 4" descr="chart showing daily number of COVID-19 inpatients in Wye valley Trust hospitals from April 2020 onwards" title="Patients in hospital"/>
          <p:cNvPicPr>
            <a:picLocks noChangeAspect="1"/>
          </p:cNvPicPr>
          <p:nvPr/>
        </p:nvPicPr>
        <p:blipFill>
          <a:blip r:embed="rId5"/>
          <a:stretch>
            <a:fillRect/>
          </a:stretch>
        </p:blipFill>
        <p:spPr>
          <a:xfrm>
            <a:off x="667989" y="3589580"/>
            <a:ext cx="10441160" cy="2601885"/>
          </a:xfrm>
          <a:prstGeom prst="rect">
            <a:avLst/>
          </a:prstGeom>
        </p:spPr>
      </p:pic>
    </p:spTree>
    <p:extLst>
      <p:ext uri="{BB962C8B-B14F-4D97-AF65-F5344CB8AC3E}">
        <p14:creationId xmlns:p14="http://schemas.microsoft.com/office/powerpoint/2010/main" val="254667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 y="88098"/>
            <a:ext cx="11519999" cy="501700"/>
          </a:xfrm>
        </p:spPr>
        <p:txBody>
          <a:bodyPr>
            <a:normAutofit/>
          </a:bodyPr>
          <a:lstStyle/>
          <a:p>
            <a:r>
              <a:rPr lang="en-GB" sz="2700" b="1" dirty="0" smtClean="0"/>
              <a:t>Profile of deaths: published data</a:t>
            </a:r>
            <a:endParaRPr lang="en-GB" sz="2700" b="1" dirty="0"/>
          </a:p>
        </p:txBody>
      </p:sp>
      <p:sp>
        <p:nvSpPr>
          <p:cNvPr id="12" name="Rectangle 11"/>
          <p:cNvSpPr/>
          <p:nvPr/>
        </p:nvSpPr>
        <p:spPr>
          <a:xfrm>
            <a:off x="-1961" y="589798"/>
            <a:ext cx="5815610" cy="4493538"/>
          </a:xfrm>
          <a:prstGeom prst="rect">
            <a:avLst/>
          </a:prstGeom>
          <a:solidFill>
            <a:schemeClr val="bg1"/>
          </a:solidFill>
        </p:spPr>
        <p:txBody>
          <a:bodyPr wrap="square">
            <a:spAutoFit/>
          </a:bodyPr>
          <a:lstStyle/>
          <a:p>
            <a:pPr marL="180000" indent="-180000">
              <a:spcBef>
                <a:spcPts val="1200"/>
              </a:spcBef>
              <a:buFont typeface="Arial" panose="020B0604020202020204" pitchFamily="34" charset="0"/>
              <a:buChar char="•"/>
            </a:pPr>
            <a:r>
              <a:rPr lang="en-US" sz="1600" b="1" dirty="0" smtClean="0"/>
              <a:t>Five deaths related to Covid-19 </a:t>
            </a:r>
            <a:r>
              <a:rPr lang="en-US" sz="1600" dirty="0" smtClean="0"/>
              <a:t>has been reported in ONS’ published data since the last update – occurring during the two weeks ending 27 August</a:t>
            </a:r>
          </a:p>
          <a:p>
            <a:pPr marL="432000" lvl="1" indent="-180000">
              <a:spcBef>
                <a:spcPts val="1200"/>
              </a:spcBef>
              <a:buFont typeface="Arial" panose="020B0604020202020204" pitchFamily="34" charset="0"/>
              <a:buChar char="•"/>
            </a:pPr>
            <a:r>
              <a:rPr lang="en-US" sz="1400" dirty="0" smtClean="0"/>
              <a:t>The official </a:t>
            </a:r>
            <a:r>
              <a:rPr lang="en-US" sz="1400" dirty="0"/>
              <a:t>total amongst Herefordshire residents to </a:t>
            </a:r>
            <a:r>
              <a:rPr lang="en-US" sz="1400" dirty="0" smtClean="0"/>
              <a:t>345 </a:t>
            </a:r>
            <a:r>
              <a:rPr lang="en-US" sz="1400" dirty="0"/>
              <a:t>throughout the whole </a:t>
            </a:r>
            <a:r>
              <a:rPr lang="en-US" sz="1400" dirty="0" smtClean="0"/>
              <a:t>pandemic</a:t>
            </a:r>
          </a:p>
          <a:p>
            <a:pPr marL="432000" lvl="1" indent="-180000">
              <a:spcBef>
                <a:spcPts val="1200"/>
              </a:spcBef>
              <a:buFont typeface="Arial" panose="020B0604020202020204" pitchFamily="34" charset="0"/>
              <a:buChar char="•"/>
            </a:pPr>
            <a:r>
              <a:rPr lang="en-US" sz="1400" dirty="0" smtClean="0"/>
              <a:t>6 recorded during August compared to two between May and July. (last death recorded 26 August)</a:t>
            </a:r>
            <a:endParaRPr lang="en-US" sz="1400" dirty="0"/>
          </a:p>
          <a:p>
            <a:pPr marL="180000" indent="-180000">
              <a:spcBef>
                <a:spcPts val="1200"/>
              </a:spcBef>
              <a:spcAft>
                <a:spcPts val="600"/>
              </a:spcAft>
              <a:buFont typeface="Arial" panose="020B0604020202020204" pitchFamily="34" charset="0"/>
              <a:buChar char="•"/>
            </a:pPr>
            <a:r>
              <a:rPr lang="en-US" sz="1600" dirty="0" err="1" smtClean="0"/>
              <a:t>Covid</a:t>
            </a:r>
            <a:r>
              <a:rPr lang="en-US" sz="1600" dirty="0"/>
              <a:t> </a:t>
            </a:r>
            <a:r>
              <a:rPr lang="en-US" sz="1600" dirty="0" smtClean="0"/>
              <a:t>related deaths </a:t>
            </a:r>
            <a:r>
              <a:rPr lang="en-US" sz="1600" dirty="0"/>
              <a:t>in Herefordshire remain lower than nationally: crude death rate is currently </a:t>
            </a:r>
            <a:r>
              <a:rPr lang="en-US" sz="1600" dirty="0" smtClean="0"/>
              <a:t>179 </a:t>
            </a:r>
            <a:r>
              <a:rPr lang="en-US" sz="1600" dirty="0"/>
              <a:t>per 100,000 compared to </a:t>
            </a:r>
            <a:r>
              <a:rPr lang="en-US" sz="1600" dirty="0" smtClean="0"/>
              <a:t>England’s 242.</a:t>
            </a:r>
            <a:endParaRPr lang="en-US" sz="1600" dirty="0"/>
          </a:p>
          <a:p>
            <a:pPr marL="180000" indent="-180000">
              <a:spcBef>
                <a:spcPts val="1200"/>
              </a:spcBef>
              <a:spcAft>
                <a:spcPts val="600"/>
              </a:spcAft>
              <a:buFont typeface="Arial" panose="020B0604020202020204" pitchFamily="34" charset="0"/>
              <a:buChar char="•"/>
            </a:pPr>
            <a:r>
              <a:rPr lang="en-GB" sz="1600" dirty="0"/>
              <a:t>Public Health England also publish numbers of people who have </a:t>
            </a:r>
            <a:r>
              <a:rPr lang="en-GB" sz="1600" b="1" dirty="0"/>
              <a:t>died within 28 days </a:t>
            </a:r>
            <a:r>
              <a:rPr lang="en-GB" sz="1600" dirty="0"/>
              <a:t>of a first positive test:</a:t>
            </a:r>
          </a:p>
          <a:p>
            <a:pPr marL="432000" lvl="1" indent="-180000">
              <a:spcBef>
                <a:spcPts val="1200"/>
              </a:spcBef>
              <a:spcAft>
                <a:spcPts val="600"/>
              </a:spcAft>
              <a:buFont typeface="Arial" panose="020B0604020202020204" pitchFamily="34" charset="0"/>
              <a:buChar char="•"/>
            </a:pPr>
            <a:r>
              <a:rPr lang="en-GB" sz="1400" dirty="0" smtClean="0"/>
              <a:t>295 </a:t>
            </a:r>
            <a:r>
              <a:rPr lang="en-GB" sz="1400" dirty="0"/>
              <a:t>in total (registered by </a:t>
            </a:r>
            <a:r>
              <a:rPr lang="en-GB" sz="1400" dirty="0" smtClean="0"/>
              <a:t>8 September), </a:t>
            </a:r>
            <a:r>
              <a:rPr lang="en-GB" sz="1400" dirty="0"/>
              <a:t>a figure lower than that published by ONS as the latter does not require a positive test for COVID-19 to be mentioned on a death certificate. </a:t>
            </a:r>
            <a:endParaRPr lang="en-US" sz="1600" dirty="0" smtClean="0"/>
          </a:p>
        </p:txBody>
      </p:sp>
      <p:sp>
        <p:nvSpPr>
          <p:cNvPr id="7" name="Rectangle 6"/>
          <p:cNvSpPr/>
          <p:nvPr/>
        </p:nvSpPr>
        <p:spPr>
          <a:xfrm>
            <a:off x="76589" y="5094405"/>
            <a:ext cx="5631868" cy="861774"/>
          </a:xfrm>
          <a:prstGeom prst="rect">
            <a:avLst/>
          </a:prstGeom>
          <a:solidFill>
            <a:schemeClr val="bg1"/>
          </a:solidFill>
          <a:ln>
            <a:solidFill>
              <a:schemeClr val="tx2"/>
            </a:solidFill>
          </a:ln>
        </p:spPr>
        <p:txBody>
          <a:bodyPr wrap="square">
            <a:spAutoFit/>
          </a:bodyPr>
          <a:lstStyle/>
          <a:p>
            <a:r>
              <a:rPr lang="en-US" sz="1000" b="1" dirty="0" smtClean="0"/>
              <a:t>          Where can I find out more? </a:t>
            </a:r>
            <a:r>
              <a:rPr lang="en-US" sz="1000" dirty="0"/>
              <a:t>ONS publish </a:t>
            </a:r>
            <a:r>
              <a:rPr lang="en-US" sz="1000" dirty="0">
                <a:hlinkClick r:id="rId3"/>
              </a:rPr>
              <a:t>provisional data on weekly </a:t>
            </a:r>
            <a:r>
              <a:rPr lang="en-US" sz="1000" dirty="0" smtClean="0">
                <a:hlinkClick r:id="rId3"/>
              </a:rPr>
              <a:t>numbers </a:t>
            </a:r>
            <a:r>
              <a:rPr lang="en-US" sz="1000" dirty="0">
                <a:hlinkClick r:id="rId3"/>
              </a:rPr>
              <a:t>of registered deaths</a:t>
            </a:r>
            <a:r>
              <a:rPr lang="en-US" sz="1000" dirty="0"/>
              <a:t> by usual residence </a:t>
            </a:r>
            <a:r>
              <a:rPr lang="en-US" sz="1000" dirty="0" smtClean="0"/>
              <a:t>for local authorities every </a:t>
            </a:r>
            <a:r>
              <a:rPr lang="en-US" sz="1000" dirty="0"/>
              <a:t>Tuesday, with an 11 day lag. Deaths recorded as COVID-19 </a:t>
            </a:r>
            <a:r>
              <a:rPr lang="en-US" sz="1000" dirty="0" smtClean="0"/>
              <a:t>by ONS include </a:t>
            </a:r>
            <a:r>
              <a:rPr lang="en-US" sz="1000" dirty="0"/>
              <a:t>deaths where possible or confirmed COVID-19 is mentioned as any cause of death</a:t>
            </a:r>
            <a:r>
              <a:rPr lang="en-US" sz="1000" dirty="0" smtClean="0"/>
              <a:t>. They are therefore higher than the </a:t>
            </a:r>
            <a:r>
              <a:rPr lang="en-US" sz="1000" dirty="0" smtClean="0">
                <a:hlinkClick r:id="rId4"/>
              </a:rPr>
              <a:t>PHE figures</a:t>
            </a:r>
            <a:r>
              <a:rPr lang="en-US" sz="1000" dirty="0" smtClean="0"/>
              <a:t>, which only include those who have died following a positive test.  </a:t>
            </a:r>
          </a:p>
        </p:txBody>
      </p:sp>
      <p:pic>
        <p:nvPicPr>
          <p:cNvPr id="8" name="Picture 7"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76589" y="4927824"/>
            <a:ext cx="356585" cy="333163"/>
          </a:xfrm>
          <a:prstGeom prst="rect">
            <a:avLst/>
          </a:prstGeom>
          <a:solidFill>
            <a:schemeClr val="bg1"/>
          </a:solidFill>
          <a:ln>
            <a:noFill/>
          </a:ln>
        </p:spPr>
      </p:pic>
      <p:pic>
        <p:nvPicPr>
          <p:cNvPr id="4" name="Picture 3" descr="Number of weekly deaths of herefordshire residents since March 2020 (bars)compared to five year average (greyy line). &#10;&#10;Yellow bare show covid deaths, blue bars show non-Covid deaths" title="Profile of deaths: number of deaths"/>
          <p:cNvPicPr>
            <a:picLocks noChangeAspect="1"/>
          </p:cNvPicPr>
          <p:nvPr/>
        </p:nvPicPr>
        <p:blipFill>
          <a:blip r:embed="rId6"/>
          <a:stretch>
            <a:fillRect/>
          </a:stretch>
        </p:blipFill>
        <p:spPr>
          <a:xfrm>
            <a:off x="5926479" y="88098"/>
            <a:ext cx="6222316" cy="2895131"/>
          </a:xfrm>
          <a:prstGeom prst="rect">
            <a:avLst/>
          </a:prstGeom>
        </p:spPr>
      </p:pic>
      <p:pic>
        <p:nvPicPr>
          <p:cNvPr id="6" name="Picture 5" descr="Chart showing where covid related deaths occurred on a weekly basis" title="Place of death"/>
          <p:cNvPicPr>
            <a:picLocks noChangeAspect="1"/>
          </p:cNvPicPr>
          <p:nvPr/>
        </p:nvPicPr>
        <p:blipFill>
          <a:blip r:embed="rId7"/>
          <a:stretch>
            <a:fillRect/>
          </a:stretch>
        </p:blipFill>
        <p:spPr>
          <a:xfrm>
            <a:off x="5937145" y="3039728"/>
            <a:ext cx="6190545" cy="2916451"/>
          </a:xfrm>
          <a:prstGeom prst="rect">
            <a:avLst/>
          </a:prstGeom>
        </p:spPr>
      </p:pic>
    </p:spTree>
    <p:extLst>
      <p:ext uri="{BB962C8B-B14F-4D97-AF65-F5344CB8AC3E}">
        <p14:creationId xmlns:p14="http://schemas.microsoft.com/office/powerpoint/2010/main" val="3334514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ine chart showing how visits to different categories of place have varied since February 2020, with visits to most dropping during lockdowns" title="Effects of lockdown on population movement"/>
          <p:cNvPicPr>
            <a:picLocks noChangeAspect="1"/>
          </p:cNvPicPr>
          <p:nvPr/>
        </p:nvPicPr>
        <p:blipFill>
          <a:blip r:embed="rId3"/>
          <a:stretch>
            <a:fillRect/>
          </a:stretch>
        </p:blipFill>
        <p:spPr>
          <a:xfrm>
            <a:off x="316551" y="2423438"/>
            <a:ext cx="11076461" cy="3896269"/>
          </a:xfrm>
          <a:prstGeom prst="rect">
            <a:avLst/>
          </a:prstGeom>
        </p:spPr>
      </p:pic>
      <p:sp>
        <p:nvSpPr>
          <p:cNvPr id="2" name="Title 1"/>
          <p:cNvSpPr>
            <a:spLocks noGrp="1"/>
          </p:cNvSpPr>
          <p:nvPr>
            <p:ph type="title"/>
          </p:nvPr>
        </p:nvSpPr>
        <p:spPr>
          <a:xfrm>
            <a:off x="316551" y="76079"/>
            <a:ext cx="11519999" cy="471583"/>
          </a:xfrm>
        </p:spPr>
        <p:txBody>
          <a:bodyPr>
            <a:normAutofit/>
          </a:bodyPr>
          <a:lstStyle/>
          <a:p>
            <a:r>
              <a:rPr lang="en-GB" sz="2000" b="1" dirty="0" smtClean="0">
                <a:cs typeface="Arial" panose="020B0604020202020204" pitchFamily="34" charset="0"/>
              </a:rPr>
              <a:t>Effects of lockdown on population movement</a:t>
            </a:r>
            <a:endParaRPr lang="en-GB" sz="2000" dirty="0"/>
          </a:p>
        </p:txBody>
      </p:sp>
      <p:sp>
        <p:nvSpPr>
          <p:cNvPr id="5" name="Rectangle 4"/>
          <p:cNvSpPr/>
          <p:nvPr/>
        </p:nvSpPr>
        <p:spPr>
          <a:xfrm>
            <a:off x="145603" y="507177"/>
            <a:ext cx="11890035" cy="1674100"/>
          </a:xfrm>
          <a:prstGeom prst="rect">
            <a:avLst/>
          </a:prstGeom>
        </p:spPr>
        <p:txBody>
          <a:bodyPr wrap="square" numCol="1" spcCol="360000">
            <a:noAutofit/>
          </a:bodyPr>
          <a:lstStyle/>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Times New Roman" panose="02020603050405020304" pitchFamily="18" charset="0"/>
              </a:rPr>
              <a:t>This chart shows average visits to different categories of places, using location data of Google users, compared to the beginning of 2020.</a:t>
            </a:r>
          </a:p>
          <a:p>
            <a:pPr marL="180000" indent="-180000">
              <a:spcBef>
                <a:spcPts val="600"/>
              </a:spcBef>
              <a:buFont typeface="Arial" panose="020B0604020202020204" pitchFamily="34" charset="0"/>
              <a:buChar char="•"/>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Times New Roman" panose="02020603050405020304" pitchFamily="18" charset="0"/>
              </a:rPr>
              <a:t>The</a:t>
            </a:r>
            <a:r>
              <a:rPr kumimoji="0" lang="en-GB" sz="1200" b="0" i="0" u="none" strike="noStrike" kern="1200" cap="none" spc="0" normalizeH="0" noProof="0" dirty="0" smtClean="0">
                <a:ln>
                  <a:noFill/>
                </a:ln>
                <a:solidFill>
                  <a:srgbClr val="282E2B"/>
                </a:solidFill>
                <a:effectLst/>
                <a:uLnTx/>
                <a:uFillTx/>
                <a:latin typeface="Arial" panose="020B0604020202020204"/>
                <a:ea typeface="Times New Roman" panose="02020603050405020304" pitchFamily="18" charset="0"/>
              </a:rPr>
              <a:t> pattern is similar for all three lockdowns with and initial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Times New Roman" panose="02020603050405020304" pitchFamily="18" charset="0"/>
              </a:rPr>
              <a:t>drop  in visits to most categories (except residential) followed by a gradual increase (except parks, which has a seasonal pattern</a:t>
            </a:r>
            <a:r>
              <a:rPr lang="en-GB" sz="1200" dirty="0">
                <a:solidFill>
                  <a:srgbClr val="282E2B"/>
                </a:solidFill>
                <a:ea typeface="Times New Roman" panose="02020603050405020304" pitchFamily="18" charset="0"/>
              </a:rPr>
              <a:t>). </a:t>
            </a:r>
            <a:r>
              <a:rPr lang="en-GB" sz="1200" dirty="0" smtClean="0">
                <a:solidFill>
                  <a:srgbClr val="282E2B"/>
                </a:solidFill>
                <a:ea typeface="Times New Roman" panose="02020603050405020304" pitchFamily="18" charset="0"/>
              </a:rPr>
              <a:t>Following</a:t>
            </a:r>
            <a:r>
              <a:rPr lang="en-US" sz="1200" dirty="0" smtClean="0">
                <a:solidFill>
                  <a:srgbClr val="282E2B"/>
                </a:solidFill>
                <a:ea typeface="Times New Roman" panose="02020603050405020304" pitchFamily="18" charset="0"/>
              </a:rPr>
              <a:t> the easing of restrictions over the Easter holiday increases were again been observed in most categories. </a:t>
            </a:r>
          </a:p>
          <a:p>
            <a:pPr marL="180000" indent="-180000">
              <a:spcBef>
                <a:spcPts val="600"/>
              </a:spcBef>
              <a:buFont typeface="Arial" panose="020B0604020202020204" pitchFamily="34" charset="0"/>
              <a:buChar char="•"/>
              <a:defRPr/>
            </a:pPr>
            <a:r>
              <a:rPr lang="en-US" sz="1200" dirty="0">
                <a:solidFill>
                  <a:srgbClr val="282E2B"/>
                </a:solidFill>
                <a:ea typeface="Times New Roman" panose="02020603050405020304" pitchFamily="18" charset="0"/>
              </a:rPr>
              <a:t>Changes in mobility post Step 4 (19th July) have resulted in a slight decline in mobility to </a:t>
            </a:r>
            <a:r>
              <a:rPr lang="en-US" sz="1200" b="1" dirty="0" smtClean="0">
                <a:solidFill>
                  <a:schemeClr val="tx2"/>
                </a:solidFill>
                <a:ea typeface="Times New Roman" panose="02020603050405020304" pitchFamily="18" charset="0"/>
              </a:rPr>
              <a:t>‘workplaces</a:t>
            </a:r>
            <a:r>
              <a:rPr lang="en-US" sz="1200" b="1" dirty="0" smtClean="0">
                <a:solidFill>
                  <a:schemeClr val="accent1"/>
                </a:solidFill>
                <a:ea typeface="Times New Roman" panose="02020603050405020304" pitchFamily="18" charset="0"/>
              </a:rPr>
              <a:t>’</a:t>
            </a:r>
            <a:r>
              <a:rPr lang="en-US" sz="1200" dirty="0" smtClean="0">
                <a:solidFill>
                  <a:srgbClr val="282E2B"/>
                </a:solidFill>
                <a:ea typeface="Times New Roman" panose="02020603050405020304" pitchFamily="18" charset="0"/>
              </a:rPr>
              <a:t> </a:t>
            </a:r>
            <a:r>
              <a:rPr lang="en-US" sz="1200" dirty="0">
                <a:solidFill>
                  <a:srgbClr val="282E2B"/>
                </a:solidFill>
                <a:ea typeface="Times New Roman" panose="02020603050405020304" pitchFamily="18" charset="0"/>
              </a:rPr>
              <a:t>and </a:t>
            </a:r>
            <a:r>
              <a:rPr lang="en-US" sz="1200" b="1" dirty="0" smtClean="0">
                <a:solidFill>
                  <a:srgbClr val="92D050"/>
                </a:solidFill>
                <a:ea typeface="Times New Roman" panose="02020603050405020304" pitchFamily="18" charset="0"/>
              </a:rPr>
              <a:t>‘transit stations’</a:t>
            </a:r>
            <a:r>
              <a:rPr lang="en-US" sz="1200" dirty="0" smtClean="0">
                <a:solidFill>
                  <a:srgbClr val="282E2B"/>
                </a:solidFill>
                <a:ea typeface="Times New Roman" panose="02020603050405020304" pitchFamily="18" charset="0"/>
              </a:rPr>
              <a:t>, although this is likely to be related to effects of the holiday season and </a:t>
            </a:r>
            <a:r>
              <a:rPr lang="en-US" sz="1200" dirty="0">
                <a:solidFill>
                  <a:srgbClr val="282E2B"/>
                </a:solidFill>
                <a:ea typeface="Times New Roman" panose="02020603050405020304" pitchFamily="18" charset="0"/>
              </a:rPr>
              <a:t>an increase in mobility to retail and recreation locations. </a:t>
            </a:r>
            <a:r>
              <a:rPr lang="en-US" sz="1200" dirty="0" smtClean="0">
                <a:solidFill>
                  <a:srgbClr val="282E2B"/>
                </a:solidFill>
                <a:ea typeface="Times New Roman" panose="02020603050405020304" pitchFamily="18" charset="0"/>
              </a:rPr>
              <a:t>Both sectors are currently 28% below the pre-pandemic level.</a:t>
            </a:r>
          </a:p>
          <a:p>
            <a:pPr marL="180000" lvl="0" indent="-180000">
              <a:spcBef>
                <a:spcPts val="600"/>
              </a:spcBef>
              <a:buFont typeface="Arial" panose="020B0604020202020204" pitchFamily="34" charset="0"/>
              <a:buChar char="•"/>
              <a:defRPr/>
            </a:pPr>
            <a:r>
              <a:rPr lang="en-US" sz="1200" dirty="0" smtClean="0">
                <a:solidFill>
                  <a:srgbClr val="282E2B"/>
                </a:solidFill>
                <a:ea typeface="Times New Roman" panose="02020603050405020304" pitchFamily="18" charset="0"/>
              </a:rPr>
              <a:t>However, access to </a:t>
            </a:r>
            <a:r>
              <a:rPr lang="en-US" sz="1200" b="1" dirty="0" smtClean="0">
                <a:solidFill>
                  <a:schemeClr val="accent4">
                    <a:lumMod val="75000"/>
                  </a:schemeClr>
                </a:solidFill>
                <a:ea typeface="Times New Roman" panose="02020603050405020304" pitchFamily="18" charset="0"/>
              </a:rPr>
              <a:t>‘retail and recreation’</a:t>
            </a:r>
            <a:r>
              <a:rPr lang="en-US" sz="1200" dirty="0" smtClean="0">
                <a:solidFill>
                  <a:srgbClr val="282E2B"/>
                </a:solidFill>
                <a:ea typeface="Times New Roman" panose="02020603050405020304" pitchFamily="18" charset="0"/>
              </a:rPr>
              <a:t> has shown a moderate increase since July 19 and is now 11% above the pre-pandemic level.</a:t>
            </a:r>
            <a:endParaRPr kumimoji="0" lang="en-GB" sz="1200" b="0" i="0" u="none" strike="noStrike" kern="1200" cap="none" spc="0" normalizeH="0" baseline="0" noProof="0" dirty="0" smtClean="0">
              <a:ln>
                <a:noFill/>
              </a:ln>
              <a:solidFill>
                <a:srgbClr val="EC2048">
                  <a:lumMod val="40000"/>
                  <a:lumOff val="60000"/>
                </a:srgbClr>
              </a:solidFill>
              <a:effectLst/>
              <a:uLnTx/>
              <a:uFillTx/>
              <a:latin typeface="Arial" panose="020B0604020202020204"/>
              <a:ea typeface="Times New Roman" panose="02020603050405020304" pitchFamily="18" charset="0"/>
            </a:endParaRPr>
          </a:p>
        </p:txBody>
      </p:sp>
      <p:grpSp>
        <p:nvGrpSpPr>
          <p:cNvPr id="15" name="Group 14" title="Events occuring through pandemic"/>
          <p:cNvGrpSpPr/>
          <p:nvPr/>
        </p:nvGrpSpPr>
        <p:grpSpPr>
          <a:xfrm>
            <a:off x="919944" y="2186037"/>
            <a:ext cx="11519670" cy="3763377"/>
            <a:chOff x="919944" y="2186037"/>
            <a:chExt cx="11519670" cy="3763377"/>
          </a:xfrm>
        </p:grpSpPr>
        <p:grpSp>
          <p:nvGrpSpPr>
            <p:cNvPr id="14" name="Group 13"/>
            <p:cNvGrpSpPr/>
            <p:nvPr/>
          </p:nvGrpSpPr>
          <p:grpSpPr>
            <a:xfrm>
              <a:off x="10731571" y="2803069"/>
              <a:ext cx="1708043" cy="1939263"/>
              <a:chOff x="10731571" y="2803069"/>
              <a:chExt cx="1708043" cy="1939263"/>
            </a:xfrm>
          </p:grpSpPr>
          <p:sp>
            <p:nvSpPr>
              <p:cNvPr id="16" name="TextBox 15"/>
              <p:cNvSpPr txBox="1"/>
              <p:nvPr/>
            </p:nvSpPr>
            <p:spPr>
              <a:xfrm>
                <a:off x="10731571" y="2803069"/>
                <a:ext cx="1530500" cy="330147"/>
              </a:xfrm>
              <a:prstGeom prst="rect">
                <a:avLst/>
              </a:prstGeom>
              <a:noFill/>
            </p:spPr>
            <p:txBody>
              <a:bodyPr wrap="square" rtlCol="0">
                <a:spAutoFit/>
              </a:bodyPr>
              <a:lstStyle/>
              <a:p>
                <a:r>
                  <a:rPr lang="en-GB" sz="1200" dirty="0" smtClean="0">
                    <a:solidFill>
                      <a:srgbClr val="FF7C80"/>
                    </a:solidFill>
                  </a:rPr>
                  <a:t>Parks</a:t>
                </a:r>
                <a:endParaRPr lang="en-GB" sz="1200" dirty="0">
                  <a:solidFill>
                    <a:srgbClr val="FF7C80"/>
                  </a:solidFill>
                </a:endParaRPr>
              </a:p>
            </p:txBody>
          </p:sp>
          <p:sp>
            <p:nvSpPr>
              <p:cNvPr id="17" name="TextBox 16"/>
              <p:cNvSpPr txBox="1"/>
              <p:nvPr/>
            </p:nvSpPr>
            <p:spPr>
              <a:xfrm>
                <a:off x="10737834" y="3718820"/>
                <a:ext cx="1530500" cy="330147"/>
              </a:xfrm>
              <a:prstGeom prst="rect">
                <a:avLst/>
              </a:prstGeom>
              <a:noFill/>
            </p:spPr>
            <p:txBody>
              <a:bodyPr wrap="square" rtlCol="0">
                <a:spAutoFit/>
              </a:bodyPr>
              <a:lstStyle/>
              <a:p>
                <a:r>
                  <a:rPr lang="en-GB" sz="1200" dirty="0" smtClean="0">
                    <a:solidFill>
                      <a:srgbClr val="990033"/>
                    </a:solidFill>
                  </a:rPr>
                  <a:t>Retail &amp; recreation</a:t>
                </a:r>
                <a:endParaRPr lang="en-GB" sz="1200" dirty="0">
                  <a:solidFill>
                    <a:srgbClr val="990033"/>
                  </a:solidFill>
                </a:endParaRPr>
              </a:p>
            </p:txBody>
          </p:sp>
          <p:sp>
            <p:nvSpPr>
              <p:cNvPr id="18" name="TextBox 17"/>
              <p:cNvSpPr txBox="1"/>
              <p:nvPr/>
            </p:nvSpPr>
            <p:spPr>
              <a:xfrm>
                <a:off x="10731571" y="3911175"/>
                <a:ext cx="1530500" cy="330147"/>
              </a:xfrm>
              <a:prstGeom prst="rect">
                <a:avLst/>
              </a:prstGeom>
              <a:noFill/>
            </p:spPr>
            <p:txBody>
              <a:bodyPr wrap="square" rtlCol="0">
                <a:spAutoFit/>
              </a:bodyPr>
              <a:lstStyle/>
              <a:p>
                <a:r>
                  <a:rPr lang="en-GB" sz="1200" dirty="0" smtClean="0">
                    <a:solidFill>
                      <a:schemeClr val="bg1">
                        <a:lumMod val="50000"/>
                      </a:schemeClr>
                    </a:solidFill>
                  </a:rPr>
                  <a:t>Residential</a:t>
                </a:r>
                <a:endParaRPr lang="en-GB" sz="1200" dirty="0">
                  <a:solidFill>
                    <a:schemeClr val="bg1">
                      <a:lumMod val="50000"/>
                    </a:schemeClr>
                  </a:solidFill>
                </a:endParaRPr>
              </a:p>
            </p:txBody>
          </p:sp>
          <p:sp>
            <p:nvSpPr>
              <p:cNvPr id="21" name="TextBox 20"/>
              <p:cNvSpPr txBox="1"/>
              <p:nvPr/>
            </p:nvSpPr>
            <p:spPr>
              <a:xfrm>
                <a:off x="10735901" y="4272873"/>
                <a:ext cx="1530501" cy="330147"/>
              </a:xfrm>
              <a:prstGeom prst="rect">
                <a:avLst/>
              </a:prstGeom>
              <a:noFill/>
            </p:spPr>
            <p:txBody>
              <a:bodyPr wrap="square" rtlCol="0">
                <a:spAutoFit/>
              </a:bodyPr>
              <a:lstStyle/>
              <a:p>
                <a:r>
                  <a:rPr lang="en-GB" sz="1200" dirty="0" smtClean="0">
                    <a:solidFill>
                      <a:srgbClr val="669900"/>
                    </a:solidFill>
                  </a:rPr>
                  <a:t>Stations</a:t>
                </a:r>
                <a:endParaRPr lang="en-GB" sz="1200" dirty="0">
                  <a:solidFill>
                    <a:srgbClr val="669900"/>
                  </a:solidFill>
                </a:endParaRPr>
              </a:p>
            </p:txBody>
          </p:sp>
          <p:sp>
            <p:nvSpPr>
              <p:cNvPr id="22" name="TextBox 21"/>
              <p:cNvSpPr txBox="1"/>
              <p:nvPr/>
            </p:nvSpPr>
            <p:spPr>
              <a:xfrm>
                <a:off x="10739505" y="4412185"/>
                <a:ext cx="1700109" cy="330147"/>
              </a:xfrm>
              <a:prstGeom prst="rect">
                <a:avLst/>
              </a:prstGeom>
              <a:noFill/>
            </p:spPr>
            <p:txBody>
              <a:bodyPr wrap="square" rtlCol="0">
                <a:spAutoFit/>
              </a:bodyPr>
              <a:lstStyle/>
              <a:p>
                <a:r>
                  <a:rPr lang="en-GB" sz="1200" dirty="0" smtClean="0">
                    <a:solidFill>
                      <a:srgbClr val="FF9900"/>
                    </a:solidFill>
                  </a:rPr>
                  <a:t>Workplaces</a:t>
                </a:r>
                <a:endParaRPr lang="en-GB" sz="1200" dirty="0">
                  <a:solidFill>
                    <a:srgbClr val="FF9900"/>
                  </a:solidFill>
                </a:endParaRPr>
              </a:p>
            </p:txBody>
          </p:sp>
          <p:sp>
            <p:nvSpPr>
              <p:cNvPr id="23" name="TextBox 22"/>
              <p:cNvSpPr txBox="1"/>
              <p:nvPr/>
            </p:nvSpPr>
            <p:spPr>
              <a:xfrm>
                <a:off x="10731571" y="4069150"/>
                <a:ext cx="1700108" cy="334299"/>
              </a:xfrm>
              <a:prstGeom prst="rect">
                <a:avLst/>
              </a:prstGeom>
              <a:noFill/>
            </p:spPr>
            <p:txBody>
              <a:bodyPr wrap="square" rtlCol="0">
                <a:spAutoFit/>
              </a:bodyPr>
              <a:lstStyle/>
              <a:p>
                <a:r>
                  <a:rPr lang="en-GB" sz="1200" dirty="0" smtClean="0">
                    <a:solidFill>
                      <a:srgbClr val="009999"/>
                    </a:solidFill>
                  </a:rPr>
                  <a:t>Grocery &amp; pharmacy</a:t>
                </a:r>
                <a:endParaRPr lang="en-GB" sz="1200" dirty="0">
                  <a:solidFill>
                    <a:srgbClr val="009999"/>
                  </a:solidFill>
                </a:endParaRPr>
              </a:p>
            </p:txBody>
          </p:sp>
        </p:grpSp>
        <p:grpSp>
          <p:nvGrpSpPr>
            <p:cNvPr id="4" name="Group 3" descr="Line chart showing how visits to different categories of location have changed since February 2020"/>
            <p:cNvGrpSpPr/>
            <p:nvPr/>
          </p:nvGrpSpPr>
          <p:grpSpPr>
            <a:xfrm>
              <a:off x="919944" y="2186037"/>
              <a:ext cx="8301176" cy="3763377"/>
              <a:chOff x="900828" y="1977286"/>
              <a:chExt cx="8301176" cy="3908857"/>
            </a:xfrm>
          </p:grpSpPr>
          <p:grpSp>
            <p:nvGrpSpPr>
              <p:cNvPr id="7" name="Group 6" descr="Line chart showing how visits to places retail and recreation have fallen the most during November, compared to the beginning of 2020 " title="Line chart showing population movements during 2020"/>
              <p:cNvGrpSpPr/>
              <p:nvPr/>
            </p:nvGrpSpPr>
            <p:grpSpPr>
              <a:xfrm>
                <a:off x="961525" y="2726424"/>
                <a:ext cx="6235598" cy="804012"/>
                <a:chOff x="1032962" y="3187292"/>
                <a:chExt cx="6235598" cy="804012"/>
              </a:xfrm>
            </p:grpSpPr>
            <p:sp>
              <p:nvSpPr>
                <p:cNvPr id="6" name="Down Arrow Callout 5"/>
                <p:cNvSpPr/>
                <p:nvPr/>
              </p:nvSpPr>
              <p:spPr>
                <a:xfrm>
                  <a:off x="1032962" y="3222876"/>
                  <a:ext cx="1368152" cy="724286"/>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panose="020B0604020202020204"/>
                      <a:ea typeface="+mn-ea"/>
                      <a:cs typeface="+mn-cs"/>
                    </a:rPr>
                    <a:t>First full national lockdown (23 Mar)</a:t>
                  </a: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Down Arrow Callout 18"/>
                <p:cNvSpPr/>
                <p:nvPr/>
              </p:nvSpPr>
              <p:spPr>
                <a:xfrm>
                  <a:off x="6024775" y="3187292"/>
                  <a:ext cx="1243785" cy="804012"/>
                </a:xfrm>
                <a:prstGeom prst="downArrowCallout">
                  <a:avLst>
                    <a:gd name="adj1" fmla="val 27106"/>
                    <a:gd name="adj2" fmla="val 25000"/>
                    <a:gd name="adj3" fmla="val 21841"/>
                    <a:gd name="adj4" fmla="val 632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panose="020B0604020202020204"/>
                      <a:ea typeface="+mn-ea"/>
                      <a:cs typeface="+mn-cs"/>
                    </a:rPr>
                    <a:t>Third national lockdown (5 Jan)</a:t>
                  </a: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3" name="Up Arrow Callout 12"/>
              <p:cNvSpPr/>
              <p:nvPr/>
            </p:nvSpPr>
            <p:spPr>
              <a:xfrm>
                <a:off x="7401804" y="5086771"/>
                <a:ext cx="1800200" cy="799372"/>
              </a:xfrm>
              <a:prstGeom prst="upArrowCallout">
                <a:avLst>
                  <a:gd name="adj1" fmla="val 40959"/>
                  <a:gd name="adj2" fmla="val 38931"/>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panose="020B0604020202020204"/>
                    <a:ea typeface="+mn-ea"/>
                    <a:cs typeface="+mn-cs"/>
                  </a:rPr>
                  <a:t>English restrictions ease over Easter holidays (29 Mar &amp; 12 Apr)</a:t>
                </a: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TextBox 19"/>
              <p:cNvSpPr txBox="1"/>
              <p:nvPr/>
            </p:nvSpPr>
            <p:spPr>
              <a:xfrm>
                <a:off x="900828" y="1977286"/>
                <a:ext cx="51706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282E2B"/>
                    </a:solidFill>
                    <a:effectLst/>
                    <a:uLnTx/>
                    <a:uFillTx/>
                    <a:latin typeface="Arial" panose="020B0604020202020204"/>
                    <a:ea typeface="+mn-ea"/>
                    <a:cs typeface="+mn-cs"/>
                  </a:rPr>
                  <a:t>Changing visits in Herefordshire to…</a:t>
                </a:r>
                <a:endParaRPr kumimoji="0" lang="en-GB" sz="1600" b="1"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25" name="Up Arrow Callout 24"/>
              <p:cNvSpPr/>
              <p:nvPr/>
            </p:nvSpPr>
            <p:spPr>
              <a:xfrm>
                <a:off x="5110051" y="5100027"/>
                <a:ext cx="1316576" cy="701956"/>
              </a:xfrm>
              <a:prstGeom prst="upArrowCallout">
                <a:avLst>
                  <a:gd name="adj1" fmla="val 63602"/>
                  <a:gd name="adj2" fmla="val 38931"/>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English lockdown 2.0 (5 Nov-2 Dec)</a:t>
                </a:r>
              </a:p>
            </p:txBody>
          </p:sp>
        </p:grpSp>
      </p:grpSp>
      <p:sp>
        <p:nvSpPr>
          <p:cNvPr id="28" name="TextBox 27"/>
          <p:cNvSpPr txBox="1"/>
          <p:nvPr/>
        </p:nvSpPr>
        <p:spPr>
          <a:xfrm>
            <a:off x="-63406" y="6308430"/>
            <a:ext cx="12192000" cy="430887"/>
          </a:xfrm>
          <a:prstGeom prst="rect">
            <a:avLst/>
          </a:prstGeom>
          <a:solidFill>
            <a:schemeClr val="bg1"/>
          </a:solidFill>
        </p:spPr>
        <p:txBody>
          <a:bodyPr wrap="square" rIns="0"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0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This chart is updated daily on the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Data Orchard website</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 using data published by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5"/>
              </a:rPr>
              <a:t>Google</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rPr>
              <a:t>The baseline is the median value, for the corresponding day of the week, during the five weeks 3 Jan–6 Feb 2020. Note that the data is based on movements of those who have opted to turn on location history in their Google accounts on their mobile devices. </a:t>
            </a:r>
            <a:endPar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p:txBody>
      </p:sp>
      <p:pic>
        <p:nvPicPr>
          <p:cNvPr id="11" name="Picture 10" title="&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127938" y="6294180"/>
            <a:ext cx="377226" cy="384543"/>
          </a:xfrm>
          <a:prstGeom prst="rect">
            <a:avLst/>
          </a:prstGeom>
        </p:spPr>
      </p:pic>
      <p:sp>
        <p:nvSpPr>
          <p:cNvPr id="24" name="Up Arrow Callout 23"/>
          <p:cNvSpPr/>
          <p:nvPr/>
        </p:nvSpPr>
        <p:spPr>
          <a:xfrm>
            <a:off x="9249375" y="4760850"/>
            <a:ext cx="1800200" cy="769621"/>
          </a:xfrm>
          <a:prstGeom prst="upArrowCallout">
            <a:avLst>
              <a:gd name="adj1" fmla="val 40959"/>
              <a:gd name="adj2" fmla="val 38931"/>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panose="020B0604020202020204"/>
                <a:ea typeface="+mn-ea"/>
                <a:cs typeface="+mn-cs"/>
              </a:rPr>
              <a:t>English restrictions  - ‘Freedom Day’ 19 July</a:t>
            </a: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4862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8363" y="595888"/>
            <a:ext cx="11519999" cy="648071"/>
          </a:xfrm>
        </p:spPr>
        <p:txBody>
          <a:bodyPr>
            <a:normAutofit fontScale="90000"/>
          </a:bodyPr>
          <a:lstStyle/>
          <a:p>
            <a:r>
              <a:rPr lang="en-GB" dirty="0" smtClean="0"/>
              <a:t>Contents</a:t>
            </a:r>
            <a:r>
              <a:rPr lang="en-GB" dirty="0"/>
              <a:t/>
            </a:r>
            <a:br>
              <a:rPr lang="en-GB" dirty="0"/>
            </a:br>
            <a:endParaRPr lang="en-GB" sz="2000" dirty="0"/>
          </a:p>
        </p:txBody>
      </p:sp>
      <p:sp>
        <p:nvSpPr>
          <p:cNvPr id="6" name="Content Placeholder 5"/>
          <p:cNvSpPr>
            <a:spLocks noGrp="1"/>
          </p:cNvSpPr>
          <p:nvPr>
            <p:ph idx="1"/>
          </p:nvPr>
        </p:nvSpPr>
        <p:spPr>
          <a:xfrm>
            <a:off x="288363" y="1412776"/>
            <a:ext cx="11520000" cy="4420148"/>
          </a:xfrm>
        </p:spPr>
        <p:txBody>
          <a:bodyPr>
            <a:normAutofit/>
          </a:bodyPr>
          <a:lstStyle/>
          <a:p>
            <a:pPr marL="514350" indent="-514350">
              <a:buAutoNum type="arabicPeriod"/>
            </a:pPr>
            <a:r>
              <a:rPr lang="en-GB" sz="2000" dirty="0"/>
              <a:t>Key messages (</a:t>
            </a:r>
            <a:r>
              <a:rPr lang="en-GB" sz="2000" u="sng" dirty="0">
                <a:solidFill>
                  <a:srgbClr val="00B0F0"/>
                </a:solidFill>
                <a:hlinkClick r:id="rId3" action="ppaction://hlinksldjump"/>
              </a:rPr>
              <a:t>slide 3</a:t>
            </a:r>
            <a:r>
              <a:rPr lang="en-GB" sz="2000" dirty="0"/>
              <a:t>)</a:t>
            </a:r>
          </a:p>
          <a:p>
            <a:pPr marL="514350" indent="-514350">
              <a:buAutoNum type="arabicPeriod"/>
            </a:pPr>
            <a:r>
              <a:rPr lang="en-GB" sz="2000" dirty="0" smtClean="0"/>
              <a:t>COVID-19 </a:t>
            </a:r>
            <a:r>
              <a:rPr lang="en-GB" sz="2000" dirty="0"/>
              <a:t>testing (</a:t>
            </a:r>
            <a:r>
              <a:rPr lang="en-GB" sz="2000" u="sng" dirty="0">
                <a:solidFill>
                  <a:srgbClr val="00B0F0"/>
                </a:solidFill>
                <a:hlinkClick r:id="rId4" action="ppaction://hlinksldjump"/>
              </a:rPr>
              <a:t>slides </a:t>
            </a:r>
            <a:r>
              <a:rPr lang="en-GB" sz="2000" u="sng" dirty="0" smtClean="0">
                <a:solidFill>
                  <a:srgbClr val="00B0F0"/>
                </a:solidFill>
                <a:hlinkClick r:id="rId4" action="ppaction://hlinksldjump"/>
              </a:rPr>
              <a:t>4-5</a:t>
            </a:r>
            <a:r>
              <a:rPr lang="en-GB" sz="2000" dirty="0" smtClean="0"/>
              <a:t>)</a:t>
            </a:r>
          </a:p>
          <a:p>
            <a:pPr marL="514350" indent="-514350">
              <a:buAutoNum type="arabicPeriod"/>
            </a:pPr>
            <a:r>
              <a:rPr lang="en-GB" sz="2000" dirty="0" smtClean="0"/>
              <a:t>COVID-19 </a:t>
            </a:r>
            <a:r>
              <a:rPr lang="en-GB" sz="2000" dirty="0"/>
              <a:t>cases (</a:t>
            </a:r>
            <a:r>
              <a:rPr lang="en-GB" sz="2000" u="sng" dirty="0">
                <a:solidFill>
                  <a:srgbClr val="00B0F0"/>
                </a:solidFill>
                <a:hlinkClick r:id="rId5" action="ppaction://hlinksldjump"/>
              </a:rPr>
              <a:t>slides </a:t>
            </a:r>
            <a:r>
              <a:rPr lang="en-GB" sz="2000" u="sng" dirty="0" smtClean="0">
                <a:solidFill>
                  <a:srgbClr val="00B0F0"/>
                </a:solidFill>
                <a:hlinkClick r:id="rId5" action="ppaction://hlinksldjump"/>
              </a:rPr>
              <a:t>6-8</a:t>
            </a:r>
            <a:r>
              <a:rPr lang="en-GB" sz="2000" dirty="0" smtClean="0"/>
              <a:t>), </a:t>
            </a:r>
            <a:r>
              <a:rPr lang="en-GB" sz="2000" dirty="0"/>
              <a:t>including demographics (</a:t>
            </a:r>
            <a:r>
              <a:rPr lang="en-GB" sz="2000" dirty="0">
                <a:hlinkClick r:id="rId6" action="ppaction://hlinksldjump"/>
              </a:rPr>
              <a:t>slide </a:t>
            </a:r>
            <a:r>
              <a:rPr lang="en-GB" sz="2000" dirty="0" smtClean="0">
                <a:hlinkClick r:id="rId6" action="ppaction://hlinksldjump"/>
              </a:rPr>
              <a:t>9)</a:t>
            </a:r>
            <a:r>
              <a:rPr lang="en-GB" sz="2000" dirty="0" smtClean="0"/>
              <a:t> </a:t>
            </a:r>
            <a:r>
              <a:rPr lang="en-GB" sz="2000" dirty="0"/>
              <a:t>and local areas (</a:t>
            </a:r>
            <a:r>
              <a:rPr lang="en-GB" sz="2000" dirty="0">
                <a:hlinkClick r:id="rId7" action="ppaction://hlinksldjump"/>
              </a:rPr>
              <a:t>slides </a:t>
            </a:r>
            <a:r>
              <a:rPr lang="en-GB" sz="2000" dirty="0" smtClean="0">
                <a:hlinkClick r:id="rId7" action="ppaction://hlinksldjump"/>
              </a:rPr>
              <a:t>10-11)</a:t>
            </a:r>
            <a:endParaRPr lang="en-GB" sz="2000" dirty="0"/>
          </a:p>
          <a:p>
            <a:pPr marL="514350" indent="-514350">
              <a:buFont typeface="Arial"/>
              <a:buAutoNum type="arabicPeriod"/>
            </a:pPr>
            <a:r>
              <a:rPr lang="en-GB" sz="2000" dirty="0"/>
              <a:t>Variants of concern (</a:t>
            </a:r>
            <a:r>
              <a:rPr lang="en-GB" sz="2000" dirty="0">
                <a:hlinkClick r:id="rId8" action="ppaction://hlinksldjump"/>
              </a:rPr>
              <a:t>slide 12</a:t>
            </a:r>
            <a:r>
              <a:rPr lang="en-GB" sz="2000" dirty="0"/>
              <a:t>)</a:t>
            </a:r>
          </a:p>
          <a:p>
            <a:pPr marL="514350" indent="-514350">
              <a:buFont typeface="Arial"/>
              <a:buAutoNum type="arabicPeriod"/>
            </a:pPr>
            <a:r>
              <a:rPr lang="en-GB" sz="2000" dirty="0" smtClean="0"/>
              <a:t>Vaccinations: uptake (</a:t>
            </a:r>
            <a:r>
              <a:rPr lang="en-GB" sz="2000" dirty="0">
                <a:hlinkClick r:id="rId9" action="ppaction://hlinksldjump"/>
              </a:rPr>
              <a:t>slide </a:t>
            </a:r>
            <a:r>
              <a:rPr lang="en-GB" sz="2000" dirty="0" smtClean="0">
                <a:hlinkClick r:id="rId9" action="ppaction://hlinksldjump"/>
              </a:rPr>
              <a:t>13-16</a:t>
            </a:r>
            <a:r>
              <a:rPr lang="en-GB" sz="2000" dirty="0" smtClean="0"/>
              <a:t>)</a:t>
            </a:r>
            <a:endParaRPr lang="en-GB" sz="2000" dirty="0"/>
          </a:p>
          <a:p>
            <a:pPr marL="514350" indent="-514350">
              <a:buFont typeface="Arial"/>
              <a:buAutoNum type="arabicPeriod"/>
            </a:pPr>
            <a:r>
              <a:rPr lang="en-GB" sz="2000" dirty="0" smtClean="0"/>
              <a:t>Patients admitted </a:t>
            </a:r>
            <a:r>
              <a:rPr lang="en-GB" sz="2000" dirty="0"/>
              <a:t>to hospital (</a:t>
            </a:r>
            <a:r>
              <a:rPr lang="en-GB" sz="2000" dirty="0">
                <a:hlinkClick r:id="rId10" action="ppaction://hlinksldjump"/>
              </a:rPr>
              <a:t>slide </a:t>
            </a:r>
            <a:r>
              <a:rPr lang="en-GB" sz="2000" dirty="0" smtClean="0">
                <a:hlinkClick r:id="rId10" action="ppaction://hlinksldjump"/>
              </a:rPr>
              <a:t>17</a:t>
            </a:r>
            <a:r>
              <a:rPr lang="en-GB" sz="2000" dirty="0" smtClean="0"/>
              <a:t>)</a:t>
            </a:r>
          </a:p>
          <a:p>
            <a:pPr marL="514350" indent="-514350">
              <a:buFont typeface="Arial"/>
              <a:buAutoNum type="arabicPeriod"/>
            </a:pPr>
            <a:r>
              <a:rPr lang="en-GB" sz="2000" dirty="0" smtClean="0"/>
              <a:t>Profile </a:t>
            </a:r>
            <a:r>
              <a:rPr lang="en-GB" sz="2000" dirty="0"/>
              <a:t>of deaths: published data (</a:t>
            </a:r>
            <a:r>
              <a:rPr lang="en-GB" sz="2000" dirty="0" smtClean="0">
                <a:hlinkClick r:id="rId11" action="ppaction://hlinksldjump"/>
              </a:rPr>
              <a:t>slide 18</a:t>
            </a:r>
            <a:r>
              <a:rPr lang="en-GB" sz="2000" dirty="0" smtClean="0"/>
              <a:t>)</a:t>
            </a:r>
          </a:p>
          <a:p>
            <a:pPr marL="514350" indent="-514350">
              <a:buFont typeface="Arial"/>
              <a:buAutoNum type="arabicPeriod"/>
            </a:pPr>
            <a:r>
              <a:rPr lang="en-US" sz="2000" dirty="0" smtClean="0"/>
              <a:t>Effects </a:t>
            </a:r>
            <a:r>
              <a:rPr lang="en-US" sz="2000" dirty="0"/>
              <a:t>of lockdown on population </a:t>
            </a:r>
            <a:r>
              <a:rPr lang="en-US" sz="2000" dirty="0" smtClean="0"/>
              <a:t>movement </a:t>
            </a:r>
            <a:r>
              <a:rPr lang="en-GB" sz="2000" dirty="0"/>
              <a:t>(</a:t>
            </a:r>
            <a:r>
              <a:rPr lang="en-GB" sz="2000" dirty="0">
                <a:hlinkClick r:id="rId12" action="ppaction://hlinksldjump"/>
              </a:rPr>
              <a:t>slide </a:t>
            </a:r>
            <a:r>
              <a:rPr lang="en-GB" sz="2000" dirty="0" smtClean="0">
                <a:hlinkClick r:id="rId12" action="ppaction://hlinksldjump"/>
              </a:rPr>
              <a:t>19</a:t>
            </a:r>
            <a:r>
              <a:rPr lang="en-GB" sz="2000" dirty="0" smtClean="0"/>
              <a:t>)</a:t>
            </a:r>
          </a:p>
          <a:p>
            <a:pPr marL="514350" indent="-514350">
              <a:buFont typeface="Arial"/>
              <a:buAutoNum type="arabicPeriod"/>
            </a:pPr>
            <a:r>
              <a:rPr lang="en-GB" sz="2000" dirty="0" smtClean="0"/>
              <a:t>Other </a:t>
            </a:r>
            <a:r>
              <a:rPr lang="en-GB" sz="2000" dirty="0"/>
              <a:t>resources (</a:t>
            </a:r>
            <a:r>
              <a:rPr lang="en-GB" sz="2000" dirty="0" smtClean="0">
                <a:hlinkClick r:id="rId13" action="ppaction://hlinksldjump"/>
              </a:rPr>
              <a:t>slide 21</a:t>
            </a:r>
            <a:r>
              <a:rPr lang="en-GB" sz="2000" dirty="0" smtClean="0"/>
              <a:t>)</a:t>
            </a:r>
            <a:endParaRPr lang="en-GB" sz="2000" dirty="0"/>
          </a:p>
          <a:p>
            <a:pPr marL="0" indent="0">
              <a:buNone/>
            </a:pPr>
            <a:endParaRPr lang="en-GB" sz="2000" dirty="0" smtClean="0"/>
          </a:p>
        </p:txBody>
      </p:sp>
      <p:sp>
        <p:nvSpPr>
          <p:cNvPr id="7" name="TextBox 6"/>
          <p:cNvSpPr txBox="1"/>
          <p:nvPr/>
        </p:nvSpPr>
        <p:spPr>
          <a:xfrm>
            <a:off x="288363" y="5435997"/>
            <a:ext cx="11520000" cy="584775"/>
          </a:xfrm>
          <a:prstGeom prst="rect">
            <a:avLst/>
          </a:prstGeom>
          <a:solidFill>
            <a:schemeClr val="bg1"/>
          </a:solidFill>
        </p:spPr>
        <p:txBody>
          <a:bodyPr wrap="square" rtlCol="0">
            <a:spAutoFit/>
          </a:bodyPr>
          <a:lstStyle/>
          <a:p>
            <a:r>
              <a:rPr lang="en-GB" sz="1600" dirty="0"/>
              <a:t>If you need help to understand this document, or would like it in another format or language, please contact us on 01432 261944 or e-mail </a:t>
            </a:r>
            <a:r>
              <a:rPr lang="en-GB" sz="1600" u="sng" dirty="0" smtClean="0">
                <a:hlinkClick r:id="rId14"/>
              </a:rPr>
              <a:t>researchteam@herefordshire.gov.uk</a:t>
            </a:r>
            <a:endParaRPr lang="en-GB" sz="1600" dirty="0"/>
          </a:p>
        </p:txBody>
      </p:sp>
    </p:spTree>
    <p:extLst>
      <p:ext uri="{BB962C8B-B14F-4D97-AF65-F5344CB8AC3E}">
        <p14:creationId xmlns:p14="http://schemas.microsoft.com/office/powerpoint/2010/main" val="549487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42" y="188641"/>
            <a:ext cx="11519999" cy="720079"/>
          </a:xfrm>
        </p:spPr>
        <p:txBody>
          <a:bodyPr/>
          <a:lstStyle/>
          <a:p>
            <a:r>
              <a:rPr lang="en-GB" dirty="0" smtClean="0"/>
              <a:t>Other resources</a:t>
            </a:r>
            <a:endParaRPr lang="en-GB" dirty="0"/>
          </a:p>
        </p:txBody>
      </p:sp>
      <p:sp>
        <p:nvSpPr>
          <p:cNvPr id="3" name="Content Placeholder 2"/>
          <p:cNvSpPr>
            <a:spLocks noGrp="1"/>
          </p:cNvSpPr>
          <p:nvPr>
            <p:ph sz="half" idx="1"/>
          </p:nvPr>
        </p:nvSpPr>
        <p:spPr>
          <a:xfrm>
            <a:off x="294293" y="908720"/>
            <a:ext cx="11519999" cy="5184576"/>
          </a:xfrm>
        </p:spPr>
        <p:txBody>
          <a:bodyPr>
            <a:noAutofit/>
          </a:bodyPr>
          <a:lstStyle/>
          <a:p>
            <a:pPr>
              <a:lnSpc>
                <a:spcPct val="100000"/>
              </a:lnSpc>
            </a:pPr>
            <a:r>
              <a:rPr lang="en-GB" sz="2400" dirty="0" smtClean="0"/>
              <a:t>Wider vulnerabilities</a:t>
            </a:r>
          </a:p>
          <a:p>
            <a:pPr lvl="1">
              <a:lnSpc>
                <a:spcPct val="100000"/>
              </a:lnSpc>
            </a:pPr>
            <a:r>
              <a:rPr lang="en-GB" sz="1600" dirty="0" smtClean="0"/>
              <a:t>The draft </a:t>
            </a:r>
            <a:r>
              <a:rPr lang="en-GB" sz="1600" i="1" dirty="0" smtClean="0"/>
              <a:t>2020 Director of Public Health report: Impacts of COVID-19 </a:t>
            </a:r>
            <a:r>
              <a:rPr lang="en-GB" sz="1600" dirty="0" smtClean="0"/>
              <a:t>is available on the </a:t>
            </a:r>
            <a:r>
              <a:rPr lang="en-GB" sz="1600" dirty="0" smtClean="0">
                <a:hlinkClick r:id="rId2" tooltip="Opens pdf document on council website"/>
              </a:rPr>
              <a:t>Council’s website</a:t>
            </a:r>
            <a:r>
              <a:rPr lang="en-GB" sz="1600" dirty="0" smtClean="0"/>
              <a:t> (final version due for publication early May)  </a:t>
            </a:r>
            <a:endParaRPr lang="en-GB" sz="1400" dirty="0" smtClean="0"/>
          </a:p>
          <a:p>
            <a:pPr lvl="1">
              <a:lnSpc>
                <a:spcPct val="100000"/>
              </a:lnSpc>
            </a:pPr>
            <a:r>
              <a:rPr lang="en-GB" sz="1600" dirty="0" smtClean="0"/>
              <a:t>April’s </a:t>
            </a:r>
            <a:r>
              <a:rPr lang="en-GB" sz="1600" dirty="0"/>
              <a:t>monthly </a:t>
            </a:r>
            <a:r>
              <a:rPr lang="en-GB" sz="1600" dirty="0" smtClean="0"/>
              <a:t>bulletin of the </a:t>
            </a:r>
            <a:r>
              <a:rPr lang="en-GB" sz="1600" i="1" dirty="0" smtClean="0"/>
              <a:t>economic impacts of coronavirus</a:t>
            </a:r>
            <a:r>
              <a:rPr lang="en-GB" sz="1600" dirty="0" smtClean="0"/>
              <a:t> is available on the </a:t>
            </a:r>
            <a:r>
              <a:rPr lang="en-GB" sz="1600" dirty="0" smtClean="0">
                <a:hlinkClick r:id="rId3" tooltip="link to Understanding Herefordshire website"/>
              </a:rPr>
              <a:t>Understanding Herefordshire website</a:t>
            </a:r>
            <a:endParaRPr lang="en-GB" sz="1600" dirty="0" smtClean="0"/>
          </a:p>
          <a:p>
            <a:pPr>
              <a:lnSpc>
                <a:spcPct val="100000"/>
              </a:lnSpc>
            </a:pPr>
            <a:r>
              <a:rPr lang="en-GB" sz="1800" dirty="0" smtClean="0"/>
              <a:t>New research and open access analytical tools are continually emerging. As well as the sources linked to throughout these slides, you may be interested in: </a:t>
            </a:r>
            <a:endParaRPr lang="en-GB" sz="1800" dirty="0"/>
          </a:p>
          <a:p>
            <a:pPr lvl="1">
              <a:lnSpc>
                <a:spcPct val="100000"/>
              </a:lnSpc>
            </a:pPr>
            <a:r>
              <a:rPr lang="en-US" sz="1600" dirty="0" smtClean="0">
                <a:hlinkClick r:id="rId4"/>
              </a:rPr>
              <a:t>The Office for National Statistics' daily coronavirus roundup</a:t>
            </a:r>
            <a:r>
              <a:rPr lang="en-US" sz="1600" dirty="0" smtClean="0"/>
              <a:t>: the latest research into the effects on the economy and society</a:t>
            </a:r>
          </a:p>
          <a:p>
            <a:pPr lvl="1">
              <a:lnSpc>
                <a:spcPct val="100000"/>
              </a:lnSpc>
            </a:pPr>
            <a:r>
              <a:rPr lang="en-US" sz="1600" dirty="0" smtClean="0">
                <a:hlinkClick r:id="rId5"/>
              </a:rPr>
              <a:t>The </a:t>
            </a:r>
            <a:r>
              <a:rPr lang="en-US" sz="1600" dirty="0">
                <a:hlinkClick r:id="rId5"/>
              </a:rPr>
              <a:t>Health Foundation - COVID-19 policy </a:t>
            </a:r>
            <a:r>
              <a:rPr lang="en-US" sz="1600" dirty="0" smtClean="0">
                <a:hlinkClick r:id="rId5"/>
              </a:rPr>
              <a:t>tracker</a:t>
            </a:r>
            <a:r>
              <a:rPr lang="en-US" sz="1600" dirty="0" smtClean="0"/>
              <a:t>: an interactive timeline of key events and government policy announcements related to coronavirus</a:t>
            </a:r>
          </a:p>
          <a:p>
            <a:pPr lvl="1">
              <a:lnSpc>
                <a:spcPct val="100000"/>
              </a:lnSpc>
            </a:pPr>
            <a:r>
              <a:rPr lang="en-US" sz="1600" dirty="0" smtClean="0"/>
              <a:t>An </a:t>
            </a:r>
            <a:r>
              <a:rPr lang="en-US" sz="1600" dirty="0" smtClean="0">
                <a:hlinkClick r:id="rId6"/>
              </a:rPr>
              <a:t>LG Inform dashboard </a:t>
            </a:r>
            <a:r>
              <a:rPr lang="en-US" sz="1600" dirty="0" smtClean="0"/>
              <a:t>tailored to Herefordshire &amp; Worcestershire, showing daily updates in cases and comparisons with other areas.</a:t>
            </a:r>
          </a:p>
          <a:p>
            <a:pPr lvl="1">
              <a:lnSpc>
                <a:spcPct val="100000"/>
              </a:lnSpc>
            </a:pPr>
            <a:r>
              <a:rPr lang="en-US" sz="1600" dirty="0" smtClean="0"/>
              <a:t>A </a:t>
            </a:r>
            <a:r>
              <a:rPr lang="en-US" sz="1600" dirty="0" smtClean="0">
                <a:hlinkClick r:id="rId7"/>
              </a:rPr>
              <a:t>Herefordshire Council dashboard</a:t>
            </a:r>
            <a:r>
              <a:rPr lang="en-US" sz="1600" dirty="0"/>
              <a:t> provides up to date information on cases in the county and provides links to other useful </a:t>
            </a:r>
            <a:r>
              <a:rPr lang="en-US" sz="1600" dirty="0" smtClean="0"/>
              <a:t>information.</a:t>
            </a:r>
          </a:p>
          <a:p>
            <a:pPr lvl="1">
              <a:lnSpc>
                <a:spcPct val="100000"/>
              </a:lnSpc>
            </a:pPr>
            <a:r>
              <a:rPr lang="en-US" sz="1600" dirty="0" smtClean="0"/>
              <a:t>A </a:t>
            </a:r>
            <a:r>
              <a:rPr lang="en-US" sz="1600" dirty="0" smtClean="0">
                <a:hlinkClick r:id="rId8"/>
              </a:rPr>
              <a:t>summary of Google mobility data </a:t>
            </a:r>
            <a:r>
              <a:rPr lang="en-US" sz="1600" dirty="0" smtClean="0"/>
              <a:t>for Herefordshire provided by Data Orchard </a:t>
            </a:r>
            <a:r>
              <a:rPr lang="en-GB" sz="1600" dirty="0" smtClean="0">
                <a:solidFill>
                  <a:srgbClr val="282E2B"/>
                </a:solidFill>
                <a:ea typeface="Times New Roman" panose="02020603050405020304" pitchFamily="18" charset="0"/>
              </a:rPr>
              <a:t>shows </a:t>
            </a:r>
            <a:r>
              <a:rPr lang="en-GB" sz="1600" dirty="0">
                <a:solidFill>
                  <a:srgbClr val="282E2B"/>
                </a:solidFill>
                <a:ea typeface="Times New Roman" panose="02020603050405020304" pitchFamily="18" charset="0"/>
              </a:rPr>
              <a:t>average visits to different categories of </a:t>
            </a:r>
            <a:r>
              <a:rPr lang="en-GB" sz="1600" dirty="0" smtClean="0">
                <a:solidFill>
                  <a:srgbClr val="282E2B"/>
                </a:solidFill>
                <a:ea typeface="Times New Roman" panose="02020603050405020304" pitchFamily="18" charset="0"/>
              </a:rPr>
              <a:t>places over the pandemic.</a:t>
            </a:r>
            <a:endParaRPr lang="en-US" sz="1600" dirty="0"/>
          </a:p>
          <a:p>
            <a:pPr lvl="1"/>
            <a:endParaRPr lang="en-GB" sz="1600" dirty="0" smtClean="0">
              <a:solidFill>
                <a:srgbClr val="FF0000"/>
              </a:solidFill>
            </a:endParaRPr>
          </a:p>
        </p:txBody>
      </p:sp>
    </p:spTree>
    <p:extLst>
      <p:ext uri="{BB962C8B-B14F-4D97-AF65-F5344CB8AC3E}">
        <p14:creationId xmlns:p14="http://schemas.microsoft.com/office/powerpoint/2010/main" val="3235982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43" y="116632"/>
            <a:ext cx="11519999" cy="432048"/>
          </a:xfrm>
        </p:spPr>
        <p:txBody>
          <a:bodyPr>
            <a:noAutofit/>
          </a:bodyPr>
          <a:lstStyle/>
          <a:p>
            <a:r>
              <a:rPr lang="en-GB" sz="2800" dirty="0" smtClean="0"/>
              <a:t>Covid-19 in Herefordshire: key messages,  8 September</a:t>
            </a:r>
            <a:endParaRPr lang="en-GB" sz="2800" dirty="0">
              <a:solidFill>
                <a:srgbClr val="FF0000"/>
              </a:solidFill>
            </a:endParaRPr>
          </a:p>
        </p:txBody>
      </p:sp>
      <p:sp>
        <p:nvSpPr>
          <p:cNvPr id="3" name="Content Placeholder 2"/>
          <p:cNvSpPr>
            <a:spLocks noGrp="1"/>
          </p:cNvSpPr>
          <p:nvPr>
            <p:ph sz="half" idx="1"/>
          </p:nvPr>
        </p:nvSpPr>
        <p:spPr>
          <a:xfrm>
            <a:off x="143643" y="620688"/>
            <a:ext cx="11703717" cy="5112568"/>
          </a:xfrm>
          <a:solidFill>
            <a:schemeClr val="bg1"/>
          </a:solidFill>
        </p:spPr>
        <p:txBody>
          <a:bodyPr>
            <a:noAutofit/>
          </a:bodyPr>
          <a:lstStyle/>
          <a:p>
            <a:pPr marL="228589" lvl="1">
              <a:lnSpc>
                <a:spcPct val="100000"/>
              </a:lnSpc>
              <a:spcBef>
                <a:spcPts val="300"/>
              </a:spcBef>
              <a:spcAft>
                <a:spcPts val="600"/>
              </a:spcAft>
              <a:buFont typeface="Wingdings" panose="05000000000000000000" pitchFamily="2" charset="2"/>
              <a:buChar char="Ø"/>
            </a:pPr>
            <a:r>
              <a:rPr lang="en-US" sz="1400" dirty="0" smtClean="0"/>
              <a:t>As of 16 August, close contacts </a:t>
            </a:r>
            <a:r>
              <a:rPr lang="en-US" sz="1400" dirty="0"/>
              <a:t>are no longer required to </a:t>
            </a:r>
            <a:r>
              <a:rPr lang="en-US" sz="1400" dirty="0" smtClean="0"/>
              <a:t>self-isolate if they are under 18, or adults who have been double jabbed for two weeks or more.  However, close contacts are being advised to </a:t>
            </a:r>
            <a:r>
              <a:rPr lang="en-US" sz="1400" dirty="0"/>
              <a:t>limit contact with the clinically extremely vulnerable, take part in regular asymptomatic testing, wear a face covering in enclosed </a:t>
            </a:r>
            <a:r>
              <a:rPr lang="en-US" sz="1400" dirty="0" smtClean="0"/>
              <a:t>spaces, </a:t>
            </a:r>
            <a:r>
              <a:rPr lang="en-US" sz="1400" dirty="0"/>
              <a:t>and practice social distancing </a:t>
            </a:r>
            <a:r>
              <a:rPr lang="en-US" sz="1400" dirty="0" smtClean="0"/>
              <a:t>for the </a:t>
            </a:r>
            <a:r>
              <a:rPr lang="en-US" sz="1400" dirty="0"/>
              <a:t>period of time they would </a:t>
            </a:r>
            <a:r>
              <a:rPr lang="en-US" sz="1400" dirty="0" smtClean="0"/>
              <a:t>previously have </a:t>
            </a:r>
            <a:r>
              <a:rPr lang="en-US" sz="1400" dirty="0"/>
              <a:t>been required to </a:t>
            </a:r>
            <a:r>
              <a:rPr lang="en-US" sz="1400" dirty="0" smtClean="0"/>
              <a:t>self-isolate. There are additional return to work requirements for close </a:t>
            </a:r>
            <a:r>
              <a:rPr lang="en-US" sz="1400" dirty="0"/>
              <a:t>contacts </a:t>
            </a:r>
            <a:r>
              <a:rPr lang="en-US" sz="1400" dirty="0" smtClean="0"/>
              <a:t>working </a:t>
            </a:r>
            <a:r>
              <a:rPr lang="en-US" sz="1400" dirty="0"/>
              <a:t>in health and social care </a:t>
            </a:r>
            <a:r>
              <a:rPr lang="en-US" sz="1400" dirty="0" smtClean="0"/>
              <a:t>settings. All confirmed cases are still legally required to self-isolate. </a:t>
            </a:r>
            <a:endParaRPr lang="en-US" sz="1400" dirty="0"/>
          </a:p>
          <a:p>
            <a:pPr marL="228589" lvl="1">
              <a:lnSpc>
                <a:spcPct val="100000"/>
              </a:lnSpc>
              <a:spcBef>
                <a:spcPts val="300"/>
              </a:spcBef>
              <a:spcAft>
                <a:spcPts val="600"/>
              </a:spcAft>
              <a:buFont typeface="Wingdings" panose="05000000000000000000" pitchFamily="2" charset="2"/>
              <a:buChar char="Ø"/>
            </a:pPr>
            <a:r>
              <a:rPr lang="en-US" sz="1400" dirty="0" smtClean="0"/>
              <a:t>Herefordshire’s cases have remained steady over the last fortnight (around 580 per week) having fallen from a peak (730) seen in mid August.  </a:t>
            </a:r>
            <a:r>
              <a:rPr lang="en-US" sz="1400" dirty="0"/>
              <a:t>The local seven day case rate is high (303 per 100,000) with </a:t>
            </a:r>
            <a:r>
              <a:rPr lang="en-US" sz="1400" dirty="0" smtClean="0"/>
              <a:t>rates at levels seen in January.  Rates are marginally lower than those </a:t>
            </a:r>
            <a:r>
              <a:rPr lang="en-US" sz="1400" dirty="0"/>
              <a:t>for England and the </a:t>
            </a:r>
            <a:r>
              <a:rPr lang="en-US" sz="1400" dirty="0" smtClean="0"/>
              <a:t>West Midlands.  </a:t>
            </a:r>
          </a:p>
          <a:p>
            <a:pPr marL="228589" lvl="1">
              <a:lnSpc>
                <a:spcPct val="100000"/>
              </a:lnSpc>
              <a:spcBef>
                <a:spcPts val="300"/>
              </a:spcBef>
              <a:spcAft>
                <a:spcPts val="600"/>
              </a:spcAft>
              <a:buFont typeface="Wingdings" panose="05000000000000000000" pitchFamily="2" charset="2"/>
              <a:buChar char="Ø"/>
            </a:pPr>
            <a:r>
              <a:rPr lang="en-GB" sz="1400" dirty="0" smtClean="0"/>
              <a:t>Rates </a:t>
            </a:r>
            <a:r>
              <a:rPr lang="en-GB" sz="1400" dirty="0"/>
              <a:t>of infection are highest in younger age groups where the majority are not fully </a:t>
            </a:r>
            <a:r>
              <a:rPr lang="en-GB" sz="1400" dirty="0" smtClean="0"/>
              <a:t>vaccinated</a:t>
            </a:r>
            <a:r>
              <a:rPr lang="en-US" sz="1400" dirty="0"/>
              <a:t> </a:t>
            </a:r>
            <a:r>
              <a:rPr lang="en-US" sz="1400" dirty="0" smtClean="0"/>
              <a:t>– this is particularly evident in those aged 11 to 21</a:t>
            </a:r>
            <a:r>
              <a:rPr lang="en-US" sz="1400" b="1" dirty="0" smtClean="0"/>
              <a:t>. </a:t>
            </a:r>
            <a:r>
              <a:rPr lang="en-US" sz="1400" dirty="0" smtClean="0"/>
              <a:t>Rates have increased in those aged 60+, the majority of cases are associated with community transmission rather than care home situations. Generally, cases </a:t>
            </a:r>
            <a:r>
              <a:rPr lang="en-US" sz="1400" dirty="0"/>
              <a:t>are spread throughout the county rather than being centered on a few ‘hotspots</a:t>
            </a:r>
            <a:r>
              <a:rPr lang="en-US" sz="1400" dirty="0" smtClean="0"/>
              <a:t>’.</a:t>
            </a:r>
            <a:endParaRPr lang="en-US" sz="1400" dirty="0"/>
          </a:p>
          <a:p>
            <a:pPr marL="228589" lvl="1">
              <a:lnSpc>
                <a:spcPct val="100000"/>
              </a:lnSpc>
              <a:spcBef>
                <a:spcPts val="300"/>
              </a:spcBef>
              <a:spcAft>
                <a:spcPts val="600"/>
              </a:spcAft>
              <a:buFont typeface="Wingdings" panose="05000000000000000000" pitchFamily="2" charset="2"/>
              <a:buChar char="Ø"/>
            </a:pPr>
            <a:r>
              <a:rPr lang="en-US" sz="1400" dirty="0" smtClean="0"/>
              <a:t>Currently</a:t>
            </a:r>
            <a:r>
              <a:rPr lang="en-US" sz="1400" dirty="0"/>
              <a:t>, the majority of situations are in workplace settings where small numbers of cases are being reported.  </a:t>
            </a:r>
            <a:r>
              <a:rPr lang="en-US" sz="1400" dirty="0" smtClean="0"/>
              <a:t>However, in recent weeks there has </a:t>
            </a:r>
            <a:r>
              <a:rPr lang="en-US" sz="1400" dirty="0"/>
              <a:t>been an </a:t>
            </a:r>
            <a:r>
              <a:rPr lang="en-US" sz="1400" dirty="0" smtClean="0"/>
              <a:t>increase in the </a:t>
            </a:r>
            <a:r>
              <a:rPr lang="en-US" sz="1400" dirty="0"/>
              <a:t>number of cases linked to adult social care settings.  A similar patterns is seen across the country</a:t>
            </a:r>
            <a:r>
              <a:rPr lang="en-US" sz="1400" dirty="0" smtClean="0"/>
              <a:t>. Restaurants, pubs</a:t>
            </a:r>
            <a:r>
              <a:rPr lang="en-US" sz="1400" dirty="0"/>
              <a:t>, clubs, bars, </a:t>
            </a:r>
            <a:r>
              <a:rPr lang="en-US" sz="1400" dirty="0" smtClean="0"/>
              <a:t>and festivals are commonly </a:t>
            </a:r>
            <a:r>
              <a:rPr lang="en-US" sz="1400" dirty="0"/>
              <a:t>being cited by cases as settings of suspected exposure.  ​</a:t>
            </a:r>
          </a:p>
          <a:p>
            <a:pPr marL="228589" lvl="1">
              <a:lnSpc>
                <a:spcPct val="100000"/>
              </a:lnSpc>
              <a:spcBef>
                <a:spcPts val="300"/>
              </a:spcBef>
              <a:spcAft>
                <a:spcPts val="600"/>
              </a:spcAft>
              <a:buFont typeface="Wingdings" panose="05000000000000000000" pitchFamily="2" charset="2"/>
              <a:buChar char="Ø"/>
            </a:pPr>
            <a:r>
              <a:rPr lang="en-US" sz="1400" dirty="0" smtClean="0"/>
              <a:t>The number of hospital admissions is rising, during August there have been 80 Covid-19 related </a:t>
            </a:r>
            <a:r>
              <a:rPr lang="en-US" sz="1400" b="1" dirty="0" smtClean="0"/>
              <a:t>hospital admissions </a:t>
            </a:r>
            <a:r>
              <a:rPr lang="en-US" sz="1400" dirty="0" smtClean="0"/>
              <a:t>which </a:t>
            </a:r>
            <a:r>
              <a:rPr lang="en-US" sz="1400" dirty="0"/>
              <a:t>represents </a:t>
            </a:r>
            <a:r>
              <a:rPr lang="en-US" sz="1400" dirty="0" smtClean="0"/>
              <a:t>almost 60% </a:t>
            </a:r>
            <a:r>
              <a:rPr lang="en-US" sz="1400" dirty="0"/>
              <a:t>of </a:t>
            </a:r>
            <a:r>
              <a:rPr lang="en-US" sz="1400" dirty="0" smtClean="0"/>
              <a:t>those admitted </a:t>
            </a:r>
            <a:r>
              <a:rPr lang="en-US" sz="1400" dirty="0"/>
              <a:t>since </a:t>
            </a:r>
            <a:r>
              <a:rPr lang="en-US" sz="1400" dirty="0" smtClean="0"/>
              <a:t>February. Overall total </a:t>
            </a:r>
            <a:r>
              <a:rPr lang="en-US" sz="1400" b="1" dirty="0"/>
              <a:t>deaths</a:t>
            </a:r>
            <a:r>
              <a:rPr lang="en-US" sz="1400" dirty="0"/>
              <a:t> remain </a:t>
            </a:r>
            <a:r>
              <a:rPr lang="en-US" sz="1400" dirty="0" smtClean="0"/>
              <a:t>close to </a:t>
            </a:r>
            <a:r>
              <a:rPr lang="en-US" sz="1400" dirty="0"/>
              <a:t>average for the time of </a:t>
            </a:r>
            <a:r>
              <a:rPr lang="en-US" sz="1400" dirty="0" smtClean="0"/>
              <a:t>year, although </a:t>
            </a:r>
            <a:r>
              <a:rPr lang="en-US" sz="1400" dirty="0" err="1" smtClean="0"/>
              <a:t>Covid</a:t>
            </a:r>
            <a:r>
              <a:rPr lang="en-US" sz="1400" dirty="0" smtClean="0"/>
              <a:t>-related deaths are increasing with six registered during August compared to two between May and July.  </a:t>
            </a:r>
          </a:p>
          <a:p>
            <a:pPr marL="228589" lvl="1">
              <a:lnSpc>
                <a:spcPct val="100000"/>
              </a:lnSpc>
              <a:spcBef>
                <a:spcPts val="300"/>
              </a:spcBef>
              <a:spcAft>
                <a:spcPts val="600"/>
              </a:spcAft>
              <a:buFont typeface="Wingdings" panose="05000000000000000000" pitchFamily="2" charset="2"/>
              <a:buChar char="Ø"/>
            </a:pPr>
            <a:r>
              <a:rPr lang="en-GB" sz="1400" dirty="0" smtClean="0"/>
              <a:t>87% </a:t>
            </a:r>
            <a:r>
              <a:rPr lang="en-GB" sz="1400" dirty="0"/>
              <a:t>of all Herefordshire GP registered </a:t>
            </a:r>
            <a:r>
              <a:rPr lang="en-GB" sz="1400" dirty="0" smtClean="0"/>
              <a:t>patients (aged 18+) </a:t>
            </a:r>
            <a:r>
              <a:rPr lang="en-GB" sz="1400" dirty="0"/>
              <a:t>have received a first dose </a:t>
            </a:r>
            <a:r>
              <a:rPr lang="en-GB" sz="1400" dirty="0" smtClean="0"/>
              <a:t>of the </a:t>
            </a:r>
            <a:r>
              <a:rPr lang="en-GB" sz="1400" b="1" dirty="0" smtClean="0"/>
              <a:t>COVID-19 </a:t>
            </a:r>
            <a:r>
              <a:rPr lang="en-GB" sz="1400" b="1" dirty="0"/>
              <a:t>vaccine</a:t>
            </a:r>
            <a:r>
              <a:rPr lang="en-GB" sz="1400" dirty="0"/>
              <a:t>, </a:t>
            </a:r>
            <a:r>
              <a:rPr lang="en-GB" sz="1400" dirty="0" smtClean="0"/>
              <a:t>and 80% a </a:t>
            </a:r>
            <a:r>
              <a:rPr lang="en-GB" sz="1400" dirty="0"/>
              <a:t>second dose</a:t>
            </a:r>
            <a:r>
              <a:rPr lang="en-GB" sz="1400" dirty="0" smtClean="0"/>
              <a:t>.  Rates</a:t>
            </a:r>
            <a:r>
              <a:rPr lang="en-US" sz="1400" dirty="0" smtClean="0"/>
              <a:t> for most age </a:t>
            </a:r>
            <a:r>
              <a:rPr lang="en-US" sz="1400" dirty="0"/>
              <a:t>groups </a:t>
            </a:r>
            <a:r>
              <a:rPr lang="en-US" sz="1400" dirty="0" smtClean="0"/>
              <a:t>are </a:t>
            </a:r>
            <a:r>
              <a:rPr lang="en-US" sz="1400" dirty="0"/>
              <a:t>in line with regional and national </a:t>
            </a:r>
            <a:r>
              <a:rPr lang="en-US" sz="1400" dirty="0" smtClean="0"/>
              <a:t>averages</a:t>
            </a:r>
            <a:r>
              <a:rPr lang="en-US" sz="1400" dirty="0"/>
              <a:t>. All eligible individuals are encouraged to take up their vaccine, including their second dose as this doubles the resistance against developing symptomatic Covid-19 from an average of 35% effectiveness after the first dose to 80% after the second.</a:t>
            </a:r>
          </a:p>
          <a:p>
            <a:pPr marL="0" lvl="1" indent="0">
              <a:lnSpc>
                <a:spcPct val="100000"/>
              </a:lnSpc>
              <a:spcBef>
                <a:spcPts val="300"/>
              </a:spcBef>
              <a:spcAft>
                <a:spcPts val="600"/>
              </a:spcAft>
              <a:buNone/>
            </a:pPr>
            <a:endParaRPr lang="en-US" sz="1300" dirty="0" smtClean="0"/>
          </a:p>
        </p:txBody>
      </p:sp>
    </p:spTree>
    <p:extLst>
      <p:ext uri="{BB962C8B-B14F-4D97-AF65-F5344CB8AC3E}">
        <p14:creationId xmlns:p14="http://schemas.microsoft.com/office/powerpoint/2010/main" val="3916377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howeing the daily number of test (Grey bars) amd positivity rate (blue line) for Herefordshire" title="PCR testing and positivity"/>
          <p:cNvPicPr>
            <a:picLocks noChangeAspect="1"/>
          </p:cNvPicPr>
          <p:nvPr/>
        </p:nvPicPr>
        <p:blipFill>
          <a:blip r:embed="rId3"/>
          <a:stretch>
            <a:fillRect/>
          </a:stretch>
        </p:blipFill>
        <p:spPr>
          <a:xfrm>
            <a:off x="2666250" y="3049166"/>
            <a:ext cx="9533762" cy="2876467"/>
          </a:xfrm>
          <a:prstGeom prst="rect">
            <a:avLst/>
          </a:prstGeom>
        </p:spPr>
      </p:pic>
      <p:sp>
        <p:nvSpPr>
          <p:cNvPr id="2" name="Title 1"/>
          <p:cNvSpPr>
            <a:spLocks noGrp="1"/>
          </p:cNvSpPr>
          <p:nvPr>
            <p:ph type="title"/>
          </p:nvPr>
        </p:nvSpPr>
        <p:spPr>
          <a:xfrm>
            <a:off x="129594" y="233779"/>
            <a:ext cx="11519999" cy="447581"/>
          </a:xfrm>
        </p:spPr>
        <p:txBody>
          <a:bodyPr>
            <a:noAutofit/>
          </a:bodyPr>
          <a:lstStyle/>
          <a:p>
            <a:r>
              <a:rPr lang="en-GB" sz="2400" b="1" dirty="0" smtClean="0">
                <a:cs typeface="Arial" panose="020B0604020202020204" pitchFamily="34" charset="0"/>
              </a:rPr>
              <a:t>Symptomatic COVID-19</a:t>
            </a:r>
            <a:r>
              <a:rPr lang="en-GB" sz="2400" dirty="0" smtClean="0"/>
              <a:t> </a:t>
            </a:r>
            <a:r>
              <a:rPr lang="en-GB" sz="2400" b="1" dirty="0" smtClean="0">
                <a:cs typeface="Arial" panose="020B0604020202020204" pitchFamily="34" charset="0"/>
              </a:rPr>
              <a:t>testing: PCR tests and positivity</a:t>
            </a:r>
            <a:endParaRPr lang="en-GB" sz="2400" b="1" dirty="0">
              <a:cs typeface="Arial" panose="020B0604020202020204" pitchFamily="34" charset="0"/>
            </a:endParaRPr>
          </a:p>
        </p:txBody>
      </p:sp>
      <p:sp>
        <p:nvSpPr>
          <p:cNvPr id="9" name="Subtitle 2"/>
          <p:cNvSpPr txBox="1">
            <a:spLocks/>
          </p:cNvSpPr>
          <p:nvPr/>
        </p:nvSpPr>
        <p:spPr>
          <a:xfrm>
            <a:off x="73471" y="610144"/>
            <a:ext cx="11996046" cy="2013023"/>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spcBef>
                <a:spcPts val="600"/>
              </a:spcBef>
              <a:defRPr/>
            </a:pPr>
            <a:r>
              <a:rPr lang="en-GB" sz="1600" dirty="0" smtClean="0">
                <a:solidFill>
                  <a:srgbClr val="282E2B"/>
                </a:solidFill>
              </a:rPr>
              <a:t>The graph gives a complete picture of local PCR </a:t>
            </a:r>
            <a:r>
              <a:rPr lang="en-GB" sz="1600" dirty="0">
                <a:solidFill>
                  <a:srgbClr val="282E2B"/>
                </a:solidFill>
              </a:rPr>
              <a:t>testing for </a:t>
            </a:r>
            <a:r>
              <a:rPr lang="en-GB" sz="1600" dirty="0" smtClean="0">
                <a:solidFill>
                  <a:srgbClr val="282E2B"/>
                </a:solidFill>
              </a:rPr>
              <a:t>Herefordshire residents, regardless of </a:t>
            </a:r>
            <a:r>
              <a:rPr lang="en-GB" sz="1600" dirty="0">
                <a:solidFill>
                  <a:srgbClr val="282E2B"/>
                </a:solidFill>
              </a:rPr>
              <a:t>where </a:t>
            </a:r>
            <a:r>
              <a:rPr lang="en-GB" sz="1600" dirty="0" smtClean="0">
                <a:solidFill>
                  <a:srgbClr val="282E2B"/>
                </a:solidFill>
              </a:rPr>
              <a:t>the test was carried out.</a:t>
            </a:r>
          </a:p>
          <a:p>
            <a:pPr>
              <a:lnSpc>
                <a:spcPct val="100000"/>
              </a:lnSpc>
              <a:spcBef>
                <a:spcPts val="600"/>
              </a:spcBef>
              <a:defRPr/>
            </a:pPr>
            <a:r>
              <a:rPr lang="en-GB" sz="1600" dirty="0" smtClean="0">
                <a:solidFill>
                  <a:srgbClr val="282E2B"/>
                </a:solidFill>
              </a:rPr>
              <a:t>On average 7,260 </a:t>
            </a:r>
            <a:r>
              <a:rPr lang="en-GB" sz="1600" b="1" dirty="0" smtClean="0">
                <a:solidFill>
                  <a:srgbClr val="282E2B"/>
                </a:solidFill>
              </a:rPr>
              <a:t>people were tested daily </a:t>
            </a:r>
            <a:r>
              <a:rPr lang="en-GB" sz="1600" dirty="0" smtClean="0">
                <a:solidFill>
                  <a:srgbClr val="282E2B"/>
                </a:solidFill>
              </a:rPr>
              <a:t>in the seven days to 01 September, although testing activity has fallen since a peak of almost 8,000 seen in mid August. </a:t>
            </a:r>
            <a:r>
              <a:rPr lang="en-GB" sz="1600" dirty="0"/>
              <a:t>The local t</a:t>
            </a:r>
            <a:r>
              <a:rPr lang="en-US" sz="1600" dirty="0" err="1"/>
              <a:t>est</a:t>
            </a:r>
            <a:r>
              <a:rPr lang="en-US" sz="1600" dirty="0"/>
              <a:t> rate is above the average for England, but below that for the West </a:t>
            </a:r>
            <a:r>
              <a:rPr lang="en-US" sz="1600" dirty="0" smtClean="0"/>
              <a:t>Midlands.</a:t>
            </a:r>
            <a:endParaRPr lang="en-GB" sz="1600" dirty="0"/>
          </a:p>
          <a:p>
            <a:pPr>
              <a:lnSpc>
                <a:spcPct val="100000"/>
              </a:lnSpc>
              <a:spcBef>
                <a:spcPts val="600"/>
              </a:spcBef>
              <a:defRPr/>
            </a:pPr>
            <a:r>
              <a:rPr lang="en-US" sz="1600" dirty="0" smtClean="0">
                <a:solidFill>
                  <a:srgbClr val="282E2B"/>
                </a:solidFill>
              </a:rPr>
              <a:t>Pillar </a:t>
            </a:r>
            <a:r>
              <a:rPr lang="en-US" sz="1600" dirty="0">
                <a:solidFill>
                  <a:srgbClr val="282E2B"/>
                </a:solidFill>
              </a:rPr>
              <a:t>2 test positivity has decreased slightly, but remains moderate/high at 10.4%. </a:t>
            </a:r>
          </a:p>
          <a:p>
            <a:pPr>
              <a:lnSpc>
                <a:spcPct val="100000"/>
              </a:lnSpc>
              <a:spcBef>
                <a:spcPts val="600"/>
              </a:spcBef>
              <a:defRPr/>
            </a:pPr>
            <a:r>
              <a:rPr lang="en-GB" sz="1600" dirty="0" smtClean="0">
                <a:solidFill>
                  <a:srgbClr val="282E2B"/>
                </a:solidFill>
              </a:rPr>
              <a:t>The </a:t>
            </a:r>
            <a:r>
              <a:rPr lang="en-GB" sz="1600" dirty="0">
                <a:solidFill>
                  <a:srgbClr val="282E2B"/>
                </a:solidFill>
              </a:rPr>
              <a:t>line </a:t>
            </a:r>
            <a:r>
              <a:rPr lang="en-GB" sz="1600" dirty="0" smtClean="0">
                <a:solidFill>
                  <a:srgbClr val="282E2B"/>
                </a:solidFill>
              </a:rPr>
              <a:t>shows the </a:t>
            </a:r>
            <a:r>
              <a:rPr lang="en-GB" sz="1600" b="1" dirty="0">
                <a:solidFill>
                  <a:srgbClr val="282E2B"/>
                </a:solidFill>
              </a:rPr>
              <a:t>positivity </a:t>
            </a:r>
            <a:r>
              <a:rPr lang="en-GB" sz="1600" b="1" dirty="0" smtClean="0">
                <a:solidFill>
                  <a:srgbClr val="282E2B"/>
                </a:solidFill>
              </a:rPr>
              <a:t>rate </a:t>
            </a:r>
            <a:r>
              <a:rPr lang="en-GB" sz="1600" dirty="0">
                <a:solidFill>
                  <a:srgbClr val="282E2B"/>
                </a:solidFill>
              </a:rPr>
              <a:t>from PCR tests (</a:t>
            </a:r>
            <a:r>
              <a:rPr lang="en-GB" sz="1600" dirty="0" smtClean="0">
                <a:solidFill>
                  <a:srgbClr val="282E2B"/>
                </a:solidFill>
              </a:rPr>
              <a:t>i.e</a:t>
            </a:r>
            <a:r>
              <a:rPr lang="en-GB" sz="1600" dirty="0">
                <a:solidFill>
                  <a:srgbClr val="282E2B"/>
                </a:solidFill>
              </a:rPr>
              <a:t>. the % of people whose test is </a:t>
            </a:r>
            <a:r>
              <a:rPr lang="en-GB" sz="1600" dirty="0" smtClean="0">
                <a:solidFill>
                  <a:srgbClr val="282E2B"/>
                </a:solidFill>
              </a:rPr>
              <a:t>positive). The rate has fallen in the last 10 days and as of 1 September was 8.0%. This latest figure is the same as that seen across England but lower than that for the West Midlands (9.8%).</a:t>
            </a:r>
            <a:endParaRPr lang="en-GB" sz="1600" dirty="0">
              <a:solidFill>
                <a:srgbClr val="282E2B"/>
              </a:solidFill>
            </a:endParaRPr>
          </a:p>
        </p:txBody>
      </p:sp>
      <p:sp>
        <p:nvSpPr>
          <p:cNvPr id="3" name="Rectangle 2"/>
          <p:cNvSpPr/>
          <p:nvPr/>
        </p:nvSpPr>
        <p:spPr>
          <a:xfrm>
            <a:off x="254640" y="2958334"/>
            <a:ext cx="2190418" cy="2988886"/>
          </a:xfrm>
          <a:prstGeom prst="rect">
            <a:avLst/>
          </a:prstGeom>
          <a:solidFill>
            <a:schemeClr val="bg1"/>
          </a:solidFill>
          <a:ln w="12700">
            <a:solidFill>
              <a:srgbClr val="FFC000"/>
            </a:solidFill>
          </a:ln>
        </p:spPr>
        <p:txBody>
          <a:bodyPr wrap="square" lIns="0" tIns="36000" rIns="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GB" sz="1200" dirty="0" smtClean="0">
                <a:solidFill>
                  <a:srgbClr val="282E2B"/>
                </a:solidFill>
              </a:rPr>
              <a:t>PCR </a:t>
            </a:r>
            <a:r>
              <a:rPr lang="en-GB" sz="1200" dirty="0">
                <a:solidFill>
                  <a:srgbClr val="282E2B"/>
                </a:solidFill>
              </a:rPr>
              <a:t>data is for rolling 7 day periods, not </a:t>
            </a:r>
            <a:r>
              <a:rPr lang="en-GB" sz="1200" dirty="0" smtClean="0">
                <a:solidFill>
                  <a:srgbClr val="282E2B"/>
                </a:solidFill>
              </a:rPr>
              <a:t>daily / </a:t>
            </a:r>
            <a:r>
              <a:rPr lang="en-GB" sz="1200" dirty="0">
                <a:solidFill>
                  <a:srgbClr val="282E2B"/>
                </a:solidFill>
              </a:rPr>
              <a:t>weekly counts</a:t>
            </a:r>
          </a:p>
          <a:p>
            <a:pPr marL="254250" indent="-171450">
              <a:spcBef>
                <a:spcPts val="300"/>
              </a:spcBef>
              <a:buFont typeface="Arial" panose="020B0604020202020204" pitchFamily="34" charset="0"/>
              <a:buChar char="•"/>
              <a:defRPr/>
            </a:pPr>
            <a:r>
              <a:rPr lang="en-GB" sz="1200" dirty="0" smtClean="0">
                <a:solidFill>
                  <a:srgbClr val="282E2B"/>
                </a:solidFill>
              </a:rPr>
              <a:t>Counts </a:t>
            </a:r>
            <a:r>
              <a:rPr lang="en-GB" sz="1200" i="1" dirty="0">
                <a:solidFill>
                  <a:srgbClr val="282E2B"/>
                </a:solidFill>
              </a:rPr>
              <a:t>individuals</a:t>
            </a:r>
            <a:r>
              <a:rPr lang="en-GB" sz="1200" dirty="0">
                <a:solidFill>
                  <a:srgbClr val="282E2B"/>
                </a:solidFill>
              </a:rPr>
              <a:t> tested in each 7-day period, </a:t>
            </a:r>
            <a:r>
              <a:rPr lang="en-GB" sz="1200" dirty="0" smtClean="0">
                <a:solidFill>
                  <a:srgbClr val="282E2B"/>
                </a:solidFill>
              </a:rPr>
              <a:t>not the </a:t>
            </a:r>
            <a:r>
              <a:rPr lang="en-GB" sz="1200" dirty="0">
                <a:solidFill>
                  <a:srgbClr val="282E2B"/>
                </a:solidFill>
              </a:rPr>
              <a:t>number of </a:t>
            </a:r>
            <a:r>
              <a:rPr lang="en-GB" sz="1200" i="1" dirty="0">
                <a:solidFill>
                  <a:srgbClr val="282E2B"/>
                </a:solidFill>
              </a:rPr>
              <a:t>tests</a:t>
            </a:r>
            <a:r>
              <a:rPr lang="en-GB" sz="1200" dirty="0">
                <a:solidFill>
                  <a:srgbClr val="282E2B"/>
                </a:solidFill>
              </a:rPr>
              <a:t> carried </a:t>
            </a:r>
            <a:r>
              <a:rPr lang="en-GB" sz="1200" dirty="0" smtClean="0">
                <a:solidFill>
                  <a:srgbClr val="282E2B"/>
                </a:solidFill>
              </a:rPr>
              <a:t>out. A person is only counted once.</a:t>
            </a:r>
          </a:p>
          <a:p>
            <a:pPr marL="254250" indent="-171450">
              <a:spcBef>
                <a:spcPts val="300"/>
              </a:spcBef>
              <a:buFont typeface="Arial" panose="020B0604020202020204" pitchFamily="34" charset="0"/>
              <a:buChar char="•"/>
              <a:defRPr/>
            </a:pPr>
            <a:r>
              <a:rPr lang="en-US" sz="1200" dirty="0" smtClean="0">
                <a:solidFill>
                  <a:srgbClr val="282E2B"/>
                </a:solidFill>
              </a:rPr>
              <a:t>Wholly residence based, whereas previous data included a mixture of Herefordshire residents &amp; also people working in the county.</a:t>
            </a:r>
            <a:endParaRPr lang="en-GB" sz="1200" dirty="0">
              <a:solidFill>
                <a:srgbClr val="282E2B"/>
              </a:solidFill>
            </a:endParaRPr>
          </a:p>
        </p:txBody>
      </p:sp>
      <p:sp>
        <p:nvSpPr>
          <p:cNvPr id="18" name="TextBox 17"/>
          <p:cNvSpPr txBox="1"/>
          <p:nvPr/>
        </p:nvSpPr>
        <p:spPr>
          <a:xfrm>
            <a:off x="151915" y="6348027"/>
            <a:ext cx="1183915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now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4"/>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5"/>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lang="en-GB" sz="1200" dirty="0" smtClean="0">
                <a:solidFill>
                  <a:srgbClr val="282E2B"/>
                </a:solidFill>
                <a:latin typeface="Arial" panose="020B0604020202020204"/>
              </a:rPr>
              <a:t>, and a </a:t>
            </a:r>
            <a:r>
              <a:rPr lang="en-GB" sz="1200" dirty="0" smtClean="0">
                <a:solidFill>
                  <a:srgbClr val="282E2B"/>
                </a:solidFill>
                <a:latin typeface="Arial" panose="020B0604020202020204"/>
                <a:hlinkClick r:id="rId6"/>
              </a:rPr>
              <a:t>guide for local delivery of community testing</a:t>
            </a:r>
            <a:r>
              <a:rPr lang="en-GB" sz="1200" dirty="0" smtClean="0">
                <a:solidFill>
                  <a:srgbClr val="282E2B"/>
                </a:solidFill>
                <a:latin typeface="Arial" panose="020B0604020202020204"/>
              </a:rPr>
              <a:t> was published on 11 January.</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9" name="Picture 18" descr="&quot;&quot;"/>
          <p:cNvPicPr>
            <a:picLocks noChangeAspect="1"/>
          </p:cNvPicPr>
          <p:nvPr/>
        </p:nvPicPr>
        <p:blipFill rotWithShape="1">
          <a:blip r:embed="rId7">
            <a:clrChange>
              <a:clrFrom>
                <a:srgbClr val="FFFFFF"/>
              </a:clrFrom>
              <a:clrTo>
                <a:srgbClr val="FFFFFF">
                  <a:alpha val="0"/>
                </a:srgbClr>
              </a:clrTo>
            </a:clrChange>
          </a:blip>
          <a:srcRect l="8548"/>
          <a:stretch/>
        </p:blipFill>
        <p:spPr>
          <a:xfrm>
            <a:off x="89158" y="6256864"/>
            <a:ext cx="330965" cy="337385"/>
          </a:xfrm>
          <a:prstGeom prst="rect">
            <a:avLst/>
          </a:prstGeom>
        </p:spPr>
      </p:pic>
    </p:spTree>
    <p:extLst>
      <p:ext uri="{BB962C8B-B14F-4D97-AF65-F5344CB8AC3E}">
        <p14:creationId xmlns:p14="http://schemas.microsoft.com/office/powerpoint/2010/main" val="986188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1" y="322395"/>
            <a:ext cx="11519999" cy="447581"/>
          </a:xfrm>
        </p:spPr>
        <p:txBody>
          <a:bodyPr>
            <a:noAutofit/>
          </a:bodyPr>
          <a:lstStyle/>
          <a:p>
            <a:r>
              <a:rPr lang="en-GB" sz="2400" b="1" dirty="0" smtClean="0">
                <a:cs typeface="Arial" panose="020B0604020202020204" pitchFamily="34" charset="0"/>
              </a:rPr>
              <a:t>COVID-19</a:t>
            </a:r>
            <a:r>
              <a:rPr lang="en-GB" sz="2400" dirty="0"/>
              <a:t> </a:t>
            </a:r>
            <a:r>
              <a:rPr lang="en-GB" sz="2400" b="1" dirty="0" smtClean="0">
                <a:cs typeface="Arial" panose="020B0604020202020204" pitchFamily="34" charset="0"/>
              </a:rPr>
              <a:t>testing: Lateral Flow Device (LFD) tests</a:t>
            </a:r>
            <a:endParaRPr lang="en-GB" sz="2400" b="1" dirty="0">
              <a:cs typeface="Arial" panose="020B0604020202020204" pitchFamily="34" charset="0"/>
            </a:endParaRPr>
          </a:p>
        </p:txBody>
      </p:sp>
      <p:sp>
        <p:nvSpPr>
          <p:cNvPr id="9" name="Subtitle 2"/>
          <p:cNvSpPr txBox="1">
            <a:spLocks/>
          </p:cNvSpPr>
          <p:nvPr/>
        </p:nvSpPr>
        <p:spPr>
          <a:xfrm>
            <a:off x="16835" y="868750"/>
            <a:ext cx="10300879" cy="2848951"/>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300"/>
              </a:spcBef>
              <a:spcAft>
                <a:spcPts val="100"/>
              </a:spcAft>
              <a:defRPr/>
            </a:pPr>
            <a:r>
              <a:rPr lang="en-GB" sz="1400" dirty="0" smtClean="0">
                <a:solidFill>
                  <a:srgbClr val="282E2B"/>
                </a:solidFill>
              </a:rPr>
              <a:t>Lateral flow device (LFD) tests are swab tests that give results in less than an hour, without needing to go to a lab. </a:t>
            </a:r>
            <a:r>
              <a:rPr lang="en-GB" sz="1400" dirty="0">
                <a:solidFill>
                  <a:srgbClr val="282E2B"/>
                </a:solidFill>
              </a:rPr>
              <a:t>T</a:t>
            </a:r>
            <a:r>
              <a:rPr lang="en-GB" sz="1400" dirty="0" smtClean="0">
                <a:solidFill>
                  <a:srgbClr val="282E2B"/>
                </a:solidFill>
              </a:rPr>
              <a:t>hey have become one of the main approaches nationally to controlling the spread, and since 9 April, </a:t>
            </a:r>
            <a:r>
              <a:rPr lang="en-GB" sz="1400" dirty="0">
                <a:solidFill>
                  <a:srgbClr val="282E2B"/>
                </a:solidFill>
                <a:hlinkClick r:id="rId3"/>
              </a:rPr>
              <a:t>everyone in </a:t>
            </a:r>
            <a:r>
              <a:rPr lang="en-GB" sz="1400" dirty="0" smtClean="0">
                <a:solidFill>
                  <a:srgbClr val="282E2B"/>
                </a:solidFill>
                <a:hlinkClick r:id="rId3"/>
              </a:rPr>
              <a:t>England</a:t>
            </a:r>
            <a:r>
              <a:rPr lang="en-GB" sz="1400" dirty="0" smtClean="0">
                <a:solidFill>
                  <a:srgbClr val="282E2B"/>
                </a:solidFill>
              </a:rPr>
              <a:t> has been eligible for twice-weekly testing.</a:t>
            </a:r>
          </a:p>
          <a:p>
            <a:pPr>
              <a:lnSpc>
                <a:spcPct val="100000"/>
              </a:lnSpc>
              <a:spcBef>
                <a:spcPts val="300"/>
              </a:spcBef>
              <a:spcAft>
                <a:spcPts val="100"/>
              </a:spcAft>
              <a:defRPr/>
            </a:pPr>
            <a:r>
              <a:rPr lang="en-GB" sz="1400" dirty="0" smtClean="0"/>
              <a:t>Over 605,000 LFD tests had been recorded in Herefordshire by 06 September with a daily average of 2,890 undertaken in the seven days to 03 September.</a:t>
            </a:r>
          </a:p>
          <a:p>
            <a:pPr>
              <a:lnSpc>
                <a:spcPct val="100000"/>
              </a:lnSpc>
              <a:spcBef>
                <a:spcPts val="300"/>
              </a:spcBef>
              <a:spcAft>
                <a:spcPts val="100"/>
              </a:spcAft>
              <a:defRPr/>
            </a:pPr>
            <a:r>
              <a:rPr lang="en-US" sz="1400" dirty="0" smtClean="0"/>
              <a:t>Generally, the number of tests undertaken has increased since late August as ta result of mass testing in educational settings as the autumn term commences. </a:t>
            </a:r>
          </a:p>
          <a:p>
            <a:pPr>
              <a:lnSpc>
                <a:spcPct val="100000"/>
              </a:lnSpc>
              <a:spcBef>
                <a:spcPts val="300"/>
              </a:spcBef>
              <a:spcAft>
                <a:spcPts val="100"/>
              </a:spcAft>
              <a:defRPr/>
            </a:pPr>
            <a:r>
              <a:rPr lang="en-GB" sz="1400" dirty="0" smtClean="0"/>
              <a:t>The</a:t>
            </a:r>
            <a:r>
              <a:rPr lang="en-GB" sz="1400" dirty="0" smtClean="0">
                <a:solidFill>
                  <a:srgbClr val="FF0000"/>
                </a:solidFill>
              </a:rPr>
              <a:t> </a:t>
            </a:r>
            <a:r>
              <a:rPr lang="en-GB" sz="1400" dirty="0" err="1">
                <a:solidFill>
                  <a:srgbClr val="FF0000"/>
                </a:solidFill>
                <a:hlinkClick r:id="rId4"/>
              </a:rPr>
              <a:t>Covid</a:t>
            </a:r>
            <a:r>
              <a:rPr lang="en-GB" sz="1400" dirty="0">
                <a:solidFill>
                  <a:srgbClr val="FF0000"/>
                </a:solidFill>
                <a:hlinkClick r:id="rId4"/>
              </a:rPr>
              <a:t> Symptom Study</a:t>
            </a:r>
            <a:r>
              <a:rPr lang="en-GB" sz="1400" dirty="0">
                <a:solidFill>
                  <a:srgbClr val="FF0000"/>
                </a:solidFill>
              </a:rPr>
              <a:t> </a:t>
            </a:r>
            <a:r>
              <a:rPr lang="en-GB" sz="1400" dirty="0" smtClean="0"/>
              <a:t>reported that </a:t>
            </a:r>
            <a:r>
              <a:rPr lang="en-GB" sz="1400" dirty="0"/>
              <a:t>the most common symptoms are now headache, runny nose and fever – only one of which would </a:t>
            </a:r>
            <a:r>
              <a:rPr lang="en-GB" sz="1400" dirty="0" smtClean="0"/>
              <a:t>is included in the classic COVID symptoms for a PCR test.</a:t>
            </a:r>
            <a:endParaRPr lang="en-US" sz="1400" dirty="0" smtClean="0"/>
          </a:p>
          <a:p>
            <a:pPr>
              <a:lnSpc>
                <a:spcPct val="100000"/>
              </a:lnSpc>
              <a:spcBef>
                <a:spcPts val="300"/>
              </a:spcBef>
              <a:spcAft>
                <a:spcPts val="100"/>
              </a:spcAft>
              <a:defRPr/>
            </a:pPr>
            <a:endParaRPr lang="en-US" sz="1400" dirty="0">
              <a:solidFill>
                <a:srgbClr val="FF0000"/>
              </a:solidFill>
            </a:endParaRPr>
          </a:p>
        </p:txBody>
      </p:sp>
      <p:sp>
        <p:nvSpPr>
          <p:cNvPr id="14" name="TextBox 13"/>
          <p:cNvSpPr txBox="1"/>
          <p:nvPr/>
        </p:nvSpPr>
        <p:spPr>
          <a:xfrm>
            <a:off x="10274187" y="116632"/>
            <a:ext cx="1847528" cy="4416594"/>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lnSpc>
                <a:spcPct val="100000"/>
              </a:lnSpc>
              <a:spcBef>
                <a:spcPts val="300"/>
              </a:spcBef>
              <a:buFontTx/>
              <a:buChar char="-"/>
              <a:defRPr/>
            </a:pPr>
            <a:r>
              <a:rPr lang="en-GB" sz="1150" i="1" dirty="0" smtClean="0"/>
              <a:t>The requirement for a confirmatory PCR test following a positive LFD result was re-introduced on 29 March. It had been suspended for LFD testing on 27 Jan due to the prevalence of the virus. </a:t>
            </a:r>
          </a:p>
          <a:p>
            <a:pPr marL="180000" lvl="0" indent="-180000">
              <a:lnSpc>
                <a:spcPct val="100000"/>
              </a:lnSpc>
              <a:spcBef>
                <a:spcPts val="300"/>
              </a:spcBef>
              <a:buFontTx/>
              <a:buChar char="-"/>
              <a:defRPr/>
            </a:pPr>
            <a:r>
              <a:rPr lang="en-GB" sz="1150" i="1" dirty="0" smtClean="0"/>
              <a:t>Unlike </a:t>
            </a:r>
            <a:r>
              <a:rPr lang="en-GB" sz="1150" i="1" dirty="0"/>
              <a:t>the published PCR test </a:t>
            </a:r>
            <a:r>
              <a:rPr lang="en-GB" sz="1150" i="1" dirty="0" smtClean="0"/>
              <a:t>data, </a:t>
            </a:r>
            <a:r>
              <a:rPr lang="en-GB" sz="1150" i="1" dirty="0"/>
              <a:t>LFD tests are counted by the number of tests which returned either a positive, negative or void result – which can mean that a person is counted more than once.  Data is published as a daily count and 7-day average</a:t>
            </a:r>
            <a:r>
              <a:rPr lang="en-GB" sz="1150" i="1" dirty="0" smtClean="0"/>
              <a:t>.</a:t>
            </a:r>
            <a:endParaRPr lang="en-GB" sz="1150" i="1" dirty="0"/>
          </a:p>
        </p:txBody>
      </p:sp>
      <p:sp>
        <p:nvSpPr>
          <p:cNvPr id="12" name="Rectangle 11"/>
          <p:cNvSpPr/>
          <p:nvPr/>
        </p:nvSpPr>
        <p:spPr>
          <a:xfrm>
            <a:off x="10240595" y="4605234"/>
            <a:ext cx="1951405" cy="2123658"/>
          </a:xfrm>
          <a:prstGeom prst="rect">
            <a:avLst/>
          </a:prstGeom>
          <a:solidFill>
            <a:schemeClr val="bg1"/>
          </a:solidFill>
        </p:spPr>
        <p:txBody>
          <a:bodyPr wrap="square">
            <a:spAutoFit/>
          </a:bodyPr>
          <a:lstStyle/>
          <a:p>
            <a:r>
              <a:rPr lang="en-US" sz="1100" dirty="0" smtClean="0">
                <a:solidFill>
                  <a:srgbClr val="0B0C0C"/>
                </a:solidFill>
              </a:rPr>
              <a:t>Notes</a:t>
            </a:r>
          </a:p>
          <a:p>
            <a:pPr marL="180000" indent="-180000">
              <a:buAutoNum type="arabicPeriod"/>
            </a:pPr>
            <a:r>
              <a:rPr lang="en-US" sz="1100" dirty="0" smtClean="0">
                <a:solidFill>
                  <a:srgbClr val="0B0C0C"/>
                </a:solidFill>
              </a:rPr>
              <a:t>LFD </a:t>
            </a:r>
            <a:r>
              <a:rPr lang="en-US" sz="1100" dirty="0">
                <a:solidFill>
                  <a:srgbClr val="0B0C0C"/>
                </a:solidFill>
              </a:rPr>
              <a:t>tests for NHS staff using a self-reporting tool have been included from 17 December 2020. </a:t>
            </a:r>
            <a:r>
              <a:rPr lang="en-US" sz="1100" dirty="0" smtClean="0">
                <a:solidFill>
                  <a:srgbClr val="0B0C0C"/>
                </a:solidFill>
              </a:rPr>
              <a:t>Some negative care home tests may not be included for the first 2 weeks of January</a:t>
            </a:r>
          </a:p>
          <a:p>
            <a:pPr marL="180000" indent="-180000">
              <a:buAutoNum type="arabicPeriod"/>
            </a:pPr>
            <a:r>
              <a:rPr lang="en-US" sz="1100" dirty="0" smtClean="0">
                <a:solidFill>
                  <a:srgbClr val="0B0C0C"/>
                </a:solidFill>
              </a:rPr>
              <a:t>All LFD tests are counted under Pillar 2 (Gov’t testing </a:t>
            </a:r>
            <a:r>
              <a:rPr lang="en-US" sz="1100" dirty="0" err="1" smtClean="0">
                <a:solidFill>
                  <a:srgbClr val="0B0C0C"/>
                </a:solidFill>
              </a:rPr>
              <a:t>programme</a:t>
            </a:r>
            <a:r>
              <a:rPr lang="en-US" sz="1100" dirty="0" smtClean="0">
                <a:solidFill>
                  <a:srgbClr val="0B0C0C"/>
                </a:solidFill>
              </a:rPr>
              <a:t>)</a:t>
            </a:r>
            <a:endParaRPr lang="en-US" sz="1100" dirty="0">
              <a:solidFill>
                <a:srgbClr val="0B0C0C"/>
              </a:solidFill>
            </a:endParaRPr>
          </a:p>
        </p:txBody>
      </p:sp>
      <p:sp>
        <p:nvSpPr>
          <p:cNvPr id="8" name="TextBox 7"/>
          <p:cNvSpPr txBox="1"/>
          <p:nvPr/>
        </p:nvSpPr>
        <p:spPr>
          <a:xfrm>
            <a:off x="264169" y="6325619"/>
            <a:ext cx="10010017"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5"/>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6"/>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1" name="Picture 10" descr="&quot;&quot;"/>
          <p:cNvPicPr>
            <a:picLocks noChangeAspect="1"/>
          </p:cNvPicPr>
          <p:nvPr/>
        </p:nvPicPr>
        <p:blipFill rotWithShape="1">
          <a:blip r:embed="rId7">
            <a:clrChange>
              <a:clrFrom>
                <a:srgbClr val="FFFFFF"/>
              </a:clrFrom>
              <a:clrTo>
                <a:srgbClr val="FFFFFF">
                  <a:alpha val="0"/>
                </a:srgbClr>
              </a:clrTo>
            </a:clrChange>
          </a:blip>
          <a:srcRect l="8548"/>
          <a:stretch/>
        </p:blipFill>
        <p:spPr>
          <a:xfrm>
            <a:off x="178146" y="6387842"/>
            <a:ext cx="258941" cy="263964"/>
          </a:xfrm>
          <a:prstGeom prst="rect">
            <a:avLst/>
          </a:prstGeom>
        </p:spPr>
      </p:pic>
      <p:pic>
        <p:nvPicPr>
          <p:cNvPr id="3" name="Picture 2" descr="Chart showing daily number of test and 7-day average number of lateral flow device tests conducted" title="Lateral flow device test conducted"/>
          <p:cNvPicPr>
            <a:picLocks noChangeAspect="1"/>
          </p:cNvPicPr>
          <p:nvPr/>
        </p:nvPicPr>
        <p:blipFill>
          <a:blip r:embed="rId8"/>
          <a:stretch>
            <a:fillRect/>
          </a:stretch>
        </p:blipFill>
        <p:spPr>
          <a:xfrm>
            <a:off x="211736" y="3158376"/>
            <a:ext cx="10062450" cy="2660947"/>
          </a:xfrm>
          <a:prstGeom prst="rect">
            <a:avLst/>
          </a:prstGeom>
        </p:spPr>
      </p:pic>
    </p:spTree>
    <p:extLst>
      <p:ext uri="{BB962C8B-B14F-4D97-AF65-F5344CB8AC3E}">
        <p14:creationId xmlns:p14="http://schemas.microsoft.com/office/powerpoint/2010/main" val="3163125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105"/>
            <a:ext cx="11519999" cy="471583"/>
          </a:xfrm>
        </p:spPr>
        <p:txBody>
          <a:bodyPr>
            <a:normAutofit/>
          </a:bodyPr>
          <a:lstStyle/>
          <a:p>
            <a:r>
              <a:rPr lang="en-GB" sz="2400" b="1" dirty="0">
                <a:cs typeface="Arial" panose="020B0604020202020204" pitchFamily="34" charset="0"/>
              </a:rPr>
              <a:t>Lab-confirmed COVID-19 cases in </a:t>
            </a:r>
            <a:r>
              <a:rPr lang="en-GB" sz="2400" b="1" dirty="0" smtClean="0">
                <a:cs typeface="Arial" panose="020B0604020202020204" pitchFamily="34" charset="0"/>
              </a:rPr>
              <a:t>Herefordshire</a:t>
            </a:r>
            <a:endParaRPr lang="en-GB" sz="2400" dirty="0"/>
          </a:p>
        </p:txBody>
      </p:sp>
      <p:sp>
        <p:nvSpPr>
          <p:cNvPr id="5" name="Rectangle 4"/>
          <p:cNvSpPr/>
          <p:nvPr/>
        </p:nvSpPr>
        <p:spPr>
          <a:xfrm>
            <a:off x="29653" y="620688"/>
            <a:ext cx="12191999" cy="2520280"/>
          </a:xfrm>
          <a:prstGeom prst="rect">
            <a:avLst/>
          </a:prstGeom>
        </p:spPr>
        <p:txBody>
          <a:bodyPr wrap="square" numCol="1" spcCol="360000">
            <a:noAutofit/>
          </a:bodyPr>
          <a:lstStyle/>
          <a:p>
            <a:pPr marL="180000" indent="-180000">
              <a:lnSpc>
                <a:spcPct val="105000"/>
              </a:lnSpc>
              <a:spcBef>
                <a:spcPts val="600"/>
              </a:spcBef>
              <a:spcAft>
                <a:spcPts val="300"/>
              </a:spcAft>
              <a:buFont typeface="Arial" panose="020B0604020202020204" pitchFamily="34" charset="0"/>
              <a:buChar char="•"/>
            </a:pPr>
            <a:r>
              <a:rPr lang="en-GB" sz="1400" dirty="0" smtClean="0">
                <a:ea typeface="Times New Roman" panose="02020603050405020304" pitchFamily="18" charset="0"/>
              </a:rPr>
              <a:t>Lab-confirmed cases are the official count of people who live in Herefordshire and have tested positive for COVID-19. In the first few months of the pandemic, numbers of confirmed cases were dependent on testing policy so are not comparable with later waves.</a:t>
            </a:r>
          </a:p>
          <a:p>
            <a:pPr marL="180000" indent="-180000">
              <a:lnSpc>
                <a:spcPct val="105000"/>
              </a:lnSpc>
              <a:spcBef>
                <a:spcPts val="600"/>
              </a:spcBef>
              <a:spcAft>
                <a:spcPts val="300"/>
              </a:spcAft>
              <a:buFont typeface="Arial" panose="020B0604020202020204" pitchFamily="34" charset="0"/>
              <a:buChar char="•"/>
            </a:pPr>
            <a:r>
              <a:rPr lang="en-US" sz="1400" dirty="0">
                <a:ea typeface="Times New Roman" panose="02020603050405020304" pitchFamily="18" charset="0"/>
              </a:rPr>
              <a:t>There were </a:t>
            </a:r>
            <a:r>
              <a:rPr lang="en-US" sz="1400" dirty="0" smtClean="0">
                <a:ea typeface="Times New Roman" panose="02020603050405020304" pitchFamily="18" charset="0"/>
              </a:rPr>
              <a:t>586 </a:t>
            </a:r>
            <a:r>
              <a:rPr lang="en-US" sz="1400" dirty="0">
                <a:ea typeface="Times New Roman" panose="02020603050405020304" pitchFamily="18" charset="0"/>
              </a:rPr>
              <a:t>new cases confirmed in the 7 days to </a:t>
            </a:r>
            <a:r>
              <a:rPr lang="en-US" sz="1400" dirty="0" smtClean="0">
                <a:ea typeface="Times New Roman" panose="02020603050405020304" pitchFamily="18" charset="0"/>
              </a:rPr>
              <a:t>02 September – a similar number to that seen in the previous </a:t>
            </a:r>
            <a:r>
              <a:rPr lang="en-US" sz="1400" dirty="0">
                <a:ea typeface="Times New Roman" panose="02020603050405020304" pitchFamily="18" charset="0"/>
              </a:rPr>
              <a:t>7 </a:t>
            </a:r>
            <a:r>
              <a:rPr lang="en-US" sz="1400" dirty="0" smtClean="0">
                <a:ea typeface="Times New Roman" panose="02020603050405020304" pitchFamily="18" charset="0"/>
              </a:rPr>
              <a:t>days (583). The latest weekly number of cases is the highest figure since mid January. (Note </a:t>
            </a:r>
            <a:r>
              <a:rPr lang="en-US" sz="1400" dirty="0">
                <a:ea typeface="Times New Roman" panose="02020603050405020304" pitchFamily="18" charset="0"/>
              </a:rPr>
              <a:t>that reporting lags mean daily numbers can change, and the grey bars for the last 5 days may increase</a:t>
            </a:r>
            <a:r>
              <a:rPr lang="en-US" sz="1400" dirty="0" smtClean="0">
                <a:ea typeface="Times New Roman" panose="02020603050405020304" pitchFamily="18" charset="0"/>
              </a:rPr>
              <a:t>)  </a:t>
            </a:r>
            <a:endParaRPr lang="en-US" sz="1400" dirty="0">
              <a:ea typeface="Times New Roman" panose="02020603050405020304" pitchFamily="18" charset="0"/>
            </a:endParaRPr>
          </a:p>
          <a:p>
            <a:pPr marL="180000" indent="-180000">
              <a:lnSpc>
                <a:spcPct val="105000"/>
              </a:lnSpc>
              <a:spcBef>
                <a:spcPts val="600"/>
              </a:spcBef>
              <a:spcAft>
                <a:spcPts val="300"/>
              </a:spcAft>
              <a:buFont typeface="Arial" panose="020B0604020202020204" pitchFamily="34" charset="0"/>
              <a:buChar char="•"/>
            </a:pPr>
            <a:r>
              <a:rPr lang="en-US" sz="1400" dirty="0">
                <a:ea typeface="Times New Roman" panose="02020603050405020304" pitchFamily="18" charset="0"/>
              </a:rPr>
              <a:t>The line on the chart shows the average daily number of new </a:t>
            </a:r>
            <a:r>
              <a:rPr lang="en-US" sz="1400" dirty="0" smtClean="0">
                <a:ea typeface="Times New Roman" panose="02020603050405020304" pitchFamily="18" charset="0"/>
              </a:rPr>
              <a:t>cases. This </a:t>
            </a:r>
            <a:r>
              <a:rPr lang="en-US" sz="1400" dirty="0">
                <a:ea typeface="Times New Roman" panose="02020603050405020304" pitchFamily="18" charset="0"/>
              </a:rPr>
              <a:t>figure has </a:t>
            </a:r>
            <a:r>
              <a:rPr lang="en-US" sz="1400" dirty="0" smtClean="0">
                <a:ea typeface="Times New Roman" panose="02020603050405020304" pitchFamily="18" charset="0"/>
              </a:rPr>
              <a:t>fallen since mid August, although an increasing trend is evident for the last few days which is likely to be related to increased testing associated with schools and colleges returning for the Autumn term.</a:t>
            </a:r>
            <a:endParaRPr lang="en-US" sz="1400" dirty="0">
              <a:ea typeface="Times New Roman" panose="02020603050405020304" pitchFamily="18" charset="0"/>
            </a:endParaRPr>
          </a:p>
          <a:p>
            <a:pPr marL="180000" indent="-180000">
              <a:lnSpc>
                <a:spcPct val="105000"/>
              </a:lnSpc>
              <a:spcBef>
                <a:spcPts val="600"/>
              </a:spcBef>
              <a:spcAft>
                <a:spcPts val="300"/>
              </a:spcAft>
              <a:buFont typeface="Arial" panose="020B0604020202020204" pitchFamily="34" charset="0"/>
              <a:buChar char="•"/>
            </a:pPr>
            <a:endParaRPr lang="en-US" sz="1400" dirty="0" smtClean="0"/>
          </a:p>
        </p:txBody>
      </p:sp>
      <p:sp>
        <p:nvSpPr>
          <p:cNvPr id="12" name="TextBox 11"/>
          <p:cNvSpPr txBox="1"/>
          <p:nvPr/>
        </p:nvSpPr>
        <p:spPr>
          <a:xfrm>
            <a:off x="263351" y="6019398"/>
            <a:ext cx="11928648" cy="738664"/>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a:t>
            </a:r>
          </a:p>
          <a:p>
            <a:pPr marL="357188">
              <a:spcBef>
                <a:spcPts val="600"/>
              </a:spcBef>
              <a:spcAft>
                <a:spcPts val="600"/>
              </a:spcAft>
            </a:pPr>
            <a:r>
              <a:rPr lang="en-GB" sz="1600" b="1" dirty="0" smtClean="0"/>
              <a:t>Where can I find out more? </a:t>
            </a:r>
            <a:r>
              <a:rPr lang="en-GB" sz="1400" dirty="0" smtClean="0"/>
              <a:t>Confirmed cases are updated </a:t>
            </a:r>
            <a:r>
              <a:rPr lang="en-GB" sz="1400" dirty="0"/>
              <a:t>daily </a:t>
            </a:r>
            <a:r>
              <a:rPr lang="en-GB" sz="1400" dirty="0" smtClean="0"/>
              <a:t>by PHE at </a:t>
            </a:r>
            <a:r>
              <a:rPr lang="en-GB" sz="1400" dirty="0" smtClean="0">
                <a:hlinkClick r:id="rId3"/>
              </a:rPr>
              <a:t>https://coronavirus.data.gov.uk/</a:t>
            </a:r>
            <a:endParaRPr lang="en-GB" sz="1200" dirty="0"/>
          </a:p>
        </p:txBody>
      </p:sp>
      <p:pic>
        <p:nvPicPr>
          <p:cNvPr id="11" name="Picture 10" descr="&quot;&quot;"/>
          <p:cNvPicPr>
            <a:picLocks noChangeAspect="1"/>
          </p:cNvPicPr>
          <p:nvPr/>
        </p:nvPicPr>
        <p:blipFill rotWithShape="1">
          <a:blip r:embed="rId4">
            <a:clrChange>
              <a:clrFrom>
                <a:srgbClr val="FFFFFF"/>
              </a:clrFrom>
              <a:clrTo>
                <a:srgbClr val="FFFFFF">
                  <a:alpha val="0"/>
                </a:srgbClr>
              </a:clrTo>
            </a:clrChange>
          </a:blip>
          <a:srcRect l="8548"/>
          <a:stretch/>
        </p:blipFill>
        <p:spPr>
          <a:xfrm>
            <a:off x="270923" y="6448711"/>
            <a:ext cx="377226" cy="384543"/>
          </a:xfrm>
          <a:prstGeom prst="rect">
            <a:avLst/>
          </a:prstGeom>
        </p:spPr>
      </p:pic>
      <p:pic>
        <p:nvPicPr>
          <p:cNvPr id="4" name="Picture 3" descr="Chart showing number of new vcases reported daily (bars) and the daily number of cases (7 day rolling aversge - line)" title="Lab-confirmed cases in Herefordshire"/>
          <p:cNvPicPr>
            <a:picLocks noChangeAspect="1"/>
          </p:cNvPicPr>
          <p:nvPr/>
        </p:nvPicPr>
        <p:blipFill>
          <a:blip r:embed="rId5"/>
          <a:stretch>
            <a:fillRect/>
          </a:stretch>
        </p:blipFill>
        <p:spPr>
          <a:xfrm>
            <a:off x="551384" y="2596961"/>
            <a:ext cx="11136420" cy="3757136"/>
          </a:xfrm>
          <a:prstGeom prst="rect">
            <a:avLst/>
          </a:prstGeom>
        </p:spPr>
      </p:pic>
    </p:spTree>
    <p:extLst>
      <p:ext uri="{BB962C8B-B14F-4D97-AF65-F5344CB8AC3E}">
        <p14:creationId xmlns:p14="http://schemas.microsoft.com/office/powerpoint/2010/main" val="600897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3" y="367419"/>
            <a:ext cx="8760141" cy="469808"/>
          </a:xfrm>
        </p:spPr>
        <p:txBody>
          <a:bodyPr vert="horz" lIns="91440" tIns="45720" rIns="91440" bIns="45720" rtlCol="0" anchor="ctr">
            <a:normAutofit fontScale="97500"/>
          </a:bodyPr>
          <a:lstStyle/>
          <a:p>
            <a:r>
              <a:rPr lang="en-GB" sz="2800" b="1" dirty="0" smtClean="0">
                <a:cs typeface="Arial" panose="020B0604020202020204" pitchFamily="34" charset="0"/>
              </a:rPr>
              <a:t>Lab-confirmed cases</a:t>
            </a:r>
            <a:r>
              <a:rPr lang="en-GB" sz="2800" b="1" dirty="0">
                <a:cs typeface="Arial" panose="020B0604020202020204" pitchFamily="34" charset="0"/>
              </a:rPr>
              <a:t>: comparisons</a:t>
            </a:r>
          </a:p>
        </p:txBody>
      </p:sp>
      <p:sp>
        <p:nvSpPr>
          <p:cNvPr id="3" name="Content Placeholder 2"/>
          <p:cNvSpPr>
            <a:spLocks noGrp="1"/>
          </p:cNvSpPr>
          <p:nvPr>
            <p:ph sz="half" idx="1"/>
          </p:nvPr>
        </p:nvSpPr>
        <p:spPr>
          <a:xfrm>
            <a:off x="45873" y="926466"/>
            <a:ext cx="10197784" cy="2397947"/>
          </a:xfrm>
        </p:spPr>
        <p:txBody>
          <a:bodyPr lIns="36000" tIns="36000" rIns="36000" bIns="36000">
            <a:noAutofit/>
          </a:bodyPr>
          <a:lstStyle/>
          <a:p>
            <a:pPr>
              <a:lnSpc>
                <a:spcPct val="100000"/>
              </a:lnSpc>
              <a:spcBef>
                <a:spcPts val="600"/>
              </a:spcBef>
            </a:pPr>
            <a:r>
              <a:rPr lang="en-GB" sz="1400" dirty="0" smtClean="0"/>
              <a:t>The chart shows the recent trend in cases per 100,000 resident population for 7-day periods (the latest one ending 5 days ago to allow for lags in the results of tests). This rate is commonly quoted in national reporting.</a:t>
            </a:r>
          </a:p>
          <a:p>
            <a:pPr>
              <a:lnSpc>
                <a:spcPct val="100000"/>
              </a:lnSpc>
              <a:spcBef>
                <a:spcPts val="600"/>
              </a:spcBef>
            </a:pPr>
            <a:r>
              <a:rPr lang="en-GB" sz="1400" dirty="0" smtClean="0"/>
              <a:t>As of 02 September the Herefordshire rate was 303 per 100,000 – while this figure is lower than that reported in mid August it remains more than twice the figure seen at the beginning of that month.</a:t>
            </a:r>
          </a:p>
          <a:p>
            <a:pPr>
              <a:lnSpc>
                <a:spcPct val="100000"/>
              </a:lnSpc>
              <a:spcBef>
                <a:spcPts val="600"/>
              </a:spcBef>
            </a:pPr>
            <a:r>
              <a:rPr lang="en-GB" sz="1400" dirty="0" smtClean="0"/>
              <a:t>The latest Herefordshire figure is marginally lower than those recorded both nationally and regionally having been higher than both rates for several days in late August.</a:t>
            </a:r>
          </a:p>
          <a:p>
            <a:pPr marL="0" indent="0">
              <a:lnSpc>
                <a:spcPct val="100000"/>
              </a:lnSpc>
              <a:spcBef>
                <a:spcPts val="600"/>
              </a:spcBef>
              <a:buNone/>
            </a:pPr>
            <a:endParaRPr lang="en-US" sz="1400" dirty="0"/>
          </a:p>
        </p:txBody>
      </p:sp>
      <p:sp>
        <p:nvSpPr>
          <p:cNvPr id="5" name="TextBox 4"/>
          <p:cNvSpPr txBox="1"/>
          <p:nvPr/>
        </p:nvSpPr>
        <p:spPr>
          <a:xfrm>
            <a:off x="10273356" y="44624"/>
            <a:ext cx="1847528" cy="6286336"/>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buFontTx/>
              <a:buChar char="-"/>
            </a:pPr>
            <a:r>
              <a:rPr lang="en-US" sz="1150" i="1" dirty="0"/>
              <a:t>Rates per 100,000 resident population give a fairer comparison of the number of cases in each area but they do not take account of the different rates of testing or differences in the age and sex of the local populations. </a:t>
            </a:r>
            <a:endParaRPr lang="en-GB" sz="1150" i="1" dirty="0" smtClean="0"/>
          </a:p>
          <a:p>
            <a:pPr marL="180000" indent="-180000">
              <a:buFontTx/>
              <a:buChar char="-"/>
            </a:pPr>
            <a:endParaRPr lang="en-GB" sz="1150" i="1" dirty="0" smtClean="0"/>
          </a:p>
          <a:p>
            <a:pPr marL="180000" indent="-180000">
              <a:buFontTx/>
              <a:buChar char="-"/>
            </a:pPr>
            <a:r>
              <a:rPr lang="en-GB" sz="1150" i="1" dirty="0" smtClean="0"/>
              <a:t>With </a:t>
            </a:r>
            <a:r>
              <a:rPr lang="en-GB" sz="1150" i="1" dirty="0"/>
              <a:t>one of the smallest ‘upper tier’ local </a:t>
            </a:r>
            <a:r>
              <a:rPr lang="en-GB" sz="1150" i="1" dirty="0" smtClean="0"/>
              <a:t>authority populations (193,200), Herefordshire’s rate can be dramatically affected by relatively small changes in numbers of cases. An average of 28 cases a day in a week would result in a rate of 100 per 100,000.</a:t>
            </a:r>
          </a:p>
          <a:p>
            <a:pPr marL="180000" indent="-180000">
              <a:buFontTx/>
              <a:buChar char="-"/>
            </a:pPr>
            <a:endParaRPr lang="en-GB" sz="1150" i="1" dirty="0" smtClean="0"/>
          </a:p>
          <a:p>
            <a:pPr marL="180000" indent="-180000">
              <a:buFontTx/>
              <a:buChar char="-"/>
            </a:pPr>
            <a:r>
              <a:rPr lang="en-GB" sz="1150" i="1" dirty="0"/>
              <a:t>These are not rates of infection amongst the population: they can only reflect those who have been tested, so numbers are highly dependent on the availability of tests</a:t>
            </a:r>
            <a:r>
              <a:rPr lang="en-GB" sz="1150" i="1" dirty="0" smtClean="0"/>
              <a:t>.</a:t>
            </a:r>
          </a:p>
        </p:txBody>
      </p:sp>
      <p:sp>
        <p:nvSpPr>
          <p:cNvPr id="11" name="TextBox 10"/>
          <p:cNvSpPr txBox="1"/>
          <p:nvPr/>
        </p:nvSpPr>
        <p:spPr>
          <a:xfrm>
            <a:off x="62392" y="6366075"/>
            <a:ext cx="12130488" cy="492443"/>
          </a:xfrm>
          <a:prstGeom prst="rect">
            <a:avLst/>
          </a:prstGeom>
          <a:solidFill>
            <a:schemeClr val="bg1"/>
          </a:solidFill>
        </p:spPr>
        <p:txBody>
          <a:bodyPr wrap="square" rtlCol="0">
            <a:spAutoFit/>
          </a:bodyPr>
          <a:lstStyle/>
          <a:p>
            <a:r>
              <a:rPr lang="en-GB" sz="1200" b="1" dirty="0"/>
              <a:t>  </a:t>
            </a:r>
            <a:r>
              <a:rPr lang="en-GB" sz="1200" b="1" dirty="0" smtClean="0"/>
              <a:t>  </a:t>
            </a:r>
            <a:r>
              <a:rPr lang="en-GB" sz="1400" b="1" dirty="0" smtClean="0"/>
              <a:t>Where can I find out more? </a:t>
            </a:r>
            <a:r>
              <a:rPr lang="en-GB" sz="1200" dirty="0" smtClean="0"/>
              <a:t>The graph is based </a:t>
            </a:r>
            <a:r>
              <a:rPr lang="en-GB" sz="1200" dirty="0"/>
              <a:t>on daily updated </a:t>
            </a:r>
            <a:r>
              <a:rPr lang="en-GB" sz="1200" dirty="0">
                <a:hlinkClick r:id="rId2"/>
              </a:rPr>
              <a:t>PHE data on lab-confirmed </a:t>
            </a:r>
            <a:r>
              <a:rPr lang="en-GB" sz="1200" dirty="0" smtClean="0">
                <a:hlinkClick r:id="rId2"/>
              </a:rPr>
              <a:t>cases</a:t>
            </a:r>
            <a:r>
              <a:rPr lang="en-GB" sz="1200" dirty="0" smtClean="0"/>
              <a:t>. </a:t>
            </a:r>
            <a:r>
              <a:rPr lang="en-GB" sz="1200" dirty="0"/>
              <a:t>Further </a:t>
            </a:r>
            <a:r>
              <a:rPr lang="en-GB" sz="1200" dirty="0" smtClean="0"/>
              <a:t>comparisons are included in the</a:t>
            </a:r>
            <a:r>
              <a:rPr lang="en-GB" sz="1200" b="1" dirty="0" smtClean="0"/>
              <a:t> </a:t>
            </a:r>
            <a:r>
              <a:rPr lang="en-GB" sz="1200" dirty="0" smtClean="0">
                <a:hlinkClick r:id="rId3"/>
              </a:rPr>
              <a:t>LG </a:t>
            </a:r>
            <a:r>
              <a:rPr lang="en-GB" sz="1200" dirty="0">
                <a:hlinkClick r:id="rId3"/>
              </a:rPr>
              <a:t>Inform</a:t>
            </a:r>
            <a:r>
              <a:rPr lang="en-GB" sz="1200" dirty="0"/>
              <a:t> </a:t>
            </a:r>
            <a:r>
              <a:rPr lang="en-GB" sz="1200" dirty="0" smtClean="0"/>
              <a:t>dashboard. You can also view the local 7-day case rates and numbers on the </a:t>
            </a:r>
            <a:r>
              <a:rPr lang="en-GB" sz="1200" dirty="0" smtClean="0">
                <a:hlinkClick r:id="rId4"/>
              </a:rPr>
              <a:t>Herefordshire Council website</a:t>
            </a:r>
            <a:r>
              <a:rPr lang="en-GB" sz="1200" dirty="0" smtClean="0"/>
              <a:t>.</a:t>
            </a:r>
            <a:endParaRPr lang="en-GB" sz="1200" dirty="0"/>
          </a:p>
        </p:txBody>
      </p:sp>
      <p:pic>
        <p:nvPicPr>
          <p:cNvPr id="12" name="Picture 11" descr="&quot;&quot;"/>
          <p:cNvPicPr>
            <a:picLocks noChangeAspect="1"/>
          </p:cNvPicPr>
          <p:nvPr/>
        </p:nvPicPr>
        <p:blipFill rotWithShape="1">
          <a:blip r:embed="rId5">
            <a:clrChange>
              <a:clrFrom>
                <a:srgbClr val="FFFFFF"/>
              </a:clrFrom>
              <a:clrTo>
                <a:srgbClr val="FFFFFF">
                  <a:alpha val="0"/>
                </a:srgbClr>
              </a:clrTo>
            </a:clrChange>
          </a:blip>
          <a:srcRect l="8548"/>
          <a:stretch/>
        </p:blipFill>
        <p:spPr>
          <a:xfrm>
            <a:off x="0" y="6300147"/>
            <a:ext cx="312179" cy="285108"/>
          </a:xfrm>
          <a:prstGeom prst="rect">
            <a:avLst/>
          </a:prstGeom>
        </p:spPr>
      </p:pic>
      <p:pic>
        <p:nvPicPr>
          <p:cNvPr id="7" name="Picture 6" title="Lab confirmed cases- comparisons"/>
          <p:cNvPicPr>
            <a:picLocks noChangeAspect="1"/>
          </p:cNvPicPr>
          <p:nvPr/>
        </p:nvPicPr>
        <p:blipFill>
          <a:blip r:embed="rId6"/>
          <a:stretch>
            <a:fillRect/>
          </a:stretch>
        </p:blipFill>
        <p:spPr>
          <a:xfrm>
            <a:off x="175164" y="2492896"/>
            <a:ext cx="9953284" cy="3456384"/>
          </a:xfrm>
          <a:prstGeom prst="rect">
            <a:avLst/>
          </a:prstGeom>
        </p:spPr>
      </p:pic>
    </p:spTree>
    <p:extLst>
      <p:ext uri="{BB962C8B-B14F-4D97-AF65-F5344CB8AC3E}">
        <p14:creationId xmlns:p14="http://schemas.microsoft.com/office/powerpoint/2010/main" val="3000650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showing case rates in Herefordshing and surrounding authorities" title="Lab-confirmed cases: comparison with neighbouring authorities"/>
          <p:cNvPicPr>
            <a:picLocks noChangeAspect="1"/>
          </p:cNvPicPr>
          <p:nvPr/>
        </p:nvPicPr>
        <p:blipFill>
          <a:blip r:embed="rId3"/>
          <a:stretch>
            <a:fillRect/>
          </a:stretch>
        </p:blipFill>
        <p:spPr>
          <a:xfrm>
            <a:off x="6312024" y="122030"/>
            <a:ext cx="5724437" cy="5858735"/>
          </a:xfrm>
          <a:prstGeom prst="rect">
            <a:avLst/>
          </a:prstGeom>
        </p:spPr>
      </p:pic>
      <p:sp>
        <p:nvSpPr>
          <p:cNvPr id="3" name="Title 2"/>
          <p:cNvSpPr>
            <a:spLocks noGrp="1"/>
          </p:cNvSpPr>
          <p:nvPr>
            <p:ph type="title"/>
          </p:nvPr>
        </p:nvSpPr>
        <p:spPr>
          <a:xfrm>
            <a:off x="297033" y="622986"/>
            <a:ext cx="7139708" cy="749978"/>
          </a:xfrm>
        </p:spPr>
        <p:txBody>
          <a:bodyPr>
            <a:noAutofit/>
          </a:bodyPr>
          <a:lstStyle/>
          <a:p>
            <a:r>
              <a:rPr lang="en-GB" sz="2400" b="1" dirty="0" smtClean="0"/>
              <a:t>Lab-confirmed cases: comparison</a:t>
            </a:r>
            <a:r>
              <a:rPr lang="en-GB" sz="2400" b="1" dirty="0"/>
              <a:t> </a:t>
            </a:r>
            <a:r>
              <a:rPr lang="en-GB" sz="2400" b="1" dirty="0" smtClean="0"/>
              <a:t>with neighbouring authorities</a:t>
            </a:r>
            <a:endParaRPr lang="en-GB" sz="2400" b="1" dirty="0"/>
          </a:p>
        </p:txBody>
      </p:sp>
      <p:sp>
        <p:nvSpPr>
          <p:cNvPr id="2" name="TextBox 1"/>
          <p:cNvSpPr txBox="1"/>
          <p:nvPr/>
        </p:nvSpPr>
        <p:spPr>
          <a:xfrm>
            <a:off x="524838" y="1502652"/>
            <a:ext cx="5073952" cy="3370153"/>
          </a:xfrm>
          <a:prstGeom prst="rect">
            <a:avLst/>
          </a:prstGeom>
          <a:noFill/>
        </p:spPr>
        <p:txBody>
          <a:bodyPr wrap="square" rtlCol="0">
            <a:spAutoFit/>
          </a:bodyPr>
          <a:lstStyle/>
          <a:p>
            <a:pPr>
              <a:spcBef>
                <a:spcPts val="600"/>
              </a:spcBef>
            </a:pPr>
            <a:r>
              <a:rPr lang="en-GB" dirty="0" smtClean="0">
                <a:solidFill>
                  <a:srgbClr val="282E2B"/>
                </a:solidFill>
              </a:rPr>
              <a:t>Latest published comparisons, for the week ending 2 September*, show:  </a:t>
            </a:r>
          </a:p>
          <a:p>
            <a:pPr marL="285750" indent="-285750">
              <a:spcBef>
                <a:spcPts val="600"/>
              </a:spcBef>
              <a:buFont typeface="Arial" panose="020B0604020202020204" pitchFamily="34" charset="0"/>
              <a:buChar char="•"/>
            </a:pPr>
            <a:r>
              <a:rPr lang="en-GB" sz="1600" dirty="0" smtClean="0">
                <a:solidFill>
                  <a:srgbClr val="282E2B"/>
                </a:solidFill>
              </a:rPr>
              <a:t>Herefordshire’s has remained the same</a:t>
            </a:r>
          </a:p>
          <a:p>
            <a:pPr marL="285750" indent="-285750">
              <a:spcBef>
                <a:spcPts val="600"/>
              </a:spcBef>
              <a:buFont typeface="Arial" panose="020B0604020202020204" pitchFamily="34" charset="0"/>
              <a:buChar char="•"/>
            </a:pPr>
            <a:r>
              <a:rPr lang="en-GB" sz="1600" dirty="0" smtClean="0"/>
              <a:t>At 303 per 100,000 the local figure is slightly lower than one third of that for England as a whole (317 per 100,000).</a:t>
            </a:r>
          </a:p>
          <a:p>
            <a:pPr marL="285750" indent="-285750">
              <a:spcBef>
                <a:spcPts val="600"/>
              </a:spcBef>
              <a:buFont typeface="Arial" panose="020B0604020202020204" pitchFamily="34" charset="0"/>
              <a:buChar char="•"/>
            </a:pPr>
            <a:r>
              <a:rPr lang="en-GB" sz="1600" dirty="0" smtClean="0"/>
              <a:t>Rates in most neighbouring authorities have  risen in the last week and remain broadly similar to that seen locally.</a:t>
            </a:r>
          </a:p>
          <a:p>
            <a:pPr>
              <a:spcBef>
                <a:spcPts val="600"/>
              </a:spcBef>
            </a:pPr>
            <a:endParaRPr lang="en-GB" sz="1600" dirty="0" smtClean="0"/>
          </a:p>
          <a:p>
            <a:pPr>
              <a:spcBef>
                <a:spcPts val="600"/>
              </a:spcBef>
            </a:pPr>
            <a:r>
              <a:rPr lang="en-GB" sz="1200" dirty="0" smtClean="0">
                <a:solidFill>
                  <a:srgbClr val="282E2B"/>
                </a:solidFill>
              </a:rPr>
              <a:t>* Note that he slight lag in this data reflects the latest date for which complete data is available from test results </a:t>
            </a:r>
          </a:p>
        </p:txBody>
      </p:sp>
      <p:sp>
        <p:nvSpPr>
          <p:cNvPr id="6" name="TextBox 5"/>
          <p:cNvSpPr txBox="1"/>
          <p:nvPr/>
        </p:nvSpPr>
        <p:spPr>
          <a:xfrm>
            <a:off x="9264352" y="5657507"/>
            <a:ext cx="3030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a:t>
            </a:r>
            <a:r>
              <a:rPr lang="en-GB" sz="1400" noProof="0" dirty="0" smtClean="0">
                <a:solidFill>
                  <a:srgbClr val="282E2B"/>
                </a:solidFill>
                <a:latin typeface="Arial" panose="020B0604020202020204"/>
              </a:rPr>
              <a:t>27</a:t>
            </a:r>
            <a:r>
              <a:rPr lang="en-GB" sz="1400" dirty="0" smtClean="0">
                <a:solidFill>
                  <a:srgbClr val="282E2B"/>
                </a:solidFill>
                <a:latin typeface="Arial" panose="020B0604020202020204"/>
              </a:rPr>
              <a:t>/8</a:t>
            </a: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/21 to 2/9/21</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17" name="TextBox 16"/>
          <p:cNvSpPr txBox="1"/>
          <p:nvPr/>
        </p:nvSpPr>
        <p:spPr>
          <a:xfrm>
            <a:off x="80988" y="6193034"/>
            <a:ext cx="8175251" cy="523220"/>
          </a:xfrm>
          <a:prstGeom prst="rect">
            <a:avLst/>
          </a:prstGeom>
          <a:solidFill>
            <a:schemeClr val="bg1"/>
          </a:solidFill>
        </p:spPr>
        <p:txBody>
          <a:bodyPr wrap="square" rtlCol="0">
            <a:spAutoFit/>
          </a:bodyPr>
          <a:lstStyle/>
          <a:p>
            <a:pPr marL="357188"/>
            <a:r>
              <a:rPr lang="en-GB" sz="1400" b="1" dirty="0" smtClean="0"/>
              <a:t>      Where can I find out more? </a:t>
            </a:r>
            <a:r>
              <a:rPr lang="en-GB" sz="1400" dirty="0"/>
              <a:t>M</a:t>
            </a:r>
            <a:r>
              <a:rPr lang="en-GB" sz="1400" dirty="0" smtClean="0"/>
              <a:t>aps comparing 7 day numbers of cases and rates per 100,000 people are updated </a:t>
            </a:r>
            <a:r>
              <a:rPr lang="en-GB" sz="1400" dirty="0"/>
              <a:t>daily </a:t>
            </a:r>
            <a:r>
              <a:rPr lang="en-GB" sz="1400" dirty="0" smtClean="0"/>
              <a:t>by PHE at </a:t>
            </a:r>
            <a:r>
              <a:rPr lang="en-GB" sz="1400" dirty="0" smtClean="0">
                <a:hlinkClick r:id="rId4"/>
              </a:rPr>
              <a:t>https://coronavirus.data.gov.uk/</a:t>
            </a:r>
            <a:endParaRPr lang="en-GB" sz="1400" dirty="0"/>
          </a:p>
        </p:txBody>
      </p:sp>
      <p:pic>
        <p:nvPicPr>
          <p:cNvPr id="18" name="Picture 17" descr="magnifying glass icon"/>
          <p:cNvPicPr>
            <a:picLocks noChangeAspect="1"/>
          </p:cNvPicPr>
          <p:nvPr/>
        </p:nvPicPr>
        <p:blipFill rotWithShape="1">
          <a:blip r:embed="rId5">
            <a:clrChange>
              <a:clrFrom>
                <a:srgbClr val="FFFFFF"/>
              </a:clrFrom>
              <a:clrTo>
                <a:srgbClr val="FFFFFF">
                  <a:alpha val="0"/>
                </a:srgbClr>
              </a:clrTo>
            </a:clrChange>
          </a:blip>
          <a:srcRect l="8548"/>
          <a:stretch/>
        </p:blipFill>
        <p:spPr>
          <a:xfrm>
            <a:off x="108420" y="6232101"/>
            <a:ext cx="377226" cy="384543"/>
          </a:xfrm>
          <a:prstGeom prst="rect">
            <a:avLst/>
          </a:prstGeom>
        </p:spPr>
      </p:pic>
      <p:pic>
        <p:nvPicPr>
          <p:cNvPr id="11" name="Picture 10" title="Legend"/>
          <p:cNvPicPr>
            <a:picLocks noChangeAspect="1"/>
          </p:cNvPicPr>
          <p:nvPr/>
        </p:nvPicPr>
        <p:blipFill>
          <a:blip r:embed="rId6"/>
          <a:stretch>
            <a:fillRect/>
          </a:stretch>
        </p:blipFill>
        <p:spPr>
          <a:xfrm>
            <a:off x="5173588" y="5085184"/>
            <a:ext cx="1666033" cy="891134"/>
          </a:xfrm>
          <a:prstGeom prst="rect">
            <a:avLst/>
          </a:prstGeom>
        </p:spPr>
      </p:pic>
    </p:spTree>
    <p:extLst>
      <p:ext uri="{BB962C8B-B14F-4D97-AF65-F5344CB8AC3E}">
        <p14:creationId xmlns:p14="http://schemas.microsoft.com/office/powerpoint/2010/main" val="2937122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t map showing weekly case rates per 100,000 in different age groups since late March 2021" title="Demographics of COVID-19: rates per 100,000 by age over time"/>
          <p:cNvPicPr>
            <a:picLocks noChangeAspect="1"/>
          </p:cNvPicPr>
          <p:nvPr/>
        </p:nvPicPr>
        <p:blipFill>
          <a:blip r:embed="rId3"/>
          <a:stretch>
            <a:fillRect/>
          </a:stretch>
        </p:blipFill>
        <p:spPr>
          <a:xfrm>
            <a:off x="164556" y="2969604"/>
            <a:ext cx="11785629" cy="3874779"/>
          </a:xfrm>
          <a:prstGeom prst="rect">
            <a:avLst/>
          </a:prstGeom>
        </p:spPr>
      </p:pic>
      <p:sp>
        <p:nvSpPr>
          <p:cNvPr id="2" name="Title 1"/>
          <p:cNvSpPr>
            <a:spLocks noGrp="1"/>
          </p:cNvSpPr>
          <p:nvPr>
            <p:ph type="title"/>
          </p:nvPr>
        </p:nvSpPr>
        <p:spPr>
          <a:xfrm>
            <a:off x="238471" y="260648"/>
            <a:ext cx="11494781" cy="606804"/>
          </a:xfrm>
        </p:spPr>
        <p:txBody>
          <a:bodyPr>
            <a:normAutofit/>
          </a:bodyPr>
          <a:lstStyle/>
          <a:p>
            <a:pPr lvl="0">
              <a:defRPr/>
            </a:pPr>
            <a:r>
              <a:rPr lang="en-GB" sz="2400" b="1" dirty="0">
                <a:solidFill>
                  <a:srgbClr val="282E2B"/>
                </a:solidFill>
                <a:cs typeface="Arial" panose="020B0604020202020204" pitchFamily="34" charset="0"/>
              </a:rPr>
              <a:t>Demographics of COVID-19: rates per 100,000 by age over time</a:t>
            </a:r>
          </a:p>
        </p:txBody>
      </p:sp>
      <p:sp>
        <p:nvSpPr>
          <p:cNvPr id="10" name="Title 1"/>
          <p:cNvSpPr txBox="1">
            <a:spLocks/>
          </p:cNvSpPr>
          <p:nvPr/>
        </p:nvSpPr>
        <p:spPr>
          <a:xfrm>
            <a:off x="21537" y="332656"/>
            <a:ext cx="11928648" cy="3398260"/>
          </a:xfrm>
          <a:prstGeom prst="rect">
            <a:avLst/>
          </a:prstGeom>
          <a:no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2000" lvl="0" indent="-180000">
              <a:lnSpc>
                <a:spcPct val="100000"/>
              </a:lnSpc>
              <a:spcBef>
                <a:spcPts val="1000"/>
              </a:spcBef>
              <a:buFont typeface="Arial" panose="020B0604020202020204" pitchFamily="34" charset="0"/>
              <a:buChar char="•"/>
              <a:defRPr/>
            </a:pPr>
            <a:r>
              <a:rPr lang="en-US" sz="1400" dirty="0" smtClean="0">
                <a:latin typeface="+mn-lt"/>
              </a:rPr>
              <a:t>This </a:t>
            </a:r>
            <a:r>
              <a:rPr lang="en-US" sz="1400" dirty="0">
                <a:latin typeface="+mn-lt"/>
              </a:rPr>
              <a:t>“heat map” </a:t>
            </a:r>
            <a:r>
              <a:rPr lang="en-US" sz="1400" dirty="0" smtClean="0">
                <a:latin typeface="+mn-lt"/>
              </a:rPr>
              <a:t>shows how the 7-day rates per 100,000 for specific age groups have changed each week from March to the beginning of September.  Each row represents an age group.  As rates increase, the chart </a:t>
            </a:r>
            <a:r>
              <a:rPr lang="en-US" sz="1400" dirty="0" err="1" smtClean="0">
                <a:latin typeface="+mn-lt"/>
              </a:rPr>
              <a:t>colours</a:t>
            </a:r>
            <a:r>
              <a:rPr lang="en-US" sz="1400" dirty="0" smtClean="0">
                <a:latin typeface="+mn-lt"/>
              </a:rPr>
              <a:t> become darker.</a:t>
            </a:r>
          </a:p>
          <a:p>
            <a:pPr marL="709200" lvl="1" indent="-180000">
              <a:lnSpc>
                <a:spcPct val="114000"/>
              </a:lnSpc>
              <a:spcBef>
                <a:spcPts val="1000"/>
              </a:spcBef>
              <a:buFont typeface="Arial" panose="020B0604020202020204" pitchFamily="34" charset="0"/>
              <a:buChar char="•"/>
              <a:defRPr/>
            </a:pPr>
            <a:r>
              <a:rPr lang="en-US" sz="1200" dirty="0"/>
              <a:t>I</a:t>
            </a:r>
            <a:r>
              <a:rPr lang="en-US" sz="1200" dirty="0" smtClean="0"/>
              <a:t>t </a:t>
            </a:r>
            <a:r>
              <a:rPr lang="en-US" sz="1200" dirty="0"/>
              <a:t>is important to note that rates per 100,000 can be significantly affected by relatively small numbers of cases in a population as small as Herefordshire, even more </a:t>
            </a:r>
            <a:r>
              <a:rPr lang="en-US" sz="1200" dirty="0" smtClean="0"/>
              <a:t>so when broken down into age-groups.  The absolute number of cases are shown as context.  This is especially true when there are single-figure case numbers within groups.</a:t>
            </a:r>
          </a:p>
          <a:p>
            <a:pPr marL="252000" indent="-180000">
              <a:lnSpc>
                <a:spcPct val="100000"/>
              </a:lnSpc>
              <a:spcBef>
                <a:spcPts val="1000"/>
              </a:spcBef>
              <a:buFont typeface="Arial" panose="020B0604020202020204" pitchFamily="34" charset="0"/>
              <a:buChar char="•"/>
              <a:defRPr/>
            </a:pPr>
            <a:r>
              <a:rPr lang="en-US" sz="1400" dirty="0" smtClean="0"/>
              <a:t>The highest rates persist in younger age groups, although due to the time period covered, only a small proportion are related </a:t>
            </a:r>
            <a:r>
              <a:rPr lang="en-US" sz="1400" dirty="0"/>
              <a:t>to </a:t>
            </a:r>
            <a:r>
              <a:rPr lang="en-US" sz="1400" dirty="0" smtClean="0"/>
              <a:t>increasing levels of </a:t>
            </a:r>
            <a:r>
              <a:rPr lang="en-US" sz="1400" dirty="0"/>
              <a:t>LFD testing in educational </a:t>
            </a:r>
            <a:r>
              <a:rPr lang="en-US" sz="1400" dirty="0" smtClean="0"/>
              <a:t>settings. </a:t>
            </a:r>
          </a:p>
          <a:p>
            <a:pPr marL="252000" indent="-180000">
              <a:lnSpc>
                <a:spcPct val="100000"/>
              </a:lnSpc>
              <a:spcBef>
                <a:spcPts val="1000"/>
              </a:spcBef>
              <a:buFont typeface="Arial" panose="020B0604020202020204" pitchFamily="34" charset="0"/>
              <a:buChar char="•"/>
              <a:defRPr/>
            </a:pPr>
            <a:r>
              <a:rPr lang="en-US" sz="1400" dirty="0" smtClean="0"/>
              <a:t>Rates </a:t>
            </a:r>
            <a:r>
              <a:rPr lang="en-US" sz="1400" dirty="0"/>
              <a:t>have increased in </a:t>
            </a:r>
            <a:r>
              <a:rPr lang="en-US" sz="1400" dirty="0" smtClean="0"/>
              <a:t>those aged 60+, a pattern driven primarily by the </a:t>
            </a:r>
            <a:r>
              <a:rPr lang="en-US" sz="1400" dirty="0"/>
              <a:t>70-79 </a:t>
            </a:r>
            <a:r>
              <a:rPr lang="en-US" sz="1400" dirty="0" smtClean="0"/>
              <a:t>cohort, although the majority of these cases have been in the community, rather than in care homes. </a:t>
            </a:r>
            <a:endParaRPr lang="en-US" sz="1600" dirty="0"/>
          </a:p>
        </p:txBody>
      </p:sp>
    </p:spTree>
    <p:extLst>
      <p:ext uri="{BB962C8B-B14F-4D97-AF65-F5344CB8AC3E}">
        <p14:creationId xmlns:p14="http://schemas.microsoft.com/office/powerpoint/2010/main" val="3525888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 template" id="{A72885D0-1A2A-4C58-88F4-C6E254859E9C}" vid="{919AB1B9-D6A2-494B-9B36-386A580FCF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70236</TotalTime>
  <Words>4450</Words>
  <Application>Microsoft Office PowerPoint</Application>
  <PresentationFormat>Widescreen</PresentationFormat>
  <Paragraphs>203</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Lato</vt:lpstr>
      <vt:lpstr>Times New Roman</vt:lpstr>
      <vt:lpstr>Wingdings</vt:lpstr>
      <vt:lpstr>2_Office Theme</vt:lpstr>
      <vt:lpstr>PowerPoint Presentation</vt:lpstr>
      <vt:lpstr>Contents </vt:lpstr>
      <vt:lpstr>Covid-19 in Herefordshire: key messages,  8 September</vt:lpstr>
      <vt:lpstr>Symptomatic COVID-19 testing: PCR tests and positivity</vt:lpstr>
      <vt:lpstr>COVID-19 testing: Lateral Flow Device (LFD) tests</vt:lpstr>
      <vt:lpstr>Lab-confirmed COVID-19 cases in Herefordshire</vt:lpstr>
      <vt:lpstr>Lab-confirmed cases: comparisons</vt:lpstr>
      <vt:lpstr>Lab-confirmed cases: comparison with neighbouring authorities</vt:lpstr>
      <vt:lpstr>Demographics of COVID-19: rates per 100,000 by age over time</vt:lpstr>
      <vt:lpstr>Lab-confirmed cases around the county: this week</vt:lpstr>
      <vt:lpstr>Lab-confirmed cases around the county: trends in rates over time</vt:lpstr>
      <vt:lpstr>Variants of concern: confirmed cases of the Delta variant in Herefordshire</vt:lpstr>
      <vt:lpstr>Vaccinations in Herefordshire: 1st dose</vt:lpstr>
      <vt:lpstr>Vaccination: Uptake by age group – 1st dose</vt:lpstr>
      <vt:lpstr>Vaccinations in Herefordshire: 2nd dose</vt:lpstr>
      <vt:lpstr>Vaccination: Uptake by  age group – 2nd dose</vt:lpstr>
      <vt:lpstr>Patients with Covid-19 in Herefordshire hospitals</vt:lpstr>
      <vt:lpstr>Profile of deaths: published data</vt:lpstr>
      <vt:lpstr>Effects of lockdown on population movement</vt:lpstr>
      <vt:lpstr>Other resources</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Shield List</dc:title>
  <dc:creator>Harris, Paul</dc:creator>
  <cp:lastModifiedBy>Helm, Dave</cp:lastModifiedBy>
  <cp:revision>3243</cp:revision>
  <dcterms:created xsi:type="dcterms:W3CDTF">2020-04-22T15:49:00Z</dcterms:created>
  <dcterms:modified xsi:type="dcterms:W3CDTF">2021-09-10T12:31:56Z</dcterms:modified>
</cp:coreProperties>
</file>