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269" r:id="rId6"/>
    <p:sldId id="270" r:id="rId7"/>
    <p:sldId id="271" r:id="rId8"/>
    <p:sldId id="272" r:id="rId9"/>
    <p:sldId id="273" r:id="rId10"/>
    <p:sldId id="274" r:id="rId11"/>
    <p:sldId id="275" r:id="rId12"/>
    <p:sldId id="276" r:id="rId13"/>
    <p:sldId id="277" r:id="rId14"/>
    <p:sldId id="279" r:id="rId15"/>
    <p:sldId id="280" r:id="rId16"/>
    <p:sldId id="281" r:id="rId17"/>
    <p:sldId id="282" r:id="rId18"/>
    <p:sldId id="283" r:id="rId19"/>
    <p:sldId id="284" r:id="rId20"/>
    <p:sldId id="285" r:id="rId21"/>
    <p:sldId id="286"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43" clrIdx="0">
    <p:extLst>
      <p:ext uri="{19B8F6BF-5375-455C-9EA6-DF929625EA0E}">
        <p15:presenceInfo xmlns:p15="http://schemas.microsoft.com/office/powerpoint/2012/main" userId="S-1-5-21-2047894233-766325340-581009308-6655" providerId="AD"/>
      </p:ext>
    </p:extLst>
  </p:cmAuthor>
  <p:cmAuthor id="2" name="Chandrasekara, Sakunthala" initials="CS" lastIdx="13" clrIdx="1">
    <p:extLst>
      <p:ext uri="{19B8F6BF-5375-455C-9EA6-DF929625EA0E}">
        <p15:presenceInfo xmlns:p15="http://schemas.microsoft.com/office/powerpoint/2012/main" userId="S-1-5-21-2047894233-766325340-581009308-26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52" autoAdjust="0"/>
    <p:restoredTop sz="94023" autoAdjust="0"/>
  </p:normalViewPr>
  <p:slideViewPr>
    <p:cSldViewPr snapToGrid="0" snapToObjects="1">
      <p:cViewPr varScale="1">
        <p:scale>
          <a:sx n="69" d="100"/>
          <a:sy n="69" d="100"/>
        </p:scale>
        <p:origin x="96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24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31/05/2021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32A3DC-28DA-4493-9820-20C61ED01F20}" type="slidenum">
              <a:rPr lang="en-GB" smtClean="0"/>
              <a:t>1</a:t>
            </a:fld>
            <a:endParaRPr lang="en-GB" dirty="0"/>
          </a:p>
        </p:txBody>
      </p:sp>
    </p:spTree>
    <p:extLst>
      <p:ext uri="{BB962C8B-B14F-4D97-AF65-F5344CB8AC3E}">
        <p14:creationId xmlns:p14="http://schemas.microsoft.com/office/powerpoint/2010/main" val="264390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a:t>
            </a:fld>
            <a:endParaRPr lang="en-GB" dirty="0"/>
          </a:p>
        </p:txBody>
      </p:sp>
    </p:spTree>
    <p:extLst>
      <p:ext uri="{BB962C8B-B14F-4D97-AF65-F5344CB8AC3E}">
        <p14:creationId xmlns:p14="http://schemas.microsoft.com/office/powerpoint/2010/main" val="2994973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5/31/2021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researchteam@herefordshire.gov.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derstanding Herefordshire - people and places" title="Understanding Herefordshire icon"/>
          <p:cNvPicPr>
            <a:picLocks noChangeAspect="1"/>
          </p:cNvPicPr>
          <p:nvPr/>
        </p:nvPicPr>
        <p:blipFill>
          <a:blip r:embed="rId3"/>
          <a:stretch>
            <a:fillRect/>
          </a:stretch>
        </p:blipFill>
        <p:spPr>
          <a:xfrm>
            <a:off x="227163" y="177602"/>
            <a:ext cx="3011685" cy="1225402"/>
          </a:xfrm>
          <a:prstGeom prst="rect">
            <a:avLst/>
          </a:prstGeom>
        </p:spPr>
      </p:pic>
      <p:sp>
        <p:nvSpPr>
          <p:cNvPr id="5" name="Title 1"/>
          <p:cNvSpPr txBox="1">
            <a:spLocks/>
          </p:cNvSpPr>
          <p:nvPr/>
        </p:nvSpPr>
        <p:spPr>
          <a:xfrm>
            <a:off x="1620027" y="3356043"/>
            <a:ext cx="3888123" cy="6913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
            </a:r>
            <a:br>
              <a:rPr lang="en-GB" sz="1800" b="1" dirty="0"/>
            </a:br>
            <a:r>
              <a:rPr lang="en-GB" sz="1800" b="1" dirty="0"/>
              <a:t>            </a:t>
            </a:r>
            <a:r>
              <a:rPr lang="en-GB" sz="1800" dirty="0"/>
              <a:t>Intelligence Unit, May 2021</a:t>
            </a:r>
          </a:p>
        </p:txBody>
      </p:sp>
      <p:sp>
        <p:nvSpPr>
          <p:cNvPr id="2" name="Title 1"/>
          <p:cNvSpPr>
            <a:spLocks noGrp="1"/>
          </p:cNvSpPr>
          <p:nvPr>
            <p:ph type="title" idx="4294967295"/>
          </p:nvPr>
        </p:nvSpPr>
        <p:spPr>
          <a:xfrm>
            <a:off x="1620027" y="2180804"/>
            <a:ext cx="11520000" cy="1325563"/>
          </a:xfrm>
        </p:spPr>
        <p:txBody>
          <a:bodyPr>
            <a:normAutofit fontScale="90000"/>
          </a:bodyPr>
          <a:lstStyle/>
          <a:p>
            <a:r>
              <a:rPr lang="en-GB" sz="1800" b="1" kern="1200" dirty="0" smtClean="0">
                <a:solidFill>
                  <a:srgbClr val="000000"/>
                </a:solidFill>
                <a:effectLst/>
                <a:latin typeface="Arial" panose="020B0604020202020204" pitchFamily="34" charset="0"/>
                <a:ea typeface="+mn-ea"/>
                <a:cs typeface="+mn-cs"/>
              </a:rPr>
              <a:t>Seasonal workers from overseas </a:t>
            </a:r>
            <a:br>
              <a:rPr lang="en-GB" sz="1800" b="1" kern="1200" dirty="0" smtClean="0">
                <a:solidFill>
                  <a:srgbClr val="000000"/>
                </a:solidFill>
                <a:effectLst/>
                <a:latin typeface="Arial" panose="020B0604020202020204" pitchFamily="34" charset="0"/>
                <a:ea typeface="+mn-ea"/>
                <a:cs typeface="+mn-cs"/>
              </a:rPr>
            </a:br>
            <a:r>
              <a:rPr lang="en-GB" sz="1800" b="1" kern="1200" dirty="0" smtClean="0">
                <a:solidFill>
                  <a:srgbClr val="000000"/>
                </a:solidFill>
                <a:effectLst/>
                <a:latin typeface="Arial" panose="020B0604020202020204" pitchFamily="34" charset="0"/>
                <a:ea typeface="+mn-ea"/>
                <a:cs typeface="+mn-cs"/>
              </a:rPr>
              <a:t>on farms in Herefordshire 2021</a:t>
            </a:r>
            <a:br>
              <a:rPr lang="en-GB" sz="1800" b="1" kern="1200" dirty="0" smtClean="0">
                <a:solidFill>
                  <a:srgbClr val="000000"/>
                </a:solidFill>
                <a:effectLst/>
                <a:latin typeface="Arial" panose="020B0604020202020204" pitchFamily="34" charset="0"/>
                <a:ea typeface="+mn-ea"/>
                <a:cs typeface="+mn-cs"/>
              </a:rPr>
            </a:br>
            <a:r>
              <a:rPr lang="en-GB" sz="1800" b="1" kern="1200" dirty="0" smtClean="0">
                <a:solidFill>
                  <a:srgbClr val="000000"/>
                </a:solidFill>
                <a:effectLst/>
                <a:latin typeface="Arial" panose="020B0604020202020204" pitchFamily="34" charset="0"/>
                <a:ea typeface="+mn-ea"/>
                <a:cs typeface="+mn-cs"/>
              </a:rPr>
              <a:t>(Farm Survey)</a:t>
            </a:r>
            <a:br>
              <a:rPr lang="en-GB" sz="1800" b="1" kern="1200" dirty="0" smtClean="0">
                <a:solidFill>
                  <a:srgbClr val="000000"/>
                </a:solidFill>
                <a:effectLst/>
                <a:latin typeface="Arial" panose="020B0604020202020204" pitchFamily="34" charset="0"/>
                <a:ea typeface="+mn-ea"/>
                <a:cs typeface="+mn-cs"/>
              </a:rPr>
            </a:br>
            <a:endParaRPr lang="en-GB" dirty="0"/>
          </a:p>
        </p:txBody>
      </p:sp>
    </p:spTree>
    <p:extLst>
      <p:ext uri="{BB962C8B-B14F-4D97-AF65-F5344CB8AC3E}">
        <p14:creationId xmlns:p14="http://schemas.microsoft.com/office/powerpoint/2010/main" val="394610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686" y="32299"/>
            <a:ext cx="11520000" cy="618101"/>
          </a:xfrm>
        </p:spPr>
        <p:txBody>
          <a:bodyPr>
            <a:normAutofit/>
          </a:bodyPr>
          <a:lstStyle/>
          <a:p>
            <a:r>
              <a:rPr lang="en-GB" sz="3200" dirty="0"/>
              <a:t>Method of recruitment</a:t>
            </a:r>
          </a:p>
        </p:txBody>
      </p:sp>
      <p:sp>
        <p:nvSpPr>
          <p:cNvPr id="4" name="Content Placeholder 3"/>
          <p:cNvSpPr>
            <a:spLocks noGrp="1"/>
          </p:cNvSpPr>
          <p:nvPr>
            <p:ph idx="1"/>
          </p:nvPr>
        </p:nvSpPr>
        <p:spPr>
          <a:xfrm>
            <a:off x="120686" y="650400"/>
            <a:ext cx="11520000" cy="2985730"/>
          </a:xfrm>
        </p:spPr>
        <p:txBody>
          <a:bodyPr>
            <a:noAutofit/>
          </a:bodyPr>
          <a:lstStyle/>
          <a:p>
            <a:pPr>
              <a:buFont typeface="Wingdings" panose="05000000000000000000" pitchFamily="2" charset="2"/>
              <a:buChar char="Ø"/>
            </a:pPr>
            <a:r>
              <a:rPr lang="en-GB" sz="1400" dirty="0" smtClean="0"/>
              <a:t>7 farms expected to recruit seasonal workers through an agency, another 7 farms expected to directly source their workforce while further 8 will use combination of methods - through an agency and direct recruitment. Those who expected to source seasonal workers through an agency (15 in total) will use a pilot operator too (7 farms).</a:t>
            </a:r>
          </a:p>
          <a:p>
            <a:pPr>
              <a:buFont typeface="Wingdings" panose="05000000000000000000" pitchFamily="2" charset="2"/>
              <a:buChar char="Ø"/>
            </a:pPr>
            <a:r>
              <a:rPr lang="en-US" sz="1400" dirty="0" smtClean="0"/>
              <a:t>That </a:t>
            </a:r>
            <a:r>
              <a:rPr lang="en-US" sz="1400" dirty="0"/>
              <a:t>is 2,670 workers expected to recruit via Seasonal Worker Pilot Scheme which is extended for 2021.</a:t>
            </a:r>
            <a:endParaRPr lang="en-GB" sz="1400" dirty="0"/>
          </a:p>
          <a:p>
            <a:pPr>
              <a:buFont typeface="Wingdings" panose="05000000000000000000" pitchFamily="2" charset="2"/>
              <a:buChar char="Ø"/>
            </a:pPr>
            <a:r>
              <a:rPr lang="en-GB" sz="1400" dirty="0"/>
              <a:t>The farms who expected to recruit through an agency will use one of the Seasonal Worker Pilot Operators: Concordia, Pro-Force or Fruitful Jobs.</a:t>
            </a:r>
          </a:p>
          <a:p>
            <a:pPr>
              <a:buFont typeface="Wingdings" panose="05000000000000000000" pitchFamily="2" charset="2"/>
              <a:buChar char="Ø"/>
            </a:pPr>
            <a:r>
              <a:rPr lang="en-GB" sz="1400" dirty="0"/>
              <a:t>Those who will not use a pilot operator will use other agencies such as</a:t>
            </a:r>
            <a:r>
              <a:rPr lang="en-US" sz="1400" dirty="0"/>
              <a:t>: HOPS </a:t>
            </a:r>
            <a:r>
              <a:rPr lang="en-US" sz="1400" dirty="0" err="1"/>
              <a:t>Labour</a:t>
            </a:r>
            <a:r>
              <a:rPr lang="en-US" sz="1400" dirty="0"/>
              <a:t> Solutions, </a:t>
            </a:r>
            <a:r>
              <a:rPr lang="en-US" sz="1400" dirty="0" err="1"/>
              <a:t>Agri</a:t>
            </a:r>
            <a:r>
              <a:rPr lang="en-US" sz="1400" dirty="0"/>
              <a:t> HR, East Recruitment Admin Ltd, Opus, JSSINA or WWOOF.</a:t>
            </a:r>
          </a:p>
          <a:p>
            <a:pPr marL="342900" indent="-342900">
              <a:buFont typeface="Wingdings" panose="05000000000000000000" pitchFamily="2" charset="2"/>
              <a:buChar char="Ø"/>
            </a:pPr>
            <a:r>
              <a:rPr lang="en-GB" sz="1400" dirty="0"/>
              <a:t>19 farms </a:t>
            </a:r>
            <a:r>
              <a:rPr lang="en-US" sz="1400" dirty="0"/>
              <a:t>said that they actively try and recruit workers who have worked for </a:t>
            </a:r>
            <a:r>
              <a:rPr lang="en-GB" sz="1400" dirty="0"/>
              <a:t>them before:</a:t>
            </a:r>
          </a:p>
          <a:p>
            <a:r>
              <a:rPr lang="en-GB" sz="1400" dirty="0"/>
              <a:t>7 farms </a:t>
            </a:r>
            <a:r>
              <a:rPr lang="en-US" sz="1400" dirty="0"/>
              <a:t>expected returnees to make up at least 50 per cent of their seasonal </a:t>
            </a:r>
            <a:r>
              <a:rPr lang="en-GB" sz="1400" dirty="0"/>
              <a:t>workforce.</a:t>
            </a:r>
          </a:p>
          <a:p>
            <a:r>
              <a:rPr lang="en-GB" sz="1400" dirty="0"/>
              <a:t>47% (2,120) of total expected in 2021 may have worked in the country before</a:t>
            </a:r>
            <a:r>
              <a:rPr lang="en-GB" sz="1400" dirty="0" smtClean="0"/>
              <a:t>.</a:t>
            </a:r>
            <a:endParaRPr lang="en-GB" sz="1400" dirty="0"/>
          </a:p>
          <a:p>
            <a:pPr marL="0" indent="0">
              <a:buNone/>
            </a:pPr>
            <a:endParaRPr lang="en-GB" sz="1400" dirty="0"/>
          </a:p>
        </p:txBody>
      </p:sp>
      <p:sp>
        <p:nvSpPr>
          <p:cNvPr id="5" name="Title 2"/>
          <p:cNvSpPr txBox="1">
            <a:spLocks/>
          </p:cNvSpPr>
          <p:nvPr/>
        </p:nvSpPr>
        <p:spPr>
          <a:xfrm>
            <a:off x="120686" y="3754954"/>
            <a:ext cx="11520000" cy="618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British seasonal workers</a:t>
            </a:r>
          </a:p>
        </p:txBody>
      </p:sp>
      <p:sp>
        <p:nvSpPr>
          <p:cNvPr id="7" name="Content Placeholder 3"/>
          <p:cNvSpPr txBox="1">
            <a:spLocks/>
          </p:cNvSpPr>
          <p:nvPr/>
        </p:nvSpPr>
        <p:spPr>
          <a:xfrm>
            <a:off x="204260" y="4462253"/>
            <a:ext cx="11520000" cy="1746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Ø"/>
            </a:pPr>
            <a:r>
              <a:rPr lang="en-GB" sz="1400" dirty="0"/>
              <a:t>21 farms expected to recruit British seasonal workers, among them approximately 250 British seasonal workers were expected over the course of 2021. </a:t>
            </a:r>
          </a:p>
          <a:p>
            <a:pPr>
              <a:buFont typeface="Wingdings" panose="05000000000000000000" pitchFamily="2" charset="2"/>
              <a:buChar char="Ø"/>
            </a:pPr>
            <a:r>
              <a:rPr lang="en-GB" sz="1400" dirty="0"/>
              <a:t>This  is a marked increase compared to the numbers expected in previous years* (50 British seasonal workers in 2012, 10 in 2013 &amp; 70 in 2014). </a:t>
            </a:r>
            <a:br>
              <a:rPr lang="en-GB" sz="1400" dirty="0"/>
            </a:br>
            <a:endParaRPr lang="en-GB" sz="1400" dirty="0"/>
          </a:p>
          <a:p>
            <a:pPr marL="0" indent="0">
              <a:buNone/>
            </a:pPr>
            <a:r>
              <a:rPr lang="en-GB" sz="1400" dirty="0"/>
              <a:t>*Note: trend analysis can be affected by different farms responding each year and some farms not responding every year.</a:t>
            </a:r>
          </a:p>
          <a:p>
            <a:pPr marL="0" indent="0">
              <a:buFont typeface="Arial"/>
              <a:buNone/>
            </a:pPr>
            <a:endParaRPr lang="en-GB" sz="1400" dirty="0"/>
          </a:p>
        </p:txBody>
      </p:sp>
      <p:pic>
        <p:nvPicPr>
          <p:cNvPr id="8" name="Picture 7" descr="An icon of British flag to show the information about British seasonal workers."/>
          <p:cNvPicPr>
            <a:picLocks noChangeAspect="1"/>
          </p:cNvPicPr>
          <p:nvPr/>
        </p:nvPicPr>
        <p:blipFill>
          <a:blip r:embed="rId2"/>
          <a:stretch>
            <a:fillRect/>
          </a:stretch>
        </p:blipFill>
        <p:spPr>
          <a:xfrm>
            <a:off x="9505116" y="2488379"/>
            <a:ext cx="2310584" cy="1707028"/>
          </a:xfrm>
          <a:prstGeom prst="rect">
            <a:avLst/>
          </a:prstGeom>
        </p:spPr>
      </p:pic>
    </p:spTree>
    <p:extLst>
      <p:ext uri="{BB962C8B-B14F-4D97-AF65-F5344CB8AC3E}">
        <p14:creationId xmlns:p14="http://schemas.microsoft.com/office/powerpoint/2010/main" val="128177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78772"/>
          </a:xfrm>
        </p:spPr>
        <p:txBody>
          <a:bodyPr>
            <a:normAutofit fontScale="90000"/>
          </a:bodyPr>
          <a:lstStyle/>
          <a:p>
            <a:r>
              <a:rPr lang="en-GB" sz="3600" dirty="0"/>
              <a:t>Concerns about recruitment in 2021</a:t>
            </a:r>
          </a:p>
        </p:txBody>
      </p:sp>
      <p:sp>
        <p:nvSpPr>
          <p:cNvPr id="3" name="Content Placeholder 2"/>
          <p:cNvSpPr>
            <a:spLocks noGrp="1"/>
          </p:cNvSpPr>
          <p:nvPr>
            <p:ph idx="1"/>
          </p:nvPr>
        </p:nvSpPr>
        <p:spPr>
          <a:xfrm>
            <a:off x="431028" y="943898"/>
            <a:ext cx="11520000" cy="5038891"/>
          </a:xfrm>
        </p:spPr>
        <p:txBody>
          <a:bodyPr>
            <a:normAutofit/>
          </a:bodyPr>
          <a:lstStyle/>
          <a:p>
            <a:pPr marL="0" indent="0">
              <a:buNone/>
            </a:pPr>
            <a:r>
              <a:rPr lang="en-GB" sz="1600" dirty="0"/>
              <a:t>15 farms had concerns </a:t>
            </a:r>
            <a:r>
              <a:rPr lang="en-US" sz="1600" dirty="0"/>
              <a:t>about being able to recruit enough seasonal workers this year, 14 of whom gave </a:t>
            </a:r>
            <a:br>
              <a:rPr lang="en-US" sz="1600" dirty="0"/>
            </a:br>
            <a:r>
              <a:rPr lang="en-US" sz="1600" dirty="0"/>
              <a:t>reasons as due to: </a:t>
            </a:r>
          </a:p>
          <a:p>
            <a:pPr>
              <a:lnSpc>
                <a:spcPct val="100000"/>
              </a:lnSpc>
              <a:spcBef>
                <a:spcPts val="300"/>
              </a:spcBef>
            </a:pPr>
            <a:r>
              <a:rPr lang="en-US" sz="1600" dirty="0"/>
              <a:t>COVID &amp; </a:t>
            </a:r>
            <a:r>
              <a:rPr lang="en-US" sz="1600" dirty="0" err="1"/>
              <a:t>Brexit</a:t>
            </a:r>
            <a:r>
              <a:rPr lang="en-US" sz="1600" dirty="0"/>
              <a:t> (both) – 9 farms</a:t>
            </a:r>
          </a:p>
          <a:p>
            <a:pPr>
              <a:lnSpc>
                <a:spcPct val="100000"/>
              </a:lnSpc>
              <a:spcBef>
                <a:spcPts val="300"/>
              </a:spcBef>
            </a:pPr>
            <a:r>
              <a:rPr lang="en-US" sz="1600" dirty="0" err="1"/>
              <a:t>Brexit</a:t>
            </a:r>
            <a:r>
              <a:rPr lang="en-US" sz="1600" dirty="0"/>
              <a:t> – 3 farms</a:t>
            </a:r>
          </a:p>
          <a:p>
            <a:pPr>
              <a:lnSpc>
                <a:spcPct val="100000"/>
              </a:lnSpc>
              <a:spcBef>
                <a:spcPts val="300"/>
              </a:spcBef>
            </a:pPr>
            <a:r>
              <a:rPr lang="en-US" sz="1600" dirty="0"/>
              <a:t>COVID – 1 farm</a:t>
            </a:r>
          </a:p>
          <a:p>
            <a:pPr>
              <a:lnSpc>
                <a:spcPct val="100000"/>
              </a:lnSpc>
              <a:spcBef>
                <a:spcPts val="300"/>
              </a:spcBef>
            </a:pPr>
            <a:r>
              <a:rPr lang="en-US" sz="1600" dirty="0"/>
              <a:t>Other reasons  (Strength of £/$, Benefit payments) - 1 farm </a:t>
            </a:r>
          </a:p>
          <a:p>
            <a:pPr marL="0" indent="0">
              <a:buNone/>
            </a:pPr>
            <a:endParaRPr lang="en-GB" sz="1600" dirty="0"/>
          </a:p>
        </p:txBody>
      </p:sp>
      <p:pic>
        <p:nvPicPr>
          <p:cNvPr id="4" name="Picture 3" descr="An icon showing concern"/>
          <p:cNvPicPr>
            <a:picLocks noChangeAspect="1"/>
          </p:cNvPicPr>
          <p:nvPr/>
        </p:nvPicPr>
        <p:blipFill>
          <a:blip r:embed="rId2"/>
          <a:stretch>
            <a:fillRect/>
          </a:stretch>
        </p:blipFill>
        <p:spPr>
          <a:xfrm>
            <a:off x="9477321" y="308431"/>
            <a:ext cx="2066723" cy="2194750"/>
          </a:xfrm>
          <a:prstGeom prst="rect">
            <a:avLst/>
          </a:prstGeom>
        </p:spPr>
      </p:pic>
      <p:pic>
        <p:nvPicPr>
          <p:cNvPr id="5" name="Picture 4" descr="A speechbubble showing quotes from farms about recruitment concerns in 2021."/>
          <p:cNvPicPr>
            <a:picLocks noChangeAspect="1"/>
          </p:cNvPicPr>
          <p:nvPr/>
        </p:nvPicPr>
        <p:blipFill>
          <a:blip r:embed="rId3"/>
          <a:stretch>
            <a:fillRect/>
          </a:stretch>
        </p:blipFill>
        <p:spPr>
          <a:xfrm>
            <a:off x="374517" y="2711086"/>
            <a:ext cx="11345639" cy="3657917"/>
          </a:xfrm>
          <a:prstGeom prst="rect">
            <a:avLst/>
          </a:prstGeom>
        </p:spPr>
      </p:pic>
    </p:spTree>
    <p:extLst>
      <p:ext uri="{BB962C8B-B14F-4D97-AF65-F5344CB8AC3E}">
        <p14:creationId xmlns:p14="http://schemas.microsoft.com/office/powerpoint/2010/main" val="123892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513" y="1862497"/>
            <a:ext cx="11520000" cy="939697"/>
          </a:xfrm>
        </p:spPr>
        <p:txBody>
          <a:bodyPr>
            <a:normAutofit/>
          </a:bodyPr>
          <a:lstStyle/>
          <a:p>
            <a:r>
              <a:rPr lang="en-GB" sz="4000" dirty="0"/>
              <a:t>Last year’s experience and future years</a:t>
            </a:r>
          </a:p>
        </p:txBody>
      </p:sp>
      <p:sp>
        <p:nvSpPr>
          <p:cNvPr id="6" name="Text Placeholder 5"/>
          <p:cNvSpPr>
            <a:spLocks noGrp="1"/>
          </p:cNvSpPr>
          <p:nvPr>
            <p:ph idx="1"/>
          </p:nvPr>
        </p:nvSpPr>
        <p:spPr>
          <a:xfrm>
            <a:off x="277504" y="2834559"/>
            <a:ext cx="11520000" cy="606732"/>
          </a:xfrm>
        </p:spPr>
        <p:txBody>
          <a:bodyPr>
            <a:normAutofit fontScale="85000" lnSpcReduction="20000"/>
          </a:bodyPr>
          <a:lstStyle/>
          <a:p>
            <a:pPr marL="0" indent="0">
              <a:buNone/>
            </a:pPr>
            <a:r>
              <a:rPr lang="en-US" dirty="0"/>
              <a:t>Covid-19 &amp; transition out of the EU</a:t>
            </a:r>
            <a:br>
              <a:rPr lang="en-US" dirty="0"/>
            </a:br>
            <a:endParaRPr lang="en-GB" dirty="0"/>
          </a:p>
          <a:p>
            <a:endParaRPr lang="en-GB" dirty="0"/>
          </a:p>
        </p:txBody>
      </p:sp>
    </p:spTree>
    <p:extLst>
      <p:ext uri="{BB962C8B-B14F-4D97-AF65-F5344CB8AC3E}">
        <p14:creationId xmlns:p14="http://schemas.microsoft.com/office/powerpoint/2010/main" val="1882935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511" y="82651"/>
            <a:ext cx="11520000" cy="608269"/>
          </a:xfrm>
        </p:spPr>
        <p:txBody>
          <a:bodyPr>
            <a:normAutofit/>
          </a:bodyPr>
          <a:lstStyle/>
          <a:p>
            <a:r>
              <a:rPr lang="en-US" sz="3600" dirty="0"/>
              <a:t>Numbers of workers last year and response to Covid-19</a:t>
            </a:r>
            <a:endParaRPr lang="en-GB" sz="3600" dirty="0"/>
          </a:p>
        </p:txBody>
      </p:sp>
      <p:grpSp>
        <p:nvGrpSpPr>
          <p:cNvPr id="6" name="Group 5" descr="A diagram showing the number of seasonal workers employed in 2020 and teh number of seasonal workers expected to be employed in 2021 and in the future."/>
          <p:cNvGrpSpPr/>
          <p:nvPr/>
        </p:nvGrpSpPr>
        <p:grpSpPr>
          <a:xfrm>
            <a:off x="2812493" y="766711"/>
            <a:ext cx="9283474" cy="5306667"/>
            <a:chOff x="2812493" y="766711"/>
            <a:chExt cx="9283474" cy="5306667"/>
          </a:xfrm>
        </p:grpSpPr>
        <p:grpSp>
          <p:nvGrpSpPr>
            <p:cNvPr id="7" name="Group 6" descr="decorative"/>
            <p:cNvGrpSpPr/>
            <p:nvPr/>
          </p:nvGrpSpPr>
          <p:grpSpPr>
            <a:xfrm>
              <a:off x="11049562" y="1209043"/>
              <a:ext cx="1046405" cy="2967945"/>
              <a:chOff x="11034477" y="1168253"/>
              <a:chExt cx="1046405" cy="2967945"/>
            </a:xfrm>
          </p:grpSpPr>
          <p:sp>
            <p:nvSpPr>
              <p:cNvPr id="17" name="Right Arrow 16" descr="decorative"/>
              <p:cNvSpPr/>
              <p:nvPr/>
            </p:nvSpPr>
            <p:spPr>
              <a:xfrm rot="5400000">
                <a:off x="10220140" y="2275456"/>
                <a:ext cx="2967945" cy="75353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1034477" y="1168253"/>
                <a:ext cx="870741" cy="3133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descr="A diagram showing the number of seasonal workers employed in 2020 and teh number of seasonal workers expected to be employed in 2021 and in the future."/>
            <p:cNvGrpSpPr/>
            <p:nvPr/>
          </p:nvGrpSpPr>
          <p:grpSpPr>
            <a:xfrm>
              <a:off x="2812493" y="766711"/>
              <a:ext cx="5779240" cy="5306667"/>
              <a:chOff x="2812493" y="766711"/>
              <a:chExt cx="5779240" cy="5306667"/>
            </a:xfrm>
          </p:grpSpPr>
          <p:sp>
            <p:nvSpPr>
              <p:cNvPr id="9" name="Right Arrow 8" descr="decoratives"/>
              <p:cNvSpPr/>
              <p:nvPr/>
            </p:nvSpPr>
            <p:spPr>
              <a:xfrm>
                <a:off x="7605621" y="854327"/>
                <a:ext cx="986112" cy="86341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descr="decorative"/>
              <p:cNvSpPr/>
              <p:nvPr/>
            </p:nvSpPr>
            <p:spPr>
              <a:xfrm rot="10800000">
                <a:off x="2812493" y="1767861"/>
                <a:ext cx="1062182" cy="766618"/>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descr="A diagram showing seasonal worker numbers employed in 2020, and teh numbers expected to employ in 2021 and plans for future years."/>
              <p:cNvGrpSpPr/>
              <p:nvPr/>
            </p:nvGrpSpPr>
            <p:grpSpPr>
              <a:xfrm>
                <a:off x="3536238" y="766711"/>
                <a:ext cx="4858031" cy="5306667"/>
                <a:chOff x="3536238" y="766711"/>
                <a:chExt cx="4858031" cy="5306667"/>
              </a:xfrm>
            </p:grpSpPr>
            <p:sp>
              <p:nvSpPr>
                <p:cNvPr id="12" name="Freeform 11"/>
                <p:cNvSpPr/>
                <p:nvPr/>
              </p:nvSpPr>
              <p:spPr>
                <a:xfrm>
                  <a:off x="3536238" y="766711"/>
                  <a:ext cx="4294588" cy="1619763"/>
                </a:xfrm>
                <a:custGeom>
                  <a:avLst/>
                  <a:gdLst>
                    <a:gd name="connsiteX0" fmla="*/ 0 w 4294588"/>
                    <a:gd name="connsiteY0" fmla="*/ 161976 h 1619763"/>
                    <a:gd name="connsiteX1" fmla="*/ 161976 w 4294588"/>
                    <a:gd name="connsiteY1" fmla="*/ 0 h 1619763"/>
                    <a:gd name="connsiteX2" fmla="*/ 4132612 w 4294588"/>
                    <a:gd name="connsiteY2" fmla="*/ 0 h 1619763"/>
                    <a:gd name="connsiteX3" fmla="*/ 4294588 w 4294588"/>
                    <a:gd name="connsiteY3" fmla="*/ 161976 h 1619763"/>
                    <a:gd name="connsiteX4" fmla="*/ 4294588 w 4294588"/>
                    <a:gd name="connsiteY4" fmla="*/ 1457787 h 1619763"/>
                    <a:gd name="connsiteX5" fmla="*/ 4132612 w 4294588"/>
                    <a:gd name="connsiteY5" fmla="*/ 1619763 h 1619763"/>
                    <a:gd name="connsiteX6" fmla="*/ 161976 w 4294588"/>
                    <a:gd name="connsiteY6" fmla="*/ 1619763 h 1619763"/>
                    <a:gd name="connsiteX7" fmla="*/ 0 w 4294588"/>
                    <a:gd name="connsiteY7" fmla="*/ 1457787 h 1619763"/>
                    <a:gd name="connsiteX8" fmla="*/ 0 w 4294588"/>
                    <a:gd name="connsiteY8" fmla="*/ 161976 h 161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4588" h="1619763">
                      <a:moveTo>
                        <a:pt x="0" y="161976"/>
                      </a:moveTo>
                      <a:cubicBezTo>
                        <a:pt x="0" y="72519"/>
                        <a:pt x="72519" y="0"/>
                        <a:pt x="161976" y="0"/>
                      </a:cubicBezTo>
                      <a:lnTo>
                        <a:pt x="4132612" y="0"/>
                      </a:lnTo>
                      <a:cubicBezTo>
                        <a:pt x="4222069" y="0"/>
                        <a:pt x="4294588" y="72519"/>
                        <a:pt x="4294588" y="161976"/>
                      </a:cubicBezTo>
                      <a:lnTo>
                        <a:pt x="4294588" y="1457787"/>
                      </a:lnTo>
                      <a:cubicBezTo>
                        <a:pt x="4294588" y="1547244"/>
                        <a:pt x="4222069" y="1619763"/>
                        <a:pt x="4132612" y="1619763"/>
                      </a:cubicBezTo>
                      <a:lnTo>
                        <a:pt x="161976" y="1619763"/>
                      </a:lnTo>
                      <a:cubicBezTo>
                        <a:pt x="72519" y="1619763"/>
                        <a:pt x="0" y="1547244"/>
                        <a:pt x="0" y="1457787"/>
                      </a:cubicBezTo>
                      <a:lnTo>
                        <a:pt x="0" y="161976"/>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641" tIns="123641" rIns="1954921" bIns="123641" numCol="1" spcCol="1270" anchor="ctr" anchorCtr="0">
                  <a:noAutofit/>
                </a:bodyPr>
                <a:lstStyle/>
                <a:p>
                  <a:pPr lvl="0" algn="l"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2020 – </a:t>
                  </a:r>
                  <a:r>
                    <a:rPr lang="en-US" sz="2000" b="1" kern="1200" cap="none" spc="0" dirty="0" smtClean="0">
                      <a:ln w="0"/>
                      <a:solidFill>
                        <a:schemeClr val="tx1"/>
                      </a:solidFill>
                      <a:effectLst>
                        <a:outerShdw blurRad="38100" dist="19050" dir="2700000" algn="tl" rotWithShape="0">
                          <a:schemeClr val="dk1">
                            <a:alpha val="40000"/>
                          </a:schemeClr>
                        </a:outerShdw>
                      </a:effectLst>
                    </a:rPr>
                    <a:t>22</a:t>
                  </a:r>
                  <a:r>
                    <a:rPr lang="en-US" sz="2000" b="0" kern="1200" cap="none" spc="0" dirty="0" smtClean="0">
                      <a:ln w="0"/>
                      <a:solidFill>
                        <a:schemeClr val="tx1"/>
                      </a:solidFill>
                      <a:effectLst>
                        <a:outerShdw blurRad="38100" dist="19050" dir="2700000" algn="tl" rotWithShape="0">
                          <a:schemeClr val="dk1">
                            <a:alpha val="40000"/>
                          </a:schemeClr>
                        </a:outerShdw>
                      </a:effectLst>
                    </a:rPr>
                    <a:t> farms employed seasonal workers</a:t>
                  </a:r>
                  <a:endParaRPr lang="en-US" sz="2000" b="0" kern="1200" cap="none" spc="0" dirty="0">
                    <a:ln w="0"/>
                    <a:solidFill>
                      <a:schemeClr val="tx1"/>
                    </a:solidFill>
                    <a:effectLst>
                      <a:outerShdw blurRad="38100" dist="19050" dir="2700000" algn="tl" rotWithShape="0">
                        <a:schemeClr val="dk1">
                          <a:alpha val="40000"/>
                        </a:schemeClr>
                      </a:outerShdw>
                    </a:effectLst>
                  </a:endParaRPr>
                </a:p>
              </p:txBody>
            </p:sp>
            <p:sp>
              <p:nvSpPr>
                <p:cNvPr id="13" name="Freeform 12"/>
                <p:cNvSpPr/>
                <p:nvPr/>
              </p:nvSpPr>
              <p:spPr>
                <a:xfrm>
                  <a:off x="3866173" y="2681129"/>
                  <a:ext cx="4306116" cy="1500341"/>
                </a:xfrm>
                <a:custGeom>
                  <a:avLst/>
                  <a:gdLst>
                    <a:gd name="connsiteX0" fmla="*/ 0 w 4306116"/>
                    <a:gd name="connsiteY0" fmla="*/ 150034 h 1500341"/>
                    <a:gd name="connsiteX1" fmla="*/ 150034 w 4306116"/>
                    <a:gd name="connsiteY1" fmla="*/ 0 h 1500341"/>
                    <a:gd name="connsiteX2" fmla="*/ 4156082 w 4306116"/>
                    <a:gd name="connsiteY2" fmla="*/ 0 h 1500341"/>
                    <a:gd name="connsiteX3" fmla="*/ 4306116 w 4306116"/>
                    <a:gd name="connsiteY3" fmla="*/ 150034 h 1500341"/>
                    <a:gd name="connsiteX4" fmla="*/ 4306116 w 4306116"/>
                    <a:gd name="connsiteY4" fmla="*/ 1350307 h 1500341"/>
                    <a:gd name="connsiteX5" fmla="*/ 4156082 w 4306116"/>
                    <a:gd name="connsiteY5" fmla="*/ 1500341 h 1500341"/>
                    <a:gd name="connsiteX6" fmla="*/ 150034 w 4306116"/>
                    <a:gd name="connsiteY6" fmla="*/ 1500341 h 1500341"/>
                    <a:gd name="connsiteX7" fmla="*/ 0 w 4306116"/>
                    <a:gd name="connsiteY7" fmla="*/ 1350307 h 1500341"/>
                    <a:gd name="connsiteX8" fmla="*/ 0 w 4306116"/>
                    <a:gd name="connsiteY8" fmla="*/ 150034 h 15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6116" h="1500341">
                      <a:moveTo>
                        <a:pt x="0" y="150034"/>
                      </a:moveTo>
                      <a:cubicBezTo>
                        <a:pt x="0" y="67173"/>
                        <a:pt x="67173" y="0"/>
                        <a:pt x="150034" y="0"/>
                      </a:cubicBezTo>
                      <a:lnTo>
                        <a:pt x="4156082" y="0"/>
                      </a:lnTo>
                      <a:cubicBezTo>
                        <a:pt x="4238943" y="0"/>
                        <a:pt x="4306116" y="67173"/>
                        <a:pt x="4306116" y="150034"/>
                      </a:cubicBezTo>
                      <a:lnTo>
                        <a:pt x="4306116" y="1350307"/>
                      </a:lnTo>
                      <a:cubicBezTo>
                        <a:pt x="4306116" y="1433168"/>
                        <a:pt x="4238943" y="1500341"/>
                        <a:pt x="4156082" y="1500341"/>
                      </a:cubicBezTo>
                      <a:lnTo>
                        <a:pt x="150034" y="1500341"/>
                      </a:lnTo>
                      <a:cubicBezTo>
                        <a:pt x="67173" y="1500341"/>
                        <a:pt x="0" y="1433168"/>
                        <a:pt x="0" y="1350307"/>
                      </a:cubicBezTo>
                      <a:lnTo>
                        <a:pt x="0" y="150034"/>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0143" tIns="120143" rIns="1669646" bIns="120143"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2021 – </a:t>
                  </a:r>
                  <a:r>
                    <a:rPr lang="en-US" sz="2000" b="1" kern="1200" cap="none" spc="0" dirty="0" smtClean="0">
                      <a:ln w="0"/>
                      <a:solidFill>
                        <a:schemeClr val="tx1"/>
                      </a:solidFill>
                      <a:effectLst>
                        <a:outerShdw blurRad="38100" dist="19050" dir="2700000" algn="tl" rotWithShape="0">
                          <a:schemeClr val="dk1">
                            <a:alpha val="40000"/>
                          </a:schemeClr>
                        </a:outerShdw>
                      </a:effectLst>
                    </a:rPr>
                    <a:t>23</a:t>
                  </a:r>
                  <a:r>
                    <a:rPr lang="en-US" sz="2000" b="0" kern="1200" cap="none" spc="0" dirty="0" smtClean="0">
                      <a:ln w="0"/>
                      <a:solidFill>
                        <a:schemeClr val="tx1"/>
                      </a:solidFill>
                      <a:effectLst>
                        <a:outerShdw blurRad="38100" dist="19050" dir="2700000" algn="tl" rotWithShape="0">
                          <a:schemeClr val="dk1">
                            <a:alpha val="40000"/>
                          </a:schemeClr>
                        </a:outerShdw>
                      </a:effectLst>
                    </a:rPr>
                    <a:t> farms expected to employ seasonal workers</a:t>
                  </a:r>
                  <a:endParaRPr lang="en-US" sz="2000" b="0" kern="1200" cap="none" spc="0" dirty="0">
                    <a:ln w="0"/>
                    <a:solidFill>
                      <a:schemeClr val="tx1"/>
                    </a:solidFill>
                    <a:effectLst>
                      <a:outerShdw blurRad="38100" dist="19050" dir="2700000" algn="tl" rotWithShape="0">
                        <a:schemeClr val="dk1">
                          <a:alpha val="40000"/>
                        </a:schemeClr>
                      </a:outerShdw>
                    </a:effectLst>
                  </a:endParaRPr>
                </a:p>
              </p:txBody>
            </p:sp>
            <p:sp>
              <p:nvSpPr>
                <p:cNvPr id="14" name="Freeform 13"/>
                <p:cNvSpPr/>
                <p:nvPr/>
              </p:nvSpPr>
              <p:spPr>
                <a:xfrm>
                  <a:off x="4315592" y="4519875"/>
                  <a:ext cx="4078677" cy="1553503"/>
                </a:xfrm>
                <a:custGeom>
                  <a:avLst/>
                  <a:gdLst>
                    <a:gd name="connsiteX0" fmla="*/ 0 w 4078677"/>
                    <a:gd name="connsiteY0" fmla="*/ 155350 h 1553503"/>
                    <a:gd name="connsiteX1" fmla="*/ 155350 w 4078677"/>
                    <a:gd name="connsiteY1" fmla="*/ 0 h 1553503"/>
                    <a:gd name="connsiteX2" fmla="*/ 3923327 w 4078677"/>
                    <a:gd name="connsiteY2" fmla="*/ 0 h 1553503"/>
                    <a:gd name="connsiteX3" fmla="*/ 4078677 w 4078677"/>
                    <a:gd name="connsiteY3" fmla="*/ 155350 h 1553503"/>
                    <a:gd name="connsiteX4" fmla="*/ 4078677 w 4078677"/>
                    <a:gd name="connsiteY4" fmla="*/ 1398153 h 1553503"/>
                    <a:gd name="connsiteX5" fmla="*/ 3923327 w 4078677"/>
                    <a:gd name="connsiteY5" fmla="*/ 1553503 h 1553503"/>
                    <a:gd name="connsiteX6" fmla="*/ 155350 w 4078677"/>
                    <a:gd name="connsiteY6" fmla="*/ 1553503 h 1553503"/>
                    <a:gd name="connsiteX7" fmla="*/ 0 w 4078677"/>
                    <a:gd name="connsiteY7" fmla="*/ 1398153 h 1553503"/>
                    <a:gd name="connsiteX8" fmla="*/ 0 w 4078677"/>
                    <a:gd name="connsiteY8" fmla="*/ 155350 h 15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677" h="1553503">
                      <a:moveTo>
                        <a:pt x="0" y="155350"/>
                      </a:moveTo>
                      <a:cubicBezTo>
                        <a:pt x="0" y="69553"/>
                        <a:pt x="69553" y="0"/>
                        <a:pt x="155350" y="0"/>
                      </a:cubicBezTo>
                      <a:lnTo>
                        <a:pt x="3923327" y="0"/>
                      </a:lnTo>
                      <a:cubicBezTo>
                        <a:pt x="4009124" y="0"/>
                        <a:pt x="4078677" y="69553"/>
                        <a:pt x="4078677" y="155350"/>
                      </a:cubicBezTo>
                      <a:lnTo>
                        <a:pt x="4078677" y="1398153"/>
                      </a:lnTo>
                      <a:cubicBezTo>
                        <a:pt x="4078677" y="1483950"/>
                        <a:pt x="4009124" y="1553503"/>
                        <a:pt x="3923327" y="1553503"/>
                      </a:cubicBezTo>
                      <a:lnTo>
                        <a:pt x="155350" y="1553503"/>
                      </a:lnTo>
                      <a:cubicBezTo>
                        <a:pt x="69553" y="1553503"/>
                        <a:pt x="0" y="1483950"/>
                        <a:pt x="0" y="1398153"/>
                      </a:cubicBezTo>
                      <a:lnTo>
                        <a:pt x="0" y="15535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01" tIns="121701" rIns="1589363" bIns="121701" numCol="1" spcCol="1270" anchor="ctr" anchorCtr="0">
                  <a:noAutofit/>
                </a:bodyPr>
                <a:lstStyle/>
                <a:p>
                  <a:pPr lvl="0" algn="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rPr>
                    <a:t>2022 &amp; beyond  </a:t>
                  </a:r>
                  <a:br>
                    <a:rPr lang="en-US" sz="2000" b="0" kern="1200" cap="none" spc="0" dirty="0" smtClean="0">
                      <a:ln w="0"/>
                      <a:solidFill>
                        <a:schemeClr val="tx1"/>
                      </a:solidFill>
                      <a:effectLst>
                        <a:outerShdw blurRad="38100" dist="19050" dir="2700000" algn="tl" rotWithShape="0">
                          <a:schemeClr val="dk1">
                            <a:alpha val="40000"/>
                          </a:schemeClr>
                        </a:outerShdw>
                      </a:effectLst>
                    </a:rPr>
                  </a:br>
                  <a:r>
                    <a:rPr lang="en-US" sz="2000" b="1" kern="1200" cap="none" spc="0" dirty="0" smtClean="0">
                      <a:ln w="0"/>
                      <a:solidFill>
                        <a:schemeClr val="tx1"/>
                      </a:solidFill>
                      <a:effectLst>
                        <a:outerShdw blurRad="38100" dist="19050" dir="2700000" algn="tl" rotWithShape="0">
                          <a:schemeClr val="dk1">
                            <a:alpha val="40000"/>
                          </a:schemeClr>
                        </a:outerShdw>
                      </a:effectLst>
                    </a:rPr>
                    <a:t>21 farms + …</a:t>
                  </a:r>
                  <a:endParaRPr lang="en-US" sz="2000" b="1" kern="1200" cap="none" spc="0" dirty="0">
                    <a:ln w="0"/>
                    <a:solidFill>
                      <a:schemeClr val="tx1"/>
                    </a:solidFill>
                    <a:effectLst>
                      <a:outerShdw blurRad="38100" dist="19050" dir="2700000" algn="tl" rotWithShape="0">
                        <a:schemeClr val="dk1">
                          <a:alpha val="40000"/>
                        </a:schemeClr>
                      </a:outerShdw>
                    </a:effectLst>
                  </a:endParaRPr>
                </a:p>
              </p:txBody>
            </p:sp>
            <p:sp>
              <p:nvSpPr>
                <p:cNvPr id="15" name="Freeform 14" descr="decorative"/>
                <p:cNvSpPr/>
                <p:nvPr/>
              </p:nvSpPr>
              <p:spPr>
                <a:xfrm>
                  <a:off x="6747028" y="1914355"/>
                  <a:ext cx="1033337" cy="1033337"/>
                </a:xfrm>
                <a:custGeom>
                  <a:avLst/>
                  <a:gdLst>
                    <a:gd name="connsiteX0" fmla="*/ 0 w 1033337"/>
                    <a:gd name="connsiteY0" fmla="*/ 568335 h 1033337"/>
                    <a:gd name="connsiteX1" fmla="*/ 232501 w 1033337"/>
                    <a:gd name="connsiteY1" fmla="*/ 568335 h 1033337"/>
                    <a:gd name="connsiteX2" fmla="*/ 232501 w 1033337"/>
                    <a:gd name="connsiteY2" fmla="*/ 0 h 1033337"/>
                    <a:gd name="connsiteX3" fmla="*/ 800836 w 1033337"/>
                    <a:gd name="connsiteY3" fmla="*/ 0 h 1033337"/>
                    <a:gd name="connsiteX4" fmla="*/ 800836 w 1033337"/>
                    <a:gd name="connsiteY4" fmla="*/ 568335 h 1033337"/>
                    <a:gd name="connsiteX5" fmla="*/ 1033337 w 1033337"/>
                    <a:gd name="connsiteY5" fmla="*/ 568335 h 1033337"/>
                    <a:gd name="connsiteX6" fmla="*/ 516669 w 1033337"/>
                    <a:gd name="connsiteY6" fmla="*/ 1033337 h 1033337"/>
                    <a:gd name="connsiteX7" fmla="*/ 0 w 1033337"/>
                    <a:gd name="connsiteY7" fmla="*/ 568335 h 10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337" h="1033337">
                      <a:moveTo>
                        <a:pt x="0" y="568335"/>
                      </a:moveTo>
                      <a:lnTo>
                        <a:pt x="232501" y="568335"/>
                      </a:lnTo>
                      <a:lnTo>
                        <a:pt x="232501" y="0"/>
                      </a:lnTo>
                      <a:lnTo>
                        <a:pt x="800836" y="0"/>
                      </a:lnTo>
                      <a:lnTo>
                        <a:pt x="800836" y="568335"/>
                      </a:lnTo>
                      <a:lnTo>
                        <a:pt x="1033337" y="568335"/>
                      </a:lnTo>
                      <a:lnTo>
                        <a:pt x="516669" y="1033337"/>
                      </a:lnTo>
                      <a:lnTo>
                        <a:pt x="0" y="568335"/>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5361" tIns="22860" rIns="255361" bIns="278611"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6" name="Freeform 15" descr="decorative"/>
                <p:cNvSpPr/>
                <p:nvPr/>
              </p:nvSpPr>
              <p:spPr>
                <a:xfrm>
                  <a:off x="7062257" y="3858904"/>
                  <a:ext cx="1033337" cy="1033337"/>
                </a:xfrm>
                <a:custGeom>
                  <a:avLst/>
                  <a:gdLst>
                    <a:gd name="connsiteX0" fmla="*/ 0 w 1033337"/>
                    <a:gd name="connsiteY0" fmla="*/ 568335 h 1033337"/>
                    <a:gd name="connsiteX1" fmla="*/ 232501 w 1033337"/>
                    <a:gd name="connsiteY1" fmla="*/ 568335 h 1033337"/>
                    <a:gd name="connsiteX2" fmla="*/ 232501 w 1033337"/>
                    <a:gd name="connsiteY2" fmla="*/ 0 h 1033337"/>
                    <a:gd name="connsiteX3" fmla="*/ 800836 w 1033337"/>
                    <a:gd name="connsiteY3" fmla="*/ 0 h 1033337"/>
                    <a:gd name="connsiteX4" fmla="*/ 800836 w 1033337"/>
                    <a:gd name="connsiteY4" fmla="*/ 568335 h 1033337"/>
                    <a:gd name="connsiteX5" fmla="*/ 1033337 w 1033337"/>
                    <a:gd name="connsiteY5" fmla="*/ 568335 h 1033337"/>
                    <a:gd name="connsiteX6" fmla="*/ 516669 w 1033337"/>
                    <a:gd name="connsiteY6" fmla="*/ 1033337 h 1033337"/>
                    <a:gd name="connsiteX7" fmla="*/ 0 w 1033337"/>
                    <a:gd name="connsiteY7" fmla="*/ 568335 h 10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337" h="1033337">
                      <a:moveTo>
                        <a:pt x="0" y="568335"/>
                      </a:moveTo>
                      <a:lnTo>
                        <a:pt x="232501" y="568335"/>
                      </a:lnTo>
                      <a:lnTo>
                        <a:pt x="232501" y="0"/>
                      </a:lnTo>
                      <a:lnTo>
                        <a:pt x="800836" y="0"/>
                      </a:lnTo>
                      <a:lnTo>
                        <a:pt x="800836" y="568335"/>
                      </a:lnTo>
                      <a:lnTo>
                        <a:pt x="1033337" y="568335"/>
                      </a:lnTo>
                      <a:lnTo>
                        <a:pt x="516669" y="1033337"/>
                      </a:lnTo>
                      <a:lnTo>
                        <a:pt x="0" y="568335"/>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5361" tIns="22860" rIns="255361" bIns="278611" numCol="1" spcCol="1270" anchor="ctr" anchorCtr="0">
                  <a:noAutofit/>
                </a:bodyPr>
                <a:lstStyle/>
                <a:p>
                  <a:pPr lvl="0" algn="ctr" defTabSz="800100">
                    <a:lnSpc>
                      <a:spcPct val="90000"/>
                    </a:lnSpc>
                    <a:spcBef>
                      <a:spcPct val="0"/>
                    </a:spcBef>
                    <a:spcAft>
                      <a:spcPct val="35000"/>
                    </a:spcAft>
                  </a:pPr>
                  <a:endParaRPr lang="en-US" sz="1800" kern="1200" dirty="0"/>
                </a:p>
              </p:txBody>
            </p:sp>
          </p:grpSp>
        </p:grpSp>
      </p:grpSp>
      <p:sp>
        <p:nvSpPr>
          <p:cNvPr id="19" name="Rectangle 18"/>
          <p:cNvSpPr/>
          <p:nvPr/>
        </p:nvSpPr>
        <p:spPr>
          <a:xfrm>
            <a:off x="124531" y="1412505"/>
            <a:ext cx="2853800" cy="3693319"/>
          </a:xfrm>
          <a:prstGeom prst="rect">
            <a:avLst/>
          </a:prstGeom>
        </p:spPr>
        <p:txBody>
          <a:bodyPr wrap="square">
            <a:spAutoFit/>
          </a:bodyPr>
          <a:lstStyle/>
          <a:p>
            <a:r>
              <a:rPr lang="en-GB" b="1" dirty="0"/>
              <a:t>Response to COVID</a:t>
            </a:r>
          </a:p>
          <a:p>
            <a:endParaRPr lang="en-GB" dirty="0"/>
          </a:p>
          <a:p>
            <a:pPr marL="342900" indent="-342900">
              <a:buFont typeface="Arial" panose="020B0604020202020204" pitchFamily="34" charset="0"/>
              <a:buChar char="•"/>
            </a:pPr>
            <a:r>
              <a:rPr lang="en-GB" dirty="0" smtClean="0"/>
              <a:t>Varied </a:t>
            </a:r>
            <a:r>
              <a:rPr lang="en-GB" dirty="0"/>
              <a:t>bubble sizes - 2, 3, 4, 6, 16 or 20</a:t>
            </a:r>
          </a:p>
          <a:p>
            <a:pPr marL="342900" indent="-342900">
              <a:buFont typeface="Arial" panose="020B0604020202020204" pitchFamily="34" charset="0"/>
              <a:buChar char="•"/>
            </a:pPr>
            <a:r>
              <a:rPr lang="en-GB" dirty="0"/>
              <a:t>Bubble size varied according to accommodation or type of work, </a:t>
            </a:r>
            <a:r>
              <a:rPr lang="en-US" dirty="0"/>
              <a:t>work requirements, season and demographics of the workers</a:t>
            </a:r>
          </a:p>
          <a:p>
            <a:pPr marL="342900" indent="-342900">
              <a:buFont typeface="Arial" panose="020B0604020202020204" pitchFamily="34" charset="0"/>
              <a:buChar char="•"/>
            </a:pPr>
            <a:r>
              <a:rPr lang="en-US" dirty="0"/>
              <a:t>Family groups in one bubble</a:t>
            </a:r>
            <a:endParaRPr lang="en-GB" dirty="0"/>
          </a:p>
        </p:txBody>
      </p:sp>
      <p:sp>
        <p:nvSpPr>
          <p:cNvPr id="21" name="Rectangle 20"/>
          <p:cNvSpPr/>
          <p:nvPr/>
        </p:nvSpPr>
        <p:spPr>
          <a:xfrm>
            <a:off x="8507989" y="892140"/>
            <a:ext cx="2976943" cy="3077766"/>
          </a:xfrm>
          <a:prstGeom prst="rect">
            <a:avLst/>
          </a:prstGeom>
          <a:ln>
            <a:solidFill>
              <a:schemeClr val="tx1"/>
            </a:solidFill>
          </a:ln>
        </p:spPr>
        <p:txBody>
          <a:bodyPr wrap="square">
            <a:spAutoFit/>
          </a:bodyPr>
          <a:lstStyle/>
          <a:p>
            <a:r>
              <a:rPr lang="en-GB" b="1" dirty="0" smtClean="0"/>
              <a:t>Last years numbers: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19 </a:t>
            </a:r>
            <a:r>
              <a:rPr lang="en-GB" sz="1600" dirty="0"/>
              <a:t>recruited as many as </a:t>
            </a:r>
            <a:r>
              <a:rPr lang="en-GB" sz="1600" dirty="0" smtClean="0"/>
              <a:t>expected</a:t>
            </a:r>
            <a:br>
              <a:rPr lang="en-GB" sz="1600" dirty="0" smtClean="0"/>
            </a:br>
            <a:endParaRPr lang="en-GB" sz="1600" dirty="0" smtClean="0"/>
          </a:p>
          <a:p>
            <a:pPr marL="285750" indent="-285750">
              <a:buFont typeface="Arial" panose="020B0604020202020204" pitchFamily="34" charset="0"/>
              <a:buChar char="•"/>
            </a:pPr>
            <a:r>
              <a:rPr lang="en-GB" sz="1600" dirty="0" smtClean="0"/>
              <a:t>2 </a:t>
            </a:r>
            <a:r>
              <a:rPr lang="en-GB" sz="1600" dirty="0"/>
              <a:t>recruited fewer than expected (due to </a:t>
            </a:r>
            <a:r>
              <a:rPr lang="en-US" sz="1600" dirty="0"/>
              <a:t>“COVID-19 and Travel restrictions” or “Frosted crop</a:t>
            </a:r>
            <a:r>
              <a:rPr lang="en-US" sz="1600" dirty="0" smtClean="0"/>
              <a:t>”)</a:t>
            </a:r>
            <a:br>
              <a:rPr lang="en-US" sz="1600" dirty="0" smtClean="0"/>
            </a:br>
            <a:endParaRPr lang="en-US" sz="1600" dirty="0" smtClean="0"/>
          </a:p>
          <a:p>
            <a:pPr marL="285750" indent="-285750">
              <a:buFont typeface="Arial" panose="020B0604020202020204" pitchFamily="34" charset="0"/>
              <a:buChar char="•"/>
            </a:pPr>
            <a:r>
              <a:rPr lang="en-GB" sz="1600" dirty="0" smtClean="0"/>
              <a:t>1 </a:t>
            </a:r>
            <a:r>
              <a:rPr lang="en-GB" sz="1600" dirty="0"/>
              <a:t>recruited more than </a:t>
            </a:r>
            <a:r>
              <a:rPr lang="en-GB" sz="1600" dirty="0" smtClean="0"/>
              <a:t>expected</a:t>
            </a:r>
            <a:endParaRPr lang="en-GB" sz="1600" dirty="0"/>
          </a:p>
        </p:txBody>
      </p:sp>
      <p:sp>
        <p:nvSpPr>
          <p:cNvPr id="22" name="TextBox 21"/>
          <p:cNvSpPr txBox="1"/>
          <p:nvPr/>
        </p:nvSpPr>
        <p:spPr>
          <a:xfrm>
            <a:off x="9198782" y="4203123"/>
            <a:ext cx="2778762" cy="1756601"/>
          </a:xfrm>
          <a:prstGeom prst="rect">
            <a:avLst/>
          </a:prstGeom>
          <a:noFill/>
          <a:ln>
            <a:solidFill>
              <a:schemeClr val="tx1"/>
            </a:solidFill>
          </a:ln>
        </p:spPr>
        <p:txBody>
          <a:bodyPr wrap="square" rtlCol="0">
            <a:spAutoFit/>
          </a:bodyPr>
          <a:lstStyle/>
          <a:p>
            <a:r>
              <a:rPr lang="en-GB" sz="1600" dirty="0" smtClean="0"/>
              <a:t>Of these, 2 farms had  more seasonal workers than needed, so the situation was dealt with:</a:t>
            </a:r>
          </a:p>
          <a:p>
            <a:pPr marL="285750" indent="-285750">
              <a:buFont typeface="Arial" panose="020B0604020202020204" pitchFamily="34" charset="0"/>
              <a:buChar char="•"/>
            </a:pPr>
            <a:r>
              <a:rPr lang="en-GB" sz="1600" dirty="0" smtClean="0"/>
              <a:t>Reduced hours (1 farm) </a:t>
            </a:r>
          </a:p>
          <a:p>
            <a:pPr marL="285750" indent="-285750">
              <a:buFont typeface="Arial" panose="020B0604020202020204" pitchFamily="34" charset="0"/>
              <a:buChar char="•"/>
            </a:pPr>
            <a:r>
              <a:rPr lang="en-GB" sz="1600" dirty="0" smtClean="0"/>
              <a:t>Found them work (1 farm)</a:t>
            </a:r>
            <a:endParaRPr lang="en-GB" sz="1600" dirty="0"/>
          </a:p>
        </p:txBody>
      </p:sp>
    </p:spTree>
    <p:extLst>
      <p:ext uri="{BB962C8B-B14F-4D97-AF65-F5344CB8AC3E}">
        <p14:creationId xmlns:p14="http://schemas.microsoft.com/office/powerpoint/2010/main" val="38878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0"/>
            <a:ext cx="11520000" cy="836024"/>
          </a:xfrm>
        </p:spPr>
        <p:txBody>
          <a:bodyPr>
            <a:normAutofit/>
          </a:bodyPr>
          <a:lstStyle/>
          <a:p>
            <a:r>
              <a:rPr lang="en-GB" sz="3600" dirty="0"/>
              <a:t>Support from Herefordshire Council</a:t>
            </a:r>
          </a:p>
        </p:txBody>
      </p:sp>
      <p:sp>
        <p:nvSpPr>
          <p:cNvPr id="3" name="Content Placeholder 2"/>
          <p:cNvSpPr>
            <a:spLocks noGrp="1"/>
          </p:cNvSpPr>
          <p:nvPr>
            <p:ph idx="1"/>
          </p:nvPr>
        </p:nvSpPr>
        <p:spPr>
          <a:xfrm>
            <a:off x="195897" y="806722"/>
            <a:ext cx="11795806" cy="5136877"/>
          </a:xfrm>
        </p:spPr>
        <p:txBody>
          <a:bodyPr>
            <a:normAutofit/>
          </a:bodyPr>
          <a:lstStyle/>
          <a:p>
            <a:pPr marL="342900" indent="-342900">
              <a:buFont typeface="Wingdings" panose="05000000000000000000" pitchFamily="2" charset="2"/>
              <a:buChar char="Ø"/>
            </a:pPr>
            <a:r>
              <a:rPr lang="en-GB" sz="1600" dirty="0"/>
              <a:t>19 farms said they have a documented Covid-19 risk assessment.  Two farms said they don’t, giving the reasons that they “do not provide accommodation” or “recruit less than 5 seasonal workers, of whom the majority are British”.</a:t>
            </a:r>
          </a:p>
          <a:p>
            <a:pPr marL="342900" indent="-342900">
              <a:buFont typeface="Wingdings" panose="05000000000000000000" pitchFamily="2" charset="2"/>
              <a:buChar char="Ø"/>
            </a:pPr>
            <a:r>
              <a:rPr lang="en-GB" sz="1600" dirty="0"/>
              <a:t>9 farms would like specific information and support from Herefordshire Council for: </a:t>
            </a:r>
            <a:br>
              <a:rPr lang="en-GB" sz="1600" dirty="0"/>
            </a:br>
            <a:r>
              <a:rPr lang="en-US" sz="1600" dirty="0"/>
              <a:t>(note - farms were able to chose more than</a:t>
            </a:r>
            <a:br>
              <a:rPr lang="en-US" sz="1600" dirty="0"/>
            </a:br>
            <a:r>
              <a:rPr lang="en-US" sz="1600" dirty="0"/>
              <a:t>one answer)</a:t>
            </a:r>
          </a:p>
          <a:p>
            <a:pPr marL="0" indent="0">
              <a:buNone/>
            </a:pPr>
            <a:endParaRPr lang="en-US" sz="1600" dirty="0"/>
          </a:p>
          <a:p>
            <a:pPr marL="0" indent="0">
              <a:buNone/>
            </a:pPr>
            <a:r>
              <a:rPr lang="en-US" sz="1600" dirty="0"/>
              <a:t>NB. </a:t>
            </a:r>
            <a:r>
              <a:rPr lang="en-GB" sz="1600" dirty="0"/>
              <a:t>These questions were asked to find out </a:t>
            </a:r>
            <a:br>
              <a:rPr lang="en-GB" sz="1600" dirty="0"/>
            </a:br>
            <a:r>
              <a:rPr lang="en-GB" sz="1600" dirty="0"/>
              <a:t>whether the council can do anything to improve </a:t>
            </a:r>
            <a:br>
              <a:rPr lang="en-GB" sz="1600" dirty="0"/>
            </a:br>
            <a:r>
              <a:rPr lang="en-GB" sz="1600" dirty="0"/>
              <a:t>future communication and support for farms</a:t>
            </a:r>
          </a:p>
        </p:txBody>
      </p:sp>
      <p:pic>
        <p:nvPicPr>
          <p:cNvPr id="4" name="Picture 3" descr="A Venn diagram showing the number of farms requested information and support from Herefordshire Council."/>
          <p:cNvPicPr>
            <a:picLocks noChangeAspect="1"/>
          </p:cNvPicPr>
          <p:nvPr/>
        </p:nvPicPr>
        <p:blipFill>
          <a:blip r:embed="rId2"/>
          <a:stretch>
            <a:fillRect/>
          </a:stretch>
        </p:blipFill>
        <p:spPr>
          <a:xfrm>
            <a:off x="4558565" y="1797960"/>
            <a:ext cx="7248772" cy="4145639"/>
          </a:xfrm>
          <a:prstGeom prst="rect">
            <a:avLst/>
          </a:prstGeom>
        </p:spPr>
      </p:pic>
    </p:spTree>
    <p:extLst>
      <p:ext uri="{BB962C8B-B14F-4D97-AF65-F5344CB8AC3E}">
        <p14:creationId xmlns:p14="http://schemas.microsoft.com/office/powerpoint/2010/main" val="1380050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umb Down illustration to show the difficulties faced by farms in 2020." title="Difficulties in 2020"/>
          <p:cNvPicPr>
            <a:picLocks noGrp="1" noChangeAspect="1"/>
          </p:cNvPicPr>
          <p:nvPr>
            <p:ph idx="1"/>
          </p:nvPr>
        </p:nvPicPr>
        <p:blipFill>
          <a:blip r:embed="rId2"/>
          <a:stretch>
            <a:fillRect/>
          </a:stretch>
        </p:blipFill>
        <p:spPr>
          <a:xfrm>
            <a:off x="300904" y="1703842"/>
            <a:ext cx="1810669" cy="2341067"/>
          </a:xfrm>
          <a:prstGeom prst="rect">
            <a:avLst/>
          </a:prstGeom>
        </p:spPr>
      </p:pic>
      <p:sp>
        <p:nvSpPr>
          <p:cNvPr id="4" name="Title 3"/>
          <p:cNvSpPr>
            <a:spLocks noGrp="1"/>
          </p:cNvSpPr>
          <p:nvPr>
            <p:ph type="title"/>
          </p:nvPr>
        </p:nvSpPr>
        <p:spPr>
          <a:xfrm>
            <a:off x="287337" y="138983"/>
            <a:ext cx="11520000" cy="608269"/>
          </a:xfrm>
        </p:spPr>
        <p:txBody>
          <a:bodyPr>
            <a:normAutofit/>
          </a:bodyPr>
          <a:lstStyle/>
          <a:p>
            <a:r>
              <a:rPr lang="en-GB" sz="3600" dirty="0"/>
              <a:t>Difficulties faced in 2020</a:t>
            </a:r>
          </a:p>
        </p:txBody>
      </p:sp>
      <p:sp>
        <p:nvSpPr>
          <p:cNvPr id="8" name="Rectangle 7"/>
          <p:cNvSpPr/>
          <p:nvPr/>
        </p:nvSpPr>
        <p:spPr>
          <a:xfrm>
            <a:off x="287337" y="963548"/>
            <a:ext cx="11203576" cy="2708434"/>
          </a:xfrm>
          <a:prstGeom prst="rect">
            <a:avLst/>
          </a:prstGeom>
        </p:spPr>
        <p:txBody>
          <a:bodyPr wrap="square">
            <a:spAutoFit/>
          </a:bodyPr>
          <a:lstStyle/>
          <a:p>
            <a:r>
              <a:rPr lang="en-US" sz="2400" dirty="0"/>
              <a:t>According to 15 farms, the difficulties that they faced in 2020 were: </a:t>
            </a:r>
            <a:br>
              <a:rPr lang="en-US" sz="2400" dirty="0"/>
            </a:br>
            <a:r>
              <a:rPr lang="en-US" dirty="0"/>
              <a:t>(note - farms were able to select more than one answer)</a:t>
            </a:r>
            <a:r>
              <a:rPr lang="en-US" sz="2000" dirty="0"/>
              <a:t/>
            </a:r>
            <a:br>
              <a:rPr lang="en-US" sz="2000" dirty="0"/>
            </a:br>
            <a:endParaRPr lang="en-US" sz="2000" dirty="0"/>
          </a:p>
          <a:p>
            <a:pPr marL="2229750" indent="-285750">
              <a:lnSpc>
                <a:spcPct val="100000"/>
              </a:lnSpc>
              <a:buFont typeface="Arial" panose="020B0604020202020204" pitchFamily="34" charset="0"/>
              <a:buChar char="•"/>
            </a:pPr>
            <a:r>
              <a:rPr lang="en-US" dirty="0"/>
              <a:t>Shortage of seasonal workers linked to COVID-19 - 11 farms</a:t>
            </a:r>
          </a:p>
          <a:p>
            <a:pPr marL="2229750" indent="-285750">
              <a:lnSpc>
                <a:spcPct val="100000"/>
              </a:lnSpc>
              <a:buFont typeface="Arial" panose="020B0604020202020204" pitchFamily="34" charset="0"/>
              <a:buChar char="•"/>
            </a:pPr>
            <a:r>
              <a:rPr lang="en-US" dirty="0"/>
              <a:t>Loss of crops because of </a:t>
            </a:r>
            <a:r>
              <a:rPr lang="en-US" dirty="0" err="1"/>
              <a:t>labour</a:t>
            </a:r>
            <a:r>
              <a:rPr lang="en-US" dirty="0"/>
              <a:t> shortages - 7 farms</a:t>
            </a:r>
          </a:p>
          <a:p>
            <a:pPr marL="2229750" indent="-285750">
              <a:lnSpc>
                <a:spcPct val="100000"/>
              </a:lnSpc>
              <a:buFont typeface="Arial" panose="020B0604020202020204" pitchFamily="34" charset="0"/>
              <a:buChar char="•"/>
            </a:pPr>
            <a:r>
              <a:rPr lang="en-US" dirty="0"/>
              <a:t>Shortage of seasonal workers linked to </a:t>
            </a:r>
            <a:r>
              <a:rPr lang="en-US" dirty="0" err="1"/>
              <a:t>Brexit</a:t>
            </a:r>
            <a:r>
              <a:rPr lang="en-US" dirty="0"/>
              <a:t> - 5 farms </a:t>
            </a:r>
          </a:p>
          <a:p>
            <a:pPr marL="2229750" indent="-285750">
              <a:lnSpc>
                <a:spcPct val="100000"/>
              </a:lnSpc>
              <a:buFont typeface="Arial" panose="020B0604020202020204" pitchFamily="34" charset="0"/>
              <a:buChar char="•"/>
            </a:pPr>
            <a:r>
              <a:rPr lang="en-US" dirty="0"/>
              <a:t>Loss of crops for other reasons, e.g. weather - 3 farms</a:t>
            </a:r>
          </a:p>
          <a:p>
            <a:pPr marL="2229750" indent="-285750">
              <a:lnSpc>
                <a:spcPct val="100000"/>
              </a:lnSpc>
              <a:buFont typeface="Arial" panose="020B0604020202020204" pitchFamily="34" charset="0"/>
              <a:buChar char="•"/>
            </a:pPr>
            <a:r>
              <a:rPr lang="en-US" dirty="0"/>
              <a:t>Outbreak of COVID-19 amongst workers living onsite - 1 farm</a:t>
            </a:r>
          </a:p>
          <a:p>
            <a:pPr marL="2229750" indent="-285750">
              <a:lnSpc>
                <a:spcPct val="100000"/>
              </a:lnSpc>
              <a:buFont typeface="Arial" panose="020B0604020202020204" pitchFamily="34" charset="0"/>
              <a:buChar char="•"/>
            </a:pPr>
            <a:r>
              <a:rPr lang="en-US" dirty="0"/>
              <a:t>Other difficulties - 3 farms</a:t>
            </a:r>
            <a:endParaRPr lang="en-GB" sz="2400" dirty="0"/>
          </a:p>
        </p:txBody>
      </p:sp>
      <p:pic>
        <p:nvPicPr>
          <p:cNvPr id="9" name="Picture 8" descr="A speechbubble contains quotes about difficulties faced by farms in 2020."/>
          <p:cNvPicPr>
            <a:picLocks noChangeAspect="1"/>
          </p:cNvPicPr>
          <p:nvPr/>
        </p:nvPicPr>
        <p:blipFill>
          <a:blip r:embed="rId3"/>
          <a:stretch>
            <a:fillRect/>
          </a:stretch>
        </p:blipFill>
        <p:spPr>
          <a:xfrm>
            <a:off x="5392673" y="3660988"/>
            <a:ext cx="6285521" cy="2200847"/>
          </a:xfrm>
          <a:prstGeom prst="rect">
            <a:avLst/>
          </a:prstGeom>
        </p:spPr>
      </p:pic>
    </p:spTree>
    <p:extLst>
      <p:ext uri="{BB962C8B-B14F-4D97-AF65-F5344CB8AC3E}">
        <p14:creationId xmlns:p14="http://schemas.microsoft.com/office/powerpoint/2010/main" val="221330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129151"/>
            <a:ext cx="11520000" cy="804914"/>
          </a:xfrm>
        </p:spPr>
        <p:txBody>
          <a:bodyPr>
            <a:normAutofit/>
          </a:bodyPr>
          <a:lstStyle/>
          <a:p>
            <a:r>
              <a:rPr lang="en-US" sz="3600" dirty="0"/>
              <a:t>Impacts of the difficulties in 2020</a:t>
            </a:r>
            <a:endParaRPr lang="en-GB" sz="3600" dirty="0"/>
          </a:p>
        </p:txBody>
      </p:sp>
      <p:pic>
        <p:nvPicPr>
          <p:cNvPr id="8" name="Picture 7" descr="A speech bubble showing the quotes about impact of difficulties in 2020."/>
          <p:cNvPicPr>
            <a:picLocks noChangeAspect="1"/>
          </p:cNvPicPr>
          <p:nvPr/>
        </p:nvPicPr>
        <p:blipFill>
          <a:blip r:embed="rId2"/>
          <a:stretch>
            <a:fillRect/>
          </a:stretch>
        </p:blipFill>
        <p:spPr>
          <a:xfrm>
            <a:off x="182367" y="1002581"/>
            <a:ext cx="11827265" cy="4852837"/>
          </a:xfrm>
          <a:prstGeom prst="rect">
            <a:avLst/>
          </a:prstGeom>
        </p:spPr>
      </p:pic>
    </p:spTree>
    <p:extLst>
      <p:ext uri="{BB962C8B-B14F-4D97-AF65-F5344CB8AC3E}">
        <p14:creationId xmlns:p14="http://schemas.microsoft.com/office/powerpoint/2010/main" val="364471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679" y="119318"/>
            <a:ext cx="11520000" cy="834411"/>
          </a:xfrm>
        </p:spPr>
        <p:txBody>
          <a:bodyPr>
            <a:normAutofit/>
          </a:bodyPr>
          <a:lstStyle/>
          <a:p>
            <a:r>
              <a:rPr lang="en-GB" sz="3600" dirty="0"/>
              <a:t>Positives in 2020</a:t>
            </a:r>
          </a:p>
        </p:txBody>
      </p:sp>
      <p:pic>
        <p:nvPicPr>
          <p:cNvPr id="5" name="Picture 4" descr="Thumbs Up Illustration showing the positives of 2020." title="Positives in 2020"/>
          <p:cNvPicPr>
            <a:picLocks noChangeAspect="1"/>
          </p:cNvPicPr>
          <p:nvPr/>
        </p:nvPicPr>
        <p:blipFill>
          <a:blip r:embed="rId2"/>
          <a:stretch>
            <a:fillRect/>
          </a:stretch>
        </p:blipFill>
        <p:spPr>
          <a:xfrm>
            <a:off x="208679" y="1512382"/>
            <a:ext cx="2030144" cy="2633700"/>
          </a:xfrm>
          <a:prstGeom prst="rect">
            <a:avLst/>
          </a:prstGeom>
        </p:spPr>
      </p:pic>
      <p:pic>
        <p:nvPicPr>
          <p:cNvPr id="6" name="Picture 5" descr="A speechbubble showing the quotes about positives in 2020."/>
          <p:cNvPicPr>
            <a:picLocks noChangeAspect="1"/>
          </p:cNvPicPr>
          <p:nvPr/>
        </p:nvPicPr>
        <p:blipFill>
          <a:blip r:embed="rId3"/>
          <a:stretch>
            <a:fillRect/>
          </a:stretch>
        </p:blipFill>
        <p:spPr>
          <a:xfrm>
            <a:off x="1126851" y="786155"/>
            <a:ext cx="10931075" cy="5285690"/>
          </a:xfrm>
          <a:prstGeom prst="rect">
            <a:avLst/>
          </a:prstGeom>
        </p:spPr>
      </p:pic>
    </p:spTree>
    <p:extLst>
      <p:ext uri="{BB962C8B-B14F-4D97-AF65-F5344CB8AC3E}">
        <p14:creationId xmlns:p14="http://schemas.microsoft.com/office/powerpoint/2010/main" val="3380619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646" y="0"/>
            <a:ext cx="11520000" cy="1325563"/>
          </a:xfrm>
        </p:spPr>
        <p:txBody>
          <a:bodyPr/>
          <a:lstStyle/>
          <a:p>
            <a:r>
              <a:rPr lang="en-US" sz="3600" dirty="0"/>
              <a:t>Considering future years </a:t>
            </a:r>
            <a:br>
              <a:rPr lang="en-US" sz="3600" dirty="0"/>
            </a:br>
            <a:r>
              <a:rPr lang="en-US" sz="3200" dirty="0"/>
              <a:t>(i.e. 2022 and beyond)</a:t>
            </a:r>
            <a:endParaRPr lang="en-GB" sz="4000" dirty="0"/>
          </a:p>
        </p:txBody>
      </p:sp>
      <p:sp>
        <p:nvSpPr>
          <p:cNvPr id="4" name="Content Placeholder 3"/>
          <p:cNvSpPr>
            <a:spLocks noGrp="1"/>
          </p:cNvSpPr>
          <p:nvPr>
            <p:ph idx="1"/>
          </p:nvPr>
        </p:nvSpPr>
        <p:spPr>
          <a:xfrm>
            <a:off x="143646" y="1594005"/>
            <a:ext cx="11520000" cy="4351338"/>
          </a:xfrm>
        </p:spPr>
        <p:txBody>
          <a:bodyPr/>
          <a:lstStyle/>
          <a:p>
            <a:pPr marL="342900" indent="-342900">
              <a:buFont typeface="Wingdings" panose="05000000000000000000" pitchFamily="2" charset="2"/>
              <a:buChar char="Ø"/>
            </a:pPr>
            <a:r>
              <a:rPr lang="en-US" sz="2000" dirty="0"/>
              <a:t>Most of the farms planning to recruit in 2021 also expect to recruit in future years:</a:t>
            </a:r>
          </a:p>
          <a:p>
            <a:pPr lvl="1">
              <a:buFont typeface="Arial" panose="020B0604020202020204" pitchFamily="34" charset="0"/>
              <a:buChar char="•"/>
            </a:pPr>
            <a:r>
              <a:rPr lang="en-US" sz="1600" dirty="0"/>
              <a:t>Yes – 21 farms (all of whom expect seasonal workers in 2021)</a:t>
            </a:r>
          </a:p>
          <a:p>
            <a:pPr lvl="1">
              <a:buFont typeface="Arial" panose="020B0604020202020204" pitchFamily="34" charset="0"/>
              <a:buChar char="•"/>
            </a:pPr>
            <a:r>
              <a:rPr lang="en-US" sz="1600" dirty="0"/>
              <a:t>No – 10 farms (none of whom employed/expect seasonal workers in 2020/21)</a:t>
            </a:r>
          </a:p>
          <a:p>
            <a:pPr lvl="1">
              <a:buFont typeface="Arial" panose="020B0604020202020204" pitchFamily="34" charset="0"/>
              <a:buChar char="•"/>
            </a:pPr>
            <a:r>
              <a:rPr lang="en-US" sz="1600" dirty="0"/>
              <a:t>Don’t know – 5 farms (1 of whom expected seasonal workers in 2021)</a:t>
            </a:r>
            <a:br>
              <a:rPr lang="en-US" sz="1600" dirty="0"/>
            </a:br>
            <a:endParaRPr lang="en-US" sz="1600" dirty="0"/>
          </a:p>
          <a:p>
            <a:pPr marL="342900" indent="-342900">
              <a:buFont typeface="Wingdings" panose="05000000000000000000" pitchFamily="2" charset="2"/>
              <a:buChar char="Ø"/>
            </a:pPr>
            <a:r>
              <a:rPr lang="en-US" sz="2000" dirty="0"/>
              <a:t>Reasons why and what farms do instead of employing seasonal workers from overseas:</a:t>
            </a:r>
          </a:p>
          <a:p>
            <a:pPr lvl="1">
              <a:buFont typeface="Arial" panose="020B0604020202020204" pitchFamily="34" charset="0"/>
              <a:buChar char="•"/>
            </a:pPr>
            <a:r>
              <a:rPr lang="en-US" sz="1600" dirty="0"/>
              <a:t>Not required (mostly small business) - 3 farms</a:t>
            </a:r>
          </a:p>
          <a:p>
            <a:pPr lvl="1">
              <a:buFont typeface="Arial" panose="020B0604020202020204" pitchFamily="34" charset="0"/>
              <a:buChar char="•"/>
            </a:pPr>
            <a:r>
              <a:rPr lang="en-US" sz="1600" dirty="0"/>
              <a:t>Use locally sourced </a:t>
            </a:r>
            <a:r>
              <a:rPr lang="en-US" sz="1600" dirty="0" err="1"/>
              <a:t>labour</a:t>
            </a:r>
            <a:r>
              <a:rPr lang="en-US" sz="1600" dirty="0"/>
              <a:t> - 2 farms</a:t>
            </a:r>
          </a:p>
          <a:p>
            <a:pPr lvl="1">
              <a:buFont typeface="Arial" panose="020B0604020202020204" pitchFamily="34" charset="0"/>
              <a:buChar char="•"/>
            </a:pPr>
            <a:r>
              <a:rPr lang="en-US" sz="1600" dirty="0"/>
              <a:t>Require full time, skilled </a:t>
            </a:r>
            <a:r>
              <a:rPr lang="en-US" sz="1600" dirty="0" err="1"/>
              <a:t>labour</a:t>
            </a:r>
            <a:r>
              <a:rPr lang="en-US" sz="1600" dirty="0"/>
              <a:t> (unskilled seasonal </a:t>
            </a:r>
            <a:r>
              <a:rPr lang="en-US" sz="1600" dirty="0" err="1"/>
              <a:t>labour</a:t>
            </a:r>
            <a:r>
              <a:rPr lang="en-US" sz="1600" dirty="0"/>
              <a:t> is not suitable) - 2 farms</a:t>
            </a:r>
          </a:p>
          <a:p>
            <a:pPr lvl="1">
              <a:buFont typeface="Arial" panose="020B0604020202020204" pitchFamily="34" charset="0"/>
              <a:buChar char="•"/>
            </a:pPr>
            <a:r>
              <a:rPr lang="en-US" sz="1600" dirty="0"/>
              <a:t>SAWS scheme numbers look massively below what the industry needs - 1 farm	</a:t>
            </a:r>
            <a:endParaRPr lang="en-US" sz="1200" dirty="0"/>
          </a:p>
          <a:p>
            <a:pPr marL="0" indent="0">
              <a:buNone/>
            </a:pPr>
            <a:endParaRPr lang="en-GB" dirty="0"/>
          </a:p>
        </p:txBody>
      </p:sp>
      <p:pic>
        <p:nvPicPr>
          <p:cNvPr id="5" name="Picture 4" descr="An icon showing a clock which represent future" title="Icon illustrating Future"/>
          <p:cNvPicPr>
            <a:picLocks noChangeAspect="1"/>
          </p:cNvPicPr>
          <p:nvPr/>
        </p:nvPicPr>
        <p:blipFill>
          <a:blip r:embed="rId2"/>
          <a:stretch>
            <a:fillRect/>
          </a:stretch>
        </p:blipFill>
        <p:spPr>
          <a:xfrm>
            <a:off x="9850156" y="134795"/>
            <a:ext cx="2243522" cy="1889924"/>
          </a:xfrm>
          <a:prstGeom prst="rect">
            <a:avLst/>
          </a:prstGeom>
        </p:spPr>
      </p:pic>
    </p:spTree>
    <p:extLst>
      <p:ext uri="{BB962C8B-B14F-4D97-AF65-F5344CB8AC3E}">
        <p14:creationId xmlns:p14="http://schemas.microsoft.com/office/powerpoint/2010/main" val="3342335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57430"/>
          </a:xfrm>
        </p:spPr>
        <p:txBody>
          <a:bodyPr>
            <a:normAutofit/>
          </a:bodyPr>
          <a:lstStyle/>
          <a:p>
            <a:r>
              <a:rPr lang="en-GB" sz="3600" dirty="0" smtClean="0"/>
              <a:t>Content</a:t>
            </a:r>
            <a:endParaRPr lang="en-GB" sz="3600" dirty="0"/>
          </a:p>
        </p:txBody>
      </p:sp>
      <p:sp>
        <p:nvSpPr>
          <p:cNvPr id="3" name="Content Placeholder 2"/>
          <p:cNvSpPr>
            <a:spLocks noGrp="1"/>
          </p:cNvSpPr>
          <p:nvPr>
            <p:ph idx="1"/>
          </p:nvPr>
        </p:nvSpPr>
        <p:spPr>
          <a:xfrm>
            <a:off x="287337" y="1022556"/>
            <a:ext cx="11520000" cy="4935792"/>
          </a:xfrm>
        </p:spPr>
        <p:txBody>
          <a:bodyPr>
            <a:noAutofit/>
          </a:bodyPr>
          <a:lstStyle/>
          <a:p>
            <a:pPr marL="0" indent="0">
              <a:spcBef>
                <a:spcPts val="600"/>
              </a:spcBef>
              <a:buNone/>
            </a:pPr>
            <a:r>
              <a:rPr lang="en-US" sz="1600" dirty="0">
                <a:hlinkClick r:id="" action="ppaction://noaction"/>
              </a:rPr>
              <a:t>Key messages</a:t>
            </a:r>
            <a:r>
              <a:rPr lang="en-US" sz="1600" dirty="0"/>
              <a:t/>
            </a:r>
            <a:br>
              <a:rPr lang="en-US" sz="1600" dirty="0"/>
            </a:br>
            <a:r>
              <a:rPr lang="en-US" sz="1600" dirty="0">
                <a:hlinkClick r:id="" action="ppaction://noaction"/>
              </a:rPr>
              <a:t>The Farm Survey 2021</a:t>
            </a:r>
            <a:endParaRPr lang="en-US" sz="1600" dirty="0"/>
          </a:p>
          <a:p>
            <a:pPr marL="0" indent="0">
              <a:spcBef>
                <a:spcPts val="600"/>
              </a:spcBef>
              <a:buNone/>
            </a:pPr>
            <a:r>
              <a:rPr lang="en-US" sz="1600" dirty="0">
                <a:hlinkClick r:id="" action="ppaction://noaction"/>
              </a:rPr>
              <a:t>Best estimates about this year</a:t>
            </a:r>
            <a:r>
              <a:rPr lang="en-US" sz="1600" dirty="0"/>
              <a:t/>
            </a:r>
            <a:br>
              <a:rPr lang="en-US" sz="1600" dirty="0"/>
            </a:br>
            <a:r>
              <a:rPr lang="en-US" sz="1600" dirty="0"/>
              <a:t>	</a:t>
            </a:r>
            <a:r>
              <a:rPr lang="en-GB" sz="1600" dirty="0" smtClean="0">
                <a:hlinkClick r:id="" action="ppaction://noaction"/>
              </a:rPr>
              <a:t>Total </a:t>
            </a:r>
            <a:r>
              <a:rPr lang="en-GB" sz="1600" dirty="0">
                <a:hlinkClick r:id="" action="ppaction://noaction"/>
              </a:rPr>
              <a:t>number of workers by locality</a:t>
            </a:r>
            <a:endParaRPr lang="en-GB" sz="1600" dirty="0"/>
          </a:p>
          <a:p>
            <a:pPr marL="0" indent="0">
              <a:spcBef>
                <a:spcPts val="600"/>
              </a:spcBef>
              <a:buNone/>
            </a:pPr>
            <a:r>
              <a:rPr lang="en-GB" sz="1600" dirty="0"/>
              <a:t>	</a:t>
            </a:r>
            <a:r>
              <a:rPr lang="en-GB" sz="1600" dirty="0" smtClean="0">
                <a:hlinkClick r:id="" action="ppaction://noaction"/>
              </a:rPr>
              <a:t>Characteristics </a:t>
            </a:r>
            <a:r>
              <a:rPr lang="en-GB" sz="1600" dirty="0">
                <a:hlinkClick r:id="" action="ppaction://noaction"/>
              </a:rPr>
              <a:t>of seasonal workers</a:t>
            </a:r>
            <a:endParaRPr lang="en-GB" sz="1600" dirty="0"/>
          </a:p>
          <a:p>
            <a:pPr marL="0" indent="0">
              <a:spcBef>
                <a:spcPts val="600"/>
              </a:spcBef>
              <a:buNone/>
            </a:pPr>
            <a:r>
              <a:rPr lang="en-GB" sz="1600" dirty="0"/>
              <a:t>	</a:t>
            </a:r>
            <a:r>
              <a:rPr lang="en-GB" sz="1600" dirty="0" smtClean="0">
                <a:hlinkClick r:id="" action="ppaction://noaction"/>
              </a:rPr>
              <a:t>Seasonality</a:t>
            </a:r>
            <a:endParaRPr lang="en-GB" sz="1600" dirty="0"/>
          </a:p>
          <a:p>
            <a:pPr marL="0" indent="0">
              <a:spcBef>
                <a:spcPts val="600"/>
              </a:spcBef>
              <a:buNone/>
            </a:pPr>
            <a:r>
              <a:rPr lang="en-GB" sz="1600" dirty="0"/>
              <a:t>	</a:t>
            </a:r>
            <a:r>
              <a:rPr lang="en-GB" sz="1600" dirty="0" smtClean="0">
                <a:hlinkClick r:id="" action="ppaction://noaction"/>
              </a:rPr>
              <a:t>Expected </a:t>
            </a:r>
            <a:r>
              <a:rPr lang="en-GB" sz="1600" dirty="0">
                <a:hlinkClick r:id="" action="ppaction://noaction"/>
              </a:rPr>
              <a:t>length of stay</a:t>
            </a:r>
            <a:endParaRPr lang="en-GB" sz="1600" dirty="0"/>
          </a:p>
          <a:p>
            <a:pPr marL="0" indent="0">
              <a:spcBef>
                <a:spcPts val="600"/>
              </a:spcBef>
              <a:buNone/>
            </a:pPr>
            <a:r>
              <a:rPr lang="en-GB" sz="1600" dirty="0"/>
              <a:t>	</a:t>
            </a:r>
            <a:r>
              <a:rPr lang="en-GB" sz="1600" dirty="0" smtClean="0">
                <a:hlinkClick r:id="" action="ppaction://noaction"/>
              </a:rPr>
              <a:t>Provision </a:t>
            </a:r>
            <a:r>
              <a:rPr lang="en-GB" sz="1600" dirty="0">
                <a:hlinkClick r:id="" action="ppaction://noaction"/>
              </a:rPr>
              <a:t>of Accommodation</a:t>
            </a:r>
            <a:endParaRPr lang="en-GB" sz="1600" dirty="0"/>
          </a:p>
          <a:p>
            <a:pPr marL="0" indent="0">
              <a:spcBef>
                <a:spcPts val="600"/>
              </a:spcBef>
              <a:buNone/>
            </a:pPr>
            <a:r>
              <a:rPr lang="en-GB" sz="1600" dirty="0"/>
              <a:t>	</a:t>
            </a:r>
            <a:r>
              <a:rPr lang="en-GB" sz="1600" dirty="0" smtClean="0">
                <a:hlinkClick r:id="" action="ppaction://noaction"/>
              </a:rPr>
              <a:t>Method </a:t>
            </a:r>
            <a:r>
              <a:rPr lang="en-GB" sz="1600" dirty="0">
                <a:hlinkClick r:id="" action="ppaction://noaction"/>
              </a:rPr>
              <a:t>of recruitment</a:t>
            </a:r>
            <a:endParaRPr lang="en-GB" sz="1600" dirty="0"/>
          </a:p>
          <a:p>
            <a:pPr marL="0" indent="0">
              <a:spcBef>
                <a:spcPts val="600"/>
              </a:spcBef>
              <a:buNone/>
            </a:pPr>
            <a:r>
              <a:rPr lang="en-GB" sz="1600" dirty="0"/>
              <a:t>	</a:t>
            </a:r>
            <a:r>
              <a:rPr lang="en-GB" sz="1600" dirty="0" smtClean="0">
                <a:hlinkClick r:id="" action="ppaction://noaction"/>
              </a:rPr>
              <a:t>British </a:t>
            </a:r>
            <a:r>
              <a:rPr lang="en-GB" sz="1600" dirty="0">
                <a:hlinkClick r:id="" action="ppaction://noaction"/>
              </a:rPr>
              <a:t>seasonal workers</a:t>
            </a:r>
            <a:endParaRPr lang="en-GB" sz="1600" dirty="0"/>
          </a:p>
          <a:p>
            <a:pPr marL="0" indent="0">
              <a:spcBef>
                <a:spcPts val="600"/>
              </a:spcBef>
              <a:buNone/>
            </a:pPr>
            <a:r>
              <a:rPr lang="en-GB" sz="1600" dirty="0"/>
              <a:t>	</a:t>
            </a:r>
            <a:r>
              <a:rPr lang="en-GB" sz="1600" dirty="0" smtClean="0">
                <a:hlinkClick r:id="" action="ppaction://noaction"/>
              </a:rPr>
              <a:t>Concerns </a:t>
            </a:r>
            <a:r>
              <a:rPr lang="en-GB" sz="1600" dirty="0">
                <a:hlinkClick r:id="" action="ppaction://noaction"/>
              </a:rPr>
              <a:t>about recruitment in 2021</a:t>
            </a:r>
            <a:endParaRPr lang="en-GB" sz="1600" dirty="0"/>
          </a:p>
          <a:p>
            <a:pPr marL="0" indent="0">
              <a:spcBef>
                <a:spcPts val="600"/>
              </a:spcBef>
              <a:buNone/>
            </a:pPr>
            <a:r>
              <a:rPr lang="en-US" sz="1600" dirty="0">
                <a:hlinkClick r:id="" action="ppaction://noaction"/>
              </a:rPr>
              <a:t>Last year’s experience and future years </a:t>
            </a:r>
            <a:endParaRPr lang="en-US" sz="1600" dirty="0"/>
          </a:p>
          <a:p>
            <a:pPr marL="0" indent="0">
              <a:spcBef>
                <a:spcPts val="600"/>
              </a:spcBef>
              <a:buNone/>
            </a:pPr>
            <a:r>
              <a:rPr lang="en-US" sz="1600" dirty="0"/>
              <a:t/>
            </a:r>
            <a:br>
              <a:rPr lang="en-US" sz="1600" dirty="0"/>
            </a:br>
            <a:endParaRPr lang="en-US" sz="1600" dirty="0"/>
          </a:p>
          <a:p>
            <a:pPr marL="0" indent="0">
              <a:buNone/>
            </a:pPr>
            <a:r>
              <a:rPr lang="en-GB" sz="1800" dirty="0"/>
              <a:t>If you need help to understand this document, or would like it in another format or language, please contact us on 01432 261944 or e-mail </a:t>
            </a:r>
            <a:r>
              <a:rPr lang="en-GB" sz="1800" u="sng" dirty="0">
                <a:hlinkClick r:id="rId2"/>
              </a:rPr>
              <a:t>researchteam@herefordshire.gov.uk</a:t>
            </a:r>
            <a:endParaRPr lang="en-US" sz="1800" dirty="0"/>
          </a:p>
          <a:p>
            <a:endParaRPr lang="en-GB" sz="1600" dirty="0"/>
          </a:p>
        </p:txBody>
      </p:sp>
    </p:spTree>
    <p:extLst>
      <p:ext uri="{BB962C8B-B14F-4D97-AF65-F5344CB8AC3E}">
        <p14:creationId xmlns:p14="http://schemas.microsoft.com/office/powerpoint/2010/main" val="222477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7327"/>
            <a:ext cx="11520000" cy="657430"/>
          </a:xfrm>
        </p:spPr>
        <p:txBody>
          <a:bodyPr>
            <a:normAutofit/>
          </a:bodyPr>
          <a:lstStyle/>
          <a:p>
            <a:r>
              <a:rPr lang="en-GB" sz="2400" b="1" dirty="0" smtClean="0"/>
              <a:t>Key points</a:t>
            </a:r>
            <a:endParaRPr lang="en-GB" sz="2400" b="1" dirty="0"/>
          </a:p>
        </p:txBody>
      </p:sp>
      <p:sp>
        <p:nvSpPr>
          <p:cNvPr id="5" name="Content Placeholder 4"/>
          <p:cNvSpPr>
            <a:spLocks noGrp="1"/>
          </p:cNvSpPr>
          <p:nvPr>
            <p:ph idx="1"/>
          </p:nvPr>
        </p:nvSpPr>
        <p:spPr>
          <a:xfrm>
            <a:off x="0" y="408704"/>
            <a:ext cx="12024851" cy="5400215"/>
          </a:xfrm>
        </p:spPr>
        <p:txBody>
          <a:bodyPr>
            <a:noAutofit/>
          </a:bodyPr>
          <a:lstStyle/>
          <a:p>
            <a:pPr marL="0" indent="0">
              <a:lnSpc>
                <a:spcPct val="110000"/>
              </a:lnSpc>
              <a:buNone/>
            </a:pPr>
            <a:r>
              <a:rPr lang="en-US" sz="1400" dirty="0"/>
              <a:t>As a result of the pandemic and the need to better understand the seasonal workforce on farms in Herefordshire, this survey was carried out in March 2021 for the first time since 2014.  Any farm intending to recruit temporary workers from overseas was invited to respond: as there is no definitive list 108 possible farms were contacted directly and it was also promoted openly by the NFU. </a:t>
            </a:r>
          </a:p>
          <a:p>
            <a:pPr marL="0" indent="0">
              <a:lnSpc>
                <a:spcPct val="110000"/>
              </a:lnSpc>
              <a:buNone/>
            </a:pPr>
            <a:r>
              <a:rPr lang="en-US" sz="1400" dirty="0"/>
              <a:t>A total of 39 farms responded, including all the largest soft fruit growers in the county. </a:t>
            </a:r>
            <a:r>
              <a:rPr lang="en-US" sz="1400" b="1" dirty="0"/>
              <a:t>23 intended to recruit in 2021</a:t>
            </a:r>
            <a:r>
              <a:rPr lang="en-US" sz="1400" dirty="0"/>
              <a:t>, and based on their responses:</a:t>
            </a:r>
          </a:p>
          <a:p>
            <a:pPr>
              <a:lnSpc>
                <a:spcPct val="100000"/>
              </a:lnSpc>
            </a:pPr>
            <a:r>
              <a:rPr lang="en-GB" sz="1400" b="1" dirty="0"/>
              <a:t>4,500 seasonal workers from overseas are expected on Herefordshire farms </a:t>
            </a:r>
            <a:r>
              <a:rPr lang="en-US" sz="1400" dirty="0"/>
              <a:t>over the course of 2021</a:t>
            </a:r>
            <a:r>
              <a:rPr lang="en-GB" sz="1400" dirty="0"/>
              <a:t> with the majority (42%) arriving during May and June. Two-thirds are expected to be aged 25 to 44, and 59% male.</a:t>
            </a:r>
          </a:p>
          <a:p>
            <a:pPr>
              <a:lnSpc>
                <a:spcPct val="100000"/>
              </a:lnSpc>
            </a:pPr>
            <a:r>
              <a:rPr lang="en-GB" sz="1400" dirty="0"/>
              <a:t>The peak numbers expected at any one time are around 3,000 during June, July and August, although at least 400 at any point in the year.  75% are expected to stay for between 3 and 6 months.</a:t>
            </a:r>
          </a:p>
          <a:p>
            <a:pPr>
              <a:lnSpc>
                <a:spcPct val="100000"/>
              </a:lnSpc>
            </a:pPr>
            <a:r>
              <a:rPr lang="en-GB" sz="1400" dirty="0"/>
              <a:t>Reflecting the SAWS Pilot Scheme, two-thirds are still expected to come from Bulgaria and Romania. However, a higher number than previously are expected to come from outside the EU.  Farms also intend to employ more British workers this year (~ 250).</a:t>
            </a:r>
          </a:p>
          <a:p>
            <a:pPr>
              <a:lnSpc>
                <a:spcPct val="100000"/>
              </a:lnSpc>
            </a:pPr>
            <a:r>
              <a:rPr lang="en-GB" sz="1400" dirty="0"/>
              <a:t>The vast majority (95%) are expected to be accommodated on-site, with almost</a:t>
            </a:r>
            <a:br>
              <a:rPr lang="en-GB" sz="1400" dirty="0"/>
            </a:br>
            <a:r>
              <a:rPr lang="en-GB" sz="1400" dirty="0"/>
              <a:t>all farms having a documented Covid-19 risk assessment. </a:t>
            </a:r>
          </a:p>
          <a:p>
            <a:pPr>
              <a:lnSpc>
                <a:spcPct val="100000"/>
              </a:lnSpc>
            </a:pPr>
            <a:r>
              <a:rPr lang="en-US" sz="1400" dirty="0"/>
              <a:t>Although 15 farms use an agency to recruit their workers, 8 of these also </a:t>
            </a:r>
            <a:br>
              <a:rPr lang="en-US" sz="1400" dirty="0"/>
            </a:br>
            <a:r>
              <a:rPr lang="en-US" sz="1400" dirty="0"/>
              <a:t>directly recruit themselves, and another 7 don’t use an agency at all.</a:t>
            </a:r>
            <a:endParaRPr lang="en-US" sz="1400" dirty="0">
              <a:solidFill>
                <a:srgbClr val="FF0000"/>
              </a:solidFill>
            </a:endParaRPr>
          </a:p>
          <a:p>
            <a:pPr>
              <a:lnSpc>
                <a:spcPct val="100000"/>
              </a:lnSpc>
            </a:pPr>
            <a:r>
              <a:rPr lang="en-GB" sz="1400" dirty="0"/>
              <a:t>There were mixed feelings about last year, with difficulties caused by the </a:t>
            </a:r>
            <a:br>
              <a:rPr lang="en-GB" sz="1400" dirty="0"/>
            </a:br>
            <a:r>
              <a:rPr lang="en-GB" sz="1400" dirty="0"/>
              <a:t>transition out of the EU as well as the pandemic, but also reflection on the </a:t>
            </a:r>
            <a:br>
              <a:rPr lang="en-GB" sz="1400" dirty="0"/>
            </a:br>
            <a:r>
              <a:rPr lang="en-GB" sz="1400" dirty="0"/>
              <a:t>success of getting through such a difficult year.</a:t>
            </a:r>
          </a:p>
          <a:p>
            <a:pPr>
              <a:lnSpc>
                <a:spcPct val="100000"/>
              </a:lnSpc>
            </a:pPr>
            <a:r>
              <a:rPr lang="en-GB" sz="1400" dirty="0"/>
              <a:t>15 farms have concerns about actually being able to recruit enough workers </a:t>
            </a:r>
            <a:br>
              <a:rPr lang="en-GB" sz="1400" dirty="0"/>
            </a:br>
            <a:r>
              <a:rPr lang="en-GB" sz="1400" dirty="0"/>
              <a:t>this year, with reasons including the requirements placed on EU workers due</a:t>
            </a:r>
            <a:br>
              <a:rPr lang="en-GB" sz="1400" dirty="0"/>
            </a:br>
            <a:r>
              <a:rPr lang="en-GB" sz="1400" dirty="0"/>
              <a:t> to </a:t>
            </a:r>
            <a:r>
              <a:rPr lang="en-GB" sz="1400" dirty="0" err="1"/>
              <a:t>Brexit</a:t>
            </a:r>
            <a:r>
              <a:rPr lang="en-GB" sz="1400" dirty="0"/>
              <a:t> e.g. having to have applied for ‘settled status’, the cost of travel, </a:t>
            </a:r>
            <a:br>
              <a:rPr lang="en-GB" sz="1400" dirty="0"/>
            </a:br>
            <a:r>
              <a:rPr lang="en-GB" sz="1400" dirty="0"/>
              <a:t>and </a:t>
            </a:r>
            <a:r>
              <a:rPr lang="en-GB" sz="1400" dirty="0" err="1"/>
              <a:t>Covid</a:t>
            </a:r>
            <a:r>
              <a:rPr lang="en-GB" sz="1400" dirty="0"/>
              <a:t> restrictions / concerns.  </a:t>
            </a:r>
          </a:p>
          <a:p>
            <a:pPr marL="0" indent="0">
              <a:buNone/>
            </a:pPr>
            <a:endParaRPr lang="en-GB" sz="1400" dirty="0"/>
          </a:p>
        </p:txBody>
      </p:sp>
      <p:pic>
        <p:nvPicPr>
          <p:cNvPr id="6" name="Picture 5" descr="A Chart showing the arrivals of seasonal workers in each month and the maximum number of seasonal workers at any oint of the month."/>
          <p:cNvPicPr>
            <a:picLocks noChangeAspect="1"/>
          </p:cNvPicPr>
          <p:nvPr/>
        </p:nvPicPr>
        <p:blipFill>
          <a:blip r:embed="rId2"/>
          <a:stretch>
            <a:fillRect/>
          </a:stretch>
        </p:blipFill>
        <p:spPr>
          <a:xfrm>
            <a:off x="6589290" y="3203262"/>
            <a:ext cx="5602710" cy="3109229"/>
          </a:xfrm>
          <a:prstGeom prst="rect">
            <a:avLst/>
          </a:prstGeom>
        </p:spPr>
      </p:pic>
    </p:spTree>
    <p:extLst>
      <p:ext uri="{BB962C8B-B14F-4D97-AF65-F5344CB8AC3E}">
        <p14:creationId xmlns:p14="http://schemas.microsoft.com/office/powerpoint/2010/main" val="55395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38983"/>
            <a:ext cx="11520000" cy="608269"/>
          </a:xfrm>
        </p:spPr>
        <p:txBody>
          <a:bodyPr>
            <a:normAutofit/>
          </a:bodyPr>
          <a:lstStyle/>
          <a:p>
            <a:r>
              <a:rPr lang="en-GB" sz="3600" dirty="0"/>
              <a:t>About the farm survey</a:t>
            </a:r>
          </a:p>
        </p:txBody>
      </p:sp>
      <p:sp>
        <p:nvSpPr>
          <p:cNvPr id="3" name="Content Placeholder 2"/>
          <p:cNvSpPr>
            <a:spLocks noGrp="1"/>
          </p:cNvSpPr>
          <p:nvPr>
            <p:ph idx="1"/>
          </p:nvPr>
        </p:nvSpPr>
        <p:spPr>
          <a:xfrm>
            <a:off x="287337" y="747252"/>
            <a:ext cx="11520000" cy="5429711"/>
          </a:xfrm>
        </p:spPr>
        <p:txBody>
          <a:bodyPr>
            <a:normAutofit lnSpcReduction="10000"/>
          </a:bodyPr>
          <a:lstStyle/>
          <a:p>
            <a:pPr marL="0" indent="0">
              <a:lnSpc>
                <a:spcPct val="114000"/>
              </a:lnSpc>
              <a:spcBef>
                <a:spcPts val="600"/>
              </a:spcBef>
              <a:buNone/>
            </a:pPr>
            <a:r>
              <a:rPr lang="en-GB" sz="1600" dirty="0"/>
              <a:t>Context</a:t>
            </a:r>
          </a:p>
          <a:p>
            <a:pPr lvl="1">
              <a:lnSpc>
                <a:spcPct val="114000"/>
              </a:lnSpc>
              <a:spcBef>
                <a:spcPts val="600"/>
              </a:spcBef>
            </a:pPr>
            <a:r>
              <a:rPr lang="en-US" sz="1600" dirty="0"/>
              <a:t>The reinstated annual farm survey which helps to fill the gaps in understanding of seasonal workforce in farms in Herefordshire. During the COVID pandemic it was felt that there was a lack of up to date information about Herefordshire’s seasonal workforce in terms of providing necessary support during an out break. Therefore, it was recommended that to reinstate the farm survey which provides most up to date information. </a:t>
            </a:r>
          </a:p>
          <a:p>
            <a:pPr marL="0" indent="0">
              <a:lnSpc>
                <a:spcPct val="114000"/>
              </a:lnSpc>
              <a:spcBef>
                <a:spcPts val="600"/>
              </a:spcBef>
              <a:buNone/>
            </a:pPr>
            <a:r>
              <a:rPr lang="en-US" sz="1600" dirty="0"/>
              <a:t>Questions were designed to find out</a:t>
            </a:r>
          </a:p>
          <a:p>
            <a:pPr lvl="1">
              <a:lnSpc>
                <a:spcPct val="114000"/>
              </a:lnSpc>
              <a:spcBef>
                <a:spcPts val="600"/>
              </a:spcBef>
            </a:pPr>
            <a:r>
              <a:rPr lang="en-US" sz="1600" dirty="0"/>
              <a:t>best estimates of the numbers of seasonal workers from overseas* expected to be employed in 2021, including age, gender and nationality </a:t>
            </a:r>
          </a:p>
          <a:p>
            <a:pPr lvl="1">
              <a:lnSpc>
                <a:spcPct val="114000"/>
              </a:lnSpc>
              <a:spcBef>
                <a:spcPts val="600"/>
              </a:spcBef>
            </a:pPr>
            <a:r>
              <a:rPr lang="en-US" sz="1600" dirty="0"/>
              <a:t>experiences in 2020, in the middle of the pandemic</a:t>
            </a:r>
          </a:p>
          <a:p>
            <a:pPr lvl="1">
              <a:lnSpc>
                <a:spcPct val="114000"/>
              </a:lnSpc>
              <a:spcBef>
                <a:spcPts val="600"/>
              </a:spcBef>
            </a:pPr>
            <a:r>
              <a:rPr lang="en-US" sz="1600" dirty="0"/>
              <a:t>thoughts on the future, especially in relation to the impact of COVID-19 and with the recent and planned changes to the recruitment system following Britain’s exit from the EU.</a:t>
            </a:r>
          </a:p>
          <a:p>
            <a:pPr marL="0" indent="0">
              <a:lnSpc>
                <a:spcPct val="114000"/>
              </a:lnSpc>
              <a:spcBef>
                <a:spcPts val="600"/>
              </a:spcBef>
              <a:buNone/>
            </a:pPr>
            <a:r>
              <a:rPr lang="en-US" sz="1600" dirty="0"/>
              <a:t>Distribution and duration </a:t>
            </a:r>
          </a:p>
          <a:p>
            <a:pPr lvl="1">
              <a:lnSpc>
                <a:spcPct val="114000"/>
              </a:lnSpc>
              <a:spcBef>
                <a:spcPts val="600"/>
              </a:spcBef>
            </a:pPr>
            <a:r>
              <a:rPr lang="en-US" sz="1600" dirty="0"/>
              <a:t>84 farms in the central database were invited to complete the online survey via email,  24 were sent a paper copy.</a:t>
            </a:r>
          </a:p>
          <a:p>
            <a:pPr lvl="1">
              <a:lnSpc>
                <a:spcPct val="114000"/>
              </a:lnSpc>
              <a:spcBef>
                <a:spcPts val="600"/>
              </a:spcBef>
            </a:pPr>
            <a:r>
              <a:rPr lang="en-US" sz="1600" dirty="0"/>
              <a:t>promoted in National Farmers’ Union (NFU) monthly newsletter to all farms in Herefordshire</a:t>
            </a:r>
          </a:p>
          <a:p>
            <a:pPr lvl="1">
              <a:lnSpc>
                <a:spcPct val="114000"/>
              </a:lnSpc>
              <a:spcBef>
                <a:spcPts val="600"/>
              </a:spcBef>
            </a:pPr>
            <a:r>
              <a:rPr lang="en-US" sz="1600" dirty="0"/>
              <a:t>survey was live from 2 March – 17 March 2021</a:t>
            </a:r>
          </a:p>
          <a:p>
            <a:pPr marL="457200" lvl="1" indent="0">
              <a:lnSpc>
                <a:spcPct val="114000"/>
              </a:lnSpc>
              <a:spcBef>
                <a:spcPts val="600"/>
              </a:spcBef>
              <a:buNone/>
            </a:pPr>
            <a:r>
              <a:rPr lang="en-US" sz="1600" dirty="0">
                <a:solidFill>
                  <a:prstClr val="black"/>
                </a:solidFill>
              </a:rPr>
              <a:t>* </a:t>
            </a:r>
            <a:r>
              <a:rPr lang="en-US" sz="1200" dirty="0">
                <a:solidFill>
                  <a:prstClr val="black"/>
                </a:solidFill>
              </a:rPr>
              <a:t>Seasonal workers from overseas in this context mean foreign nationals who are employed on a temporary basis, probably over the growing season. These seasonal workers could arrive directly from abroad, or could already be in Herefordshire or elsewhere in the UK.</a:t>
            </a:r>
            <a:endParaRPr lang="en-US" sz="1200" dirty="0"/>
          </a:p>
          <a:p>
            <a:pPr marL="0" indent="0">
              <a:buNone/>
            </a:pPr>
            <a:endParaRPr lang="en-GB" sz="1600" dirty="0"/>
          </a:p>
        </p:txBody>
      </p:sp>
    </p:spTree>
    <p:extLst>
      <p:ext uri="{BB962C8B-B14F-4D97-AF65-F5344CB8AC3E}">
        <p14:creationId xmlns:p14="http://schemas.microsoft.com/office/powerpoint/2010/main" val="277966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0" y="697015"/>
            <a:ext cx="10515600" cy="2852737"/>
          </a:xfrm>
        </p:spPr>
        <p:txBody>
          <a:bodyPr>
            <a:normAutofit/>
          </a:bodyPr>
          <a:lstStyle/>
          <a:p>
            <a:r>
              <a:rPr lang="en-GB" sz="4000" dirty="0"/>
              <a:t>Best estimates for 2021</a:t>
            </a:r>
          </a:p>
        </p:txBody>
      </p:sp>
    </p:spTree>
    <p:extLst>
      <p:ext uri="{BB962C8B-B14F-4D97-AF65-F5344CB8AC3E}">
        <p14:creationId xmlns:p14="http://schemas.microsoft.com/office/powerpoint/2010/main" val="250639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014" y="36411"/>
            <a:ext cx="11520000" cy="657430"/>
          </a:xfrm>
        </p:spPr>
        <p:txBody>
          <a:bodyPr>
            <a:normAutofit/>
          </a:bodyPr>
          <a:lstStyle/>
          <a:p>
            <a:r>
              <a:rPr lang="en-GB" sz="3600" dirty="0"/>
              <a:t>Total number of workers by locality</a:t>
            </a:r>
          </a:p>
        </p:txBody>
      </p:sp>
      <p:pic>
        <p:nvPicPr>
          <p:cNvPr id="6" name="Content Placeholder 5" descr="A smart art showing the total number of farms responded to the survey and of these farms how many farms expeted to employ seasonal workers and and how many farms not expected to employ seasonal workers from overseas."/>
          <p:cNvPicPr>
            <a:picLocks noGrp="1" noChangeAspect="1"/>
          </p:cNvPicPr>
          <p:nvPr>
            <p:ph idx="1"/>
          </p:nvPr>
        </p:nvPicPr>
        <p:blipFill>
          <a:blip r:embed="rId3"/>
          <a:stretch>
            <a:fillRect/>
          </a:stretch>
        </p:blipFill>
        <p:spPr>
          <a:xfrm>
            <a:off x="189014" y="499462"/>
            <a:ext cx="8787838" cy="5194242"/>
          </a:xfrm>
          <a:prstGeom prst="rect">
            <a:avLst/>
          </a:prstGeom>
        </p:spPr>
      </p:pic>
      <p:sp>
        <p:nvSpPr>
          <p:cNvPr id="7" name="Down Arrow 6" descr="Downward arrow to direct to the data table"/>
          <p:cNvSpPr/>
          <p:nvPr/>
        </p:nvSpPr>
        <p:spPr>
          <a:xfrm>
            <a:off x="5719003" y="2325874"/>
            <a:ext cx="600891" cy="770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table showing numbers and percentages of of expected seasonal workers will be based in Herefordshire's primary care networks. "/>
          <p:cNvPicPr>
            <a:picLocks noChangeAspect="1"/>
          </p:cNvPicPr>
          <p:nvPr/>
        </p:nvPicPr>
        <p:blipFill>
          <a:blip r:embed="rId4"/>
          <a:stretch>
            <a:fillRect/>
          </a:stretch>
        </p:blipFill>
        <p:spPr>
          <a:xfrm>
            <a:off x="4655331" y="2998753"/>
            <a:ext cx="7053683" cy="3158002"/>
          </a:xfrm>
          <a:prstGeom prst="rect">
            <a:avLst/>
          </a:prstGeom>
        </p:spPr>
      </p:pic>
    </p:spTree>
    <p:extLst>
      <p:ext uri="{BB962C8B-B14F-4D97-AF65-F5344CB8AC3E}">
        <p14:creationId xmlns:p14="http://schemas.microsoft.com/office/powerpoint/2010/main" val="136138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46" y="115069"/>
            <a:ext cx="11520000" cy="500114"/>
          </a:xfrm>
        </p:spPr>
        <p:txBody>
          <a:bodyPr>
            <a:noAutofit/>
          </a:bodyPr>
          <a:lstStyle/>
          <a:p>
            <a:r>
              <a:rPr lang="en-GB" sz="3600" dirty="0"/>
              <a:t>Characteristics of seasonal workers</a:t>
            </a:r>
          </a:p>
        </p:txBody>
      </p:sp>
      <p:sp>
        <p:nvSpPr>
          <p:cNvPr id="3" name="Content Placeholder 2"/>
          <p:cNvSpPr>
            <a:spLocks noGrp="1"/>
          </p:cNvSpPr>
          <p:nvPr>
            <p:ph idx="1"/>
          </p:nvPr>
        </p:nvSpPr>
        <p:spPr>
          <a:xfrm>
            <a:off x="287337" y="737419"/>
            <a:ext cx="5110573" cy="5439544"/>
          </a:xfrm>
        </p:spPr>
        <p:txBody>
          <a:bodyPr/>
          <a:lstStyle/>
          <a:p>
            <a:pPr>
              <a:lnSpc>
                <a:spcPct val="100000"/>
              </a:lnSpc>
              <a:spcAft>
                <a:spcPts val="600"/>
              </a:spcAft>
              <a:buFont typeface="Wingdings" panose="05000000000000000000" pitchFamily="2" charset="2"/>
              <a:buChar char="Ø"/>
            </a:pPr>
            <a:r>
              <a:rPr lang="en-GB" sz="1600" dirty="0"/>
              <a:t>As in previous years, the biggest proportions of workers are expected to be:</a:t>
            </a:r>
          </a:p>
          <a:p>
            <a:pPr lvl="1">
              <a:lnSpc>
                <a:spcPct val="100000"/>
              </a:lnSpc>
              <a:spcAft>
                <a:spcPts val="600"/>
              </a:spcAft>
              <a:buFont typeface="Arial" panose="020B0604020202020204" pitchFamily="34" charset="0"/>
              <a:buChar char="•"/>
            </a:pPr>
            <a:r>
              <a:rPr lang="en-GB" sz="1600" dirty="0"/>
              <a:t>men (59%)</a:t>
            </a:r>
          </a:p>
          <a:p>
            <a:pPr lvl="1">
              <a:lnSpc>
                <a:spcPct val="100000"/>
              </a:lnSpc>
              <a:spcAft>
                <a:spcPts val="600"/>
              </a:spcAft>
              <a:buFont typeface="Arial" panose="020B0604020202020204" pitchFamily="34" charset="0"/>
              <a:buChar char="•"/>
            </a:pPr>
            <a:r>
              <a:rPr lang="en-GB" sz="1600" dirty="0"/>
              <a:t>aged 25 to 44 (64%)</a:t>
            </a:r>
          </a:p>
          <a:p>
            <a:pPr>
              <a:lnSpc>
                <a:spcPct val="100000"/>
              </a:lnSpc>
              <a:spcAft>
                <a:spcPts val="600"/>
              </a:spcAft>
              <a:buFont typeface="Wingdings" panose="05000000000000000000" pitchFamily="2" charset="2"/>
              <a:buChar char="Ø"/>
            </a:pPr>
            <a:r>
              <a:rPr lang="en-GB" sz="1600" dirty="0"/>
              <a:t>68% are expected from a country previously covered by Seasonal Agricultural Worker Scheme (SAWS); Bulgaria &amp; Romania. </a:t>
            </a:r>
          </a:p>
          <a:p>
            <a:pPr>
              <a:lnSpc>
                <a:spcPct val="100000"/>
              </a:lnSpc>
              <a:spcAft>
                <a:spcPts val="600"/>
              </a:spcAft>
              <a:buFont typeface="Wingdings" panose="05000000000000000000" pitchFamily="2" charset="2"/>
              <a:buChar char="Ø"/>
            </a:pPr>
            <a:r>
              <a:rPr lang="en-GB" sz="1600" dirty="0"/>
              <a:t>32% from other countries including Barbados &amp; Nepal, </a:t>
            </a:r>
            <a:r>
              <a:rPr lang="en-GB" sz="1600" dirty="0">
                <a:solidFill>
                  <a:srgbClr val="FF0000"/>
                </a:solidFill>
              </a:rPr>
              <a:t/>
            </a:r>
            <a:br>
              <a:rPr lang="en-GB" sz="1600" dirty="0">
                <a:solidFill>
                  <a:srgbClr val="FF0000"/>
                </a:solidFill>
              </a:rPr>
            </a:br>
            <a:r>
              <a:rPr lang="en-GB" sz="1600" dirty="0"/>
              <a:t>previously not recorded in Herefordshire.</a:t>
            </a:r>
          </a:p>
          <a:p>
            <a:pPr>
              <a:lnSpc>
                <a:spcPct val="100000"/>
              </a:lnSpc>
              <a:spcAft>
                <a:spcPts val="600"/>
              </a:spcAft>
              <a:buFont typeface="Wingdings" panose="05000000000000000000" pitchFamily="2" charset="2"/>
              <a:buChar char="Ø"/>
            </a:pPr>
            <a:r>
              <a:rPr lang="en-GB" sz="1600" dirty="0"/>
              <a:t>Indication that higher numbers are expected from </a:t>
            </a:r>
            <a:br>
              <a:rPr lang="en-GB" sz="1600" dirty="0"/>
            </a:br>
            <a:r>
              <a:rPr lang="en-GB" sz="1600" dirty="0"/>
              <a:t>Ukraine, Belarus, and Russia but exact numbers</a:t>
            </a:r>
            <a:br>
              <a:rPr lang="en-GB" sz="1600" dirty="0"/>
            </a:br>
            <a:r>
              <a:rPr lang="en-GB" sz="1600" dirty="0"/>
              <a:t>not known yet.</a:t>
            </a:r>
          </a:p>
          <a:p>
            <a:pPr marL="0" indent="0">
              <a:lnSpc>
                <a:spcPct val="100000"/>
              </a:lnSpc>
              <a:spcAft>
                <a:spcPts val="600"/>
              </a:spcAft>
              <a:buNone/>
            </a:pPr>
            <a:r>
              <a:rPr lang="en-GB" sz="1600" dirty="0"/>
              <a:t>    </a:t>
            </a:r>
          </a:p>
          <a:p>
            <a:pPr marL="0" indent="0">
              <a:buNone/>
            </a:pPr>
            <a:endParaRPr lang="en-GB" dirty="0"/>
          </a:p>
        </p:txBody>
      </p:sp>
      <p:pic>
        <p:nvPicPr>
          <p:cNvPr id="7" name="Picture 6" descr="Chart showing the age distribution of seasonal workers from overseas on farms in Herefordshire in 2021."/>
          <p:cNvPicPr>
            <a:picLocks noChangeAspect="1"/>
          </p:cNvPicPr>
          <p:nvPr/>
        </p:nvPicPr>
        <p:blipFill>
          <a:blip r:embed="rId2"/>
          <a:stretch>
            <a:fillRect/>
          </a:stretch>
        </p:blipFill>
        <p:spPr>
          <a:xfrm>
            <a:off x="7818255" y="282223"/>
            <a:ext cx="3900591" cy="2480965"/>
          </a:xfrm>
          <a:prstGeom prst="rect">
            <a:avLst/>
          </a:prstGeom>
        </p:spPr>
      </p:pic>
      <p:pic>
        <p:nvPicPr>
          <p:cNvPr id="8" name="Picture 7" descr="Chart showing where overseas seasonal workers are coming from."/>
          <p:cNvPicPr>
            <a:picLocks noChangeAspect="1"/>
          </p:cNvPicPr>
          <p:nvPr/>
        </p:nvPicPr>
        <p:blipFill>
          <a:blip r:embed="rId3"/>
          <a:stretch>
            <a:fillRect/>
          </a:stretch>
        </p:blipFill>
        <p:spPr>
          <a:xfrm>
            <a:off x="6280937" y="2649317"/>
            <a:ext cx="5773412" cy="3420152"/>
          </a:xfrm>
          <a:prstGeom prst="rect">
            <a:avLst/>
          </a:prstGeom>
        </p:spPr>
      </p:pic>
    </p:spTree>
    <p:extLst>
      <p:ext uri="{BB962C8B-B14F-4D97-AF65-F5344CB8AC3E}">
        <p14:creationId xmlns:p14="http://schemas.microsoft.com/office/powerpoint/2010/main" val="121602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17" y="109486"/>
            <a:ext cx="11520000" cy="696759"/>
          </a:xfrm>
        </p:spPr>
        <p:txBody>
          <a:bodyPr>
            <a:normAutofit/>
          </a:bodyPr>
          <a:lstStyle/>
          <a:p>
            <a:r>
              <a:rPr lang="en-GB" sz="3600" dirty="0"/>
              <a:t>Seasonality</a:t>
            </a:r>
          </a:p>
        </p:txBody>
      </p:sp>
      <p:sp>
        <p:nvSpPr>
          <p:cNvPr id="3" name="Content Placeholder 2"/>
          <p:cNvSpPr>
            <a:spLocks noGrp="1"/>
          </p:cNvSpPr>
          <p:nvPr>
            <p:ph sz="half" idx="1"/>
          </p:nvPr>
        </p:nvSpPr>
        <p:spPr>
          <a:xfrm>
            <a:off x="258097" y="822735"/>
            <a:ext cx="5181600" cy="1763149"/>
          </a:xfrm>
        </p:spPr>
        <p:txBody>
          <a:bodyPr>
            <a:noAutofit/>
          </a:bodyPr>
          <a:lstStyle/>
          <a:p>
            <a:pPr marL="0" indent="0">
              <a:buNone/>
            </a:pPr>
            <a:r>
              <a:rPr lang="en-GB" sz="1800" dirty="0"/>
              <a:t>Arrivals</a:t>
            </a:r>
          </a:p>
          <a:p>
            <a:pPr>
              <a:buFont typeface="Wingdings" panose="05000000000000000000" pitchFamily="2" charset="2"/>
              <a:buChar char="Ø"/>
            </a:pPr>
            <a:r>
              <a:rPr lang="en-US" sz="1800" dirty="0"/>
              <a:t>The highest number of arrivals expected to be in May (900) and June (1,100) - 19% &amp; 23% of all arrivals expected in 2021.</a:t>
            </a:r>
          </a:p>
          <a:p>
            <a:pPr>
              <a:buFont typeface="Wingdings" panose="05000000000000000000" pitchFamily="2" charset="2"/>
              <a:buChar char="Ø"/>
            </a:pPr>
            <a:r>
              <a:rPr lang="en-US" sz="1800" dirty="0"/>
              <a:t>80% of all arrivals expected to be in the first half of the year.</a:t>
            </a:r>
          </a:p>
          <a:p>
            <a:pPr marL="0" indent="0">
              <a:buNone/>
            </a:pPr>
            <a:endParaRPr lang="en-GB" sz="1800" dirty="0"/>
          </a:p>
        </p:txBody>
      </p:sp>
      <p:sp>
        <p:nvSpPr>
          <p:cNvPr id="4" name="Content Placeholder 3"/>
          <p:cNvSpPr>
            <a:spLocks noGrp="1"/>
          </p:cNvSpPr>
          <p:nvPr>
            <p:ph sz="half" idx="2"/>
          </p:nvPr>
        </p:nvSpPr>
        <p:spPr>
          <a:xfrm>
            <a:off x="6172200" y="799895"/>
            <a:ext cx="5181600" cy="1930298"/>
          </a:xfrm>
        </p:spPr>
        <p:txBody>
          <a:bodyPr>
            <a:normAutofit/>
          </a:bodyPr>
          <a:lstStyle/>
          <a:p>
            <a:pPr marL="0" indent="0">
              <a:buNone/>
            </a:pPr>
            <a:r>
              <a:rPr lang="en-GB" sz="1800" dirty="0"/>
              <a:t>Maximum numbers</a:t>
            </a:r>
          </a:p>
          <a:p>
            <a:pPr>
              <a:buFont typeface="Wingdings" panose="05000000000000000000" pitchFamily="2" charset="2"/>
              <a:buChar char="Ø"/>
            </a:pPr>
            <a:r>
              <a:rPr lang="en-US" sz="1800" dirty="0"/>
              <a:t>Peak numbers of arrivals are expected in June (3,000), July (3,200) &amp; August (3,000), </a:t>
            </a:r>
          </a:p>
          <a:p>
            <a:pPr>
              <a:buFont typeface="Wingdings" panose="05000000000000000000" pitchFamily="2" charset="2"/>
              <a:buChar char="Ø"/>
            </a:pPr>
            <a:r>
              <a:rPr lang="en-US" sz="1800" dirty="0"/>
              <a:t>although at least 400 seasonal workers are expected to be employed at any point of the month throughout the year.</a:t>
            </a:r>
          </a:p>
          <a:p>
            <a:endParaRPr lang="en-GB" sz="1800" dirty="0"/>
          </a:p>
        </p:txBody>
      </p:sp>
      <p:pic>
        <p:nvPicPr>
          <p:cNvPr id="5" name="Picture 4" descr="A diagram of two charts of which first chart showing arrivals of seasonal workers in each month of 2021 and teh second chart showing the maximum number of seasonal workers at one point of a month in 2021."/>
          <p:cNvPicPr>
            <a:picLocks noChangeAspect="1"/>
          </p:cNvPicPr>
          <p:nvPr/>
        </p:nvPicPr>
        <p:blipFill>
          <a:blip r:embed="rId2"/>
          <a:stretch>
            <a:fillRect/>
          </a:stretch>
        </p:blipFill>
        <p:spPr>
          <a:xfrm>
            <a:off x="159517" y="2884837"/>
            <a:ext cx="11601694" cy="3310415"/>
          </a:xfrm>
          <a:prstGeom prst="rect">
            <a:avLst/>
          </a:prstGeom>
        </p:spPr>
      </p:pic>
    </p:spTree>
    <p:extLst>
      <p:ext uri="{BB962C8B-B14F-4D97-AF65-F5344CB8AC3E}">
        <p14:creationId xmlns:p14="http://schemas.microsoft.com/office/powerpoint/2010/main" val="138076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835" y="315963"/>
            <a:ext cx="11520000" cy="618101"/>
          </a:xfrm>
        </p:spPr>
        <p:txBody>
          <a:bodyPr>
            <a:normAutofit/>
          </a:bodyPr>
          <a:lstStyle/>
          <a:p>
            <a:r>
              <a:rPr lang="en-GB" sz="3600" dirty="0"/>
              <a:t>Expected length of stay</a:t>
            </a:r>
          </a:p>
        </p:txBody>
      </p:sp>
      <p:sp>
        <p:nvSpPr>
          <p:cNvPr id="4" name="Content Placeholder 3"/>
          <p:cNvSpPr>
            <a:spLocks noGrp="1"/>
          </p:cNvSpPr>
          <p:nvPr>
            <p:ph idx="1"/>
          </p:nvPr>
        </p:nvSpPr>
        <p:spPr>
          <a:xfrm>
            <a:off x="287835" y="1058709"/>
            <a:ext cx="11520000" cy="1281368"/>
          </a:xfrm>
        </p:spPr>
        <p:txBody>
          <a:bodyPr>
            <a:noAutofit/>
          </a:bodyPr>
          <a:lstStyle/>
          <a:p>
            <a:pPr marL="342900" indent="-342900">
              <a:buFont typeface="Wingdings" panose="05000000000000000000" pitchFamily="2" charset="2"/>
              <a:buChar char="Ø"/>
            </a:pPr>
            <a:r>
              <a:rPr lang="en-GB" sz="1800" dirty="0"/>
              <a:t>According to 13 farms, 270 seasonal workers (6% of expected total) would already be living in UK, 35% already living in Herefordshire.</a:t>
            </a:r>
          </a:p>
          <a:p>
            <a:pPr marL="342900" indent="-342900">
              <a:buFont typeface="Wingdings" panose="05000000000000000000" pitchFamily="2" charset="2"/>
              <a:buChar char="Ø"/>
            </a:pPr>
            <a:r>
              <a:rPr lang="en-GB" sz="1800" dirty="0"/>
              <a:t>22 farms provided the length of stay of their 4,470 expected seasonal workers: 29% - less than 3 months, 46% - 3-6 months, 24% - 6-12 months and 1% - for more than 12 months.</a:t>
            </a:r>
          </a:p>
          <a:p>
            <a:pPr marL="0" indent="0">
              <a:buNone/>
            </a:pPr>
            <a:endParaRPr lang="en-GB" sz="1800" dirty="0"/>
          </a:p>
        </p:txBody>
      </p:sp>
      <p:sp>
        <p:nvSpPr>
          <p:cNvPr id="5" name="Title 2"/>
          <p:cNvSpPr txBox="1">
            <a:spLocks/>
          </p:cNvSpPr>
          <p:nvPr/>
        </p:nvSpPr>
        <p:spPr>
          <a:xfrm>
            <a:off x="287835" y="2700286"/>
            <a:ext cx="11520000" cy="618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Provision of accommodation</a:t>
            </a:r>
          </a:p>
        </p:txBody>
      </p:sp>
      <p:sp>
        <p:nvSpPr>
          <p:cNvPr id="6" name="Content Placeholder 3"/>
          <p:cNvSpPr txBox="1">
            <a:spLocks/>
          </p:cNvSpPr>
          <p:nvPr/>
        </p:nvSpPr>
        <p:spPr>
          <a:xfrm>
            <a:off x="287835" y="3403292"/>
            <a:ext cx="11520000" cy="1281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1800" dirty="0"/>
              <a:t>20 farms provide accommodation for their 4,140 seasonal workers either on-site (95%) or off-site (5%).</a:t>
            </a:r>
          </a:p>
          <a:p>
            <a:pPr marL="342900" indent="-342900">
              <a:buFont typeface="Wingdings" panose="05000000000000000000" pitchFamily="2" charset="2"/>
              <a:buChar char="Ø"/>
            </a:pPr>
            <a:r>
              <a:rPr lang="en-GB" sz="1800" dirty="0"/>
              <a:t>16 farms gave information about the type of off-site accommodation that seasonal workers will live in:</a:t>
            </a:r>
            <a:br>
              <a:rPr lang="en-GB" sz="1800" dirty="0"/>
            </a:br>
            <a:r>
              <a:rPr lang="en-GB" sz="1800" dirty="0"/>
              <a:t>Caravans - 8 farms (1 farm also has bank houses)</a:t>
            </a:r>
            <a:br>
              <a:rPr lang="en-GB" sz="1800" dirty="0"/>
            </a:br>
            <a:r>
              <a:rPr lang="en-GB" sz="1800" dirty="0"/>
              <a:t>Mobile homes - 4 farms</a:t>
            </a:r>
            <a:br>
              <a:rPr lang="en-GB" sz="1800" dirty="0"/>
            </a:br>
            <a:r>
              <a:rPr lang="en-GB" sz="1800" dirty="0"/>
              <a:t>Privately rented houses - 3 farms (1 also has on-site accommodation)</a:t>
            </a:r>
            <a:br>
              <a:rPr lang="en-GB" sz="1800" dirty="0"/>
            </a:br>
            <a:r>
              <a:rPr lang="en-GB" sz="1800" dirty="0"/>
              <a:t>Unknown – 1 farm</a:t>
            </a:r>
          </a:p>
          <a:p>
            <a:pPr marL="342900" indent="-342900">
              <a:buFont typeface="Wingdings" panose="05000000000000000000" pitchFamily="2" charset="2"/>
              <a:buChar char="Ø"/>
            </a:pPr>
            <a:r>
              <a:rPr lang="en-GB" sz="1800" dirty="0"/>
              <a:t>Number of workers sharing amenities including kitchen, bathroom and toilet in each on-site accommodation unit: the majority of farms (11) have on-site units shared by 4 workers, 4 farms each have units shared by 3 or 5 workers.</a:t>
            </a:r>
            <a:br>
              <a:rPr lang="en-GB" sz="1800" dirty="0"/>
            </a:br>
            <a:endParaRPr lang="en-GB" sz="1800" dirty="0"/>
          </a:p>
          <a:p>
            <a:pPr marL="0" indent="0">
              <a:buFont typeface="Arial"/>
              <a:buNone/>
            </a:pPr>
            <a:endParaRPr lang="en-GB" sz="1800" dirty="0"/>
          </a:p>
        </p:txBody>
      </p:sp>
    </p:spTree>
    <p:extLst>
      <p:ext uri="{BB962C8B-B14F-4D97-AF65-F5344CB8AC3E}">
        <p14:creationId xmlns:p14="http://schemas.microsoft.com/office/powerpoint/2010/main" val="140123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3.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0C635B-FBB1-44EF-A051-F27C2C3A0054}">
  <ds:schemaRefs>
    <ds:schemaRef ds:uri="785528a6-32f5-452f-8308-80ce7c30b3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380969fb-86ba-427f-8d63-edb9920bc49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10243</TotalTime>
  <Words>1959</Words>
  <Application>Microsoft Office PowerPoint</Application>
  <PresentationFormat>Widescreen</PresentationFormat>
  <Paragraphs>125</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Seasonal workers from overseas  on farms in Herefordshire 2021 (Farm Survey) </vt:lpstr>
      <vt:lpstr>Content</vt:lpstr>
      <vt:lpstr>Key points</vt:lpstr>
      <vt:lpstr>About the farm survey</vt:lpstr>
      <vt:lpstr>Best estimates for 2021</vt:lpstr>
      <vt:lpstr>Total number of workers by locality</vt:lpstr>
      <vt:lpstr>Characteristics of seasonal workers</vt:lpstr>
      <vt:lpstr>Seasonality</vt:lpstr>
      <vt:lpstr>Expected length of stay</vt:lpstr>
      <vt:lpstr>Method of recruitment</vt:lpstr>
      <vt:lpstr>Concerns about recruitment in 2021</vt:lpstr>
      <vt:lpstr>Last year’s experience and future years</vt:lpstr>
      <vt:lpstr>Numbers of workers last year and response to Covid-19</vt:lpstr>
      <vt:lpstr>Support from Herefordshire Council</vt:lpstr>
      <vt:lpstr>Difficulties faced in 2020</vt:lpstr>
      <vt:lpstr>Impacts of the difficulties in 2020</vt:lpstr>
      <vt:lpstr>Positives in 2020</vt:lpstr>
      <vt:lpstr>Considering future years  (i.e. 2022 and beyond)</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use our website?</dc:title>
  <dc:creator>Saku.Chandrasekara@herefordshire.gov.uk</dc:creator>
  <cp:lastModifiedBy>Helm, Dave</cp:lastModifiedBy>
  <cp:revision>628</cp:revision>
  <dcterms:created xsi:type="dcterms:W3CDTF">2018-11-26T07:57:21Z</dcterms:created>
  <dcterms:modified xsi:type="dcterms:W3CDTF">2021-05-31T11:34:51Z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