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9"/>
  </p:notesMasterIdLst>
  <p:sldIdLst>
    <p:sldId id="342" r:id="rId2"/>
    <p:sldId id="267" r:id="rId3"/>
    <p:sldId id="490" r:id="rId4"/>
    <p:sldId id="505" r:id="rId5"/>
    <p:sldId id="438" r:id="rId6"/>
    <p:sldId id="439" r:id="rId7"/>
    <p:sldId id="427" r:id="rId8"/>
    <p:sldId id="347" r:id="rId9"/>
    <p:sldId id="428" r:id="rId10"/>
    <p:sldId id="378" r:id="rId11"/>
    <p:sldId id="453" r:id="rId12"/>
    <p:sldId id="444" r:id="rId13"/>
    <p:sldId id="494" r:id="rId14"/>
    <p:sldId id="486" r:id="rId15"/>
    <p:sldId id="502" r:id="rId16"/>
    <p:sldId id="495" r:id="rId17"/>
    <p:sldId id="38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rthy, Charlotte" initials="WC" lastIdx="347" clrIdx="0">
    <p:extLst>
      <p:ext uri="{19B8F6BF-5375-455C-9EA6-DF929625EA0E}">
        <p15:presenceInfo xmlns:p15="http://schemas.microsoft.com/office/powerpoint/2012/main" userId="S-1-5-21-2047894233-766325340-581009308-6655" providerId="AD"/>
      </p:ext>
    </p:extLst>
  </p:cmAuthor>
  <p:cmAuthor id="2" name="Howell-Jones, Rebecca" initials="HR" lastIdx="68" clrIdx="1">
    <p:extLst>
      <p:ext uri="{19B8F6BF-5375-455C-9EA6-DF929625EA0E}">
        <p15:presenceInfo xmlns:p15="http://schemas.microsoft.com/office/powerpoint/2012/main" userId="S-1-5-21-2047894233-766325340-581009308-93377" providerId="AD"/>
      </p:ext>
    </p:extLst>
  </p:cmAuthor>
  <p:cmAuthor id="3" name="Spanjers, Katie" initials="SK" lastIdx="76" clrIdx="2">
    <p:extLst>
      <p:ext uri="{19B8F6BF-5375-455C-9EA6-DF929625EA0E}">
        <p15:presenceInfo xmlns:p15="http://schemas.microsoft.com/office/powerpoint/2012/main" userId="S-1-5-21-2047894233-766325340-581009308-107918" providerId="AD"/>
      </p:ext>
    </p:extLst>
  </p:cmAuthor>
  <p:cmAuthor id="4" name="Nikitik, Christopher" initials="NC" lastIdx="31" clrIdx="3">
    <p:extLst>
      <p:ext uri="{19B8F6BF-5375-455C-9EA6-DF929625EA0E}">
        <p15:presenceInfo xmlns:p15="http://schemas.microsoft.com/office/powerpoint/2012/main" userId="S-1-5-21-2047894233-766325340-581009308-813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6A691"/>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53" autoAdjust="0"/>
    <p:restoredTop sz="93489" autoAdjust="0"/>
  </p:normalViewPr>
  <p:slideViewPr>
    <p:cSldViewPr>
      <p:cViewPr varScale="1">
        <p:scale>
          <a:sx n="68" d="100"/>
          <a:sy n="68" d="100"/>
        </p:scale>
        <p:origin x="9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31464B-D1DB-49BA-9ADD-B38A44DD8FF1}" type="datetimeFigureOut">
              <a:rPr lang="en-GB" smtClean="0"/>
              <a:t>21/05/2021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87CAC-1A4F-4EE9-9CD3-3DDB706FC04B}" type="slidenum">
              <a:rPr lang="en-GB" smtClean="0"/>
              <a:t>‹#›</a:t>
            </a:fld>
            <a:endParaRPr lang="en-GB"/>
          </a:p>
        </p:txBody>
      </p:sp>
    </p:spTree>
    <p:extLst>
      <p:ext uri="{BB962C8B-B14F-4D97-AF65-F5344CB8AC3E}">
        <p14:creationId xmlns:p14="http://schemas.microsoft.com/office/powerpoint/2010/main" val="4228290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2</a:t>
            </a:fld>
            <a:endParaRPr lang="en-GB"/>
          </a:p>
        </p:txBody>
      </p:sp>
    </p:spTree>
    <p:extLst>
      <p:ext uri="{BB962C8B-B14F-4D97-AF65-F5344CB8AC3E}">
        <p14:creationId xmlns:p14="http://schemas.microsoft.com/office/powerpoint/2010/main" val="2457753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13</a:t>
            </a:fld>
            <a:endParaRPr lang="en-GB"/>
          </a:p>
        </p:txBody>
      </p:sp>
    </p:spTree>
    <p:extLst>
      <p:ext uri="{BB962C8B-B14F-4D97-AF65-F5344CB8AC3E}">
        <p14:creationId xmlns:p14="http://schemas.microsoft.com/office/powerpoint/2010/main" val="2752070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14</a:t>
            </a:fld>
            <a:endParaRPr lang="en-GB"/>
          </a:p>
        </p:txBody>
      </p:sp>
    </p:spTree>
    <p:extLst>
      <p:ext uri="{BB962C8B-B14F-4D97-AF65-F5344CB8AC3E}">
        <p14:creationId xmlns:p14="http://schemas.microsoft.com/office/powerpoint/2010/main" val="1496805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15</a:t>
            </a:fld>
            <a:endParaRPr lang="en-GB"/>
          </a:p>
        </p:txBody>
      </p:sp>
    </p:spTree>
    <p:extLst>
      <p:ext uri="{BB962C8B-B14F-4D97-AF65-F5344CB8AC3E}">
        <p14:creationId xmlns:p14="http://schemas.microsoft.com/office/powerpoint/2010/main" val="2345892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F87CAC-1A4F-4EE9-9CD3-3DDB706FC04B}" type="slidenum">
              <a:rPr lang="en-GB" smtClean="0"/>
              <a:t>16</a:t>
            </a:fld>
            <a:endParaRPr lang="en-GB"/>
          </a:p>
        </p:txBody>
      </p:sp>
    </p:spTree>
    <p:extLst>
      <p:ext uri="{BB962C8B-B14F-4D97-AF65-F5344CB8AC3E}">
        <p14:creationId xmlns:p14="http://schemas.microsoft.com/office/powerpoint/2010/main" val="415338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87CAC-1A4F-4EE9-9CD3-3DDB706FC0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2574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87CAC-1A4F-4EE9-9CD3-3DDB706FC0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1794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5</a:t>
            </a:fld>
            <a:endParaRPr lang="en-GB"/>
          </a:p>
        </p:txBody>
      </p:sp>
    </p:spTree>
    <p:extLst>
      <p:ext uri="{BB962C8B-B14F-4D97-AF65-F5344CB8AC3E}">
        <p14:creationId xmlns:p14="http://schemas.microsoft.com/office/powerpoint/2010/main" val="1288326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6</a:t>
            </a:fld>
            <a:endParaRPr lang="en-GB"/>
          </a:p>
        </p:txBody>
      </p:sp>
    </p:spTree>
    <p:extLst>
      <p:ext uri="{BB962C8B-B14F-4D97-AF65-F5344CB8AC3E}">
        <p14:creationId xmlns:p14="http://schemas.microsoft.com/office/powerpoint/2010/main" val="3472613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7</a:t>
            </a:fld>
            <a:endParaRPr lang="en-GB"/>
          </a:p>
        </p:txBody>
      </p:sp>
    </p:spTree>
    <p:extLst>
      <p:ext uri="{BB962C8B-B14F-4D97-AF65-F5344CB8AC3E}">
        <p14:creationId xmlns:p14="http://schemas.microsoft.com/office/powerpoint/2010/main" val="2370501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9</a:t>
            </a:fld>
            <a:endParaRPr lang="en-GB"/>
          </a:p>
        </p:txBody>
      </p:sp>
    </p:spTree>
    <p:extLst>
      <p:ext uri="{BB962C8B-B14F-4D97-AF65-F5344CB8AC3E}">
        <p14:creationId xmlns:p14="http://schemas.microsoft.com/office/powerpoint/2010/main" val="3359433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10</a:t>
            </a:fld>
            <a:endParaRPr lang="en-GB"/>
          </a:p>
        </p:txBody>
      </p:sp>
    </p:spTree>
    <p:extLst>
      <p:ext uri="{BB962C8B-B14F-4D97-AF65-F5344CB8AC3E}">
        <p14:creationId xmlns:p14="http://schemas.microsoft.com/office/powerpoint/2010/main" val="1005432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87CAC-1A4F-4EE9-9CD3-3DDB706FC0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238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65138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7342" y="1825625"/>
            <a:ext cx="5732463" cy="420042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635136" cy="420042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35966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03605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627870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7342" y="365129"/>
            <a:ext cx="11519999"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87337" y="1825627"/>
            <a:ext cx="11520000" cy="42060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283464" y="6283139"/>
            <a:ext cx="3615529" cy="378226"/>
          </a:xfrm>
          <a:prstGeom prst="rect">
            <a:avLst/>
          </a:prstGeom>
        </p:spPr>
      </p:pic>
      <p:sp>
        <p:nvSpPr>
          <p:cNvPr id="14" name="Rectangle 13"/>
          <p:cNvSpPr/>
          <p:nvPr userDrawn="1"/>
        </p:nvSpPr>
        <p:spPr>
          <a:xfrm>
            <a:off x="287337" y="6031689"/>
            <a:ext cx="11520000" cy="134937"/>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8416" y="6338505"/>
            <a:ext cx="2709121" cy="311381"/>
          </a:xfrm>
          <a:prstGeom prst="rect">
            <a:avLst/>
          </a:prstGeom>
        </p:spPr>
      </p:pic>
    </p:spTree>
    <p:extLst>
      <p:ext uri="{BB962C8B-B14F-4D97-AF65-F5344CB8AC3E}">
        <p14:creationId xmlns:p14="http://schemas.microsoft.com/office/powerpoint/2010/main" val="101237135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timing>
    <p:tnLst>
      <p:par>
        <p:cTn id="1" dur="indefinite" restart="never" nodeType="tmRoot"/>
      </p:par>
    </p:tnLst>
  </p:timing>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coronavirus-staging.data.gov.uk/details/interactive-map" TargetMode="External"/><Relationship Id="rId2" Type="http://schemas.openxmlformats.org/officeDocument/2006/relationships/image" Target="../media/image11.emf"/><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england.nhs.uk/statistics/statistical-work-areas/covid-19-vaccinations/"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https://www.england.nhs.uk/statistics/statistical-work-areas/covid-19-vaccinations/" TargetMode="Externa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hyperlink" Target="https://coronavirus.data.gov.uk/"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hyperlink" Target="https://www.ons.gov.uk/peoplepopulationandcommunity/birthsdeathsandmarriages/deaths/datasets/weeklyprovisionalfiguresondeathsregisteredinenglandandwales" TargetMode="External"/><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hyperlink" Target="https://coronavirus.data.gov.uk/details/deaths?areaType=ltla&amp;areaName=Herefordshire,%20County%20of"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dataorchard.org.uk/additional-data/google-mobility-data" TargetMode="External"/><Relationship Id="rId3" Type="http://schemas.openxmlformats.org/officeDocument/2006/relationships/hyperlink" Target="https://understanding.herefordshire.gov.uk/economy-place/topics-relating-to-the-economy/economic-impact-of-coronavirus-covid-19/" TargetMode="External"/><Relationship Id="rId7" Type="http://schemas.openxmlformats.org/officeDocument/2006/relationships/hyperlink" Target="https://www.herefordshire.gov.uk/covidcases" TargetMode="External"/><Relationship Id="rId2" Type="http://schemas.openxmlformats.org/officeDocument/2006/relationships/hyperlink" Target="https://councillors.herefordshire.gov.uk/documents/s50087560/Appendix%201%20-%20Director%20of%20Public%20Health%20Report%202020%20Impacts%20of%20COVID-19.pdf" TargetMode="External"/><Relationship Id="rId1" Type="http://schemas.openxmlformats.org/officeDocument/2006/relationships/slideLayout" Target="../slideLayouts/slideLayout2.xml"/><Relationship Id="rId6" Type="http://schemas.openxmlformats.org/officeDocument/2006/relationships/hyperlink" Target="https://lginform.local.gov.uk/reports/view/matthew-fung/hw-covid-19-report" TargetMode="External"/><Relationship Id="rId5" Type="http://schemas.openxmlformats.org/officeDocument/2006/relationships/hyperlink" Target="https://www.health.org.uk/news-and-comment/charts-and-infographics/covid-19-policy-tracker" TargetMode="External"/><Relationship Id="rId4" Type="http://schemas.openxmlformats.org/officeDocument/2006/relationships/hyperlink" Target="https://www.ons.gov.uk/peoplepopulationandcommunity/healthandsocialcare/conditionsanddiseases/articles/coronaviruscovid19roundup/2020-03-26"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researchteam@herefordshire.gov.uk" TargetMode="External"/><Relationship Id="rId5" Type="http://schemas.openxmlformats.org/officeDocument/2006/relationships/slide" Target="slide11.xml"/><Relationship Id="rId4" Type="http://schemas.openxmlformats.org/officeDocument/2006/relationships/slide" Target="slide7.xml"/></Relationships>
</file>

<file path=ppt/slides/_rels/slide3.xml.rels><?xml version="1.0" encoding="UTF-8" standalone="yes"?>
<Relationships xmlns="http://schemas.openxmlformats.org/package/2006/relationships"><Relationship Id="rId3" Type="http://schemas.openxmlformats.org/officeDocument/2006/relationships/hyperlink" Target="https://www.gov.uk/government/publications/covid-19-response-spring-2021/covid-19-response-spring-2021-summar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herefordshire.gov.uk/coronavirus-3/covid-19-test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herefordshire.gov.uk/coronavirus-3/covid-19-testing/2"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oronavirus.data.gov.uk/details/testing?areaType=ltla&amp;areaName=Herefordshire,%20County%20of" TargetMode="External"/><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gov.uk/government/publications/community-testing-explainer/community-testing-a-guide-for-local-delivery" TargetMode="External"/><Relationship Id="rId4" Type="http://schemas.openxmlformats.org/officeDocument/2006/relationships/hyperlink" Target="https://www.gov.uk/government/news/more-rapid-covid-19-tests-to-be-rolled-out-across-england"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gov.uk/government/news/twice-weekly-rapid-testing-to-be-available-to-everyone-in-england" TargetMode="External"/><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gov.uk/government/news/more-rapid-covid-19-tests-to-be-rolled-out-across-england" TargetMode="External"/><Relationship Id="rId4" Type="http://schemas.openxmlformats.org/officeDocument/2006/relationships/hyperlink" Target="https://coronavirus.data.gov.uk/details/testing?areaType=ltla&amp;areaName=Herefordshire,%20County%20o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coronavirus.data.gov.uk/"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s://lginform.local.gov.uk/reports/view/lga-research/covid-19-case-tracker-area-quick-view-1?mod-area=E06000019&amp;mod-group=AllUnitaryLaInCountry_England&amp;mod-type=namedComparisonGroup" TargetMode="External"/><Relationship Id="rId2" Type="http://schemas.openxmlformats.org/officeDocument/2006/relationships/hyperlink" Target="https://coronavirus.data.gov.uk/details/cases"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hyperlink" Target="https://www.herefordshire.gov.uk/covidcas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coronavirus.data.gov.uk/"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593671" y="2232025"/>
            <a:ext cx="3854257" cy="186625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ltLang="en-US" sz="2250" b="1" dirty="0" smtClean="0">
                <a:ea typeface="Lato" charset="0"/>
                <a:cs typeface="Lato" charset="0"/>
              </a:rPr>
              <a:t>COVID-19 in Herefordshire</a:t>
            </a:r>
          </a:p>
          <a:p>
            <a:pPr marL="0" indent="0">
              <a:buNone/>
            </a:pPr>
            <a:r>
              <a:rPr lang="en-US" altLang="en-US" sz="2000" b="1" dirty="0">
                <a:ea typeface="Lato" charset="0"/>
                <a:cs typeface="Lato" charset="0"/>
              </a:rPr>
              <a:t>I</a:t>
            </a:r>
            <a:r>
              <a:rPr lang="en-US" altLang="en-US" sz="2000" b="1" dirty="0" smtClean="0">
                <a:ea typeface="Lato" charset="0"/>
                <a:cs typeface="Lato" charset="0"/>
              </a:rPr>
              <a:t>ntelligence summary</a:t>
            </a:r>
            <a:endParaRPr lang="en-US" altLang="en-US" sz="2000" dirty="0" smtClean="0">
              <a:ea typeface="Lato" charset="0"/>
              <a:cs typeface="Lato" charset="0"/>
            </a:endParaRPr>
          </a:p>
          <a:p>
            <a:pPr marL="0" indent="0" algn="r">
              <a:spcBef>
                <a:spcPts val="0"/>
              </a:spcBef>
              <a:buNone/>
            </a:pPr>
            <a:endParaRPr lang="en-US" altLang="en-US" sz="1600" dirty="0">
              <a:ea typeface="Lato" charset="0"/>
              <a:cs typeface="Lato" charset="0"/>
            </a:endParaRPr>
          </a:p>
          <a:p>
            <a:pPr marL="0" indent="0">
              <a:spcBef>
                <a:spcPts val="0"/>
              </a:spcBef>
              <a:buNone/>
            </a:pPr>
            <a:r>
              <a:rPr lang="en-US" altLang="en-US" sz="1600" dirty="0" smtClean="0">
                <a:ea typeface="Lato" charset="0"/>
                <a:cs typeface="Lato" charset="0"/>
              </a:rPr>
              <a:t>Public Health &amp; Intelligence Unit</a:t>
            </a:r>
          </a:p>
          <a:p>
            <a:pPr marL="0" indent="0">
              <a:spcBef>
                <a:spcPts val="0"/>
              </a:spcBef>
              <a:buNone/>
            </a:pPr>
            <a:r>
              <a:rPr lang="en-US" altLang="en-US" sz="1800" dirty="0">
                <a:ea typeface="Lato" charset="0"/>
                <a:cs typeface="Lato" charset="0"/>
              </a:rPr>
              <a:t>	</a:t>
            </a:r>
            <a:r>
              <a:rPr lang="en-US" altLang="en-US" sz="1800" dirty="0" smtClean="0">
                <a:ea typeface="Lato" charset="0"/>
                <a:cs typeface="Lato" charset="0"/>
              </a:rPr>
              <a:t>	         </a:t>
            </a:r>
          </a:p>
          <a:p>
            <a:pPr marL="0" indent="0">
              <a:spcBef>
                <a:spcPts val="0"/>
              </a:spcBef>
              <a:buNone/>
            </a:pPr>
            <a:r>
              <a:rPr lang="en-US" altLang="en-US" sz="1800" dirty="0" smtClean="0">
                <a:ea typeface="Lato" charset="0"/>
                <a:cs typeface="Lato" charset="0"/>
              </a:rPr>
              <a:t>19</a:t>
            </a:r>
            <a:r>
              <a:rPr lang="en-US" altLang="en-US" sz="1800" baseline="30000" dirty="0" smtClean="0">
                <a:ea typeface="Lato" charset="0"/>
                <a:cs typeface="Lato" charset="0"/>
              </a:rPr>
              <a:t>th</a:t>
            </a:r>
            <a:r>
              <a:rPr lang="en-US" altLang="en-US" sz="1800" dirty="0" smtClean="0">
                <a:ea typeface="Lato" charset="0"/>
                <a:cs typeface="Lato" charset="0"/>
              </a:rPr>
              <a:t> May </a:t>
            </a:r>
            <a:r>
              <a:rPr lang="en-US" altLang="en-US" sz="1600" dirty="0" smtClean="0">
                <a:ea typeface="Lato" charset="0"/>
                <a:cs typeface="Lato" charset="0"/>
              </a:rPr>
              <a:t>2021</a:t>
            </a:r>
            <a:endParaRPr lang="en-US" altLang="en-US" sz="900" dirty="0">
              <a:ea typeface="Lato" charset="0"/>
              <a:cs typeface="Lato" charset="0"/>
            </a:endParaRPr>
          </a:p>
        </p:txBody>
      </p:sp>
    </p:spTree>
    <p:extLst>
      <p:ext uri="{BB962C8B-B14F-4D97-AF65-F5344CB8AC3E}">
        <p14:creationId xmlns:p14="http://schemas.microsoft.com/office/powerpoint/2010/main" val="807620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eat map showing weekly case rates per 100,000 in different age groups since December" title="Demographics of COVID-19: rates per 100,000 by age over time"/>
          <p:cNvPicPr>
            <a:picLocks noChangeAspect="1"/>
          </p:cNvPicPr>
          <p:nvPr/>
        </p:nvPicPr>
        <p:blipFill>
          <a:blip r:embed="rId3"/>
          <a:stretch>
            <a:fillRect/>
          </a:stretch>
        </p:blipFill>
        <p:spPr>
          <a:xfrm>
            <a:off x="191342" y="3284983"/>
            <a:ext cx="11789328" cy="3555819"/>
          </a:xfrm>
          <a:prstGeom prst="rect">
            <a:avLst/>
          </a:prstGeom>
        </p:spPr>
      </p:pic>
      <p:sp>
        <p:nvSpPr>
          <p:cNvPr id="2" name="Title 1"/>
          <p:cNvSpPr>
            <a:spLocks noGrp="1"/>
          </p:cNvSpPr>
          <p:nvPr>
            <p:ph type="title"/>
          </p:nvPr>
        </p:nvSpPr>
        <p:spPr>
          <a:xfrm>
            <a:off x="191342" y="-5500"/>
            <a:ext cx="11494781" cy="606804"/>
          </a:xfrm>
        </p:spPr>
        <p:txBody>
          <a:bodyPr>
            <a:normAutofit/>
          </a:bodyPr>
          <a:lstStyle/>
          <a:p>
            <a:pPr lvl="0">
              <a:defRPr/>
            </a:pPr>
            <a:r>
              <a:rPr lang="en-GB" sz="2400" b="1" dirty="0">
                <a:solidFill>
                  <a:srgbClr val="282E2B"/>
                </a:solidFill>
                <a:cs typeface="Arial" panose="020B0604020202020204" pitchFamily="34" charset="0"/>
              </a:rPr>
              <a:t>Demographics of COVID-19: rates per 100,000 by age over time</a:t>
            </a:r>
          </a:p>
        </p:txBody>
      </p:sp>
      <p:sp>
        <p:nvSpPr>
          <p:cNvPr id="10" name="Title 1"/>
          <p:cNvSpPr txBox="1">
            <a:spLocks/>
          </p:cNvSpPr>
          <p:nvPr/>
        </p:nvSpPr>
        <p:spPr>
          <a:xfrm>
            <a:off x="108073" y="443403"/>
            <a:ext cx="12166781" cy="2841581"/>
          </a:xfrm>
          <a:prstGeom prst="rect">
            <a:avLst/>
          </a:prstGeom>
          <a:ln>
            <a:noFill/>
          </a:ln>
        </p:spPr>
        <p:txBody>
          <a:bodyPr vert="horz" wrap="squar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52000" lvl="0" indent="-180000">
              <a:lnSpc>
                <a:spcPct val="100000"/>
              </a:lnSpc>
              <a:spcBef>
                <a:spcPts val="1000"/>
              </a:spcBef>
              <a:buFont typeface="Arial" panose="020B0604020202020204" pitchFamily="34" charset="0"/>
              <a:buChar char="•"/>
              <a:defRPr/>
            </a:pPr>
            <a:r>
              <a:rPr lang="en-US" sz="1600" dirty="0" smtClean="0">
                <a:latin typeface="+mn-lt"/>
              </a:rPr>
              <a:t>This </a:t>
            </a:r>
            <a:r>
              <a:rPr lang="en-US" sz="1600" dirty="0">
                <a:latin typeface="+mn-lt"/>
              </a:rPr>
              <a:t>“heat map” </a:t>
            </a:r>
            <a:r>
              <a:rPr lang="en-US" sz="1600" dirty="0" smtClean="0">
                <a:latin typeface="+mn-lt"/>
              </a:rPr>
              <a:t>shows how the 7-day rates per 100,000 for specific age groups have changed each week from September.  Each row represents an age group.  As rates increase, the chart </a:t>
            </a:r>
            <a:r>
              <a:rPr lang="en-US" sz="1600" dirty="0" err="1" smtClean="0">
                <a:latin typeface="+mn-lt"/>
              </a:rPr>
              <a:t>colours</a:t>
            </a:r>
            <a:r>
              <a:rPr lang="en-US" sz="1600" dirty="0" smtClean="0">
                <a:latin typeface="+mn-lt"/>
              </a:rPr>
              <a:t> become darker.</a:t>
            </a:r>
          </a:p>
          <a:p>
            <a:pPr marL="709200" lvl="1" indent="-180000">
              <a:lnSpc>
                <a:spcPct val="114000"/>
              </a:lnSpc>
              <a:spcBef>
                <a:spcPts val="1000"/>
              </a:spcBef>
              <a:buFont typeface="Arial" panose="020B0604020202020204" pitchFamily="34" charset="0"/>
              <a:buChar char="•"/>
              <a:defRPr/>
            </a:pPr>
            <a:r>
              <a:rPr lang="en-US" sz="1400" dirty="0"/>
              <a:t>I</a:t>
            </a:r>
            <a:r>
              <a:rPr lang="en-US" sz="1400" dirty="0" smtClean="0"/>
              <a:t>t </a:t>
            </a:r>
            <a:r>
              <a:rPr lang="en-US" sz="1400" dirty="0"/>
              <a:t>is important to note that rates per 100,000 can be significantly affected by relatively small numbers of cases in a population as small as Herefordshire, even more </a:t>
            </a:r>
            <a:r>
              <a:rPr lang="en-US" sz="1400" dirty="0" smtClean="0"/>
              <a:t>so when broken down into age-groups.  The absolute number of cases are shown as context.  This is especially true in the current situation of single-figure case numbers in some groups.</a:t>
            </a:r>
          </a:p>
          <a:p>
            <a:pPr marL="252000" indent="-180000">
              <a:lnSpc>
                <a:spcPct val="100000"/>
              </a:lnSpc>
              <a:spcBef>
                <a:spcPts val="1000"/>
              </a:spcBef>
              <a:buFont typeface="Arial" panose="020B0604020202020204" pitchFamily="34" charset="0"/>
              <a:buChar char="•"/>
              <a:defRPr/>
            </a:pPr>
            <a:r>
              <a:rPr lang="en-US" sz="1600" dirty="0" smtClean="0">
                <a:latin typeface="+mn-lt"/>
              </a:rPr>
              <a:t>The overall rate increased in the last two of weeks April</a:t>
            </a:r>
            <a:r>
              <a:rPr lang="en-US" sz="1600" dirty="0"/>
              <a:t> driven by cases amongst 22 to 59 </a:t>
            </a:r>
            <a:r>
              <a:rPr lang="en-US" sz="1600" dirty="0" smtClean="0"/>
              <a:t>year-olds primarily </a:t>
            </a:r>
            <a:r>
              <a:rPr lang="en-US" sz="1600" dirty="0"/>
              <a:t>linked to a </a:t>
            </a:r>
            <a:r>
              <a:rPr lang="en-US" sz="1600" dirty="0" err="1"/>
              <a:t>localised</a:t>
            </a:r>
            <a:r>
              <a:rPr lang="en-US" sz="1600" dirty="0"/>
              <a:t> </a:t>
            </a:r>
            <a:r>
              <a:rPr lang="en-US" sz="1600" dirty="0" smtClean="0"/>
              <a:t>outbreak</a:t>
            </a:r>
            <a:r>
              <a:rPr lang="en-US" sz="1600" dirty="0" smtClean="0">
                <a:latin typeface="+mn-lt"/>
              </a:rPr>
              <a:t>. However, rates in this age range have subsequently fallen as the outbreak has come under control.</a:t>
            </a:r>
          </a:p>
          <a:p>
            <a:pPr marL="252000" indent="-180000">
              <a:lnSpc>
                <a:spcPct val="100000"/>
              </a:lnSpc>
              <a:spcBef>
                <a:spcPts val="1000"/>
              </a:spcBef>
              <a:buFont typeface="Arial" panose="020B0604020202020204" pitchFamily="34" charset="0"/>
              <a:buChar char="•"/>
              <a:defRPr/>
            </a:pPr>
            <a:r>
              <a:rPr lang="en-US" sz="1600" dirty="0" smtClean="0">
                <a:latin typeface="+mn-lt"/>
              </a:rPr>
              <a:t>In the last week the rate in the </a:t>
            </a:r>
            <a:r>
              <a:rPr lang="en-US" sz="1600" dirty="0">
                <a:latin typeface="+mn-lt"/>
              </a:rPr>
              <a:t>5 to 10 year old age </a:t>
            </a:r>
            <a:r>
              <a:rPr lang="en-US" sz="1600" dirty="0" smtClean="0">
                <a:latin typeface="+mn-lt"/>
              </a:rPr>
              <a:t>bracket has risen owing </a:t>
            </a:r>
            <a:r>
              <a:rPr lang="en-US" sz="1600" dirty="0">
                <a:latin typeface="+mn-lt"/>
              </a:rPr>
              <a:t>to </a:t>
            </a:r>
            <a:r>
              <a:rPr lang="en-US" sz="1600" dirty="0" smtClean="0">
                <a:latin typeface="+mn-lt"/>
              </a:rPr>
              <a:t>an outbreak in an educational setting. </a:t>
            </a:r>
            <a:endParaRPr lang="en-US" sz="1600" dirty="0">
              <a:latin typeface="+mn-lt"/>
            </a:endParaRPr>
          </a:p>
          <a:p>
            <a:pPr marL="252000" indent="-180000">
              <a:lnSpc>
                <a:spcPct val="100000"/>
              </a:lnSpc>
              <a:spcBef>
                <a:spcPts val="1000"/>
              </a:spcBef>
              <a:buFont typeface="Arial" panose="020B0604020202020204" pitchFamily="34" charset="0"/>
              <a:buChar char="•"/>
              <a:defRPr/>
            </a:pPr>
            <a:r>
              <a:rPr lang="en-US" sz="1600" dirty="0" smtClean="0"/>
              <a:t>Rates </a:t>
            </a:r>
            <a:r>
              <a:rPr lang="en-US" sz="1600" dirty="0"/>
              <a:t>remain low among those aged 60 and </a:t>
            </a:r>
            <a:r>
              <a:rPr lang="en-US" sz="1600" dirty="0" smtClean="0"/>
              <a:t>over with only two new cases in the seven days to 14 May.</a:t>
            </a:r>
            <a:endParaRPr lang="en-US" sz="1600" dirty="0" smtClean="0">
              <a:latin typeface="+mn-lt"/>
            </a:endParaRPr>
          </a:p>
        </p:txBody>
      </p:sp>
    </p:spTree>
    <p:extLst>
      <p:ext uri="{BB962C8B-B14F-4D97-AF65-F5344CB8AC3E}">
        <p14:creationId xmlns:p14="http://schemas.microsoft.com/office/powerpoint/2010/main" val="3726023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Map showing the last 7 day case rate across the county by MSOA" title="Lab-confirmed cases around the county: this we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2484" y="105180"/>
            <a:ext cx="5970480" cy="549113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descr="Map showing the last 7 day case rate across the county by MSOA" title="Lab-confirmed cases around the county: this week"/>
          <p:cNvSpPr>
            <a:spLocks noGrp="1"/>
          </p:cNvSpPr>
          <p:nvPr>
            <p:ph type="title"/>
          </p:nvPr>
        </p:nvSpPr>
        <p:spPr>
          <a:xfrm>
            <a:off x="151387" y="162905"/>
            <a:ext cx="6194911" cy="787665"/>
          </a:xfrm>
        </p:spPr>
        <p:txBody>
          <a:bodyPr>
            <a:normAutofit/>
          </a:bodyPr>
          <a:lstStyle/>
          <a:p>
            <a:r>
              <a:rPr lang="en-GB" sz="2400" b="1" dirty="0">
                <a:solidFill>
                  <a:srgbClr val="282E2B"/>
                </a:solidFill>
                <a:cs typeface="Arial" panose="020B0604020202020204" pitchFamily="34" charset="0"/>
              </a:rPr>
              <a:t>Lab-confirmed cases around the </a:t>
            </a:r>
            <a:r>
              <a:rPr lang="en-GB" sz="2400" b="1" dirty="0" smtClean="0">
                <a:solidFill>
                  <a:srgbClr val="282E2B"/>
                </a:solidFill>
                <a:cs typeface="Arial" panose="020B0604020202020204" pitchFamily="34" charset="0"/>
              </a:rPr>
              <a:t>county</a:t>
            </a:r>
            <a:r>
              <a:rPr lang="en-GB" sz="2400" b="1" dirty="0">
                <a:solidFill>
                  <a:srgbClr val="282E2B"/>
                </a:solidFill>
                <a:cs typeface="Arial" panose="020B0604020202020204" pitchFamily="34" charset="0"/>
              </a:rPr>
              <a:t>: this </a:t>
            </a:r>
            <a:r>
              <a:rPr lang="en-GB" sz="2400" b="1" dirty="0" smtClean="0">
                <a:solidFill>
                  <a:srgbClr val="282E2B"/>
                </a:solidFill>
                <a:cs typeface="Arial" panose="020B0604020202020204" pitchFamily="34" charset="0"/>
              </a:rPr>
              <a:t>week</a:t>
            </a:r>
            <a:endParaRPr lang="en-GB" sz="2400" dirty="0"/>
          </a:p>
        </p:txBody>
      </p:sp>
      <p:sp>
        <p:nvSpPr>
          <p:cNvPr id="15" name="Rectangle 14"/>
          <p:cNvSpPr/>
          <p:nvPr/>
        </p:nvSpPr>
        <p:spPr>
          <a:xfrm>
            <a:off x="151387" y="987936"/>
            <a:ext cx="6027830" cy="4335089"/>
          </a:xfrm>
          <a:prstGeom prst="rect">
            <a:avLst/>
          </a:prstGeom>
        </p:spPr>
        <p:txBody>
          <a:bodyPr wrap="square" numCol="1" spcCol="360000">
            <a:noAutofit/>
          </a:bodyPr>
          <a:lstStyle/>
          <a:p>
            <a:pPr marL="180000" marR="0" lvl="0" indent="-180000" algn="l" defTabSz="914400" rtl="0" eaLnBrk="1" fontAlgn="auto" latinLnBrk="0" hangingPunct="1">
              <a:spcBef>
                <a:spcPts val="6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smtClean="0">
                <a:ln>
                  <a:noFill/>
                </a:ln>
                <a:effectLst/>
                <a:uLnTx/>
                <a:uFillTx/>
                <a:ea typeface="Times New Roman" panose="02020603050405020304" pitchFamily="18" charset="0"/>
              </a:rPr>
              <a:t>The map shows the latest </a:t>
            </a:r>
            <a:r>
              <a:rPr lang="en-GB" sz="1400" dirty="0" smtClean="0">
                <a:ea typeface="Times New Roman" panose="02020603050405020304" pitchFamily="18" charset="0"/>
              </a:rPr>
              <a:t>7-day </a:t>
            </a:r>
            <a:r>
              <a:rPr kumimoji="0" lang="en-GB" sz="1400" b="0" i="0" u="none" strike="noStrike" kern="1200" cap="none" spc="0" normalizeH="0" baseline="0" noProof="0" dirty="0" smtClean="0">
                <a:ln>
                  <a:noFill/>
                </a:ln>
                <a:effectLst/>
                <a:uLnTx/>
                <a:uFillTx/>
                <a:ea typeface="Times New Roman" panose="02020603050405020304" pitchFamily="18" charset="0"/>
              </a:rPr>
              <a:t>rates of new cases</a:t>
            </a:r>
            <a:r>
              <a:rPr kumimoji="0" lang="en-GB" sz="1400" b="0" i="0" u="none" strike="noStrike" kern="1200" cap="none" spc="0" normalizeH="0" noProof="0" dirty="0" smtClean="0">
                <a:ln>
                  <a:noFill/>
                </a:ln>
                <a:effectLst/>
                <a:uLnTx/>
                <a:uFillTx/>
                <a:ea typeface="Times New Roman" panose="02020603050405020304" pitchFamily="18" charset="0"/>
              </a:rPr>
              <a:t> </a:t>
            </a:r>
            <a:r>
              <a:rPr lang="en-GB" sz="1400" dirty="0" smtClean="0">
                <a:ea typeface="Times New Roman" panose="02020603050405020304" pitchFamily="18" charset="0"/>
              </a:rPr>
              <a:t>per 100,000 population, as published by </a:t>
            </a:r>
            <a:r>
              <a:rPr kumimoji="0" lang="en-GB" sz="1400" b="0" i="0" u="none" strike="noStrike" kern="1200" cap="none" spc="0" normalizeH="0" baseline="0" noProof="0" dirty="0" smtClean="0">
                <a:ln>
                  <a:noFill/>
                </a:ln>
                <a:effectLst/>
                <a:uLnTx/>
                <a:uFillTx/>
                <a:ea typeface="Times New Roman" panose="02020603050405020304" pitchFamily="18" charset="0"/>
              </a:rPr>
              <a:t>Public Health England: the darker the shading, the higher</a:t>
            </a:r>
            <a:r>
              <a:rPr kumimoji="0" lang="en-GB" sz="1400" b="0" i="0" u="none" strike="noStrike" kern="1200" cap="none" spc="0" normalizeH="0" noProof="0" dirty="0" smtClean="0">
                <a:ln>
                  <a:noFill/>
                </a:ln>
                <a:effectLst/>
                <a:uLnTx/>
                <a:uFillTx/>
                <a:ea typeface="Times New Roman" panose="02020603050405020304" pitchFamily="18" charset="0"/>
              </a:rPr>
              <a:t> the rate</a:t>
            </a:r>
            <a:r>
              <a:rPr kumimoji="0" lang="en-GB" sz="1400" b="0" i="0" u="none" strike="noStrike" kern="1200" cap="none" spc="0" normalizeH="0" baseline="0" noProof="0" dirty="0" smtClean="0">
                <a:ln>
                  <a:noFill/>
                </a:ln>
                <a:effectLst/>
                <a:uLnTx/>
                <a:uFillTx/>
                <a:ea typeface="Times New Roman" panose="02020603050405020304" pitchFamily="18" charset="0"/>
              </a:rPr>
              <a:t> (unshaded areas have had fewer than 3 cases in the last 7 days). </a:t>
            </a:r>
            <a:endParaRPr kumimoji="0" lang="en-GB" sz="1400" b="0" i="1" u="none" strike="noStrike" kern="1200" cap="none" spc="0" normalizeH="0" baseline="0" noProof="0" dirty="0" smtClean="0">
              <a:ln>
                <a:noFill/>
              </a:ln>
              <a:effectLst/>
              <a:uLnTx/>
              <a:uFillTx/>
              <a:ea typeface="Times New Roman" panose="02020603050405020304" pitchFamily="18" charset="0"/>
            </a:endParaRPr>
          </a:p>
          <a:p>
            <a:pPr marL="180000" lvl="0" indent="-180000">
              <a:spcBef>
                <a:spcPts val="600"/>
              </a:spcBef>
              <a:spcAft>
                <a:spcPts val="300"/>
              </a:spcAft>
              <a:buFont typeface="Arial" panose="020B0604020202020204" pitchFamily="34" charset="0"/>
              <a:buChar char="•"/>
              <a:defRPr/>
            </a:pPr>
            <a:r>
              <a:rPr lang="en-US" sz="1600" dirty="0">
                <a:ea typeface="Times New Roman" panose="02020603050405020304" pitchFamily="18" charset="0"/>
              </a:rPr>
              <a:t>In the week to </a:t>
            </a:r>
            <a:r>
              <a:rPr lang="en-US" sz="1600" dirty="0" smtClean="0">
                <a:ea typeface="Times New Roman" panose="02020603050405020304" pitchFamily="18" charset="0"/>
              </a:rPr>
              <a:t>13 </a:t>
            </a:r>
            <a:r>
              <a:rPr lang="en-US" sz="1600" dirty="0">
                <a:ea typeface="Times New Roman" panose="02020603050405020304" pitchFamily="18" charset="0"/>
              </a:rPr>
              <a:t>May </a:t>
            </a:r>
            <a:r>
              <a:rPr lang="en-US" sz="1600" dirty="0" smtClean="0">
                <a:ea typeface="Times New Roman" panose="02020603050405020304" pitchFamily="18" charset="0"/>
              </a:rPr>
              <a:t>four of </a:t>
            </a:r>
            <a:r>
              <a:rPr lang="en-US" sz="1600" dirty="0">
                <a:ea typeface="Times New Roman" panose="02020603050405020304" pitchFamily="18" charset="0"/>
              </a:rPr>
              <a:t>Herefordshire’s 23 MSOAs had </a:t>
            </a:r>
            <a:r>
              <a:rPr lang="en-US" sz="1600" dirty="0" smtClean="0">
                <a:ea typeface="Times New Roman" panose="02020603050405020304" pitchFamily="18" charset="0"/>
              </a:rPr>
              <a:t>three or more cases </a:t>
            </a:r>
            <a:r>
              <a:rPr lang="en-US" sz="1600" dirty="0">
                <a:ea typeface="Times New Roman" panose="02020603050405020304" pitchFamily="18" charset="0"/>
              </a:rPr>
              <a:t>all of which had rates above that for England (</a:t>
            </a:r>
            <a:r>
              <a:rPr lang="en-US" sz="1600" dirty="0" smtClean="0">
                <a:ea typeface="Times New Roman" panose="02020603050405020304" pitchFamily="18" charset="0"/>
              </a:rPr>
              <a:t>21 </a:t>
            </a:r>
            <a:r>
              <a:rPr lang="en-US" sz="1600" dirty="0">
                <a:ea typeface="Times New Roman" panose="02020603050405020304" pitchFamily="18" charset="0"/>
              </a:rPr>
              <a:t>per 100,000).</a:t>
            </a:r>
          </a:p>
          <a:p>
            <a:pPr marL="180000" lvl="0" indent="-180000">
              <a:spcBef>
                <a:spcPts val="600"/>
              </a:spcBef>
              <a:spcAft>
                <a:spcPts val="300"/>
              </a:spcAft>
              <a:buFont typeface="Arial" panose="020B0604020202020204" pitchFamily="34" charset="0"/>
              <a:buChar char="•"/>
              <a:defRPr/>
            </a:pPr>
            <a:r>
              <a:rPr lang="en-US" sz="1600" dirty="0">
                <a:ea typeface="Times New Roman" panose="02020603050405020304" pitchFamily="18" charset="0"/>
              </a:rPr>
              <a:t>The highest rates were in;</a:t>
            </a:r>
          </a:p>
          <a:p>
            <a:pPr marL="180000" indent="-180000">
              <a:spcBef>
                <a:spcPts val="600"/>
              </a:spcBef>
              <a:spcAft>
                <a:spcPts val="300"/>
              </a:spcAft>
              <a:buFont typeface="Arial" panose="020B0604020202020204" pitchFamily="34" charset="0"/>
              <a:buChar char="•"/>
              <a:defRPr/>
            </a:pPr>
            <a:r>
              <a:rPr lang="en-US" sz="1600" dirty="0">
                <a:ea typeface="Times New Roman" panose="02020603050405020304" pitchFamily="18" charset="0"/>
              </a:rPr>
              <a:t>‘Hereford South West’ – 97 per 100,000 (8 cases)</a:t>
            </a:r>
          </a:p>
          <a:p>
            <a:pPr marL="180000" lvl="0" indent="-180000">
              <a:spcBef>
                <a:spcPts val="600"/>
              </a:spcBef>
              <a:spcAft>
                <a:spcPts val="300"/>
              </a:spcAft>
              <a:buFont typeface="Arial" panose="020B0604020202020204" pitchFamily="34" charset="0"/>
              <a:buChar char="•"/>
              <a:defRPr/>
            </a:pPr>
            <a:r>
              <a:rPr lang="en-US" sz="1600" dirty="0" smtClean="0">
                <a:ea typeface="Times New Roman" panose="02020603050405020304" pitchFamily="18" charset="0"/>
              </a:rPr>
              <a:t>‘</a:t>
            </a:r>
            <a:r>
              <a:rPr lang="en-US" sz="1600" dirty="0" err="1">
                <a:ea typeface="Times New Roman" panose="02020603050405020304" pitchFamily="18" charset="0"/>
              </a:rPr>
              <a:t>Lugwardine</a:t>
            </a:r>
            <a:r>
              <a:rPr lang="en-US" sz="1600" dirty="0">
                <a:ea typeface="Times New Roman" panose="02020603050405020304" pitchFamily="18" charset="0"/>
              </a:rPr>
              <a:t>, </a:t>
            </a:r>
            <a:r>
              <a:rPr lang="en-US" sz="1600" dirty="0" err="1">
                <a:ea typeface="Times New Roman" panose="02020603050405020304" pitchFamily="18" charset="0"/>
              </a:rPr>
              <a:t>Withington</a:t>
            </a:r>
            <a:r>
              <a:rPr lang="en-US" sz="1600" dirty="0">
                <a:ea typeface="Times New Roman" panose="02020603050405020304" pitchFamily="18" charset="0"/>
              </a:rPr>
              <a:t> &amp; Moreton on Lugg’ - </a:t>
            </a:r>
            <a:r>
              <a:rPr lang="en-US" sz="1600" dirty="0" smtClean="0">
                <a:ea typeface="Times New Roman" panose="02020603050405020304" pitchFamily="18" charset="0"/>
              </a:rPr>
              <a:t>52 </a:t>
            </a:r>
            <a:r>
              <a:rPr lang="en-US" sz="1600" dirty="0">
                <a:ea typeface="Times New Roman" panose="02020603050405020304" pitchFamily="18" charset="0"/>
              </a:rPr>
              <a:t>per 100,000 </a:t>
            </a:r>
            <a:r>
              <a:rPr lang="en-US" sz="1600" dirty="0" smtClean="0">
                <a:ea typeface="Times New Roman" panose="02020603050405020304" pitchFamily="18" charset="0"/>
              </a:rPr>
              <a:t>(4 </a:t>
            </a:r>
            <a:r>
              <a:rPr lang="en-US" sz="1600" dirty="0">
                <a:ea typeface="Times New Roman" panose="02020603050405020304" pitchFamily="18" charset="0"/>
              </a:rPr>
              <a:t>cases</a:t>
            </a:r>
            <a:r>
              <a:rPr lang="en-US" sz="1600" dirty="0" smtClean="0">
                <a:ea typeface="Times New Roman" panose="02020603050405020304" pitchFamily="18" charset="0"/>
              </a:rPr>
              <a:t>)</a:t>
            </a:r>
            <a:endParaRPr lang="en-US" sz="1600" dirty="0">
              <a:ea typeface="Times New Roman" panose="02020603050405020304" pitchFamily="18" charset="0"/>
            </a:endParaRPr>
          </a:p>
        </p:txBody>
      </p:sp>
      <p:sp>
        <p:nvSpPr>
          <p:cNvPr id="14" name="Rectangle 13"/>
          <p:cNvSpPr/>
          <p:nvPr/>
        </p:nvSpPr>
        <p:spPr>
          <a:xfrm>
            <a:off x="88126" y="4143487"/>
            <a:ext cx="6278556" cy="2057862"/>
          </a:xfrm>
          <a:prstGeom prst="rect">
            <a:avLst/>
          </a:prstGeom>
          <a:solidFill>
            <a:schemeClr val="bg1"/>
          </a:solidFill>
          <a:ln w="12700">
            <a:solidFill>
              <a:srgbClr val="FFC000"/>
            </a:solidFill>
          </a:ln>
        </p:spPr>
        <p:txBody>
          <a:bodyPr wrap="square" lIns="36000" tIns="36000" rIns="36000" bIns="36000">
            <a:spAutoFit/>
          </a:bodyPr>
          <a:lstStyle/>
          <a:p>
            <a:pPr>
              <a:spcBef>
                <a:spcPts val="600"/>
              </a:spcBef>
              <a:defRPr/>
            </a:pPr>
            <a:r>
              <a:rPr lang="en-GB" sz="1400" b="1" i="1" dirty="0"/>
              <a:t>! </a:t>
            </a:r>
            <a:r>
              <a:rPr lang="en-GB" sz="1400" b="1" i="1" dirty="0" smtClean="0"/>
              <a:t>Need to know !</a:t>
            </a:r>
            <a:endParaRPr lang="en-GB" sz="1400" dirty="0">
              <a:solidFill>
                <a:srgbClr val="282E2B"/>
              </a:solidFill>
            </a:endParaRPr>
          </a:p>
          <a:p>
            <a:pPr marL="254250" indent="-171450">
              <a:spcBef>
                <a:spcPts val="300"/>
              </a:spcBef>
              <a:buFont typeface="Arial" panose="020B0604020202020204" pitchFamily="34" charset="0"/>
              <a:buChar char="•"/>
              <a:defRPr/>
            </a:pPr>
            <a:r>
              <a:rPr lang="en-US" sz="1200" dirty="0" smtClean="0">
                <a:solidFill>
                  <a:srgbClr val="282E2B"/>
                </a:solidFill>
              </a:rPr>
              <a:t>It’s </a:t>
            </a:r>
            <a:r>
              <a:rPr lang="en-US" sz="1200" dirty="0">
                <a:solidFill>
                  <a:srgbClr val="282E2B"/>
                </a:solidFill>
              </a:rPr>
              <a:t>important to note that these rates are very sensitive to small changes for small areas like </a:t>
            </a:r>
            <a:r>
              <a:rPr lang="en-US" sz="1200" dirty="0" smtClean="0">
                <a:solidFill>
                  <a:srgbClr val="282E2B"/>
                </a:solidFill>
              </a:rPr>
              <a:t>MSOAs. </a:t>
            </a:r>
            <a:r>
              <a:rPr lang="en-US" sz="1200" dirty="0">
                <a:solidFill>
                  <a:srgbClr val="282E2B"/>
                </a:solidFill>
              </a:rPr>
              <a:t>For instance, an increase of 1 case from 9 to 10 cases in an area of 10,000 people (about the size of Ledbury), would increase the rate from 90 to 100 per </a:t>
            </a:r>
            <a:r>
              <a:rPr lang="en-US" sz="1200" dirty="0" smtClean="0">
                <a:solidFill>
                  <a:srgbClr val="282E2B"/>
                </a:solidFill>
              </a:rPr>
              <a:t>100,000.</a:t>
            </a:r>
          </a:p>
          <a:p>
            <a:pPr marL="254250" indent="-171450">
              <a:spcBef>
                <a:spcPts val="300"/>
              </a:spcBef>
              <a:buFont typeface="Arial" panose="020B0604020202020204" pitchFamily="34" charset="0"/>
              <a:buChar char="•"/>
              <a:defRPr/>
            </a:pPr>
            <a:r>
              <a:rPr lang="en-GB" sz="1200" dirty="0" smtClean="0">
                <a:solidFill>
                  <a:srgbClr val="282E2B"/>
                </a:solidFill>
              </a:rPr>
              <a:t>Note </a:t>
            </a:r>
            <a:r>
              <a:rPr lang="en-GB" sz="1200" dirty="0">
                <a:solidFill>
                  <a:srgbClr val="282E2B"/>
                </a:solidFill>
              </a:rPr>
              <a:t>that the slight time-lag in this data reflects that test results are incomplete for the most recent few days</a:t>
            </a:r>
          </a:p>
          <a:p>
            <a:pPr>
              <a:defRPr/>
            </a:pPr>
            <a:endParaRPr lang="en-GB" sz="1200" dirty="0">
              <a:solidFill>
                <a:srgbClr val="282E2B"/>
              </a:solidFill>
            </a:endParaRPr>
          </a:p>
          <a:p>
            <a:pPr>
              <a:defRPr/>
            </a:pPr>
            <a:r>
              <a:rPr lang="en-GB" sz="1200" dirty="0" smtClean="0">
                <a:solidFill>
                  <a:srgbClr val="282E2B"/>
                </a:solidFill>
              </a:rPr>
              <a:t>^ </a:t>
            </a:r>
            <a:r>
              <a:rPr lang="en-GB" sz="1200" dirty="0"/>
              <a:t>Middle super output areas: geographies designed by the Office for National Statistics in 2004 to have broadly similar population sizes – which means that they tend to be geographically bigger in rural Herefordshire</a:t>
            </a:r>
            <a:r>
              <a:rPr lang="en-GB" sz="1400" dirty="0" smtClean="0"/>
              <a:t>.</a:t>
            </a:r>
            <a:endParaRPr lang="en-GB" sz="1400" dirty="0">
              <a:solidFill>
                <a:srgbClr val="282E2B"/>
              </a:solidFill>
            </a:endParaRPr>
          </a:p>
        </p:txBody>
      </p:sp>
      <p:sp>
        <p:nvSpPr>
          <p:cNvPr id="11" name="TextBox 10"/>
          <p:cNvSpPr txBox="1"/>
          <p:nvPr/>
        </p:nvSpPr>
        <p:spPr>
          <a:xfrm>
            <a:off x="6383469" y="6201349"/>
            <a:ext cx="5459087" cy="677108"/>
          </a:xfrm>
          <a:prstGeom prst="rect">
            <a:avLst/>
          </a:prstGeom>
          <a:solidFill>
            <a:schemeClr val="bg1"/>
          </a:solidFill>
        </p:spPr>
        <p:txBody>
          <a:bodyPr wrap="square" rtlCol="0">
            <a:spAutoFit/>
          </a:bodyPr>
          <a:lstStyle/>
          <a:p>
            <a:pPr marL="357188"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282E2B"/>
                </a:solidFill>
                <a:effectLst/>
                <a:uLnTx/>
                <a:uFillTx/>
                <a:latin typeface="Arial" panose="020B0604020202020204"/>
                <a:ea typeface="+mn-ea"/>
                <a:cs typeface="+mn-cs"/>
              </a:rPr>
              <a:t>      </a:t>
            </a:r>
            <a:r>
              <a:rPr kumimoji="0" lang="en-GB" sz="1400" b="1" i="0" u="none" strike="noStrike" kern="1200" cap="none" spc="0" normalizeH="0" baseline="0" noProof="0" dirty="0" smtClean="0">
                <a:ln>
                  <a:noFill/>
                </a:ln>
                <a:solidFill>
                  <a:srgbClr val="282E2B"/>
                </a:solidFill>
                <a:effectLst/>
                <a:uLnTx/>
                <a:uFillTx/>
                <a:latin typeface="Arial" panose="020B0604020202020204"/>
                <a:ea typeface="+mn-ea"/>
                <a:cs typeface="+mn-cs"/>
              </a:rPr>
              <a:t>Where can I find out more? </a:t>
            </a:r>
            <a:r>
              <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rPr>
              <a:t>T</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his map of weekly confirmed cases by middle super output area (MSOA) in England are included in the </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hlinkClick r:id="rId3"/>
              </a:rPr>
              <a:t>PHE dashboard</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 which is updated daily.  </a:t>
            </a:r>
            <a:endPar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endParaRPr>
          </a:p>
        </p:txBody>
      </p:sp>
      <p:pic>
        <p:nvPicPr>
          <p:cNvPr id="16" name="Picture 15" descr="&quot;&quot;"/>
          <p:cNvPicPr>
            <a:picLocks noChangeAspect="1"/>
          </p:cNvPicPr>
          <p:nvPr/>
        </p:nvPicPr>
        <p:blipFill rotWithShape="1">
          <a:blip r:embed="rId4">
            <a:clrChange>
              <a:clrFrom>
                <a:srgbClr val="FFFFFF"/>
              </a:clrFrom>
              <a:clrTo>
                <a:srgbClr val="FFFFFF">
                  <a:alpha val="0"/>
                </a:srgbClr>
              </a:clrTo>
            </a:clrChange>
          </a:blip>
          <a:srcRect l="8548"/>
          <a:stretch/>
        </p:blipFill>
        <p:spPr>
          <a:xfrm>
            <a:off x="6417043" y="6201349"/>
            <a:ext cx="382229" cy="394583"/>
          </a:xfrm>
          <a:prstGeom prst="rect">
            <a:avLst/>
          </a:prstGeom>
        </p:spPr>
      </p:pic>
      <p:sp>
        <p:nvSpPr>
          <p:cNvPr id="19" name="TextBox 18"/>
          <p:cNvSpPr txBox="1"/>
          <p:nvPr/>
        </p:nvSpPr>
        <p:spPr>
          <a:xfrm>
            <a:off x="9264352" y="5705334"/>
            <a:ext cx="29908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282E2B"/>
                </a:solidFill>
                <a:effectLst/>
                <a:uLnTx/>
                <a:uFillTx/>
                <a:latin typeface="Arial" panose="020B0604020202020204"/>
                <a:ea typeface="+mn-ea"/>
                <a:cs typeface="+mn-cs"/>
              </a:rPr>
              <a:t>Time period: (7/5/21 to </a:t>
            </a:r>
            <a:r>
              <a:rPr lang="en-GB" sz="1400" dirty="0" smtClean="0">
                <a:solidFill>
                  <a:srgbClr val="282E2B"/>
                </a:solidFill>
                <a:latin typeface="Arial" panose="020B0604020202020204"/>
              </a:rPr>
              <a:t>13/5</a:t>
            </a:r>
            <a:r>
              <a:rPr kumimoji="0" lang="en-GB" sz="1400" b="0" i="0" u="none" strike="noStrike" kern="1200" cap="none" spc="0" normalizeH="0" baseline="0" noProof="0" dirty="0" smtClean="0">
                <a:ln>
                  <a:noFill/>
                </a:ln>
                <a:solidFill>
                  <a:srgbClr val="282E2B"/>
                </a:solidFill>
                <a:effectLst/>
                <a:uLnTx/>
                <a:uFillTx/>
                <a:latin typeface="Arial" panose="020B0604020202020204"/>
                <a:ea typeface="+mn-ea"/>
                <a:cs typeface="+mn-cs"/>
              </a:rPr>
              <a:t>/21</a:t>
            </a:r>
            <a:r>
              <a:rPr kumimoji="0" lang="en-GB" sz="1800" b="0" i="0" u="none" strike="noStrike" kern="1200" cap="none" spc="0" normalizeH="0" baseline="0" noProof="0" dirty="0" smtClean="0">
                <a:ln>
                  <a:noFill/>
                </a:ln>
                <a:solidFill>
                  <a:srgbClr val="282E2B"/>
                </a:solidFill>
                <a:effectLst/>
                <a:uLnTx/>
                <a:uFillTx/>
                <a:latin typeface="Arial" panose="020B0604020202020204"/>
                <a:ea typeface="+mn-ea"/>
                <a:cs typeface="+mn-cs"/>
              </a:rPr>
              <a:t>)</a:t>
            </a:r>
            <a:endParaRPr kumimoji="0" lang="en-GB" sz="1800" b="0" i="0" u="none" strike="noStrike" kern="1200" cap="none" spc="0" normalizeH="0" baseline="0" noProof="0" dirty="0">
              <a:ln>
                <a:noFill/>
              </a:ln>
              <a:solidFill>
                <a:srgbClr val="282E2B"/>
              </a:solidFill>
              <a:effectLst/>
              <a:uLnTx/>
              <a:uFillTx/>
              <a:latin typeface="Arial" panose="020B0604020202020204"/>
              <a:ea typeface="+mn-ea"/>
              <a:cs typeface="+mn-cs"/>
            </a:endParaRPr>
          </a:p>
        </p:txBody>
      </p:sp>
      <p:pic>
        <p:nvPicPr>
          <p:cNvPr id="7" name="Picture 6"/>
          <p:cNvPicPr>
            <a:picLocks noChangeAspect="1"/>
          </p:cNvPicPr>
          <p:nvPr/>
        </p:nvPicPr>
        <p:blipFill>
          <a:blip r:embed="rId5"/>
          <a:stretch>
            <a:fillRect/>
          </a:stretch>
        </p:blipFill>
        <p:spPr>
          <a:xfrm>
            <a:off x="6528048" y="5010960"/>
            <a:ext cx="1790476" cy="942857"/>
          </a:xfrm>
          <a:prstGeom prst="rect">
            <a:avLst/>
          </a:prstGeom>
        </p:spPr>
      </p:pic>
    </p:spTree>
    <p:extLst>
      <p:ext uri="{BB962C8B-B14F-4D97-AF65-F5344CB8AC3E}">
        <p14:creationId xmlns:p14="http://schemas.microsoft.com/office/powerpoint/2010/main" val="20331913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able showing weekly 7 day case rate across the county by MSOA from December 2020 onwards" title="Lab-confirmed cases around the county: trends in rates over time"/>
          <p:cNvPicPr>
            <a:picLocks noChangeAspect="1"/>
          </p:cNvPicPr>
          <p:nvPr/>
        </p:nvPicPr>
        <p:blipFill>
          <a:blip r:embed="rId3"/>
          <a:stretch>
            <a:fillRect/>
          </a:stretch>
        </p:blipFill>
        <p:spPr>
          <a:xfrm>
            <a:off x="1575348" y="2269165"/>
            <a:ext cx="10447080" cy="4491804"/>
          </a:xfrm>
          <a:prstGeom prst="rect">
            <a:avLst/>
          </a:prstGeom>
        </p:spPr>
      </p:pic>
      <p:sp>
        <p:nvSpPr>
          <p:cNvPr id="2" name="Title 1" title="Lab-confirmed cases around the county: trends in rates over time"/>
          <p:cNvSpPr>
            <a:spLocks noGrp="1"/>
          </p:cNvSpPr>
          <p:nvPr>
            <p:ph type="title"/>
          </p:nvPr>
        </p:nvSpPr>
        <p:spPr>
          <a:xfrm>
            <a:off x="92480" y="54699"/>
            <a:ext cx="11519999" cy="399575"/>
          </a:xfrm>
        </p:spPr>
        <p:txBody>
          <a:bodyPr>
            <a:normAutofit fontScale="90000"/>
          </a:bodyPr>
          <a:lstStyle/>
          <a:p>
            <a:r>
              <a:rPr lang="en-GB" sz="2400" b="1" dirty="0">
                <a:solidFill>
                  <a:srgbClr val="282E2B"/>
                </a:solidFill>
                <a:cs typeface="Arial" panose="020B0604020202020204" pitchFamily="34" charset="0"/>
              </a:rPr>
              <a:t>Lab-confirmed cases around the county: trends in rates over </a:t>
            </a:r>
            <a:r>
              <a:rPr lang="en-GB" sz="2400" b="1" dirty="0" smtClean="0">
                <a:solidFill>
                  <a:srgbClr val="282E2B"/>
                </a:solidFill>
                <a:cs typeface="Arial" panose="020B0604020202020204" pitchFamily="34" charset="0"/>
              </a:rPr>
              <a:t>time</a:t>
            </a:r>
            <a:endParaRPr lang="en-GB" sz="2400" b="1" dirty="0"/>
          </a:p>
        </p:txBody>
      </p:sp>
      <p:sp>
        <p:nvSpPr>
          <p:cNvPr id="5" name="TextBox 4"/>
          <p:cNvSpPr txBox="1"/>
          <p:nvPr/>
        </p:nvSpPr>
        <p:spPr>
          <a:xfrm>
            <a:off x="23574" y="454274"/>
            <a:ext cx="11977082" cy="2231380"/>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1600" dirty="0"/>
              <a:t>Whilst the previous slide shows cases in the last 7 days, this “heat map” shows how the 7-day rates per 100,000 have changed in each area of </a:t>
            </a:r>
            <a:r>
              <a:rPr lang="en-US" sz="1600" dirty="0" smtClean="0"/>
              <a:t>Herefordshire from December</a:t>
            </a:r>
            <a:r>
              <a:rPr lang="en-US" sz="1600" dirty="0"/>
              <a:t>. The areas (MSOAs*) are ranked by the rate in the last week.</a:t>
            </a:r>
          </a:p>
          <a:p>
            <a:pPr marL="742950" lvl="1" indent="-285750">
              <a:spcBef>
                <a:spcPts val="600"/>
              </a:spcBef>
              <a:buFont typeface="Arial" panose="020B0604020202020204" pitchFamily="34" charset="0"/>
              <a:buChar char="•"/>
            </a:pPr>
            <a:r>
              <a:rPr lang="en-US" sz="1400" dirty="0"/>
              <a:t>It’s important to note that rates per 100,000 can be significantly affected by relatively small numbers of cases in areas as small as MSOAs, especially in the current situation of single-figure case numbers.  The absolute number of cases are shown as context.</a:t>
            </a:r>
          </a:p>
          <a:p>
            <a:pPr marL="285750" indent="-285750">
              <a:spcBef>
                <a:spcPts val="600"/>
              </a:spcBef>
              <a:buFont typeface="Arial" panose="020B0604020202020204" pitchFamily="34" charset="0"/>
              <a:buChar char="•"/>
            </a:pPr>
            <a:r>
              <a:rPr lang="en-US" sz="1600" dirty="0" smtClean="0"/>
              <a:t>As numbers of cases remain relatively low the </a:t>
            </a:r>
            <a:r>
              <a:rPr lang="en-US" sz="1600" dirty="0"/>
              <a:t>heat map tends to highlight geographical ‘hot </a:t>
            </a:r>
            <a:r>
              <a:rPr lang="en-US" sz="1600" dirty="0" smtClean="0"/>
              <a:t>spots</a:t>
            </a:r>
            <a:r>
              <a:rPr lang="en-US" sz="1600" dirty="0"/>
              <a:t>’. </a:t>
            </a:r>
            <a:r>
              <a:rPr lang="en-US" sz="1600" dirty="0" smtClean="0"/>
              <a:t>This is particularly evident in ‘</a:t>
            </a:r>
            <a:r>
              <a:rPr lang="en-US" sz="1600" dirty="0" err="1" smtClean="0"/>
              <a:t>Lugwardine</a:t>
            </a:r>
            <a:r>
              <a:rPr lang="en-US" sz="1600" dirty="0"/>
              <a:t>, </a:t>
            </a:r>
            <a:r>
              <a:rPr lang="en-US" sz="1600" dirty="0" err="1"/>
              <a:t>Withington</a:t>
            </a:r>
            <a:r>
              <a:rPr lang="en-US" sz="1600" dirty="0"/>
              <a:t> &amp; Moreton on </a:t>
            </a:r>
            <a:r>
              <a:rPr lang="en-US" sz="1600" dirty="0" smtClean="0"/>
              <a:t>Lugg’ where the number of new cases increased in the three weeks to 7 May, although the rate fell last week as the associated local outbreak has come under control.</a:t>
            </a:r>
          </a:p>
          <a:p>
            <a:pPr marL="285750" indent="-285750">
              <a:spcBef>
                <a:spcPts val="600"/>
              </a:spcBef>
              <a:buFont typeface="Arial" panose="020B0604020202020204" pitchFamily="34" charset="0"/>
              <a:buChar char="•"/>
            </a:pPr>
            <a:r>
              <a:rPr lang="en-US" sz="1600" dirty="0" smtClean="0"/>
              <a:t>The increasing rate in Hereford South West  and Hereford West are linked to an outbreak in an educational setting.</a:t>
            </a:r>
            <a:r>
              <a:rPr lang="en-US" sz="1600" dirty="0" smtClean="0">
                <a:solidFill>
                  <a:srgbClr val="FF0000"/>
                </a:solidFill>
              </a:rPr>
              <a:t> </a:t>
            </a:r>
            <a:endParaRPr lang="en-US" sz="1600" dirty="0">
              <a:solidFill>
                <a:srgbClr val="FF0000"/>
              </a:solidFill>
            </a:endParaRPr>
          </a:p>
        </p:txBody>
      </p:sp>
      <p:sp>
        <p:nvSpPr>
          <p:cNvPr id="4" name="TextBox 3"/>
          <p:cNvSpPr txBox="1"/>
          <p:nvPr/>
        </p:nvSpPr>
        <p:spPr>
          <a:xfrm>
            <a:off x="191344" y="5860723"/>
            <a:ext cx="1487808" cy="900246"/>
          </a:xfrm>
          <a:prstGeom prst="rect">
            <a:avLst/>
          </a:prstGeom>
          <a:solidFill>
            <a:schemeClr val="bg1"/>
          </a:solidFill>
        </p:spPr>
        <p:txBody>
          <a:bodyPr wrap="square" rtlCol="0">
            <a:spAutoFit/>
          </a:bodyPr>
          <a:lstStyle/>
          <a:p>
            <a:pPr lvl="0">
              <a:defRPr/>
            </a:pPr>
            <a:r>
              <a:rPr lang="en-GB" sz="1050" dirty="0">
                <a:solidFill>
                  <a:srgbClr val="282E2B"/>
                </a:solidFill>
              </a:rPr>
              <a:t>* Middle super output areas: geographies designed by </a:t>
            </a:r>
            <a:r>
              <a:rPr lang="en-GB" sz="1050" dirty="0" smtClean="0">
                <a:solidFill>
                  <a:srgbClr val="282E2B"/>
                </a:solidFill>
              </a:rPr>
              <a:t>ONS </a:t>
            </a:r>
            <a:r>
              <a:rPr lang="en-GB" sz="1050" dirty="0">
                <a:solidFill>
                  <a:srgbClr val="282E2B"/>
                </a:solidFill>
              </a:rPr>
              <a:t>to have broadly similar population sizes</a:t>
            </a:r>
          </a:p>
        </p:txBody>
      </p:sp>
    </p:spTree>
    <p:extLst>
      <p:ext uri="{BB962C8B-B14F-4D97-AF65-F5344CB8AC3E}">
        <p14:creationId xmlns:p14="http://schemas.microsoft.com/office/powerpoint/2010/main" val="2894043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Map showing the proportion of the population aged 50+ having recieved 1st dose of vaccine by MSOA" title="Vaccinations in Herefordshire"/>
          <p:cNvSpPr>
            <a:spLocks noGrp="1"/>
          </p:cNvSpPr>
          <p:nvPr>
            <p:ph type="title"/>
          </p:nvPr>
        </p:nvSpPr>
        <p:spPr>
          <a:xfrm>
            <a:off x="119336" y="116632"/>
            <a:ext cx="6192688" cy="548680"/>
          </a:xfrm>
        </p:spPr>
        <p:txBody>
          <a:bodyPr>
            <a:normAutofit fontScale="90000"/>
          </a:bodyPr>
          <a:lstStyle/>
          <a:p>
            <a:r>
              <a:rPr lang="en-GB" sz="2700" b="1" dirty="0" smtClean="0">
                <a:solidFill>
                  <a:srgbClr val="282E2B"/>
                </a:solidFill>
                <a:cs typeface="Arial" panose="020B0604020202020204" pitchFamily="34" charset="0"/>
              </a:rPr>
              <a:t>Vaccinations in Herefordshire: 1</a:t>
            </a:r>
            <a:r>
              <a:rPr lang="en-GB" sz="2700" b="1" baseline="30000" dirty="0" smtClean="0">
                <a:solidFill>
                  <a:srgbClr val="282E2B"/>
                </a:solidFill>
                <a:cs typeface="Arial" panose="020B0604020202020204" pitchFamily="34" charset="0"/>
              </a:rPr>
              <a:t>st</a:t>
            </a:r>
            <a:r>
              <a:rPr lang="en-GB" sz="2700" b="1" dirty="0" smtClean="0">
                <a:solidFill>
                  <a:srgbClr val="282E2B"/>
                </a:solidFill>
                <a:cs typeface="Arial" panose="020B0604020202020204" pitchFamily="34" charset="0"/>
              </a:rPr>
              <a:t> dose</a:t>
            </a:r>
            <a:endParaRPr lang="en-GB" sz="2700" dirty="0"/>
          </a:p>
        </p:txBody>
      </p:sp>
      <p:sp>
        <p:nvSpPr>
          <p:cNvPr id="10" name="Title 1"/>
          <p:cNvSpPr txBox="1">
            <a:spLocks/>
          </p:cNvSpPr>
          <p:nvPr/>
        </p:nvSpPr>
        <p:spPr>
          <a:xfrm>
            <a:off x="204898" y="665312"/>
            <a:ext cx="6899214" cy="3367057"/>
          </a:xfrm>
          <a:prstGeom prst="rect">
            <a:avLst/>
          </a:prstGeom>
          <a:ln>
            <a:noFill/>
          </a:ln>
        </p:spPr>
        <p:txBody>
          <a:bodyPr vert="horz" wrap="squar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lvl="1" indent="-285750">
              <a:lnSpc>
                <a:spcPct val="105000"/>
              </a:lnSpc>
              <a:spcAft>
                <a:spcPts val="1200"/>
              </a:spcAft>
              <a:buFont typeface="Arial" panose="020B0604020202020204" pitchFamily="34" charset="0"/>
              <a:buChar char="•"/>
            </a:pPr>
            <a:r>
              <a:rPr lang="en-GB" sz="1500" dirty="0">
                <a:latin typeface="+mj-lt"/>
                <a:ea typeface="+mj-ea"/>
                <a:cs typeface="+mj-cs"/>
              </a:rPr>
              <a:t>NHS data indicates that as of </a:t>
            </a:r>
            <a:r>
              <a:rPr lang="en-GB" sz="1500" dirty="0" smtClean="0">
                <a:latin typeface="+mj-lt"/>
                <a:ea typeface="+mj-ea"/>
                <a:cs typeface="+mj-cs"/>
              </a:rPr>
              <a:t>11 April </a:t>
            </a:r>
            <a:r>
              <a:rPr lang="en-GB" sz="1500" b="1" dirty="0" smtClean="0">
                <a:latin typeface="+mj-lt"/>
                <a:ea typeface="+mj-ea"/>
                <a:cs typeface="+mj-cs"/>
              </a:rPr>
              <a:t>109,869 </a:t>
            </a:r>
            <a:r>
              <a:rPr lang="en-GB" sz="1500" dirty="0">
                <a:latin typeface="+mj-lt"/>
                <a:ea typeface="+mj-ea"/>
                <a:cs typeface="+mj-cs"/>
              </a:rPr>
              <a:t>Herefordshire residents had received their first </a:t>
            </a:r>
            <a:r>
              <a:rPr lang="en-GB" sz="1500" dirty="0" smtClean="0">
                <a:latin typeface="+mj-lt"/>
                <a:ea typeface="+mj-ea"/>
                <a:cs typeface="+mj-cs"/>
              </a:rPr>
              <a:t>dose: </a:t>
            </a:r>
            <a:r>
              <a:rPr lang="en-GB" sz="1500" b="1" dirty="0" smtClean="0">
                <a:latin typeface="+mj-lt"/>
                <a:ea typeface="+mj-ea"/>
                <a:cs typeface="+mj-cs"/>
              </a:rPr>
              <a:t>70%</a:t>
            </a:r>
            <a:r>
              <a:rPr lang="en-GB" sz="1500" dirty="0" smtClean="0">
                <a:latin typeface="+mj-lt"/>
                <a:ea typeface="+mj-ea"/>
                <a:cs typeface="+mj-cs"/>
              </a:rPr>
              <a:t> </a:t>
            </a:r>
            <a:r>
              <a:rPr lang="en-GB" sz="1500" dirty="0">
                <a:latin typeface="+mj-lt"/>
                <a:ea typeface="+mj-ea"/>
                <a:cs typeface="+mj-cs"/>
              </a:rPr>
              <a:t>of eligible residents (aged 18+).</a:t>
            </a:r>
          </a:p>
          <a:p>
            <a:pPr marL="285750" lvl="1" indent="-285750">
              <a:lnSpc>
                <a:spcPct val="105000"/>
              </a:lnSpc>
              <a:spcAft>
                <a:spcPts val="1200"/>
              </a:spcAft>
              <a:buFont typeface="Arial" panose="020B0604020202020204" pitchFamily="34" charset="0"/>
              <a:buChar char="•"/>
            </a:pPr>
            <a:r>
              <a:rPr lang="en-GB" sz="1500" dirty="0">
                <a:latin typeface="+mj-lt"/>
                <a:ea typeface="+mj-ea"/>
                <a:cs typeface="+mj-cs"/>
              </a:rPr>
              <a:t>The proportion of the </a:t>
            </a:r>
            <a:r>
              <a:rPr lang="en-GB" sz="1500" dirty="0" smtClean="0">
                <a:latin typeface="+mj-lt"/>
                <a:ea typeface="+mj-ea"/>
                <a:cs typeface="+mj-cs"/>
              </a:rPr>
              <a:t>community dwelling population vaccinated </a:t>
            </a:r>
            <a:r>
              <a:rPr lang="en-GB" sz="1500" dirty="0">
                <a:latin typeface="+mj-lt"/>
                <a:ea typeface="+mj-ea"/>
                <a:cs typeface="+mj-cs"/>
              </a:rPr>
              <a:t>by MSOA ranges from </a:t>
            </a:r>
            <a:r>
              <a:rPr lang="en-GB" sz="1500" dirty="0" smtClean="0">
                <a:latin typeface="+mj-lt"/>
                <a:ea typeface="+mj-ea"/>
                <a:cs typeface="+mj-cs"/>
              </a:rPr>
              <a:t>59% (Hereford Central) </a:t>
            </a:r>
            <a:r>
              <a:rPr lang="en-GB" sz="1500" dirty="0">
                <a:latin typeface="+mj-lt"/>
                <a:ea typeface="+mj-ea"/>
                <a:cs typeface="+mj-cs"/>
              </a:rPr>
              <a:t>to </a:t>
            </a:r>
            <a:r>
              <a:rPr lang="en-GB" sz="1500" dirty="0" smtClean="0">
                <a:latin typeface="+mj-lt"/>
                <a:ea typeface="+mj-ea"/>
                <a:cs typeface="+mj-cs"/>
              </a:rPr>
              <a:t>81% </a:t>
            </a:r>
            <a:r>
              <a:rPr lang="en-GB" sz="1500" dirty="0">
                <a:latin typeface="+mj-lt"/>
                <a:ea typeface="+mj-ea"/>
                <a:cs typeface="+mj-cs"/>
              </a:rPr>
              <a:t>(</a:t>
            </a:r>
            <a:r>
              <a:rPr lang="en-GB" sz="1500" dirty="0" err="1">
                <a:latin typeface="+mj-lt"/>
                <a:ea typeface="+mj-ea"/>
                <a:cs typeface="+mj-cs"/>
              </a:rPr>
              <a:t>Colwall</a:t>
            </a:r>
            <a:r>
              <a:rPr lang="en-GB" sz="1500" dirty="0">
                <a:latin typeface="+mj-lt"/>
                <a:ea typeface="+mj-ea"/>
                <a:cs typeface="+mj-cs"/>
              </a:rPr>
              <a:t>, </a:t>
            </a:r>
            <a:r>
              <a:rPr lang="en-GB" sz="1500" dirty="0" err="1">
                <a:latin typeface="+mj-lt"/>
                <a:ea typeface="+mj-ea"/>
                <a:cs typeface="+mj-cs"/>
              </a:rPr>
              <a:t>Cradley</a:t>
            </a:r>
            <a:r>
              <a:rPr lang="en-GB" sz="1500" dirty="0">
                <a:latin typeface="+mj-lt"/>
                <a:ea typeface="+mj-ea"/>
                <a:cs typeface="+mj-cs"/>
              </a:rPr>
              <a:t> &amp; Wellington).</a:t>
            </a:r>
          </a:p>
          <a:p>
            <a:pPr marL="285750" lvl="1" indent="-285750">
              <a:lnSpc>
                <a:spcPct val="105000"/>
              </a:lnSpc>
              <a:spcAft>
                <a:spcPts val="1200"/>
              </a:spcAft>
              <a:buFont typeface="Arial" panose="020B0604020202020204" pitchFamily="34" charset="0"/>
              <a:buChar char="•"/>
            </a:pPr>
            <a:r>
              <a:rPr lang="en-GB" sz="1500" dirty="0">
                <a:latin typeface="+mj-lt"/>
                <a:ea typeface="+mj-ea"/>
                <a:cs typeface="+mj-cs"/>
              </a:rPr>
              <a:t>The </a:t>
            </a:r>
            <a:r>
              <a:rPr lang="en-GB" sz="1500" dirty="0" smtClean="0">
                <a:latin typeface="+mj-lt"/>
                <a:ea typeface="+mj-ea"/>
                <a:cs typeface="+mj-cs"/>
              </a:rPr>
              <a:t>proportion </a:t>
            </a:r>
            <a:r>
              <a:rPr lang="en-GB" sz="1500" dirty="0">
                <a:latin typeface="+mj-lt"/>
                <a:ea typeface="+mj-ea"/>
                <a:cs typeface="+mj-cs"/>
              </a:rPr>
              <a:t>vaccinated </a:t>
            </a:r>
            <a:r>
              <a:rPr lang="en-GB" sz="1500" dirty="0" smtClean="0">
                <a:latin typeface="+mj-lt"/>
                <a:ea typeface="+mj-ea"/>
                <a:cs typeface="+mj-cs"/>
              </a:rPr>
              <a:t>is currently lower </a:t>
            </a:r>
            <a:r>
              <a:rPr lang="en-GB" sz="1500" dirty="0">
                <a:latin typeface="+mj-lt"/>
                <a:ea typeface="+mj-ea"/>
                <a:cs typeface="+mj-cs"/>
              </a:rPr>
              <a:t>in Hereford </a:t>
            </a:r>
            <a:r>
              <a:rPr lang="en-GB" sz="1500" dirty="0" smtClean="0">
                <a:latin typeface="+mj-lt"/>
                <a:ea typeface="+mj-ea"/>
                <a:cs typeface="+mj-cs"/>
              </a:rPr>
              <a:t>(64%) </a:t>
            </a:r>
            <a:r>
              <a:rPr lang="en-GB" sz="1500" dirty="0">
                <a:latin typeface="+mj-lt"/>
                <a:ea typeface="+mj-ea"/>
                <a:cs typeface="+mj-cs"/>
              </a:rPr>
              <a:t>than the rest of the </a:t>
            </a:r>
            <a:r>
              <a:rPr lang="en-GB" sz="1500" dirty="0" smtClean="0">
                <a:latin typeface="+mj-lt"/>
                <a:ea typeface="+mj-ea"/>
                <a:cs typeface="+mj-cs"/>
              </a:rPr>
              <a:t>county (73%). </a:t>
            </a:r>
            <a:endParaRPr lang="en-GB" sz="1500" dirty="0">
              <a:latin typeface="+mj-lt"/>
              <a:ea typeface="+mj-ea"/>
              <a:cs typeface="+mj-cs"/>
            </a:endParaRPr>
          </a:p>
          <a:p>
            <a:pPr>
              <a:lnSpc>
                <a:spcPct val="105000"/>
              </a:lnSpc>
              <a:spcBef>
                <a:spcPts val="0"/>
              </a:spcBef>
              <a:spcAft>
                <a:spcPts val="1200"/>
              </a:spcAft>
            </a:pPr>
            <a:r>
              <a:rPr lang="en-GB" sz="1500" b="1" dirty="0" smtClean="0"/>
              <a:t>Note</a:t>
            </a:r>
            <a:r>
              <a:rPr lang="en-GB" sz="1500" b="1" dirty="0"/>
              <a:t>: </a:t>
            </a:r>
            <a:r>
              <a:rPr lang="en-GB" sz="1500" dirty="0"/>
              <a:t>Differences in the proportion of the population vaccinated by MSOA will, in </a:t>
            </a:r>
            <a:r>
              <a:rPr lang="en-GB" sz="1500" dirty="0" smtClean="0"/>
              <a:t>part, </a:t>
            </a:r>
            <a:r>
              <a:rPr lang="en-GB" sz="1500" dirty="0"/>
              <a:t>reflect the </a:t>
            </a:r>
            <a:r>
              <a:rPr lang="en-GB" sz="1500" dirty="0" smtClean="0"/>
              <a:t>differing </a:t>
            </a:r>
            <a:r>
              <a:rPr lang="en-GB" sz="1500" dirty="0"/>
              <a:t>age </a:t>
            </a:r>
            <a:r>
              <a:rPr lang="en-GB" sz="1500" dirty="0" smtClean="0"/>
              <a:t>profiles </a:t>
            </a:r>
            <a:r>
              <a:rPr lang="en-GB" sz="1500" dirty="0"/>
              <a:t>between </a:t>
            </a:r>
            <a:r>
              <a:rPr lang="en-GB" sz="1500" dirty="0" smtClean="0"/>
              <a:t>areas because of the way the vaccine programme has been prioritised. The complexities of the data mean that it currently isn’t possible to account for this in reporting.</a:t>
            </a:r>
            <a:endParaRPr lang="en-GB" sz="1500" dirty="0"/>
          </a:p>
        </p:txBody>
      </p:sp>
      <p:sp>
        <p:nvSpPr>
          <p:cNvPr id="11" name="TextBox 10"/>
          <p:cNvSpPr txBox="1"/>
          <p:nvPr/>
        </p:nvSpPr>
        <p:spPr>
          <a:xfrm>
            <a:off x="124025" y="4159504"/>
            <a:ext cx="6776936" cy="1754326"/>
          </a:xfrm>
          <a:prstGeom prst="rect">
            <a:avLst/>
          </a:prstGeom>
          <a:solidFill>
            <a:schemeClr val="bg1"/>
          </a:solidFill>
          <a:ln w="28575">
            <a:solidFill>
              <a:schemeClr val="accent1"/>
            </a:solidFill>
          </a:ln>
        </p:spPr>
        <p:txBody>
          <a:bodyPr wrap="square" rtlCol="0">
            <a:spAutoFit/>
          </a:bodyPr>
          <a:lstStyle/>
          <a:p>
            <a:r>
              <a:rPr lang="en-GB" sz="1400" b="1" i="1" dirty="0" smtClean="0"/>
              <a:t>! Be aware !</a:t>
            </a:r>
          </a:p>
          <a:p>
            <a:pPr>
              <a:lnSpc>
                <a:spcPct val="100000"/>
              </a:lnSpc>
              <a:spcBef>
                <a:spcPts val="300"/>
              </a:spcBef>
              <a:defRPr/>
            </a:pPr>
            <a:r>
              <a:rPr lang="en-GB" sz="1200" i="1" dirty="0" smtClean="0"/>
              <a:t>Some readers may have access to other sources of data on vaccinations.  Numbers and percentages may vary due to:</a:t>
            </a:r>
          </a:p>
          <a:p>
            <a:pPr marL="360000" lvl="1" indent="-180000">
              <a:spcBef>
                <a:spcPts val="300"/>
              </a:spcBef>
              <a:buFont typeface="Arial" panose="020B0604020202020204" pitchFamily="34" charset="0"/>
              <a:buChar char="•"/>
              <a:defRPr/>
            </a:pPr>
            <a:r>
              <a:rPr lang="en-GB" sz="1200" i="1" dirty="0" smtClean="0"/>
              <a:t>Date: the published NHS data lags behind unpublished data intended for other intelligence purposes</a:t>
            </a:r>
            <a:endParaRPr lang="en-GB" sz="1200" i="1" dirty="0"/>
          </a:p>
          <a:p>
            <a:pPr marL="360000" lvl="1" indent="-180000">
              <a:spcBef>
                <a:spcPts val="300"/>
              </a:spcBef>
              <a:buFont typeface="Arial" panose="020B0604020202020204" pitchFamily="34" charset="0"/>
              <a:buChar char="•"/>
              <a:defRPr/>
            </a:pPr>
            <a:r>
              <a:rPr lang="en-GB" sz="1200" i="1" dirty="0" smtClean="0"/>
              <a:t>Population base: the figure here is the percentage of the </a:t>
            </a:r>
            <a:r>
              <a:rPr lang="en-GB" sz="1200" b="1" i="1" dirty="0" smtClean="0"/>
              <a:t>resident</a:t>
            </a:r>
            <a:r>
              <a:rPr lang="en-GB" sz="1200" i="1" dirty="0" smtClean="0"/>
              <a:t> population, whilst others will be a proportion of those </a:t>
            </a:r>
            <a:r>
              <a:rPr lang="en-GB" sz="1200" b="1" i="1" dirty="0" smtClean="0"/>
              <a:t>registered</a:t>
            </a:r>
            <a:r>
              <a:rPr lang="en-GB" sz="1200" i="1" dirty="0" smtClean="0"/>
              <a:t> with a GP</a:t>
            </a:r>
          </a:p>
          <a:p>
            <a:pPr marL="360000" lvl="1" indent="-180000">
              <a:spcBef>
                <a:spcPts val="300"/>
              </a:spcBef>
              <a:buFont typeface="Arial" panose="020B0604020202020204" pitchFamily="34" charset="0"/>
              <a:buChar char="•"/>
              <a:defRPr/>
            </a:pPr>
            <a:r>
              <a:rPr lang="en-GB" sz="1200" i="1" dirty="0" smtClean="0"/>
              <a:t>Age/eligibility group: reporting groups can change</a:t>
            </a:r>
          </a:p>
        </p:txBody>
      </p:sp>
      <p:sp>
        <p:nvSpPr>
          <p:cNvPr id="7" name="TextBox 6"/>
          <p:cNvSpPr txBox="1"/>
          <p:nvPr/>
        </p:nvSpPr>
        <p:spPr>
          <a:xfrm>
            <a:off x="119336" y="6255541"/>
            <a:ext cx="8069484" cy="492443"/>
          </a:xfrm>
          <a:prstGeom prst="rect">
            <a:avLst/>
          </a:prstGeom>
          <a:solidFill>
            <a:schemeClr val="bg1"/>
          </a:solidFill>
        </p:spPr>
        <p:txBody>
          <a:bodyPr wrap="square" rtlCol="0">
            <a:spAutoFit/>
          </a:bodyPr>
          <a:lstStyle/>
          <a:p>
            <a:pPr marL="357188">
              <a:spcBef>
                <a:spcPts val="600"/>
              </a:spcBef>
              <a:spcAft>
                <a:spcPts val="600"/>
              </a:spcAft>
            </a:pPr>
            <a:r>
              <a:rPr lang="en-GB" sz="1400" b="1" dirty="0" smtClean="0"/>
              <a:t> </a:t>
            </a:r>
            <a:r>
              <a:rPr lang="en-GB" sz="1200" b="1" dirty="0" smtClean="0"/>
              <a:t>     </a:t>
            </a:r>
            <a:r>
              <a:rPr lang="en-GB" sz="1400" b="1" dirty="0" smtClean="0"/>
              <a:t>Where can I find out more? </a:t>
            </a:r>
            <a:r>
              <a:rPr lang="en-GB" sz="1200" dirty="0" smtClean="0"/>
              <a:t>The numbers of COVID-19 vaccinations are published weekly (Thursdays) by the NHS: </a:t>
            </a:r>
            <a:r>
              <a:rPr lang="en-GB" sz="1200" dirty="0" smtClean="0">
                <a:hlinkClick r:id="rId3"/>
              </a:rPr>
              <a:t>www.england.nhs.uk/statistics/statistical-work-areas/covid-19-vaccinations/</a:t>
            </a:r>
            <a:r>
              <a:rPr lang="en-GB" sz="1200" dirty="0" smtClean="0"/>
              <a:t> </a:t>
            </a:r>
            <a:endParaRPr lang="en-GB" sz="1200" dirty="0"/>
          </a:p>
        </p:txBody>
      </p:sp>
      <p:pic>
        <p:nvPicPr>
          <p:cNvPr id="8" name="Picture 7" descr="&quot;&quot;"/>
          <p:cNvPicPr>
            <a:picLocks noChangeAspect="1"/>
          </p:cNvPicPr>
          <p:nvPr/>
        </p:nvPicPr>
        <p:blipFill rotWithShape="1">
          <a:blip r:embed="rId4">
            <a:clrChange>
              <a:clrFrom>
                <a:srgbClr val="FFFFFF"/>
              </a:clrFrom>
              <a:clrTo>
                <a:srgbClr val="FFFFFF">
                  <a:alpha val="0"/>
                </a:srgbClr>
              </a:clrTo>
            </a:clrChange>
          </a:blip>
          <a:srcRect l="8548"/>
          <a:stretch/>
        </p:blipFill>
        <p:spPr>
          <a:xfrm>
            <a:off x="335360" y="6218902"/>
            <a:ext cx="362312" cy="338513"/>
          </a:xfrm>
          <a:prstGeom prst="rect">
            <a:avLst/>
          </a:prstGeom>
        </p:spPr>
      </p:pic>
      <p:pic>
        <p:nvPicPr>
          <p:cNvPr id="3" name="Picture 2" descr="Map showing proportion of population aged 18+ having recieved first does of vaccine by MSOA" title="Vaccinations in Herefordshire"/>
          <p:cNvPicPr>
            <a:picLocks noChangeAspect="1"/>
          </p:cNvPicPr>
          <p:nvPr/>
        </p:nvPicPr>
        <p:blipFill>
          <a:blip r:embed="rId5"/>
          <a:stretch>
            <a:fillRect/>
          </a:stretch>
        </p:blipFill>
        <p:spPr>
          <a:xfrm>
            <a:off x="7104112" y="116632"/>
            <a:ext cx="4950932" cy="5865589"/>
          </a:xfrm>
          <a:prstGeom prst="rect">
            <a:avLst/>
          </a:prstGeom>
        </p:spPr>
      </p:pic>
    </p:spTree>
    <p:extLst>
      <p:ext uri="{BB962C8B-B14F-4D97-AF65-F5344CB8AC3E}">
        <p14:creationId xmlns:p14="http://schemas.microsoft.com/office/powerpoint/2010/main" val="652523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319" y="548680"/>
            <a:ext cx="11519999" cy="548680"/>
          </a:xfrm>
        </p:spPr>
        <p:txBody>
          <a:bodyPr>
            <a:normAutofit/>
          </a:bodyPr>
          <a:lstStyle/>
          <a:p>
            <a:r>
              <a:rPr lang="en-GB" sz="2800" b="1" kern="0" dirty="0">
                <a:latin typeface="Arial" panose="020B0604020202020204" pitchFamily="34" charset="0"/>
                <a:cs typeface="Arial" panose="020B0604020202020204" pitchFamily="34" charset="0"/>
              </a:rPr>
              <a:t>Vaccination: Uptake by age group</a:t>
            </a:r>
            <a:endParaRPr lang="en-GB" sz="2700" dirty="0"/>
          </a:p>
        </p:txBody>
      </p:sp>
      <p:sp>
        <p:nvSpPr>
          <p:cNvPr id="10" name="Title 1"/>
          <p:cNvSpPr txBox="1">
            <a:spLocks/>
          </p:cNvSpPr>
          <p:nvPr/>
        </p:nvSpPr>
        <p:spPr>
          <a:xfrm>
            <a:off x="123318" y="1196752"/>
            <a:ext cx="5396618" cy="2880320"/>
          </a:xfrm>
          <a:prstGeom prst="rect">
            <a:avLst/>
          </a:prstGeom>
          <a:ln>
            <a:noFill/>
          </a:ln>
        </p:spPr>
        <p:txBody>
          <a:bodyPr vert="horz" wrap="squar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buFont typeface="Arial" panose="020B0604020202020204" pitchFamily="34" charset="0"/>
              <a:buChar char="•"/>
            </a:pPr>
            <a:r>
              <a:rPr lang="en-GB" sz="1800" dirty="0"/>
              <a:t>At 45%, 1</a:t>
            </a:r>
            <a:r>
              <a:rPr lang="en-GB" sz="1800" baseline="30000" dirty="0"/>
              <a:t>st</a:t>
            </a:r>
            <a:r>
              <a:rPr lang="en-GB" sz="1800" dirty="0"/>
              <a:t> dose uptake among 40-44 year olds in the county is behind the W </a:t>
            </a:r>
            <a:r>
              <a:rPr lang="en-GB" sz="1800" dirty="0" err="1"/>
              <a:t>Mids</a:t>
            </a:r>
            <a:r>
              <a:rPr lang="en-GB" sz="1800" dirty="0"/>
              <a:t> (59%) and England (56%) averages.</a:t>
            </a:r>
          </a:p>
          <a:p>
            <a:pPr marL="285750" lvl="0" indent="-285750">
              <a:lnSpc>
                <a:spcPct val="100000"/>
              </a:lnSpc>
              <a:spcBef>
                <a:spcPts val="600"/>
              </a:spcBef>
              <a:buFont typeface="Arial" panose="020B0604020202020204" pitchFamily="34" charset="0"/>
              <a:buChar char="•"/>
              <a:defRPr/>
            </a:pPr>
            <a:r>
              <a:rPr lang="en-US" sz="1800" dirty="0">
                <a:latin typeface="+mn-lt"/>
              </a:rPr>
              <a:t>Also behind is uptake among 45-59 year olds, 69% in the county, compared to the 73% average for both the W </a:t>
            </a:r>
            <a:r>
              <a:rPr lang="en-US" sz="1800" dirty="0" err="1">
                <a:latin typeface="+mn-lt"/>
              </a:rPr>
              <a:t>Mids</a:t>
            </a:r>
            <a:r>
              <a:rPr lang="en-US" sz="1800" dirty="0">
                <a:latin typeface="+mn-lt"/>
              </a:rPr>
              <a:t> and England</a:t>
            </a:r>
            <a:r>
              <a:rPr lang="en-US" sz="1800" dirty="0" smtClean="0">
                <a:latin typeface="+mn-lt"/>
              </a:rPr>
              <a:t>.</a:t>
            </a:r>
          </a:p>
          <a:p>
            <a:pPr marL="285750" lvl="0" indent="-285750">
              <a:lnSpc>
                <a:spcPct val="100000"/>
              </a:lnSpc>
              <a:spcBef>
                <a:spcPts val="600"/>
              </a:spcBef>
              <a:buFont typeface="Arial" panose="020B0604020202020204" pitchFamily="34" charset="0"/>
              <a:buChar char="•"/>
              <a:defRPr/>
            </a:pPr>
            <a:r>
              <a:rPr lang="en-US" sz="1800" dirty="0">
                <a:latin typeface="+mn-lt"/>
              </a:rPr>
              <a:t>Uptake in all other age groups is in line with/ above regional and national averages</a:t>
            </a:r>
            <a:r>
              <a:rPr lang="en-US" sz="1800" dirty="0" smtClean="0">
                <a:latin typeface="+mn-lt"/>
              </a:rPr>
              <a:t>.</a:t>
            </a:r>
            <a:endParaRPr lang="en-US" sz="1800" dirty="0">
              <a:latin typeface="+mn-lt"/>
            </a:endParaRPr>
          </a:p>
        </p:txBody>
      </p:sp>
      <p:pic>
        <p:nvPicPr>
          <p:cNvPr id="9" name="Picture 8" descr="&quot;&quot;"/>
          <p:cNvPicPr>
            <a:picLocks noChangeAspect="1"/>
          </p:cNvPicPr>
          <p:nvPr/>
        </p:nvPicPr>
        <p:blipFill rotWithShape="1">
          <a:blip r:embed="rId3">
            <a:clrChange>
              <a:clrFrom>
                <a:srgbClr val="FFFFFF"/>
              </a:clrFrom>
              <a:clrTo>
                <a:srgbClr val="FFFFFF">
                  <a:alpha val="0"/>
                </a:srgbClr>
              </a:clrTo>
            </a:clrChange>
          </a:blip>
          <a:srcRect l="8548"/>
          <a:stretch/>
        </p:blipFill>
        <p:spPr>
          <a:xfrm>
            <a:off x="479376" y="6191465"/>
            <a:ext cx="377226" cy="384543"/>
          </a:xfrm>
          <a:prstGeom prst="rect">
            <a:avLst/>
          </a:prstGeom>
        </p:spPr>
      </p:pic>
      <p:pic>
        <p:nvPicPr>
          <p:cNvPr id="4" name="Picture 3" descr="Chart showing proportion of population by age age groups having recieved first dose of the vaccine in Herefordshire, England and the West Midlands" title="Vaccination uptake by age group"/>
          <p:cNvPicPr>
            <a:picLocks noChangeAspect="1"/>
          </p:cNvPicPr>
          <p:nvPr/>
        </p:nvPicPr>
        <p:blipFill>
          <a:blip r:embed="rId4"/>
          <a:stretch>
            <a:fillRect/>
          </a:stretch>
        </p:blipFill>
        <p:spPr>
          <a:xfrm>
            <a:off x="5507225" y="1196752"/>
            <a:ext cx="6252154" cy="4248472"/>
          </a:xfrm>
          <a:prstGeom prst="rect">
            <a:avLst/>
          </a:prstGeom>
        </p:spPr>
      </p:pic>
      <p:sp>
        <p:nvSpPr>
          <p:cNvPr id="12" name="TextBox 11"/>
          <p:cNvSpPr txBox="1"/>
          <p:nvPr/>
        </p:nvSpPr>
        <p:spPr>
          <a:xfrm>
            <a:off x="123318" y="4797152"/>
            <a:ext cx="5383907" cy="861774"/>
          </a:xfrm>
          <a:prstGeom prst="rect">
            <a:avLst/>
          </a:prstGeom>
          <a:solidFill>
            <a:schemeClr val="bg1"/>
          </a:solidFill>
        </p:spPr>
        <p:txBody>
          <a:bodyPr wrap="square" rtlCol="0">
            <a:spAutoFit/>
          </a:bodyPr>
          <a:lstStyle/>
          <a:p>
            <a:pPr marL="357188">
              <a:spcBef>
                <a:spcPts val="600"/>
              </a:spcBef>
              <a:spcAft>
                <a:spcPts val="600"/>
              </a:spcAft>
            </a:pPr>
            <a:r>
              <a:rPr lang="en-GB" sz="1400" b="1" dirty="0" smtClean="0"/>
              <a:t> </a:t>
            </a:r>
            <a:r>
              <a:rPr lang="en-GB" sz="1200" b="1" dirty="0" smtClean="0"/>
              <a:t>     </a:t>
            </a:r>
            <a:r>
              <a:rPr lang="en-GB" sz="1400" b="1" dirty="0" smtClean="0"/>
              <a:t>Where can I find out more? </a:t>
            </a:r>
            <a:r>
              <a:rPr lang="en-GB" sz="1200" dirty="0" smtClean="0"/>
              <a:t>The numbers of COVID-19 vaccinations are published weekly (Thursdays) by the NHS: </a:t>
            </a:r>
            <a:r>
              <a:rPr lang="en-GB" sz="1200" dirty="0" smtClean="0">
                <a:hlinkClick r:id="rId5"/>
              </a:rPr>
              <a:t>www.england.nhs.uk/statistics/statistical-work-areas/covid-19-vaccinations/</a:t>
            </a:r>
            <a:r>
              <a:rPr lang="en-GB" sz="1200" dirty="0" smtClean="0"/>
              <a:t> </a:t>
            </a:r>
            <a:endParaRPr lang="en-GB" sz="1200" dirty="0"/>
          </a:p>
        </p:txBody>
      </p:sp>
      <p:pic>
        <p:nvPicPr>
          <p:cNvPr id="13" name="Picture 12" descr="&quot;&quot;"/>
          <p:cNvPicPr>
            <a:picLocks noChangeAspect="1"/>
          </p:cNvPicPr>
          <p:nvPr/>
        </p:nvPicPr>
        <p:blipFill rotWithShape="1">
          <a:blip r:embed="rId3">
            <a:clrChange>
              <a:clrFrom>
                <a:srgbClr val="FFFFFF"/>
              </a:clrFrom>
              <a:clrTo>
                <a:srgbClr val="FFFFFF">
                  <a:alpha val="0"/>
                </a:srgbClr>
              </a:clrTo>
            </a:clrChange>
          </a:blip>
          <a:srcRect l="8548"/>
          <a:stretch/>
        </p:blipFill>
        <p:spPr>
          <a:xfrm>
            <a:off x="305677" y="4797152"/>
            <a:ext cx="362312" cy="324566"/>
          </a:xfrm>
          <a:prstGeom prst="rect">
            <a:avLst/>
          </a:prstGeom>
        </p:spPr>
      </p:pic>
    </p:spTree>
    <p:extLst>
      <p:ext uri="{BB962C8B-B14F-4D97-AF65-F5344CB8AC3E}">
        <p14:creationId xmlns:p14="http://schemas.microsoft.com/office/powerpoint/2010/main" val="30373743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793" y="128192"/>
            <a:ext cx="11519999" cy="548680"/>
          </a:xfrm>
        </p:spPr>
        <p:txBody>
          <a:bodyPr>
            <a:normAutofit/>
          </a:bodyPr>
          <a:lstStyle/>
          <a:p>
            <a:r>
              <a:rPr lang="en-GB" sz="2700" b="1" dirty="0">
                <a:solidFill>
                  <a:srgbClr val="282E2B"/>
                </a:solidFill>
                <a:cs typeface="Arial" panose="020B0604020202020204" pitchFamily="34" charset="0"/>
              </a:rPr>
              <a:t>Patients with </a:t>
            </a:r>
            <a:r>
              <a:rPr lang="en-GB" sz="2700" b="1" dirty="0" smtClean="0">
                <a:solidFill>
                  <a:srgbClr val="282E2B"/>
                </a:solidFill>
                <a:cs typeface="Arial" panose="020B0604020202020204" pitchFamily="34" charset="0"/>
              </a:rPr>
              <a:t>Covid-19</a:t>
            </a:r>
            <a:r>
              <a:rPr lang="en-GB" sz="2700" dirty="0" smtClean="0"/>
              <a:t> </a:t>
            </a:r>
            <a:r>
              <a:rPr lang="en-GB" sz="2700" b="1" dirty="0" smtClean="0">
                <a:solidFill>
                  <a:srgbClr val="282E2B"/>
                </a:solidFill>
                <a:cs typeface="Arial" panose="020B0604020202020204" pitchFamily="34" charset="0"/>
              </a:rPr>
              <a:t>in Herefordshire hospitals</a:t>
            </a:r>
            <a:endParaRPr lang="en-GB" sz="2700" dirty="0"/>
          </a:p>
        </p:txBody>
      </p:sp>
      <p:sp>
        <p:nvSpPr>
          <p:cNvPr id="10" name="Title 1"/>
          <p:cNvSpPr txBox="1">
            <a:spLocks/>
          </p:cNvSpPr>
          <p:nvPr/>
        </p:nvSpPr>
        <p:spPr>
          <a:xfrm>
            <a:off x="41384" y="676872"/>
            <a:ext cx="11832819" cy="1432954"/>
          </a:xfrm>
          <a:prstGeom prst="rect">
            <a:avLst/>
          </a:prstGeom>
          <a:ln>
            <a:noFill/>
          </a:ln>
        </p:spPr>
        <p:txBody>
          <a:bodyPr vert="horz" wrap="squar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0000" lvl="0" indent="-180000">
              <a:lnSpc>
                <a:spcPct val="100000"/>
              </a:lnSpc>
              <a:spcBef>
                <a:spcPts val="600"/>
              </a:spcBef>
              <a:buFont typeface="Arial" panose="020B0604020202020204" pitchFamily="34" charset="0"/>
              <a:buChar char="•"/>
              <a:defRPr/>
            </a:pPr>
            <a:r>
              <a:rPr lang="en-US" sz="1600" dirty="0" smtClean="0">
                <a:latin typeface="+mn-lt"/>
              </a:rPr>
              <a:t>Published data shows that by 8 May there was one COVID-19 patient in Wye Valley Trust hospitals - for five days over the Easter weekend (3 to 7 April) there were none – for the first time since 20 September</a:t>
            </a:r>
          </a:p>
          <a:p>
            <a:pPr marL="180000" lvl="0" indent="-180000">
              <a:lnSpc>
                <a:spcPct val="100000"/>
              </a:lnSpc>
              <a:spcBef>
                <a:spcPts val="600"/>
              </a:spcBef>
              <a:buFont typeface="Arial" panose="020B0604020202020204" pitchFamily="34" charset="0"/>
              <a:buChar char="•"/>
              <a:defRPr/>
            </a:pPr>
            <a:r>
              <a:rPr lang="en-US" sz="1600" dirty="0" smtClean="0">
                <a:latin typeface="+mn-lt"/>
              </a:rPr>
              <a:t>Over the course of the pandemic a total of 758 patients have been admitted, almost a third of whom were admitted during January.  Sixteen patients were admitted during March and six in April, while only one have been admitted in May (as of 9 May);  no patients have been on mechanical ventilation since mid-March. </a:t>
            </a:r>
          </a:p>
        </p:txBody>
      </p:sp>
      <p:sp>
        <p:nvSpPr>
          <p:cNvPr id="7" name="TextBox 6"/>
          <p:cNvSpPr txBox="1"/>
          <p:nvPr/>
        </p:nvSpPr>
        <p:spPr>
          <a:xfrm>
            <a:off x="207666" y="6224592"/>
            <a:ext cx="11928648" cy="553998"/>
          </a:xfrm>
          <a:prstGeom prst="rect">
            <a:avLst/>
          </a:prstGeom>
          <a:solidFill>
            <a:schemeClr val="bg1"/>
          </a:solidFill>
        </p:spPr>
        <p:txBody>
          <a:bodyPr wrap="square" rtlCol="0">
            <a:spAutoFit/>
          </a:bodyPr>
          <a:lstStyle/>
          <a:p>
            <a:pPr marL="357188">
              <a:spcBef>
                <a:spcPts val="600"/>
              </a:spcBef>
              <a:spcAft>
                <a:spcPts val="600"/>
              </a:spcAft>
            </a:pPr>
            <a:r>
              <a:rPr lang="en-GB" sz="1600" b="1" dirty="0" smtClean="0"/>
              <a:t> </a:t>
            </a:r>
            <a:r>
              <a:rPr lang="en-GB" sz="1400" b="1" dirty="0" smtClean="0"/>
              <a:t>     Where can I find out more? </a:t>
            </a:r>
            <a:r>
              <a:rPr lang="en-GB" sz="1400" dirty="0" smtClean="0"/>
              <a:t>The numbers of COVID-19 patients in hospital by acute trust are updated </a:t>
            </a:r>
            <a:r>
              <a:rPr lang="en-GB" sz="1400" dirty="0"/>
              <a:t>daily </a:t>
            </a:r>
            <a:r>
              <a:rPr lang="en-GB" sz="1400" dirty="0" smtClean="0"/>
              <a:t>by PHE </a:t>
            </a:r>
            <a:r>
              <a:rPr lang="en-GB" sz="1400" dirty="0"/>
              <a:t>at </a:t>
            </a:r>
            <a:r>
              <a:rPr lang="en-GB" sz="1400" dirty="0" smtClean="0">
                <a:hlinkClick r:id="rId3"/>
              </a:rPr>
              <a:t>https</a:t>
            </a:r>
            <a:r>
              <a:rPr lang="en-GB" sz="1400" dirty="0">
                <a:hlinkClick r:id="rId3"/>
              </a:rPr>
              <a:t>://coronavirus.data.gov.uk</a:t>
            </a:r>
            <a:r>
              <a:rPr lang="en-GB" sz="1400" dirty="0" smtClean="0">
                <a:hlinkClick r:id="rId3"/>
              </a:rPr>
              <a:t>/</a:t>
            </a:r>
            <a:r>
              <a:rPr lang="en-GB" sz="1400" dirty="0" smtClean="0"/>
              <a:t>, with an 11 day lag. </a:t>
            </a:r>
            <a:endParaRPr lang="en-GB" sz="1400" dirty="0"/>
          </a:p>
        </p:txBody>
      </p:sp>
      <p:pic>
        <p:nvPicPr>
          <p:cNvPr id="9" name="Picture 8" descr="&quot;&quot;"/>
          <p:cNvPicPr>
            <a:picLocks noChangeAspect="1"/>
          </p:cNvPicPr>
          <p:nvPr/>
        </p:nvPicPr>
        <p:blipFill rotWithShape="1">
          <a:blip r:embed="rId4">
            <a:clrChange>
              <a:clrFrom>
                <a:srgbClr val="FFFFFF"/>
              </a:clrFrom>
              <a:clrTo>
                <a:srgbClr val="FFFFFF">
                  <a:alpha val="0"/>
                </a:srgbClr>
              </a:clrTo>
            </a:clrChange>
          </a:blip>
          <a:srcRect l="8548"/>
          <a:stretch/>
        </p:blipFill>
        <p:spPr>
          <a:xfrm>
            <a:off x="479376" y="6191465"/>
            <a:ext cx="377226" cy="384543"/>
          </a:xfrm>
          <a:prstGeom prst="rect">
            <a:avLst/>
          </a:prstGeom>
        </p:spPr>
      </p:pic>
      <p:pic>
        <p:nvPicPr>
          <p:cNvPr id="3" name="Picture 2" descr="chart showing daily number of COVID-19 inpatients in Wye valley Trust hospitals from April 2020 onwards" title="Patients in hospital"/>
          <p:cNvPicPr>
            <a:picLocks noChangeAspect="1"/>
          </p:cNvPicPr>
          <p:nvPr/>
        </p:nvPicPr>
        <p:blipFill>
          <a:blip r:embed="rId5"/>
          <a:stretch>
            <a:fillRect/>
          </a:stretch>
        </p:blipFill>
        <p:spPr>
          <a:xfrm>
            <a:off x="232869" y="2443184"/>
            <a:ext cx="11646617" cy="3448050"/>
          </a:xfrm>
          <a:prstGeom prst="rect">
            <a:avLst/>
          </a:prstGeom>
        </p:spPr>
      </p:pic>
    </p:spTree>
    <p:extLst>
      <p:ext uri="{BB962C8B-B14F-4D97-AF65-F5344CB8AC3E}">
        <p14:creationId xmlns:p14="http://schemas.microsoft.com/office/powerpoint/2010/main" val="25988579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84" y="88098"/>
            <a:ext cx="11519999" cy="501700"/>
          </a:xfrm>
        </p:spPr>
        <p:txBody>
          <a:bodyPr>
            <a:normAutofit/>
          </a:bodyPr>
          <a:lstStyle/>
          <a:p>
            <a:r>
              <a:rPr lang="en-GB" sz="2700" b="1" dirty="0" smtClean="0"/>
              <a:t>Profile of deaths: published data</a:t>
            </a:r>
            <a:endParaRPr lang="en-GB" sz="2700" b="1" dirty="0"/>
          </a:p>
        </p:txBody>
      </p:sp>
      <p:sp>
        <p:nvSpPr>
          <p:cNvPr id="12" name="Rectangle 11"/>
          <p:cNvSpPr/>
          <p:nvPr/>
        </p:nvSpPr>
        <p:spPr>
          <a:xfrm>
            <a:off x="1960" y="632449"/>
            <a:ext cx="5815610" cy="4524315"/>
          </a:xfrm>
          <a:prstGeom prst="rect">
            <a:avLst/>
          </a:prstGeom>
          <a:solidFill>
            <a:schemeClr val="bg1"/>
          </a:solidFill>
        </p:spPr>
        <p:txBody>
          <a:bodyPr wrap="square">
            <a:spAutoFit/>
          </a:bodyPr>
          <a:lstStyle/>
          <a:p>
            <a:pPr marL="180000" indent="-180000">
              <a:spcBef>
                <a:spcPts val="1200"/>
              </a:spcBef>
              <a:buFont typeface="Arial" panose="020B0604020202020204" pitchFamily="34" charset="0"/>
              <a:buChar char="•"/>
            </a:pPr>
            <a:r>
              <a:rPr lang="en-US" sz="1600" b="1" dirty="0" smtClean="0"/>
              <a:t>Two deaths related to Covid-19 </a:t>
            </a:r>
            <a:r>
              <a:rPr lang="en-US" sz="1600" dirty="0" smtClean="0"/>
              <a:t>has been reported in ONS’ published data since the last update (</a:t>
            </a:r>
            <a:r>
              <a:rPr lang="en-US" sz="1600" dirty="0"/>
              <a:t>occurring by </a:t>
            </a:r>
            <a:r>
              <a:rPr lang="en-US" sz="1600" dirty="0" smtClean="0"/>
              <a:t>30 April and </a:t>
            </a:r>
            <a:r>
              <a:rPr lang="en-US" sz="1600" dirty="0"/>
              <a:t>registered by </a:t>
            </a:r>
            <a:r>
              <a:rPr lang="en-US" sz="1600" dirty="0" smtClean="0"/>
              <a:t>7 May) – both deaths occurred during the week ending 2 April</a:t>
            </a:r>
          </a:p>
          <a:p>
            <a:pPr marL="432000" lvl="1" indent="-180000">
              <a:spcBef>
                <a:spcPts val="1200"/>
              </a:spcBef>
              <a:buFont typeface="Arial" panose="020B0604020202020204" pitchFamily="34" charset="0"/>
              <a:buChar char="•"/>
            </a:pPr>
            <a:r>
              <a:rPr lang="en-US" sz="1400" dirty="0"/>
              <a:t>T</a:t>
            </a:r>
            <a:r>
              <a:rPr lang="en-US" sz="1400" dirty="0" smtClean="0"/>
              <a:t>aking </a:t>
            </a:r>
            <a:r>
              <a:rPr lang="en-US" sz="1400" dirty="0"/>
              <a:t>the official total amongst Herefordshire residents to </a:t>
            </a:r>
            <a:r>
              <a:rPr lang="en-US" sz="1400" dirty="0" smtClean="0"/>
              <a:t>337 </a:t>
            </a:r>
            <a:r>
              <a:rPr lang="en-US" sz="1400" dirty="0"/>
              <a:t>throughout the whole </a:t>
            </a:r>
            <a:r>
              <a:rPr lang="en-US" sz="1400" dirty="0" smtClean="0"/>
              <a:t>pandemic</a:t>
            </a:r>
          </a:p>
          <a:p>
            <a:pPr marL="432000" lvl="1" indent="-180000">
              <a:spcBef>
                <a:spcPts val="1200"/>
              </a:spcBef>
              <a:buFont typeface="Arial" panose="020B0604020202020204" pitchFamily="34" charset="0"/>
              <a:buChar char="•"/>
            </a:pPr>
            <a:r>
              <a:rPr lang="en-US" sz="1400" dirty="0" smtClean="0"/>
              <a:t>Eleven recorded since the end of February</a:t>
            </a:r>
            <a:endParaRPr lang="en-US" sz="1400" dirty="0"/>
          </a:p>
          <a:p>
            <a:pPr marL="180000" indent="-180000">
              <a:spcBef>
                <a:spcPts val="1200"/>
              </a:spcBef>
              <a:spcAft>
                <a:spcPts val="600"/>
              </a:spcAft>
              <a:buFont typeface="Arial" panose="020B0604020202020204" pitchFamily="34" charset="0"/>
              <a:buChar char="•"/>
            </a:pPr>
            <a:r>
              <a:rPr lang="en-US" sz="1600" dirty="0" err="1" smtClean="0"/>
              <a:t>Covid</a:t>
            </a:r>
            <a:r>
              <a:rPr lang="en-US" sz="1600" dirty="0" smtClean="0"/>
              <a:t>-related deaths </a:t>
            </a:r>
            <a:r>
              <a:rPr lang="en-US" sz="1600" dirty="0"/>
              <a:t>in Herefordshire remain lower than nationally: crude death rate is currently </a:t>
            </a:r>
            <a:r>
              <a:rPr lang="en-US" sz="1600" dirty="0" smtClean="0"/>
              <a:t>175 </a:t>
            </a:r>
            <a:r>
              <a:rPr lang="en-US" sz="1600" dirty="0"/>
              <a:t>per 100,000 compared to </a:t>
            </a:r>
            <a:r>
              <a:rPr lang="en-US" sz="1600" dirty="0" smtClean="0"/>
              <a:t>England’s 234.</a:t>
            </a:r>
            <a:endParaRPr lang="en-US" sz="1600" dirty="0"/>
          </a:p>
          <a:p>
            <a:pPr marL="180000" indent="-180000">
              <a:spcBef>
                <a:spcPts val="1200"/>
              </a:spcBef>
              <a:spcAft>
                <a:spcPts val="600"/>
              </a:spcAft>
              <a:buFont typeface="Arial" panose="020B0604020202020204" pitchFamily="34" charset="0"/>
              <a:buChar char="•"/>
            </a:pPr>
            <a:r>
              <a:rPr lang="en-GB" sz="1600" dirty="0"/>
              <a:t>Public Health England also publish numbers of people who have </a:t>
            </a:r>
            <a:r>
              <a:rPr lang="en-GB" sz="1600" b="1" dirty="0"/>
              <a:t>died within 28 days </a:t>
            </a:r>
            <a:r>
              <a:rPr lang="en-GB" sz="1600" dirty="0"/>
              <a:t>of a first positive test:</a:t>
            </a:r>
          </a:p>
          <a:p>
            <a:pPr marL="432000" lvl="1" indent="-180000">
              <a:spcBef>
                <a:spcPts val="1200"/>
              </a:spcBef>
              <a:spcAft>
                <a:spcPts val="600"/>
              </a:spcAft>
              <a:buFont typeface="Arial" panose="020B0604020202020204" pitchFamily="34" charset="0"/>
              <a:buChar char="•"/>
            </a:pPr>
            <a:r>
              <a:rPr lang="en-GB" sz="1400" dirty="0" smtClean="0"/>
              <a:t>282 </a:t>
            </a:r>
            <a:r>
              <a:rPr lang="en-GB" sz="1400" dirty="0"/>
              <a:t>in total (registered by </a:t>
            </a:r>
            <a:r>
              <a:rPr lang="en-GB" sz="1400" dirty="0" smtClean="0"/>
              <a:t>17 May), </a:t>
            </a:r>
            <a:r>
              <a:rPr lang="en-GB" sz="1400" dirty="0"/>
              <a:t>a figure lower than that published by ONS as the latter does not require a positive test for COVID-19 to be mentioned on a death certificate. </a:t>
            </a:r>
            <a:endParaRPr lang="en-US" sz="1600" dirty="0" smtClean="0"/>
          </a:p>
        </p:txBody>
      </p:sp>
      <p:sp>
        <p:nvSpPr>
          <p:cNvPr id="7" name="Rectangle 6"/>
          <p:cNvSpPr/>
          <p:nvPr/>
        </p:nvSpPr>
        <p:spPr>
          <a:xfrm>
            <a:off x="76589" y="5084614"/>
            <a:ext cx="5631868" cy="861774"/>
          </a:xfrm>
          <a:prstGeom prst="rect">
            <a:avLst/>
          </a:prstGeom>
          <a:solidFill>
            <a:schemeClr val="bg1"/>
          </a:solidFill>
          <a:ln>
            <a:solidFill>
              <a:schemeClr val="tx2"/>
            </a:solidFill>
          </a:ln>
        </p:spPr>
        <p:txBody>
          <a:bodyPr wrap="square">
            <a:spAutoFit/>
          </a:bodyPr>
          <a:lstStyle/>
          <a:p>
            <a:r>
              <a:rPr lang="en-US" sz="1000" b="1" dirty="0" smtClean="0"/>
              <a:t>          Where can I find out more? </a:t>
            </a:r>
            <a:r>
              <a:rPr lang="en-US" sz="1000" dirty="0"/>
              <a:t>ONS publish </a:t>
            </a:r>
            <a:r>
              <a:rPr lang="en-US" sz="1000" dirty="0">
                <a:hlinkClick r:id="rId3"/>
              </a:rPr>
              <a:t>provisional data on weekly </a:t>
            </a:r>
            <a:r>
              <a:rPr lang="en-US" sz="1000" dirty="0" smtClean="0">
                <a:hlinkClick r:id="rId3"/>
              </a:rPr>
              <a:t>numbers </a:t>
            </a:r>
            <a:r>
              <a:rPr lang="en-US" sz="1000" dirty="0">
                <a:hlinkClick r:id="rId3"/>
              </a:rPr>
              <a:t>of registered deaths</a:t>
            </a:r>
            <a:r>
              <a:rPr lang="en-US" sz="1000" dirty="0"/>
              <a:t> by usual residence </a:t>
            </a:r>
            <a:r>
              <a:rPr lang="en-US" sz="1000" dirty="0" smtClean="0"/>
              <a:t>for local authorities every </a:t>
            </a:r>
            <a:r>
              <a:rPr lang="en-US" sz="1000" dirty="0"/>
              <a:t>Tuesday, with an 11 day lag. Deaths recorded as COVID-19 </a:t>
            </a:r>
            <a:r>
              <a:rPr lang="en-US" sz="1000" dirty="0" smtClean="0"/>
              <a:t>by ONS include </a:t>
            </a:r>
            <a:r>
              <a:rPr lang="en-US" sz="1000" dirty="0"/>
              <a:t>deaths where possible or confirmed COVID-19 is mentioned as any cause of death</a:t>
            </a:r>
            <a:r>
              <a:rPr lang="en-US" sz="1000" dirty="0" smtClean="0"/>
              <a:t>. They are therefore higher than the </a:t>
            </a:r>
            <a:r>
              <a:rPr lang="en-US" sz="1000" dirty="0" smtClean="0">
                <a:hlinkClick r:id="rId4"/>
              </a:rPr>
              <a:t>PHE figures</a:t>
            </a:r>
            <a:r>
              <a:rPr lang="en-US" sz="1000" dirty="0" smtClean="0"/>
              <a:t>, which only include those who have died following a positive test.  </a:t>
            </a:r>
          </a:p>
        </p:txBody>
      </p:sp>
      <p:pic>
        <p:nvPicPr>
          <p:cNvPr id="8" name="Picture 7" descr="&quot;&quot;"/>
          <p:cNvPicPr>
            <a:picLocks noChangeAspect="1"/>
          </p:cNvPicPr>
          <p:nvPr/>
        </p:nvPicPr>
        <p:blipFill rotWithShape="1">
          <a:blip r:embed="rId5">
            <a:clrChange>
              <a:clrFrom>
                <a:srgbClr val="FFFFFF"/>
              </a:clrFrom>
              <a:clrTo>
                <a:srgbClr val="FFFFFF">
                  <a:alpha val="0"/>
                </a:srgbClr>
              </a:clrTo>
            </a:clrChange>
          </a:blip>
          <a:srcRect l="8548"/>
          <a:stretch/>
        </p:blipFill>
        <p:spPr>
          <a:xfrm>
            <a:off x="76589" y="4927824"/>
            <a:ext cx="356585" cy="333163"/>
          </a:xfrm>
          <a:prstGeom prst="rect">
            <a:avLst/>
          </a:prstGeom>
          <a:solidFill>
            <a:schemeClr val="bg1"/>
          </a:solidFill>
          <a:ln>
            <a:noFill/>
          </a:ln>
        </p:spPr>
      </p:pic>
      <p:pic>
        <p:nvPicPr>
          <p:cNvPr id="3" name="Picture 2" descr="Chart showing weekly number of covid and non-covid deaths throughout pandemic. Average number of deaths for 2015 to 2019 also shown. " title="Profile of deaths: number of deaths"/>
          <p:cNvPicPr>
            <a:picLocks noChangeAspect="1"/>
          </p:cNvPicPr>
          <p:nvPr/>
        </p:nvPicPr>
        <p:blipFill>
          <a:blip r:embed="rId6"/>
          <a:stretch>
            <a:fillRect/>
          </a:stretch>
        </p:blipFill>
        <p:spPr>
          <a:xfrm>
            <a:off x="5830314" y="188640"/>
            <a:ext cx="6300767" cy="3138510"/>
          </a:xfrm>
          <a:prstGeom prst="rect">
            <a:avLst/>
          </a:prstGeom>
        </p:spPr>
      </p:pic>
      <p:pic>
        <p:nvPicPr>
          <p:cNvPr id="6" name="Picture 5" descr="Chart illustrating where covid deaths have been recorded on a weekly basis" title="Profile of deaths: Place of death"/>
          <p:cNvPicPr>
            <a:picLocks noChangeAspect="1"/>
          </p:cNvPicPr>
          <p:nvPr/>
        </p:nvPicPr>
        <p:blipFill>
          <a:blip r:embed="rId7"/>
          <a:stretch>
            <a:fillRect/>
          </a:stretch>
        </p:blipFill>
        <p:spPr>
          <a:xfrm>
            <a:off x="5858644" y="3451974"/>
            <a:ext cx="6300767" cy="3172192"/>
          </a:xfrm>
          <a:prstGeom prst="rect">
            <a:avLst/>
          </a:prstGeom>
        </p:spPr>
      </p:pic>
    </p:spTree>
    <p:extLst>
      <p:ext uri="{BB962C8B-B14F-4D97-AF65-F5344CB8AC3E}">
        <p14:creationId xmlns:p14="http://schemas.microsoft.com/office/powerpoint/2010/main" val="32732368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42" y="188641"/>
            <a:ext cx="11519999" cy="720079"/>
          </a:xfrm>
        </p:spPr>
        <p:txBody>
          <a:bodyPr/>
          <a:lstStyle/>
          <a:p>
            <a:r>
              <a:rPr lang="en-GB" dirty="0" smtClean="0"/>
              <a:t>Other resources</a:t>
            </a:r>
            <a:endParaRPr lang="en-GB" dirty="0"/>
          </a:p>
        </p:txBody>
      </p:sp>
      <p:sp>
        <p:nvSpPr>
          <p:cNvPr id="3" name="Content Placeholder 2"/>
          <p:cNvSpPr>
            <a:spLocks noGrp="1"/>
          </p:cNvSpPr>
          <p:nvPr>
            <p:ph sz="half" idx="1"/>
          </p:nvPr>
        </p:nvSpPr>
        <p:spPr>
          <a:xfrm>
            <a:off x="294293" y="908720"/>
            <a:ext cx="11519999" cy="5184576"/>
          </a:xfrm>
        </p:spPr>
        <p:txBody>
          <a:bodyPr>
            <a:noAutofit/>
          </a:bodyPr>
          <a:lstStyle/>
          <a:p>
            <a:pPr>
              <a:lnSpc>
                <a:spcPct val="100000"/>
              </a:lnSpc>
            </a:pPr>
            <a:r>
              <a:rPr lang="en-GB" sz="2400" dirty="0" smtClean="0"/>
              <a:t>Wider vulnerabilities</a:t>
            </a:r>
          </a:p>
          <a:p>
            <a:pPr lvl="1">
              <a:lnSpc>
                <a:spcPct val="100000"/>
              </a:lnSpc>
            </a:pPr>
            <a:r>
              <a:rPr lang="en-GB" sz="1600" dirty="0" smtClean="0"/>
              <a:t>The draft </a:t>
            </a:r>
            <a:r>
              <a:rPr lang="en-GB" sz="1600" i="1" dirty="0" smtClean="0"/>
              <a:t>2020 Director of Public Health report: Impacts of COVID-19 </a:t>
            </a:r>
            <a:r>
              <a:rPr lang="en-GB" sz="1600" dirty="0" smtClean="0"/>
              <a:t>is available on the </a:t>
            </a:r>
            <a:r>
              <a:rPr lang="en-GB" sz="1600" dirty="0" smtClean="0">
                <a:hlinkClick r:id="rId2" tooltip="Opens pdf document on council website"/>
              </a:rPr>
              <a:t>Council’s website</a:t>
            </a:r>
            <a:r>
              <a:rPr lang="en-GB" sz="1600" dirty="0" smtClean="0"/>
              <a:t> (final version due for publication early May)  </a:t>
            </a:r>
            <a:endParaRPr lang="en-GB" sz="1400" dirty="0" smtClean="0"/>
          </a:p>
          <a:p>
            <a:pPr lvl="1">
              <a:lnSpc>
                <a:spcPct val="100000"/>
              </a:lnSpc>
            </a:pPr>
            <a:r>
              <a:rPr lang="en-GB" sz="1600" dirty="0" smtClean="0"/>
              <a:t>April’s </a:t>
            </a:r>
            <a:r>
              <a:rPr lang="en-GB" sz="1600" dirty="0"/>
              <a:t>monthly </a:t>
            </a:r>
            <a:r>
              <a:rPr lang="en-GB" sz="1600" dirty="0" smtClean="0"/>
              <a:t>bulletin of the </a:t>
            </a:r>
            <a:r>
              <a:rPr lang="en-GB" sz="1600" i="1" dirty="0" smtClean="0"/>
              <a:t>economic impacts of coronavirus</a:t>
            </a:r>
            <a:r>
              <a:rPr lang="en-GB" sz="1600" dirty="0" smtClean="0"/>
              <a:t> is available on the </a:t>
            </a:r>
            <a:r>
              <a:rPr lang="en-GB" sz="1600" dirty="0" smtClean="0">
                <a:hlinkClick r:id="rId3" tooltip="link to Understanding Herefordshire website"/>
              </a:rPr>
              <a:t>Understanding Herefordshire website</a:t>
            </a:r>
            <a:endParaRPr lang="en-GB" sz="1600" dirty="0" smtClean="0"/>
          </a:p>
          <a:p>
            <a:pPr>
              <a:lnSpc>
                <a:spcPct val="100000"/>
              </a:lnSpc>
            </a:pPr>
            <a:r>
              <a:rPr lang="en-GB" sz="1800" dirty="0" smtClean="0"/>
              <a:t>New research and open access analytical tools are continually emerging. As well as the sources linked to throughout these slides, you may be interested in: </a:t>
            </a:r>
            <a:endParaRPr lang="en-GB" sz="1800" dirty="0"/>
          </a:p>
          <a:p>
            <a:pPr lvl="1">
              <a:lnSpc>
                <a:spcPct val="100000"/>
              </a:lnSpc>
            </a:pPr>
            <a:r>
              <a:rPr lang="en-US" sz="1600" dirty="0" smtClean="0">
                <a:hlinkClick r:id="rId4"/>
              </a:rPr>
              <a:t>The Office for National Statistics' daily coronavirus roundup</a:t>
            </a:r>
            <a:r>
              <a:rPr lang="en-US" sz="1600" dirty="0" smtClean="0"/>
              <a:t>: the latest research into the effects on the economy and society</a:t>
            </a:r>
          </a:p>
          <a:p>
            <a:pPr lvl="1">
              <a:lnSpc>
                <a:spcPct val="100000"/>
              </a:lnSpc>
            </a:pPr>
            <a:r>
              <a:rPr lang="en-US" sz="1600" dirty="0" smtClean="0">
                <a:hlinkClick r:id="rId5"/>
              </a:rPr>
              <a:t>The </a:t>
            </a:r>
            <a:r>
              <a:rPr lang="en-US" sz="1600" dirty="0">
                <a:hlinkClick r:id="rId5"/>
              </a:rPr>
              <a:t>Health Foundation - COVID-19 policy </a:t>
            </a:r>
            <a:r>
              <a:rPr lang="en-US" sz="1600" dirty="0" smtClean="0">
                <a:hlinkClick r:id="rId5"/>
              </a:rPr>
              <a:t>tracker</a:t>
            </a:r>
            <a:r>
              <a:rPr lang="en-US" sz="1600" dirty="0" smtClean="0"/>
              <a:t>: an interactive timeline of key events and government policy announcements related to coronavirus</a:t>
            </a:r>
          </a:p>
          <a:p>
            <a:pPr lvl="1">
              <a:lnSpc>
                <a:spcPct val="100000"/>
              </a:lnSpc>
            </a:pPr>
            <a:r>
              <a:rPr lang="en-US" sz="1600" dirty="0" smtClean="0"/>
              <a:t>An </a:t>
            </a:r>
            <a:r>
              <a:rPr lang="en-US" sz="1600" dirty="0" smtClean="0">
                <a:hlinkClick r:id="rId6"/>
              </a:rPr>
              <a:t>LG Inform dashboard </a:t>
            </a:r>
            <a:r>
              <a:rPr lang="en-US" sz="1600" dirty="0" smtClean="0"/>
              <a:t>tailored to Herefordshire &amp; Worcestershire, showing daily updates in cases and comparisons with other areas.</a:t>
            </a:r>
          </a:p>
          <a:p>
            <a:pPr lvl="1">
              <a:lnSpc>
                <a:spcPct val="100000"/>
              </a:lnSpc>
            </a:pPr>
            <a:r>
              <a:rPr lang="en-US" sz="1600" dirty="0" smtClean="0"/>
              <a:t>A </a:t>
            </a:r>
            <a:r>
              <a:rPr lang="en-US" sz="1600" dirty="0" smtClean="0">
                <a:hlinkClick r:id="rId7"/>
              </a:rPr>
              <a:t>Herefordshire Council dashboard</a:t>
            </a:r>
            <a:r>
              <a:rPr lang="en-US" sz="1600" dirty="0"/>
              <a:t> provides up to date information on cases in the county and provides links to other useful </a:t>
            </a:r>
            <a:r>
              <a:rPr lang="en-US" sz="1600" dirty="0" smtClean="0"/>
              <a:t>information.</a:t>
            </a:r>
          </a:p>
          <a:p>
            <a:pPr lvl="1">
              <a:lnSpc>
                <a:spcPct val="100000"/>
              </a:lnSpc>
            </a:pPr>
            <a:r>
              <a:rPr lang="en-US" sz="1600" dirty="0" smtClean="0"/>
              <a:t>A </a:t>
            </a:r>
            <a:r>
              <a:rPr lang="en-US" sz="1600" dirty="0" smtClean="0">
                <a:hlinkClick r:id="rId8"/>
              </a:rPr>
              <a:t>summary of Google mobility data </a:t>
            </a:r>
            <a:r>
              <a:rPr lang="en-US" sz="1600" dirty="0" smtClean="0"/>
              <a:t>for Herefordshire provided by Data Orchard </a:t>
            </a:r>
            <a:r>
              <a:rPr lang="en-GB" sz="1600" dirty="0" smtClean="0">
                <a:solidFill>
                  <a:srgbClr val="282E2B"/>
                </a:solidFill>
                <a:ea typeface="Times New Roman" panose="02020603050405020304" pitchFamily="18" charset="0"/>
              </a:rPr>
              <a:t>shows </a:t>
            </a:r>
            <a:r>
              <a:rPr lang="en-GB" sz="1600" dirty="0">
                <a:solidFill>
                  <a:srgbClr val="282E2B"/>
                </a:solidFill>
                <a:ea typeface="Times New Roman" panose="02020603050405020304" pitchFamily="18" charset="0"/>
              </a:rPr>
              <a:t>average visits to different categories of </a:t>
            </a:r>
            <a:r>
              <a:rPr lang="en-GB" sz="1600" dirty="0" smtClean="0">
                <a:solidFill>
                  <a:srgbClr val="282E2B"/>
                </a:solidFill>
                <a:ea typeface="Times New Roman" panose="02020603050405020304" pitchFamily="18" charset="0"/>
              </a:rPr>
              <a:t>places over the pandemic.</a:t>
            </a:r>
            <a:endParaRPr lang="en-US" sz="1600" dirty="0"/>
          </a:p>
          <a:p>
            <a:pPr lvl="1"/>
            <a:endParaRPr lang="en-GB" sz="1600" dirty="0" smtClean="0">
              <a:solidFill>
                <a:srgbClr val="FF0000"/>
              </a:solidFill>
            </a:endParaRPr>
          </a:p>
        </p:txBody>
      </p:sp>
    </p:spTree>
    <p:extLst>
      <p:ext uri="{BB962C8B-B14F-4D97-AF65-F5344CB8AC3E}">
        <p14:creationId xmlns:p14="http://schemas.microsoft.com/office/powerpoint/2010/main" val="3235982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0168" y="620688"/>
            <a:ext cx="11519999" cy="648071"/>
          </a:xfrm>
        </p:spPr>
        <p:txBody>
          <a:bodyPr>
            <a:normAutofit fontScale="90000"/>
          </a:bodyPr>
          <a:lstStyle/>
          <a:p>
            <a:r>
              <a:rPr lang="en-GB" dirty="0" smtClean="0"/>
              <a:t>Contents</a:t>
            </a:r>
            <a:r>
              <a:rPr lang="en-GB" dirty="0"/>
              <a:t/>
            </a:r>
            <a:br>
              <a:rPr lang="en-GB" dirty="0"/>
            </a:br>
            <a:endParaRPr lang="en-GB" sz="2000" dirty="0"/>
          </a:p>
        </p:txBody>
      </p:sp>
      <p:sp>
        <p:nvSpPr>
          <p:cNvPr id="6" name="Content Placeholder 5"/>
          <p:cNvSpPr>
            <a:spLocks noGrp="1"/>
          </p:cNvSpPr>
          <p:nvPr>
            <p:ph idx="1"/>
          </p:nvPr>
        </p:nvSpPr>
        <p:spPr>
          <a:xfrm>
            <a:off x="250362" y="1442609"/>
            <a:ext cx="11520000" cy="4420148"/>
          </a:xfrm>
        </p:spPr>
        <p:txBody>
          <a:bodyPr>
            <a:normAutofit/>
          </a:bodyPr>
          <a:lstStyle/>
          <a:p>
            <a:pPr marL="514350" indent="-514350">
              <a:buAutoNum type="arabicPeriod"/>
            </a:pPr>
            <a:r>
              <a:rPr lang="en-GB" sz="2000" dirty="0"/>
              <a:t>Key messages (</a:t>
            </a:r>
            <a:r>
              <a:rPr lang="en-GB" sz="2000" dirty="0">
                <a:hlinkClick r:id="rId3" action="ppaction://hlinksldjump"/>
              </a:rPr>
              <a:t>slide 3</a:t>
            </a:r>
            <a:r>
              <a:rPr lang="en-GB" sz="2000" dirty="0"/>
              <a:t>)</a:t>
            </a:r>
          </a:p>
          <a:p>
            <a:pPr marL="514350" indent="-514350">
              <a:buAutoNum type="arabicPeriod"/>
            </a:pPr>
            <a:r>
              <a:rPr lang="en-GB" sz="2000" dirty="0" smtClean="0"/>
              <a:t>COVID-19 </a:t>
            </a:r>
            <a:r>
              <a:rPr lang="en-GB" sz="2000" dirty="0"/>
              <a:t>testing (</a:t>
            </a:r>
            <a:r>
              <a:rPr lang="en-GB" sz="2000" u="sng" dirty="0">
                <a:solidFill>
                  <a:srgbClr val="00B0F0"/>
                </a:solidFill>
                <a:hlinkClick r:id="rId4" action="ppaction://hlinksldjump"/>
              </a:rPr>
              <a:t>slides </a:t>
            </a:r>
            <a:r>
              <a:rPr lang="en-GB" sz="2000" u="sng" dirty="0" smtClean="0">
                <a:solidFill>
                  <a:srgbClr val="00B0F0"/>
                </a:solidFill>
              </a:rPr>
              <a:t>4-5</a:t>
            </a:r>
            <a:r>
              <a:rPr lang="en-GB" sz="2000" dirty="0" smtClean="0"/>
              <a:t>)</a:t>
            </a:r>
          </a:p>
          <a:p>
            <a:pPr marL="514350" indent="-514350">
              <a:buAutoNum type="arabicPeriod"/>
            </a:pPr>
            <a:r>
              <a:rPr lang="en-GB" sz="2000" dirty="0" smtClean="0"/>
              <a:t>COVID-19 </a:t>
            </a:r>
            <a:r>
              <a:rPr lang="en-GB" sz="2000" dirty="0"/>
              <a:t>cases (</a:t>
            </a:r>
            <a:r>
              <a:rPr lang="en-GB" sz="2000" u="sng" dirty="0">
                <a:solidFill>
                  <a:srgbClr val="00B0F0"/>
                </a:solidFill>
                <a:hlinkClick r:id="rId4" action="ppaction://hlinksldjump"/>
              </a:rPr>
              <a:t>slides </a:t>
            </a:r>
            <a:r>
              <a:rPr lang="en-GB" sz="2000" u="sng" dirty="0" smtClean="0">
                <a:solidFill>
                  <a:srgbClr val="00B0F0"/>
                </a:solidFill>
              </a:rPr>
              <a:t>6-8</a:t>
            </a:r>
            <a:r>
              <a:rPr lang="en-GB" sz="2000" dirty="0" smtClean="0"/>
              <a:t>), </a:t>
            </a:r>
            <a:r>
              <a:rPr lang="en-GB" sz="2000" dirty="0"/>
              <a:t>including demographics (</a:t>
            </a:r>
            <a:r>
              <a:rPr lang="en-GB" sz="2000" dirty="0">
                <a:hlinkClick r:id="" action="ppaction://noaction"/>
              </a:rPr>
              <a:t>slide </a:t>
            </a:r>
            <a:r>
              <a:rPr lang="en-GB" sz="2000" dirty="0" smtClean="0">
                <a:hlinkClick r:id="" action="ppaction://noaction"/>
              </a:rPr>
              <a:t>9)</a:t>
            </a:r>
            <a:r>
              <a:rPr lang="en-GB" sz="2000" dirty="0" smtClean="0"/>
              <a:t> </a:t>
            </a:r>
            <a:r>
              <a:rPr lang="en-GB" sz="2000" dirty="0"/>
              <a:t>and local areas (</a:t>
            </a:r>
            <a:r>
              <a:rPr lang="en-GB" sz="2000" dirty="0">
                <a:hlinkClick r:id="rId5" action="ppaction://hlinksldjump"/>
              </a:rPr>
              <a:t>slides </a:t>
            </a:r>
            <a:r>
              <a:rPr lang="en-GB" sz="2000" dirty="0" smtClean="0">
                <a:hlinkClick r:id="rId5" action="ppaction://hlinksldjump"/>
              </a:rPr>
              <a:t>10-11)</a:t>
            </a:r>
            <a:endParaRPr lang="en-GB" sz="2000" dirty="0"/>
          </a:p>
          <a:p>
            <a:pPr marL="514350" indent="-514350">
              <a:buFont typeface="Arial"/>
              <a:buAutoNum type="arabicPeriod"/>
            </a:pPr>
            <a:r>
              <a:rPr lang="en-GB" sz="2000" dirty="0" smtClean="0"/>
              <a:t>Vaccinations in </a:t>
            </a:r>
            <a:r>
              <a:rPr lang="en-GB" sz="2000" dirty="0"/>
              <a:t>Herefordshire (</a:t>
            </a:r>
            <a:r>
              <a:rPr lang="en-GB" sz="2000" dirty="0">
                <a:hlinkClick r:id="" action="ppaction://noaction"/>
              </a:rPr>
              <a:t>slide 12</a:t>
            </a:r>
            <a:r>
              <a:rPr lang="en-GB" sz="2000" dirty="0" smtClean="0"/>
              <a:t>)</a:t>
            </a:r>
          </a:p>
          <a:p>
            <a:pPr marL="514350" indent="-514350">
              <a:buFont typeface="Arial"/>
              <a:buAutoNum type="arabicPeriod"/>
            </a:pPr>
            <a:r>
              <a:rPr lang="en-GB" sz="2000" dirty="0" smtClean="0"/>
              <a:t>Vaccinations: uptake  by age group </a:t>
            </a:r>
            <a:r>
              <a:rPr lang="en-GB" sz="2000" dirty="0"/>
              <a:t>hospital (</a:t>
            </a:r>
            <a:r>
              <a:rPr lang="en-GB" sz="2000" dirty="0">
                <a:hlinkClick r:id="" action="ppaction://noaction"/>
              </a:rPr>
              <a:t>slide 13</a:t>
            </a:r>
            <a:r>
              <a:rPr lang="en-GB" sz="2000" dirty="0"/>
              <a:t>)</a:t>
            </a:r>
          </a:p>
          <a:p>
            <a:pPr marL="514350" indent="-514350">
              <a:buFont typeface="Arial"/>
              <a:buAutoNum type="arabicPeriod"/>
            </a:pPr>
            <a:r>
              <a:rPr lang="en-GB" sz="2000" dirty="0" smtClean="0"/>
              <a:t>Patients admitted </a:t>
            </a:r>
            <a:r>
              <a:rPr lang="en-GB" sz="2000" dirty="0"/>
              <a:t>to hospital (</a:t>
            </a:r>
            <a:r>
              <a:rPr lang="en-GB" sz="2000" dirty="0">
                <a:hlinkClick r:id="" action="ppaction://noaction"/>
              </a:rPr>
              <a:t>slide </a:t>
            </a:r>
            <a:r>
              <a:rPr lang="en-GB" sz="2000" dirty="0" smtClean="0">
                <a:hlinkClick r:id="" action="ppaction://noaction"/>
              </a:rPr>
              <a:t>14</a:t>
            </a:r>
            <a:r>
              <a:rPr lang="en-GB" sz="2000" dirty="0" smtClean="0"/>
              <a:t>)</a:t>
            </a:r>
          </a:p>
          <a:p>
            <a:pPr marL="514350" indent="-514350">
              <a:buFont typeface="Arial"/>
              <a:buAutoNum type="arabicPeriod"/>
            </a:pPr>
            <a:r>
              <a:rPr lang="en-GB" sz="2000" dirty="0" smtClean="0"/>
              <a:t>Profile </a:t>
            </a:r>
            <a:r>
              <a:rPr lang="en-GB" sz="2000" dirty="0"/>
              <a:t>of deaths: published data (</a:t>
            </a:r>
            <a:r>
              <a:rPr lang="en-GB" sz="2000" dirty="0" smtClean="0">
                <a:hlinkClick r:id="" action="ppaction://noaction"/>
              </a:rPr>
              <a:t>slide 15</a:t>
            </a:r>
            <a:r>
              <a:rPr lang="en-GB" sz="2000" dirty="0" smtClean="0"/>
              <a:t>)</a:t>
            </a:r>
          </a:p>
          <a:p>
            <a:pPr marL="514350" indent="-514350">
              <a:buFont typeface="Arial"/>
              <a:buAutoNum type="arabicPeriod"/>
            </a:pPr>
            <a:r>
              <a:rPr lang="en-GB" sz="2000" dirty="0" smtClean="0"/>
              <a:t>Other </a:t>
            </a:r>
            <a:r>
              <a:rPr lang="en-GB" sz="2000" dirty="0"/>
              <a:t>resources (</a:t>
            </a:r>
            <a:r>
              <a:rPr lang="en-GB" sz="2000" dirty="0">
                <a:hlinkClick r:id="" action="ppaction://noaction"/>
              </a:rPr>
              <a:t>slide </a:t>
            </a:r>
            <a:r>
              <a:rPr lang="en-GB" sz="2000" dirty="0" smtClean="0">
                <a:hlinkClick r:id="" action="ppaction://noaction"/>
              </a:rPr>
              <a:t>16</a:t>
            </a:r>
            <a:r>
              <a:rPr lang="en-GB" sz="2000" dirty="0" smtClean="0"/>
              <a:t>)</a:t>
            </a:r>
            <a:endParaRPr lang="en-GB" sz="2000" dirty="0"/>
          </a:p>
          <a:p>
            <a:pPr marL="0" indent="0">
              <a:buNone/>
            </a:pPr>
            <a:endParaRPr lang="en-GB" sz="2000" dirty="0"/>
          </a:p>
          <a:p>
            <a:pPr marL="0" indent="0">
              <a:buNone/>
            </a:pPr>
            <a:endParaRPr lang="en-GB" sz="2000" dirty="0" smtClean="0"/>
          </a:p>
        </p:txBody>
      </p:sp>
      <p:sp>
        <p:nvSpPr>
          <p:cNvPr id="7" name="TextBox 6"/>
          <p:cNvSpPr txBox="1"/>
          <p:nvPr/>
        </p:nvSpPr>
        <p:spPr>
          <a:xfrm>
            <a:off x="296003" y="5277982"/>
            <a:ext cx="11520000" cy="584775"/>
          </a:xfrm>
          <a:prstGeom prst="rect">
            <a:avLst/>
          </a:prstGeom>
          <a:solidFill>
            <a:schemeClr val="bg1"/>
          </a:solidFill>
        </p:spPr>
        <p:txBody>
          <a:bodyPr wrap="square" rtlCol="0">
            <a:spAutoFit/>
          </a:bodyPr>
          <a:lstStyle/>
          <a:p>
            <a:r>
              <a:rPr lang="en-GB" sz="1600" dirty="0"/>
              <a:t>If you need help to understand this document, or would like it in another format or language, please contact us on 01432 261944 or e-mail </a:t>
            </a:r>
            <a:r>
              <a:rPr lang="en-GB" sz="1600" u="sng" dirty="0" smtClean="0">
                <a:hlinkClick r:id="rId6"/>
              </a:rPr>
              <a:t>researchteam@herefordshire.gov.uk</a:t>
            </a:r>
            <a:endParaRPr lang="en-GB" sz="1600" dirty="0"/>
          </a:p>
        </p:txBody>
      </p:sp>
    </p:spTree>
    <p:extLst>
      <p:ext uri="{BB962C8B-B14F-4D97-AF65-F5344CB8AC3E}">
        <p14:creationId xmlns:p14="http://schemas.microsoft.com/office/powerpoint/2010/main" val="2059709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918" y="116632"/>
            <a:ext cx="11519999" cy="432048"/>
          </a:xfrm>
        </p:spPr>
        <p:txBody>
          <a:bodyPr>
            <a:normAutofit fontScale="90000"/>
          </a:bodyPr>
          <a:lstStyle/>
          <a:p>
            <a:r>
              <a:rPr lang="en-GB" sz="3600" dirty="0" smtClean="0"/>
              <a:t>Covid-19 in Herefordshire: key messages, 19 May</a:t>
            </a:r>
            <a:endParaRPr lang="en-GB" sz="3600" dirty="0">
              <a:solidFill>
                <a:srgbClr val="FF0000"/>
              </a:solidFill>
            </a:endParaRPr>
          </a:p>
        </p:txBody>
      </p:sp>
      <p:sp>
        <p:nvSpPr>
          <p:cNvPr id="3" name="Content Placeholder 2"/>
          <p:cNvSpPr>
            <a:spLocks noGrp="1"/>
          </p:cNvSpPr>
          <p:nvPr>
            <p:ph sz="half" idx="1"/>
          </p:nvPr>
        </p:nvSpPr>
        <p:spPr>
          <a:xfrm>
            <a:off x="204918" y="764704"/>
            <a:ext cx="11640077" cy="4968552"/>
          </a:xfrm>
          <a:solidFill>
            <a:schemeClr val="bg1"/>
          </a:solidFill>
        </p:spPr>
        <p:txBody>
          <a:bodyPr>
            <a:noAutofit/>
          </a:bodyPr>
          <a:lstStyle/>
          <a:p>
            <a:pPr marL="228589" lvl="1">
              <a:lnSpc>
                <a:spcPct val="105000"/>
              </a:lnSpc>
              <a:spcBef>
                <a:spcPts val="300"/>
              </a:spcBef>
              <a:spcAft>
                <a:spcPts val="600"/>
              </a:spcAft>
              <a:buFont typeface="Wingdings" panose="05000000000000000000" pitchFamily="2" charset="2"/>
              <a:buChar char="Ø"/>
            </a:pPr>
            <a:r>
              <a:rPr lang="en-US" sz="1600" dirty="0" smtClean="0"/>
              <a:t>Step 2 </a:t>
            </a:r>
            <a:r>
              <a:rPr lang="en-US" sz="1600" dirty="0"/>
              <a:t>of the UK Government’s </a:t>
            </a:r>
            <a:r>
              <a:rPr lang="en-US" sz="1600" dirty="0">
                <a:hlinkClick r:id="rId3"/>
              </a:rPr>
              <a:t>roadmap out of </a:t>
            </a:r>
            <a:r>
              <a:rPr lang="en-US" sz="1600" dirty="0" smtClean="0">
                <a:hlinkClick r:id="rId3"/>
              </a:rPr>
              <a:t>lockdown</a:t>
            </a:r>
            <a:r>
              <a:rPr lang="en-US" sz="1600" dirty="0"/>
              <a:t> </a:t>
            </a:r>
            <a:r>
              <a:rPr lang="en-US" sz="1600" dirty="0" smtClean="0"/>
              <a:t>allowed for the re-opening </a:t>
            </a:r>
            <a:r>
              <a:rPr lang="en-US" sz="1600" dirty="0"/>
              <a:t>of most retail, hospitality and leisure facilities </a:t>
            </a:r>
            <a:r>
              <a:rPr lang="en-US" sz="1600" dirty="0" smtClean="0"/>
              <a:t>with </a:t>
            </a:r>
            <a:r>
              <a:rPr lang="en-US" sz="1600" dirty="0"/>
              <a:t>restrictions from 12 </a:t>
            </a:r>
            <a:r>
              <a:rPr lang="en-US" sz="1600" dirty="0" smtClean="0"/>
              <a:t>April, while from 17 May Step 3 now allows for  indoor hospitality and limited housing mixing.</a:t>
            </a:r>
          </a:p>
          <a:p>
            <a:pPr marL="228589" lvl="1">
              <a:lnSpc>
                <a:spcPct val="105000"/>
              </a:lnSpc>
              <a:spcBef>
                <a:spcPts val="300"/>
              </a:spcBef>
              <a:spcAft>
                <a:spcPts val="600"/>
              </a:spcAft>
              <a:buFont typeface="Wingdings" panose="05000000000000000000" pitchFamily="2" charset="2"/>
              <a:buChar char="Ø"/>
            </a:pPr>
            <a:r>
              <a:rPr lang="en-US" sz="1600" dirty="0"/>
              <a:t>A</a:t>
            </a:r>
            <a:r>
              <a:rPr lang="en-US" sz="1600" dirty="0" smtClean="0"/>
              <a:t> </a:t>
            </a:r>
            <a:r>
              <a:rPr lang="en-US" sz="1600" dirty="0"/>
              <a:t>small number of </a:t>
            </a:r>
            <a:r>
              <a:rPr lang="en-US" sz="1600" dirty="0" smtClean="0"/>
              <a:t>individuals within the county have been confirmed </a:t>
            </a:r>
            <a:r>
              <a:rPr lang="en-US" sz="1600" dirty="0"/>
              <a:t>with the variant B.1.617.2 (Indian variant</a:t>
            </a:r>
            <a:r>
              <a:rPr lang="en-US" sz="1600" dirty="0" smtClean="0"/>
              <a:t>). Strict control measures are in place, and there is currently no concern for transmission into the </a:t>
            </a:r>
            <a:r>
              <a:rPr lang="en-US" sz="1600" dirty="0"/>
              <a:t>wider </a:t>
            </a:r>
            <a:r>
              <a:rPr lang="en-US" sz="1600" dirty="0" smtClean="0"/>
              <a:t>community.  Currently, there are no plans </a:t>
            </a:r>
            <a:r>
              <a:rPr lang="en-US" sz="1600" dirty="0"/>
              <a:t>to introduce surge testing </a:t>
            </a:r>
            <a:r>
              <a:rPr lang="en-US" sz="1600" dirty="0" smtClean="0"/>
              <a:t>locally. However, close monitoring of the </a:t>
            </a:r>
            <a:r>
              <a:rPr lang="en-US" sz="1600" dirty="0"/>
              <a:t>situation </a:t>
            </a:r>
            <a:r>
              <a:rPr lang="en-US" sz="1600" dirty="0" smtClean="0"/>
              <a:t>is continuing.</a:t>
            </a:r>
          </a:p>
          <a:p>
            <a:pPr marL="228589" lvl="1">
              <a:lnSpc>
                <a:spcPct val="105000"/>
              </a:lnSpc>
              <a:spcBef>
                <a:spcPts val="300"/>
              </a:spcBef>
              <a:spcAft>
                <a:spcPts val="600"/>
              </a:spcAft>
              <a:buFont typeface="Wingdings" panose="05000000000000000000" pitchFamily="2" charset="2"/>
              <a:buChar char="Ø"/>
            </a:pPr>
            <a:r>
              <a:rPr lang="en-US" sz="1600" dirty="0"/>
              <a:t>National evidence had suggested that seasonal workers may be less willing or able to travel this year due to the pandemic. A new survey of farms in Herefordshire has found that, although there continue to be some concerns about future recruitment, 4,500 temporary overseas workers are still expected this summer (peak arrivals in May/June).  Most will be accommodated on the farms, with the highest numbers in the Ledbury, Ross and Hereford localities. The majority are still likely to come from Bulgaria and Romania, will be aged 25 to 44, and more men are expected than women.</a:t>
            </a:r>
            <a:endParaRPr lang="en-US" sz="1600" dirty="0" smtClean="0"/>
          </a:p>
          <a:p>
            <a:pPr marL="228589" lvl="1">
              <a:lnSpc>
                <a:spcPct val="105000"/>
              </a:lnSpc>
              <a:spcBef>
                <a:spcPts val="300"/>
              </a:spcBef>
              <a:spcAft>
                <a:spcPts val="600"/>
              </a:spcAft>
              <a:buFont typeface="Wingdings" panose="05000000000000000000" pitchFamily="2" charset="2"/>
              <a:buChar char="Ø"/>
            </a:pPr>
            <a:r>
              <a:rPr lang="en-US" sz="1600" dirty="0" smtClean="0"/>
              <a:t>The number of </a:t>
            </a:r>
            <a:r>
              <a:rPr lang="en-US" sz="1600" b="1" dirty="0" smtClean="0"/>
              <a:t>new cases </a:t>
            </a:r>
            <a:r>
              <a:rPr lang="en-US" sz="1600" dirty="0" smtClean="0"/>
              <a:t>in Herefordshire has fallen in the last week and the </a:t>
            </a:r>
            <a:r>
              <a:rPr lang="en-GB" sz="1600" dirty="0" smtClean="0"/>
              <a:t>localised</a:t>
            </a:r>
            <a:r>
              <a:rPr lang="en-US" sz="1600" dirty="0" smtClean="0"/>
              <a:t> outbreak which drove the increases seen in late April is now under control having been successfully managed.</a:t>
            </a:r>
          </a:p>
          <a:p>
            <a:pPr marL="540000" lvl="2" indent="-180000">
              <a:lnSpc>
                <a:spcPct val="105000"/>
              </a:lnSpc>
              <a:spcBef>
                <a:spcPts val="0"/>
              </a:spcBef>
              <a:spcAft>
                <a:spcPts val="300"/>
              </a:spcAft>
              <a:buFont typeface="Arial" panose="020B0604020202020204" pitchFamily="34" charset="0"/>
              <a:buChar char="•"/>
            </a:pPr>
            <a:r>
              <a:rPr lang="en-GB" sz="1400" dirty="0" smtClean="0"/>
              <a:t>36 </a:t>
            </a:r>
            <a:r>
              <a:rPr lang="en-GB" sz="1400" dirty="0"/>
              <a:t>new cases confirmed so far in the last 7 days, compared to </a:t>
            </a:r>
            <a:r>
              <a:rPr lang="en-GB" sz="1400" dirty="0" smtClean="0"/>
              <a:t>56 </a:t>
            </a:r>
            <a:r>
              <a:rPr lang="en-GB" sz="1400" dirty="0"/>
              <a:t>the previous </a:t>
            </a:r>
            <a:r>
              <a:rPr lang="en-GB" sz="1400" dirty="0" smtClean="0"/>
              <a:t>week and the seven day case rate is again less than that for England as a whole. </a:t>
            </a:r>
          </a:p>
          <a:p>
            <a:pPr marL="540000" lvl="2" indent="-180000">
              <a:lnSpc>
                <a:spcPct val="105000"/>
              </a:lnSpc>
              <a:spcBef>
                <a:spcPts val="0"/>
              </a:spcBef>
              <a:spcAft>
                <a:spcPts val="300"/>
              </a:spcAft>
              <a:buFont typeface="Arial" panose="020B0604020202020204" pitchFamily="34" charset="0"/>
              <a:buChar char="•"/>
            </a:pPr>
            <a:r>
              <a:rPr lang="en-US" sz="1400" dirty="0" smtClean="0"/>
              <a:t>More </a:t>
            </a:r>
            <a:r>
              <a:rPr lang="en-US" sz="1400" dirty="0"/>
              <a:t>than </a:t>
            </a:r>
            <a:r>
              <a:rPr lang="en-US" sz="1400" dirty="0" smtClean="0"/>
              <a:t>one third of new cases </a:t>
            </a:r>
            <a:r>
              <a:rPr lang="en-US" sz="1400" dirty="0"/>
              <a:t>have been </a:t>
            </a:r>
            <a:r>
              <a:rPr lang="en-US" sz="1400" dirty="0" smtClean="0"/>
              <a:t>in the west of Hereford and are primarily linked to a school outbreak. </a:t>
            </a:r>
            <a:endParaRPr lang="en-US" sz="1400" dirty="0"/>
          </a:p>
          <a:p>
            <a:pPr marL="228589" lvl="1">
              <a:lnSpc>
                <a:spcPct val="105000"/>
              </a:lnSpc>
              <a:spcBef>
                <a:spcPts val="300"/>
              </a:spcBef>
              <a:spcAft>
                <a:spcPts val="600"/>
              </a:spcAft>
              <a:buFont typeface="Wingdings" panose="05000000000000000000" pitchFamily="2" charset="2"/>
              <a:buChar char="Ø"/>
            </a:pPr>
            <a:r>
              <a:rPr lang="en-GB" sz="1600" dirty="0" smtClean="0"/>
              <a:t>The number of PCR tests remain relatively steady while positivity has fallen as outbreaks come under control.</a:t>
            </a:r>
          </a:p>
        </p:txBody>
      </p:sp>
    </p:spTree>
    <p:extLst>
      <p:ext uri="{BB962C8B-B14F-4D97-AF65-F5344CB8AC3E}">
        <p14:creationId xmlns:p14="http://schemas.microsoft.com/office/powerpoint/2010/main" val="2055393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44" y="404664"/>
            <a:ext cx="11519999" cy="432048"/>
          </a:xfrm>
        </p:spPr>
        <p:txBody>
          <a:bodyPr>
            <a:normAutofit fontScale="90000"/>
          </a:bodyPr>
          <a:lstStyle/>
          <a:p>
            <a:r>
              <a:rPr lang="en-GB" sz="3600" dirty="0" smtClean="0"/>
              <a:t>Covid-19 in Herefordshire: key messages, 19 May</a:t>
            </a:r>
            <a:endParaRPr lang="en-GB" sz="3600" dirty="0">
              <a:solidFill>
                <a:srgbClr val="FF0000"/>
              </a:solidFill>
            </a:endParaRPr>
          </a:p>
        </p:txBody>
      </p:sp>
      <p:sp>
        <p:nvSpPr>
          <p:cNvPr id="3" name="Content Placeholder 2"/>
          <p:cNvSpPr>
            <a:spLocks noGrp="1"/>
          </p:cNvSpPr>
          <p:nvPr>
            <p:ph sz="half" idx="1"/>
          </p:nvPr>
        </p:nvSpPr>
        <p:spPr>
          <a:xfrm>
            <a:off x="204918" y="980728"/>
            <a:ext cx="11640077" cy="4023524"/>
          </a:xfrm>
          <a:solidFill>
            <a:schemeClr val="bg1"/>
          </a:solidFill>
        </p:spPr>
        <p:txBody>
          <a:bodyPr>
            <a:noAutofit/>
          </a:bodyPr>
          <a:lstStyle/>
          <a:p>
            <a:pPr marL="228589" lvl="1">
              <a:lnSpc>
                <a:spcPct val="105000"/>
              </a:lnSpc>
              <a:spcBef>
                <a:spcPts val="300"/>
              </a:spcBef>
              <a:spcAft>
                <a:spcPts val="600"/>
              </a:spcAft>
              <a:buFont typeface="Wingdings" panose="05000000000000000000" pitchFamily="2" charset="2"/>
              <a:buChar char="Ø"/>
            </a:pPr>
            <a:r>
              <a:rPr lang="en-GB" sz="1600" dirty="0" smtClean="0"/>
              <a:t>Although average daily number of </a:t>
            </a:r>
            <a:r>
              <a:rPr lang="en-GB" sz="1600" b="1" dirty="0" smtClean="0"/>
              <a:t>asymptomatic </a:t>
            </a:r>
            <a:r>
              <a:rPr lang="en-GB" sz="1600" b="1" dirty="0"/>
              <a:t>(LFD) </a:t>
            </a:r>
            <a:r>
              <a:rPr lang="en-GB" sz="1600" b="1" dirty="0" smtClean="0"/>
              <a:t>tests</a:t>
            </a:r>
            <a:r>
              <a:rPr lang="en-US" sz="1600" dirty="0" smtClean="0"/>
              <a:t> recorded </a:t>
            </a:r>
            <a:r>
              <a:rPr lang="en-US" sz="1600" dirty="0"/>
              <a:t>in the seven days to 14 May </a:t>
            </a:r>
            <a:r>
              <a:rPr lang="en-US" sz="1600" dirty="0" smtClean="0"/>
              <a:t>dropped </a:t>
            </a:r>
            <a:r>
              <a:rPr lang="en-US" sz="1600" dirty="0"/>
              <a:t>compared to the previous week the </a:t>
            </a:r>
            <a:r>
              <a:rPr lang="en-US" sz="1600" dirty="0" smtClean="0"/>
              <a:t>local </a:t>
            </a:r>
            <a:r>
              <a:rPr lang="en-US" sz="1600" dirty="0"/>
              <a:t>rate remains the highest in the West Midlands and 10th highest in England</a:t>
            </a:r>
            <a:r>
              <a:rPr lang="en-GB" sz="1600" dirty="0" smtClean="0"/>
              <a:t>. Access to LFD tests, either through </a:t>
            </a:r>
            <a:r>
              <a:rPr lang="en-GB" sz="1600" dirty="0" smtClean="0">
                <a:hlinkClick r:id="rId3"/>
              </a:rPr>
              <a:t>community test sites </a:t>
            </a:r>
            <a:r>
              <a:rPr lang="en-GB" sz="1600" dirty="0" smtClean="0"/>
              <a:t>or </a:t>
            </a:r>
            <a:r>
              <a:rPr lang="en-GB" sz="1600" dirty="0" smtClean="0">
                <a:hlinkClick r:id="rId4"/>
              </a:rPr>
              <a:t>home testing kits</a:t>
            </a:r>
            <a:r>
              <a:rPr lang="en-GB" sz="1600" dirty="0" smtClean="0"/>
              <a:t>, continues to expand.</a:t>
            </a:r>
            <a:endParaRPr lang="en-GB" sz="1600" dirty="0"/>
          </a:p>
          <a:p>
            <a:pPr marL="228589" lvl="1">
              <a:lnSpc>
                <a:spcPct val="105000"/>
              </a:lnSpc>
              <a:spcBef>
                <a:spcPts val="300"/>
              </a:spcBef>
              <a:spcAft>
                <a:spcPts val="600"/>
              </a:spcAft>
              <a:buFont typeface="Wingdings" panose="05000000000000000000" pitchFamily="2" charset="2"/>
              <a:buChar char="Ø"/>
            </a:pPr>
            <a:r>
              <a:rPr lang="en-US" sz="1600" dirty="0"/>
              <a:t>Despite the recent rise in cases, the number of COVID-19 </a:t>
            </a:r>
            <a:r>
              <a:rPr lang="en-US" sz="1600" b="1" dirty="0"/>
              <a:t>in-patients</a:t>
            </a:r>
            <a:r>
              <a:rPr lang="en-US" sz="1600" dirty="0"/>
              <a:t> remain at their lowest levels since late September and total </a:t>
            </a:r>
            <a:r>
              <a:rPr lang="en-US" sz="1600" b="1" dirty="0"/>
              <a:t>deaths</a:t>
            </a:r>
            <a:r>
              <a:rPr lang="en-US" sz="1600" dirty="0"/>
              <a:t> are below average for the time of year. Situations remain low.  Reflecting this, Herefordshire’s local system alert level remains at Level 2.</a:t>
            </a:r>
          </a:p>
          <a:p>
            <a:pPr marL="540000" lvl="2" indent="-180000">
              <a:lnSpc>
                <a:spcPct val="105000"/>
              </a:lnSpc>
              <a:spcBef>
                <a:spcPts val="0"/>
              </a:spcBef>
              <a:spcAft>
                <a:spcPts val="300"/>
              </a:spcAft>
              <a:buFont typeface="Arial" panose="020B0604020202020204" pitchFamily="34" charset="0"/>
              <a:buChar char="•"/>
            </a:pPr>
            <a:r>
              <a:rPr lang="en-US" sz="1400" dirty="0" smtClean="0"/>
              <a:t>Over one third of this week’s cases were in the 5 to 10 age bracket – there were two confirmed cases in people aged 60+. </a:t>
            </a:r>
          </a:p>
          <a:p>
            <a:pPr marL="540000" lvl="2" indent="-180000">
              <a:lnSpc>
                <a:spcPct val="105000"/>
              </a:lnSpc>
              <a:spcBef>
                <a:spcPts val="0"/>
              </a:spcBef>
              <a:spcAft>
                <a:spcPts val="300"/>
              </a:spcAft>
              <a:buFont typeface="Arial" panose="020B0604020202020204" pitchFamily="34" charset="0"/>
              <a:buChar char="•"/>
            </a:pPr>
            <a:r>
              <a:rPr lang="en-US" sz="1400" dirty="0" smtClean="0"/>
              <a:t>Six patients admitted during April and one in May (to 9</a:t>
            </a:r>
            <a:r>
              <a:rPr lang="en-US" sz="1400" baseline="30000" dirty="0" smtClean="0"/>
              <a:t>th</a:t>
            </a:r>
            <a:r>
              <a:rPr lang="en-US" sz="1400" dirty="0" smtClean="0"/>
              <a:t>), and no-one has been on mechanical ventilation since mid-March</a:t>
            </a:r>
          </a:p>
          <a:p>
            <a:pPr marL="540000" lvl="2" indent="-180000">
              <a:lnSpc>
                <a:spcPct val="105000"/>
              </a:lnSpc>
              <a:spcBef>
                <a:spcPts val="0"/>
              </a:spcBef>
              <a:spcAft>
                <a:spcPts val="300"/>
              </a:spcAft>
              <a:buFont typeface="Arial" panose="020B0604020202020204" pitchFamily="34" charset="0"/>
              <a:buChar char="•"/>
            </a:pPr>
            <a:r>
              <a:rPr lang="en-US" sz="1400" dirty="0" smtClean="0"/>
              <a:t>Two deaths </a:t>
            </a:r>
            <a:r>
              <a:rPr lang="en-US" sz="1400" dirty="0"/>
              <a:t>involving COVID-19 </a:t>
            </a:r>
            <a:r>
              <a:rPr lang="en-US" sz="1400" dirty="0" smtClean="0"/>
              <a:t>included in latest ONS mortality update – both occurred in the week ending 2</a:t>
            </a:r>
            <a:r>
              <a:rPr lang="en-US" sz="1400" baseline="30000" dirty="0" smtClean="0"/>
              <a:t>nd</a:t>
            </a:r>
            <a:r>
              <a:rPr lang="en-US" sz="1400" dirty="0" smtClean="0"/>
              <a:t> April.</a:t>
            </a:r>
          </a:p>
          <a:p>
            <a:pPr marL="228589" lvl="1">
              <a:lnSpc>
                <a:spcPct val="105000"/>
              </a:lnSpc>
              <a:spcBef>
                <a:spcPts val="300"/>
              </a:spcBef>
              <a:spcAft>
                <a:spcPts val="600"/>
              </a:spcAft>
              <a:buFont typeface="Wingdings" panose="05000000000000000000" pitchFamily="2" charset="2"/>
              <a:buChar char="Ø"/>
            </a:pPr>
            <a:r>
              <a:rPr lang="en-GB" sz="1600" dirty="0" smtClean="0"/>
              <a:t>70% of all Herefordshire GP registered patients have received a first dose COVID-19 vaccine. Following the invitation for all those in the Phase 1 priority groups (</a:t>
            </a:r>
            <a:r>
              <a:rPr lang="en-GB" sz="1600" dirty="0" err="1" smtClean="0"/>
              <a:t>i.e</a:t>
            </a:r>
            <a:r>
              <a:rPr lang="en-GB" sz="1600" dirty="0" smtClean="0"/>
              <a:t> groups 1-9) identified by the Joint Committee on Vaccination and Immunisation p</a:t>
            </a:r>
            <a:r>
              <a:rPr lang="en-US" sz="1600" dirty="0" err="1" smtClean="0"/>
              <a:t>eople</a:t>
            </a:r>
            <a:r>
              <a:rPr lang="en-US" sz="1600" dirty="0" smtClean="0"/>
              <a:t> </a:t>
            </a:r>
            <a:r>
              <a:rPr lang="en-US" sz="1600" dirty="0"/>
              <a:t>aged 40+ are currently being </a:t>
            </a:r>
            <a:r>
              <a:rPr lang="en-US" sz="1600" dirty="0" smtClean="0"/>
              <a:t>invited. </a:t>
            </a:r>
          </a:p>
          <a:p>
            <a:pPr marL="228589" lvl="1">
              <a:lnSpc>
                <a:spcPct val="105000"/>
              </a:lnSpc>
              <a:spcBef>
                <a:spcPts val="300"/>
              </a:spcBef>
              <a:spcAft>
                <a:spcPts val="600"/>
              </a:spcAft>
              <a:buFont typeface="Wingdings" panose="05000000000000000000" pitchFamily="2" charset="2"/>
              <a:buChar char="Ø"/>
            </a:pPr>
            <a:r>
              <a:rPr lang="en-US" sz="1600" dirty="0" smtClean="0"/>
              <a:t>While the proportion of the </a:t>
            </a:r>
            <a:r>
              <a:rPr lang="en-US" sz="1600" dirty="0" err="1" smtClean="0"/>
              <a:t>Herefordshdire</a:t>
            </a:r>
            <a:r>
              <a:rPr lang="en-US" sz="1600" dirty="0" smtClean="0"/>
              <a:t> population aged 50+ having received the 1</a:t>
            </a:r>
            <a:r>
              <a:rPr lang="en-US" sz="1600" baseline="30000" dirty="0" smtClean="0"/>
              <a:t>st</a:t>
            </a:r>
            <a:r>
              <a:rPr lang="en-US" sz="1600" dirty="0" smtClean="0"/>
              <a:t> dose is in line with those reported for England and the West Midlands, the figures for those aged 40 to 49 are lower than those seen nationally and regionally.</a:t>
            </a:r>
            <a:endParaRPr lang="en-GB" sz="1600" dirty="0" smtClean="0"/>
          </a:p>
        </p:txBody>
      </p:sp>
    </p:spTree>
    <p:extLst>
      <p:ext uri="{BB962C8B-B14F-4D97-AF65-F5344CB8AC3E}">
        <p14:creationId xmlns:p14="http://schemas.microsoft.com/office/powerpoint/2010/main" val="11302309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8" y="101050"/>
            <a:ext cx="11519999" cy="447581"/>
          </a:xfrm>
        </p:spPr>
        <p:txBody>
          <a:bodyPr>
            <a:noAutofit/>
          </a:bodyPr>
          <a:lstStyle/>
          <a:p>
            <a:r>
              <a:rPr lang="en-GB" sz="2400" b="1" dirty="0" smtClean="0">
                <a:cs typeface="Arial" panose="020B0604020202020204" pitchFamily="34" charset="0"/>
              </a:rPr>
              <a:t>Symptomatic COVID-19</a:t>
            </a:r>
            <a:r>
              <a:rPr lang="en-GB" sz="2400" dirty="0" smtClean="0"/>
              <a:t> </a:t>
            </a:r>
            <a:r>
              <a:rPr lang="en-GB" sz="2400" b="1" dirty="0" smtClean="0">
                <a:cs typeface="Arial" panose="020B0604020202020204" pitchFamily="34" charset="0"/>
              </a:rPr>
              <a:t>testing: PCR tests and positivity</a:t>
            </a:r>
            <a:endParaRPr lang="en-GB" sz="2400" b="1" dirty="0">
              <a:cs typeface="Arial" panose="020B0604020202020204" pitchFamily="34" charset="0"/>
            </a:endParaRPr>
          </a:p>
        </p:txBody>
      </p:sp>
      <p:sp>
        <p:nvSpPr>
          <p:cNvPr id="9" name="Subtitle 2"/>
          <p:cNvSpPr txBox="1">
            <a:spLocks/>
          </p:cNvSpPr>
          <p:nvPr/>
        </p:nvSpPr>
        <p:spPr>
          <a:xfrm>
            <a:off x="0" y="580761"/>
            <a:ext cx="12232416" cy="2433061"/>
          </a:xfrm>
          <a:prstGeom prst="rect">
            <a:avLst/>
          </a:prstGeom>
        </p:spPr>
        <p:txBody>
          <a:bodyPr vert="horz" lIns="91440" tIns="45720" rIns="91440" bIns="45720" rtlCol="0">
            <a:noAutofit/>
          </a:bodyPr>
          <a:lstStyle>
            <a:lvl1pPr marL="228589" indent="-228589" algn="l" defTabSz="914354"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lnSpc>
                <a:spcPct val="100000"/>
              </a:lnSpc>
              <a:spcBef>
                <a:spcPts val="600"/>
              </a:spcBef>
              <a:defRPr/>
            </a:pPr>
            <a:r>
              <a:rPr lang="en-GB" sz="1600" dirty="0" smtClean="0">
                <a:solidFill>
                  <a:srgbClr val="282E2B"/>
                </a:solidFill>
              </a:rPr>
              <a:t>The graph gives a complete picture of local PCR </a:t>
            </a:r>
            <a:r>
              <a:rPr lang="en-GB" sz="1600" dirty="0">
                <a:solidFill>
                  <a:srgbClr val="282E2B"/>
                </a:solidFill>
              </a:rPr>
              <a:t>testing for </a:t>
            </a:r>
            <a:r>
              <a:rPr lang="en-GB" sz="1600" dirty="0" smtClean="0">
                <a:solidFill>
                  <a:srgbClr val="282E2B"/>
                </a:solidFill>
              </a:rPr>
              <a:t>Herefordshire residents, regardless of </a:t>
            </a:r>
            <a:r>
              <a:rPr lang="en-GB" sz="1600" dirty="0">
                <a:solidFill>
                  <a:srgbClr val="282E2B"/>
                </a:solidFill>
              </a:rPr>
              <a:t>where </a:t>
            </a:r>
            <a:r>
              <a:rPr lang="en-GB" sz="1600" dirty="0" smtClean="0">
                <a:solidFill>
                  <a:srgbClr val="282E2B"/>
                </a:solidFill>
              </a:rPr>
              <a:t>the test was carried out.</a:t>
            </a:r>
          </a:p>
          <a:p>
            <a:pPr>
              <a:lnSpc>
                <a:spcPct val="100000"/>
              </a:lnSpc>
              <a:spcBef>
                <a:spcPts val="600"/>
              </a:spcBef>
              <a:defRPr/>
            </a:pPr>
            <a:r>
              <a:rPr lang="en-GB" sz="1600" dirty="0" smtClean="0">
                <a:solidFill>
                  <a:srgbClr val="282E2B"/>
                </a:solidFill>
              </a:rPr>
              <a:t>On average 5,500 </a:t>
            </a:r>
            <a:r>
              <a:rPr lang="en-GB" sz="1600" b="1" dirty="0" smtClean="0">
                <a:solidFill>
                  <a:srgbClr val="282E2B"/>
                </a:solidFill>
              </a:rPr>
              <a:t>people were tested daily </a:t>
            </a:r>
            <a:r>
              <a:rPr lang="en-GB" sz="1600" dirty="0" smtClean="0">
                <a:solidFill>
                  <a:srgbClr val="282E2B"/>
                </a:solidFill>
              </a:rPr>
              <a:t>in the seven days to 13 May – marginally more than the April average (5,200) and higher than the national and regionals figures.</a:t>
            </a:r>
          </a:p>
          <a:p>
            <a:pPr>
              <a:lnSpc>
                <a:spcPct val="100000"/>
              </a:lnSpc>
              <a:spcBef>
                <a:spcPts val="600"/>
              </a:spcBef>
              <a:defRPr/>
            </a:pPr>
            <a:r>
              <a:rPr lang="en-GB" sz="1600" dirty="0" smtClean="0">
                <a:solidFill>
                  <a:srgbClr val="282E2B"/>
                </a:solidFill>
              </a:rPr>
              <a:t>The </a:t>
            </a:r>
            <a:r>
              <a:rPr lang="en-GB" sz="1600" dirty="0">
                <a:solidFill>
                  <a:srgbClr val="282E2B"/>
                </a:solidFill>
              </a:rPr>
              <a:t>line </a:t>
            </a:r>
            <a:r>
              <a:rPr lang="en-GB" sz="1600" dirty="0" smtClean="0">
                <a:solidFill>
                  <a:srgbClr val="282E2B"/>
                </a:solidFill>
              </a:rPr>
              <a:t>shows the </a:t>
            </a:r>
            <a:r>
              <a:rPr lang="en-GB" sz="1600" b="1" dirty="0">
                <a:solidFill>
                  <a:srgbClr val="282E2B"/>
                </a:solidFill>
              </a:rPr>
              <a:t>positivity </a:t>
            </a:r>
            <a:r>
              <a:rPr lang="en-GB" sz="1600" b="1" dirty="0" smtClean="0">
                <a:solidFill>
                  <a:srgbClr val="282E2B"/>
                </a:solidFill>
              </a:rPr>
              <a:t>rate </a:t>
            </a:r>
            <a:r>
              <a:rPr lang="en-GB" sz="1600" dirty="0">
                <a:solidFill>
                  <a:srgbClr val="282E2B"/>
                </a:solidFill>
              </a:rPr>
              <a:t>from PCR tests (</a:t>
            </a:r>
            <a:r>
              <a:rPr lang="en-GB" sz="1600" dirty="0" smtClean="0">
                <a:solidFill>
                  <a:srgbClr val="282E2B"/>
                </a:solidFill>
              </a:rPr>
              <a:t>i.e</a:t>
            </a:r>
            <a:r>
              <a:rPr lang="en-GB" sz="1600" dirty="0">
                <a:solidFill>
                  <a:srgbClr val="282E2B"/>
                </a:solidFill>
              </a:rPr>
              <a:t>. the % of people whose test is </a:t>
            </a:r>
            <a:r>
              <a:rPr lang="en-GB" sz="1600" dirty="0" smtClean="0">
                <a:solidFill>
                  <a:srgbClr val="282E2B"/>
                </a:solidFill>
              </a:rPr>
              <a:t>positive). After the slight rise in the rate seen in late April when it reached 1.2% the figure has subsequently fallen as associated outbreaks have come under control. As of 13 April the rate was 0.5%. </a:t>
            </a:r>
            <a:endParaRPr lang="en-GB" sz="1600" dirty="0">
              <a:solidFill>
                <a:srgbClr val="282E2B"/>
              </a:solidFill>
            </a:endParaRPr>
          </a:p>
          <a:p>
            <a:pPr marL="468000" lvl="1" indent="-171450">
              <a:lnSpc>
                <a:spcPct val="100000"/>
              </a:lnSpc>
              <a:spcBef>
                <a:spcPts val="600"/>
              </a:spcBef>
              <a:buFont typeface="Arial" panose="020B0604020202020204" pitchFamily="34" charset="0"/>
              <a:buChar char="•"/>
              <a:defRPr/>
            </a:pPr>
            <a:r>
              <a:rPr lang="en-GB" sz="1300" dirty="0" smtClean="0">
                <a:solidFill>
                  <a:srgbClr val="282E2B"/>
                </a:solidFill>
              </a:rPr>
              <a:t>high positivity </a:t>
            </a:r>
            <a:r>
              <a:rPr lang="en-GB" sz="1300" dirty="0">
                <a:solidFill>
                  <a:srgbClr val="282E2B"/>
                </a:solidFill>
              </a:rPr>
              <a:t>to May </a:t>
            </a:r>
            <a:r>
              <a:rPr lang="en-GB" sz="1300" dirty="0" smtClean="0">
                <a:solidFill>
                  <a:srgbClr val="282E2B"/>
                </a:solidFill>
              </a:rPr>
              <a:t>2020 shows </a:t>
            </a:r>
            <a:r>
              <a:rPr lang="en-GB" sz="1300" dirty="0">
                <a:solidFill>
                  <a:srgbClr val="282E2B"/>
                </a:solidFill>
              </a:rPr>
              <a:t>the impact of testing policy at that time, when only </a:t>
            </a:r>
            <a:r>
              <a:rPr lang="en-GB" sz="1300" dirty="0" smtClean="0">
                <a:solidFill>
                  <a:srgbClr val="282E2B"/>
                </a:solidFill>
              </a:rPr>
              <a:t>suspected </a:t>
            </a:r>
            <a:r>
              <a:rPr lang="en-GB" sz="1300" dirty="0">
                <a:solidFill>
                  <a:srgbClr val="282E2B"/>
                </a:solidFill>
              </a:rPr>
              <a:t>cases </a:t>
            </a:r>
            <a:r>
              <a:rPr lang="en-GB" sz="1300" dirty="0" smtClean="0">
                <a:solidFill>
                  <a:srgbClr val="282E2B"/>
                </a:solidFill>
              </a:rPr>
              <a:t>amongst those most </a:t>
            </a:r>
            <a:r>
              <a:rPr lang="en-GB" sz="1300" dirty="0">
                <a:solidFill>
                  <a:srgbClr val="282E2B"/>
                </a:solidFill>
              </a:rPr>
              <a:t>vulnerable </a:t>
            </a:r>
            <a:r>
              <a:rPr lang="en-GB" sz="1300" dirty="0" smtClean="0">
                <a:solidFill>
                  <a:srgbClr val="282E2B"/>
                </a:solidFill>
              </a:rPr>
              <a:t>to </a:t>
            </a:r>
            <a:r>
              <a:rPr lang="en-GB" sz="1300" dirty="0">
                <a:solidFill>
                  <a:srgbClr val="282E2B"/>
                </a:solidFill>
              </a:rPr>
              <a:t>the disease were being </a:t>
            </a:r>
            <a:r>
              <a:rPr lang="en-GB" sz="1300" dirty="0" smtClean="0">
                <a:solidFill>
                  <a:srgbClr val="282E2B"/>
                </a:solidFill>
              </a:rPr>
              <a:t>tested. Availability of testing increased throughout the summer.</a:t>
            </a:r>
          </a:p>
          <a:p>
            <a:pPr marL="468000" lvl="1" indent="-171450">
              <a:lnSpc>
                <a:spcPct val="100000"/>
              </a:lnSpc>
              <a:spcBef>
                <a:spcPts val="600"/>
              </a:spcBef>
              <a:buFont typeface="Arial" panose="020B0604020202020204" pitchFamily="34" charset="0"/>
              <a:buChar char="•"/>
              <a:defRPr/>
            </a:pPr>
            <a:r>
              <a:rPr lang="en-GB" sz="1300" dirty="0" smtClean="0">
                <a:solidFill>
                  <a:srgbClr val="282E2B"/>
                </a:solidFill>
              </a:rPr>
              <a:t>Since May 2020, increases in positivity rate have matched the peaks in cases: generally around 1-2%, rising </a:t>
            </a:r>
            <a:r>
              <a:rPr lang="en-GB" sz="1300" dirty="0" smtClean="0"/>
              <a:t>to 6% during </a:t>
            </a:r>
            <a:r>
              <a:rPr lang="en-GB" sz="1300" dirty="0" smtClean="0">
                <a:solidFill>
                  <a:srgbClr val="282E2B"/>
                </a:solidFill>
              </a:rPr>
              <a:t>November peak and 11% on 6 January</a:t>
            </a:r>
            <a:endParaRPr lang="en-GB" sz="1300" dirty="0">
              <a:solidFill>
                <a:srgbClr val="282E2B"/>
              </a:solidFill>
            </a:endParaRPr>
          </a:p>
        </p:txBody>
      </p:sp>
      <p:sp>
        <p:nvSpPr>
          <p:cNvPr id="3" name="Rectangle 2"/>
          <p:cNvSpPr/>
          <p:nvPr/>
        </p:nvSpPr>
        <p:spPr>
          <a:xfrm>
            <a:off x="254640" y="3203645"/>
            <a:ext cx="2001553" cy="2988886"/>
          </a:xfrm>
          <a:prstGeom prst="rect">
            <a:avLst/>
          </a:prstGeom>
          <a:solidFill>
            <a:schemeClr val="bg1"/>
          </a:solidFill>
          <a:ln w="12700">
            <a:solidFill>
              <a:srgbClr val="FFC000"/>
            </a:solidFill>
          </a:ln>
        </p:spPr>
        <p:txBody>
          <a:bodyPr wrap="square" lIns="0" tIns="36000" rIns="0" bIns="36000">
            <a:spAutoFit/>
          </a:bodyPr>
          <a:lstStyle/>
          <a:p>
            <a:pPr>
              <a:spcBef>
                <a:spcPts val="600"/>
              </a:spcBef>
              <a:defRPr/>
            </a:pPr>
            <a:r>
              <a:rPr lang="en-GB" sz="1400" b="1" i="1" dirty="0"/>
              <a:t>! </a:t>
            </a:r>
            <a:r>
              <a:rPr lang="en-GB" sz="1400" b="1" i="1" dirty="0" smtClean="0"/>
              <a:t>Need to know !</a:t>
            </a:r>
            <a:endParaRPr lang="en-GB" sz="1400" dirty="0">
              <a:solidFill>
                <a:srgbClr val="282E2B"/>
              </a:solidFill>
            </a:endParaRPr>
          </a:p>
          <a:p>
            <a:pPr marL="254250" indent="-171450">
              <a:spcBef>
                <a:spcPts val="300"/>
              </a:spcBef>
              <a:buFont typeface="Arial" panose="020B0604020202020204" pitchFamily="34" charset="0"/>
              <a:buChar char="•"/>
              <a:defRPr/>
            </a:pPr>
            <a:r>
              <a:rPr lang="en-GB" sz="1200" dirty="0" smtClean="0">
                <a:solidFill>
                  <a:srgbClr val="282E2B"/>
                </a:solidFill>
              </a:rPr>
              <a:t>PCR </a:t>
            </a:r>
            <a:r>
              <a:rPr lang="en-GB" sz="1200" dirty="0">
                <a:solidFill>
                  <a:srgbClr val="282E2B"/>
                </a:solidFill>
              </a:rPr>
              <a:t>data is for rolling 7 day periods, not </a:t>
            </a:r>
            <a:r>
              <a:rPr lang="en-GB" sz="1200" dirty="0" smtClean="0">
                <a:solidFill>
                  <a:srgbClr val="282E2B"/>
                </a:solidFill>
              </a:rPr>
              <a:t>daily / </a:t>
            </a:r>
            <a:r>
              <a:rPr lang="en-GB" sz="1200" dirty="0">
                <a:solidFill>
                  <a:srgbClr val="282E2B"/>
                </a:solidFill>
              </a:rPr>
              <a:t>weekly counts</a:t>
            </a:r>
          </a:p>
          <a:p>
            <a:pPr marL="254250" indent="-171450">
              <a:spcBef>
                <a:spcPts val="300"/>
              </a:spcBef>
              <a:buFont typeface="Arial" panose="020B0604020202020204" pitchFamily="34" charset="0"/>
              <a:buChar char="•"/>
              <a:defRPr/>
            </a:pPr>
            <a:r>
              <a:rPr lang="en-GB" sz="1200" dirty="0" smtClean="0">
                <a:solidFill>
                  <a:srgbClr val="282E2B"/>
                </a:solidFill>
              </a:rPr>
              <a:t>Counts </a:t>
            </a:r>
            <a:r>
              <a:rPr lang="en-GB" sz="1200" i="1" dirty="0">
                <a:solidFill>
                  <a:srgbClr val="282E2B"/>
                </a:solidFill>
              </a:rPr>
              <a:t>individuals</a:t>
            </a:r>
            <a:r>
              <a:rPr lang="en-GB" sz="1200" dirty="0">
                <a:solidFill>
                  <a:srgbClr val="282E2B"/>
                </a:solidFill>
              </a:rPr>
              <a:t> tested in each 7-day period, </a:t>
            </a:r>
            <a:r>
              <a:rPr lang="en-GB" sz="1200" dirty="0" smtClean="0">
                <a:solidFill>
                  <a:srgbClr val="282E2B"/>
                </a:solidFill>
              </a:rPr>
              <a:t>not the </a:t>
            </a:r>
            <a:r>
              <a:rPr lang="en-GB" sz="1200" dirty="0">
                <a:solidFill>
                  <a:srgbClr val="282E2B"/>
                </a:solidFill>
              </a:rPr>
              <a:t>number of </a:t>
            </a:r>
            <a:r>
              <a:rPr lang="en-GB" sz="1200" i="1" dirty="0">
                <a:solidFill>
                  <a:srgbClr val="282E2B"/>
                </a:solidFill>
              </a:rPr>
              <a:t>tests</a:t>
            </a:r>
            <a:r>
              <a:rPr lang="en-GB" sz="1200" dirty="0">
                <a:solidFill>
                  <a:srgbClr val="282E2B"/>
                </a:solidFill>
              </a:rPr>
              <a:t> carried </a:t>
            </a:r>
            <a:r>
              <a:rPr lang="en-GB" sz="1200" dirty="0" smtClean="0">
                <a:solidFill>
                  <a:srgbClr val="282E2B"/>
                </a:solidFill>
              </a:rPr>
              <a:t>out. A person is only counted once.</a:t>
            </a:r>
          </a:p>
          <a:p>
            <a:pPr marL="254250" indent="-171450">
              <a:spcBef>
                <a:spcPts val="300"/>
              </a:spcBef>
              <a:buFont typeface="Arial" panose="020B0604020202020204" pitchFamily="34" charset="0"/>
              <a:buChar char="•"/>
              <a:defRPr/>
            </a:pPr>
            <a:r>
              <a:rPr lang="en-US" sz="1200" dirty="0" smtClean="0">
                <a:solidFill>
                  <a:srgbClr val="282E2B"/>
                </a:solidFill>
              </a:rPr>
              <a:t>Wholly residence based, whereas previous data included a mixture of Herefordshire residents &amp; also people working in the county.</a:t>
            </a:r>
            <a:endParaRPr lang="en-GB" sz="1200" dirty="0">
              <a:solidFill>
                <a:srgbClr val="282E2B"/>
              </a:solidFill>
            </a:endParaRPr>
          </a:p>
        </p:txBody>
      </p:sp>
      <p:sp>
        <p:nvSpPr>
          <p:cNvPr id="18" name="TextBox 17"/>
          <p:cNvSpPr txBox="1"/>
          <p:nvPr/>
        </p:nvSpPr>
        <p:spPr>
          <a:xfrm>
            <a:off x="161497" y="6223598"/>
            <a:ext cx="11839159" cy="49244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282E2B"/>
                </a:solidFill>
                <a:effectLst/>
                <a:uLnTx/>
                <a:uFillTx/>
                <a:latin typeface="Arial" panose="020B0604020202020204"/>
                <a:ea typeface="+mn-ea"/>
                <a:cs typeface="+mn-cs"/>
              </a:rPr>
              <a:t>      </a:t>
            </a:r>
            <a:r>
              <a:rPr kumimoji="0" lang="en-GB" sz="1400" b="1" i="0" u="none" strike="noStrike" kern="1200" cap="none" spc="0" normalizeH="0" baseline="0" noProof="0" dirty="0" smtClean="0">
                <a:ln>
                  <a:noFill/>
                </a:ln>
                <a:solidFill>
                  <a:srgbClr val="282E2B"/>
                </a:solidFill>
                <a:effectLst/>
                <a:uLnTx/>
                <a:uFillTx/>
                <a:latin typeface="Arial" panose="020B0604020202020204"/>
                <a:ea typeface="+mn-ea"/>
                <a:cs typeface="+mn-cs"/>
              </a:rPr>
              <a:t>Where can I find out more? </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Local level testing data is now updated daily </a:t>
            </a:r>
            <a:r>
              <a:rPr lang="en-GB" sz="1200" dirty="0" smtClean="0">
                <a:solidFill>
                  <a:srgbClr val="282E2B"/>
                </a:solidFill>
                <a:latin typeface="Arial" panose="020B0604020202020204"/>
              </a:rPr>
              <a:t>on the government’s </a:t>
            </a:r>
            <a:r>
              <a:rPr lang="en-GB" sz="1200" dirty="0" smtClean="0">
                <a:solidFill>
                  <a:srgbClr val="282E2B"/>
                </a:solidFill>
                <a:latin typeface="Arial" panose="020B0604020202020204"/>
                <a:hlinkClick r:id="rId3"/>
              </a:rPr>
              <a:t>Covid-19 dashboard</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 Details of the</a:t>
            </a:r>
            <a:r>
              <a:rPr kumimoji="0" lang="en-GB" sz="1200" b="0" i="0" u="none" strike="noStrike" kern="1200" cap="none" spc="0" normalizeH="0" noProof="0" dirty="0" smtClean="0">
                <a:ln>
                  <a:noFill/>
                </a:ln>
                <a:solidFill>
                  <a:srgbClr val="282E2B"/>
                </a:solidFill>
                <a:effectLst/>
                <a:uLnTx/>
                <a:uFillTx/>
                <a:latin typeface="Arial" panose="020B0604020202020204"/>
                <a:ea typeface="+mn-ea"/>
                <a:cs typeface="+mn-cs"/>
              </a:rPr>
              <a:t> roll-out of lateral flow tests to local authorities was </a:t>
            </a:r>
            <a:r>
              <a:rPr kumimoji="0" lang="en-GB" sz="1200" b="0" i="0" u="none" strike="noStrike" kern="1200" cap="none" spc="0" normalizeH="0" noProof="0" dirty="0" smtClean="0">
                <a:ln>
                  <a:noFill/>
                </a:ln>
                <a:solidFill>
                  <a:srgbClr val="282E2B"/>
                </a:solidFill>
                <a:effectLst/>
                <a:uLnTx/>
                <a:uFillTx/>
                <a:latin typeface="Arial" panose="020B0604020202020204"/>
                <a:ea typeface="+mn-ea"/>
                <a:cs typeface="+mn-cs"/>
                <a:hlinkClick r:id="rId4"/>
              </a:rPr>
              <a:t>published by the government </a:t>
            </a:r>
            <a:r>
              <a:rPr kumimoji="0" lang="en-GB" sz="1200" b="0" i="0" u="none" strike="noStrike" kern="1200" cap="none" spc="0" normalizeH="0" noProof="0" dirty="0" smtClean="0">
                <a:ln>
                  <a:noFill/>
                </a:ln>
                <a:solidFill>
                  <a:srgbClr val="282E2B"/>
                </a:solidFill>
                <a:effectLst/>
                <a:uLnTx/>
                <a:uFillTx/>
                <a:latin typeface="Arial" panose="020B0604020202020204"/>
                <a:ea typeface="+mn-ea"/>
                <a:cs typeface="+mn-cs"/>
              </a:rPr>
              <a:t>on 9 November</a:t>
            </a:r>
            <a:r>
              <a:rPr lang="en-GB" sz="1200" dirty="0" smtClean="0">
                <a:solidFill>
                  <a:srgbClr val="282E2B"/>
                </a:solidFill>
                <a:latin typeface="Arial" panose="020B0604020202020204"/>
              </a:rPr>
              <a:t>, and a </a:t>
            </a:r>
            <a:r>
              <a:rPr lang="en-GB" sz="1200" dirty="0" smtClean="0">
                <a:solidFill>
                  <a:srgbClr val="282E2B"/>
                </a:solidFill>
                <a:latin typeface="Arial" panose="020B0604020202020204"/>
                <a:hlinkClick r:id="rId5"/>
              </a:rPr>
              <a:t>guide for local delivery of community testing</a:t>
            </a:r>
            <a:r>
              <a:rPr lang="en-GB" sz="1200" dirty="0" smtClean="0">
                <a:solidFill>
                  <a:srgbClr val="282E2B"/>
                </a:solidFill>
                <a:latin typeface="Arial" panose="020B0604020202020204"/>
              </a:rPr>
              <a:t> was published on 11 January.</a:t>
            </a:r>
            <a:r>
              <a:rPr kumimoji="0" lang="en-GB" sz="1200" b="1" i="0" u="none" strike="noStrike" kern="1200" cap="none" spc="0" normalizeH="0" baseline="0" noProof="0" dirty="0" smtClean="0">
                <a:ln>
                  <a:noFill/>
                </a:ln>
                <a:solidFill>
                  <a:srgbClr val="282E2B"/>
                </a:solidFill>
                <a:effectLst/>
                <a:uLnTx/>
                <a:uFillTx/>
                <a:latin typeface="Arial" panose="020B0604020202020204"/>
                <a:ea typeface="+mn-ea"/>
                <a:cs typeface="+mn-cs"/>
              </a:rPr>
              <a:t> </a:t>
            </a:r>
          </a:p>
        </p:txBody>
      </p:sp>
      <p:pic>
        <p:nvPicPr>
          <p:cNvPr id="19" name="Picture 18" descr="&quot;&quot;"/>
          <p:cNvPicPr>
            <a:picLocks noChangeAspect="1"/>
          </p:cNvPicPr>
          <p:nvPr/>
        </p:nvPicPr>
        <p:blipFill rotWithShape="1">
          <a:blip r:embed="rId6">
            <a:clrChange>
              <a:clrFrom>
                <a:srgbClr val="FFFFFF"/>
              </a:clrFrom>
              <a:clrTo>
                <a:srgbClr val="FFFFFF">
                  <a:alpha val="0"/>
                </a:srgbClr>
              </a:clrTo>
            </a:clrChange>
          </a:blip>
          <a:srcRect l="8548"/>
          <a:stretch/>
        </p:blipFill>
        <p:spPr>
          <a:xfrm>
            <a:off x="89158" y="6256864"/>
            <a:ext cx="330965" cy="337385"/>
          </a:xfrm>
          <a:prstGeom prst="rect">
            <a:avLst/>
          </a:prstGeom>
        </p:spPr>
      </p:pic>
      <p:pic>
        <p:nvPicPr>
          <p:cNvPr id="5" name="Picture 4" descr="Chart showeing the daily number of test (Grey bars) amd positivity rate (blue line) for Herefordshire" title="PCR testing and positivity"/>
          <p:cNvPicPr>
            <a:picLocks noChangeAspect="1"/>
          </p:cNvPicPr>
          <p:nvPr/>
        </p:nvPicPr>
        <p:blipFill>
          <a:blip r:embed="rId7"/>
          <a:stretch>
            <a:fillRect/>
          </a:stretch>
        </p:blipFill>
        <p:spPr>
          <a:xfrm>
            <a:off x="2354157" y="3172578"/>
            <a:ext cx="9744463" cy="3058322"/>
          </a:xfrm>
          <a:prstGeom prst="rect">
            <a:avLst/>
          </a:prstGeom>
        </p:spPr>
      </p:pic>
    </p:spTree>
    <p:extLst>
      <p:ext uri="{BB962C8B-B14F-4D97-AF65-F5344CB8AC3E}">
        <p14:creationId xmlns:p14="http://schemas.microsoft.com/office/powerpoint/2010/main" val="3443584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09" y="44624"/>
            <a:ext cx="11519999" cy="447581"/>
          </a:xfrm>
        </p:spPr>
        <p:txBody>
          <a:bodyPr>
            <a:noAutofit/>
          </a:bodyPr>
          <a:lstStyle/>
          <a:p>
            <a:r>
              <a:rPr lang="en-GB" sz="2400" b="1" dirty="0" smtClean="0">
                <a:cs typeface="Arial" panose="020B0604020202020204" pitchFamily="34" charset="0"/>
              </a:rPr>
              <a:t>COVID-19</a:t>
            </a:r>
            <a:r>
              <a:rPr lang="en-GB" sz="2400" dirty="0"/>
              <a:t> </a:t>
            </a:r>
            <a:r>
              <a:rPr lang="en-GB" sz="2400" b="1" dirty="0" smtClean="0">
                <a:cs typeface="Arial" panose="020B0604020202020204" pitchFamily="34" charset="0"/>
              </a:rPr>
              <a:t>testing: Lateral Flow Device (LFD) tests</a:t>
            </a:r>
            <a:endParaRPr lang="en-GB" sz="2400" b="1" dirty="0">
              <a:cs typeface="Arial" panose="020B0604020202020204" pitchFamily="34" charset="0"/>
            </a:endParaRPr>
          </a:p>
        </p:txBody>
      </p:sp>
      <p:sp>
        <p:nvSpPr>
          <p:cNvPr id="9" name="Subtitle 2"/>
          <p:cNvSpPr txBox="1">
            <a:spLocks/>
          </p:cNvSpPr>
          <p:nvPr/>
        </p:nvSpPr>
        <p:spPr>
          <a:xfrm>
            <a:off x="44391" y="476672"/>
            <a:ext cx="10300879" cy="2848951"/>
          </a:xfrm>
          <a:prstGeom prst="rect">
            <a:avLst/>
          </a:prstGeom>
        </p:spPr>
        <p:txBody>
          <a:bodyPr vert="horz" lIns="91440" tIns="45720" rIns="91440" bIns="45720" rtlCol="0">
            <a:noAutofit/>
          </a:bodyPr>
          <a:lstStyle>
            <a:lvl1pPr marL="228589" indent="-228589" algn="l" defTabSz="914354"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5000"/>
              </a:lnSpc>
              <a:spcBef>
                <a:spcPts val="300"/>
              </a:spcBef>
              <a:spcAft>
                <a:spcPts val="600"/>
              </a:spcAft>
              <a:defRPr/>
            </a:pPr>
            <a:r>
              <a:rPr lang="en-GB" sz="1500" dirty="0" smtClean="0">
                <a:solidFill>
                  <a:srgbClr val="282E2B"/>
                </a:solidFill>
              </a:rPr>
              <a:t>Lateral flow device (LFD) tests are swab tests that give results in less than an hour, without needing to go to a lab. </a:t>
            </a:r>
            <a:r>
              <a:rPr lang="en-GB" sz="1500" dirty="0">
                <a:solidFill>
                  <a:srgbClr val="282E2B"/>
                </a:solidFill>
              </a:rPr>
              <a:t>T</a:t>
            </a:r>
            <a:r>
              <a:rPr lang="en-GB" sz="1500" dirty="0" smtClean="0">
                <a:solidFill>
                  <a:srgbClr val="282E2B"/>
                </a:solidFill>
              </a:rPr>
              <a:t>hey have become one of the main approaches nationally to controlling the spread, with eligibility gradually widened. Since 9 April, </a:t>
            </a:r>
            <a:r>
              <a:rPr lang="en-GB" sz="1500" dirty="0">
                <a:solidFill>
                  <a:srgbClr val="282E2B"/>
                </a:solidFill>
                <a:hlinkClick r:id="rId3"/>
              </a:rPr>
              <a:t>everyone in </a:t>
            </a:r>
            <a:r>
              <a:rPr lang="en-GB" sz="1500" dirty="0" smtClean="0">
                <a:solidFill>
                  <a:srgbClr val="282E2B"/>
                </a:solidFill>
                <a:hlinkClick r:id="rId3"/>
              </a:rPr>
              <a:t>England</a:t>
            </a:r>
            <a:r>
              <a:rPr lang="en-GB" sz="1500" dirty="0" smtClean="0">
                <a:solidFill>
                  <a:srgbClr val="282E2B"/>
                </a:solidFill>
              </a:rPr>
              <a:t> has been eligible for twice-weekly testing.</a:t>
            </a:r>
          </a:p>
          <a:p>
            <a:pPr>
              <a:lnSpc>
                <a:spcPct val="105000"/>
              </a:lnSpc>
              <a:spcBef>
                <a:spcPts val="300"/>
              </a:spcBef>
              <a:defRPr/>
            </a:pPr>
            <a:r>
              <a:rPr lang="en-GB" sz="1500" dirty="0" smtClean="0"/>
              <a:t>Almost one third of a million LFD tests had been recorded in Herefordshire by 17 May. Although the daily average number of tests recorded in the seven days to 14 May (3,180) dropped compared to the previous week the local rate </a:t>
            </a:r>
            <a:r>
              <a:rPr lang="en-US" sz="1500" dirty="0" smtClean="0"/>
              <a:t>remains </a:t>
            </a:r>
            <a:r>
              <a:rPr lang="en-US" sz="1500" dirty="0"/>
              <a:t>the highest in the West </a:t>
            </a:r>
            <a:r>
              <a:rPr lang="en-US" sz="1500" dirty="0" smtClean="0"/>
              <a:t>Midlands </a:t>
            </a:r>
            <a:r>
              <a:rPr lang="en-US" sz="1500" dirty="0"/>
              <a:t>and 10th </a:t>
            </a:r>
            <a:r>
              <a:rPr lang="en-US" sz="1500" dirty="0" smtClean="0"/>
              <a:t>highest in England </a:t>
            </a:r>
            <a:r>
              <a:rPr lang="en-US" sz="1500" dirty="0"/>
              <a:t>with </a:t>
            </a:r>
            <a:r>
              <a:rPr lang="en-US" sz="1500" dirty="0" smtClean="0"/>
              <a:t>around </a:t>
            </a:r>
            <a:r>
              <a:rPr lang="en-US" sz="1500" dirty="0"/>
              <a:t>11 tests taken for every 100 residents over a 7-day period.</a:t>
            </a:r>
          </a:p>
          <a:p>
            <a:pPr marL="576000" lvl="1" indent="-180000">
              <a:lnSpc>
                <a:spcPct val="100000"/>
              </a:lnSpc>
              <a:spcBef>
                <a:spcPts val="400"/>
              </a:spcBef>
              <a:defRPr/>
            </a:pPr>
            <a:r>
              <a:rPr lang="en-GB" sz="1300" dirty="0" smtClean="0"/>
              <a:t>The step change at the beginning of March reflects schools reopening to all pupils with twice-weekly testing of staff and secondary school pupils, and families of all school-age children also eligible. </a:t>
            </a:r>
          </a:p>
          <a:p>
            <a:pPr marL="576000" lvl="1" indent="-180000">
              <a:lnSpc>
                <a:spcPct val="100000"/>
              </a:lnSpc>
              <a:spcBef>
                <a:spcPts val="400"/>
              </a:spcBef>
              <a:defRPr/>
            </a:pPr>
            <a:r>
              <a:rPr lang="en-GB" sz="1300" dirty="0" smtClean="0"/>
              <a:t>Community LFD testing is now available at 12 sites across the county, including </a:t>
            </a:r>
            <a:r>
              <a:rPr lang="en-GB" sz="1300" dirty="0"/>
              <a:t>8</a:t>
            </a:r>
            <a:r>
              <a:rPr lang="en-GB" sz="1300" dirty="0" smtClean="0"/>
              <a:t> pharmacies. Plans are in place to further increase availability, e.g. more places to collect home test kits, mobile testing facilities, and pilots in specific locations.</a:t>
            </a:r>
            <a:endParaRPr lang="en-GB" sz="1300" dirty="0"/>
          </a:p>
        </p:txBody>
      </p:sp>
      <p:sp>
        <p:nvSpPr>
          <p:cNvPr id="14" name="TextBox 13"/>
          <p:cNvSpPr txBox="1"/>
          <p:nvPr/>
        </p:nvSpPr>
        <p:spPr>
          <a:xfrm>
            <a:off x="10274187" y="116632"/>
            <a:ext cx="1847528" cy="4416594"/>
          </a:xfrm>
          <a:prstGeom prst="rect">
            <a:avLst/>
          </a:prstGeom>
          <a:solidFill>
            <a:schemeClr val="bg1"/>
          </a:solidFill>
          <a:ln w="28575">
            <a:solidFill>
              <a:schemeClr val="accent1"/>
            </a:solidFill>
          </a:ln>
        </p:spPr>
        <p:txBody>
          <a:bodyPr wrap="square" rtlCol="0">
            <a:spAutoFit/>
          </a:bodyPr>
          <a:lstStyle/>
          <a:p>
            <a:r>
              <a:rPr lang="en-GB" sz="1150" b="1" i="1" dirty="0" smtClean="0"/>
              <a:t>! Be aware !</a:t>
            </a:r>
          </a:p>
          <a:p>
            <a:pPr marL="180000" indent="-180000">
              <a:lnSpc>
                <a:spcPct val="100000"/>
              </a:lnSpc>
              <a:spcBef>
                <a:spcPts val="300"/>
              </a:spcBef>
              <a:buFontTx/>
              <a:buChar char="-"/>
              <a:defRPr/>
            </a:pPr>
            <a:r>
              <a:rPr lang="en-GB" sz="1150" i="1" dirty="0" smtClean="0"/>
              <a:t>The requirement for a confirmatory PCR test following a positive LFD result was re-introduced on 29 March. It had been suspended for LFD testing on 27 Jan due to the prevalence of the virus. </a:t>
            </a:r>
          </a:p>
          <a:p>
            <a:pPr marL="180000" lvl="0" indent="-180000">
              <a:lnSpc>
                <a:spcPct val="100000"/>
              </a:lnSpc>
              <a:spcBef>
                <a:spcPts val="300"/>
              </a:spcBef>
              <a:buFontTx/>
              <a:buChar char="-"/>
              <a:defRPr/>
            </a:pPr>
            <a:r>
              <a:rPr lang="en-GB" sz="1150" i="1" dirty="0" smtClean="0"/>
              <a:t>Unlike </a:t>
            </a:r>
            <a:r>
              <a:rPr lang="en-GB" sz="1150" i="1" dirty="0"/>
              <a:t>the published PCR test </a:t>
            </a:r>
            <a:r>
              <a:rPr lang="en-GB" sz="1150" i="1" dirty="0" smtClean="0"/>
              <a:t>data, </a:t>
            </a:r>
            <a:r>
              <a:rPr lang="en-GB" sz="1150" i="1" dirty="0"/>
              <a:t>LFD tests are counted by the number of tests which returned either a positive, negative or void result – which can mean that a person is counted more than once.  Data is published as a daily count and 7-day average</a:t>
            </a:r>
            <a:r>
              <a:rPr lang="en-GB" sz="1150" i="1" dirty="0" smtClean="0"/>
              <a:t>.</a:t>
            </a:r>
            <a:endParaRPr lang="en-GB" sz="1150" i="1" dirty="0"/>
          </a:p>
        </p:txBody>
      </p:sp>
      <p:sp>
        <p:nvSpPr>
          <p:cNvPr id="12" name="Rectangle 11"/>
          <p:cNvSpPr/>
          <p:nvPr/>
        </p:nvSpPr>
        <p:spPr>
          <a:xfrm>
            <a:off x="10240595" y="4605234"/>
            <a:ext cx="1951405" cy="2123658"/>
          </a:xfrm>
          <a:prstGeom prst="rect">
            <a:avLst/>
          </a:prstGeom>
          <a:solidFill>
            <a:schemeClr val="bg1"/>
          </a:solidFill>
        </p:spPr>
        <p:txBody>
          <a:bodyPr wrap="square">
            <a:spAutoFit/>
          </a:bodyPr>
          <a:lstStyle/>
          <a:p>
            <a:r>
              <a:rPr lang="en-US" sz="1100" dirty="0" smtClean="0">
                <a:solidFill>
                  <a:srgbClr val="0B0C0C"/>
                </a:solidFill>
              </a:rPr>
              <a:t>Notes</a:t>
            </a:r>
          </a:p>
          <a:p>
            <a:pPr marL="180000" indent="-180000">
              <a:buAutoNum type="arabicPeriod"/>
            </a:pPr>
            <a:r>
              <a:rPr lang="en-US" sz="1100" dirty="0" smtClean="0">
                <a:solidFill>
                  <a:srgbClr val="0B0C0C"/>
                </a:solidFill>
              </a:rPr>
              <a:t>LFD </a:t>
            </a:r>
            <a:r>
              <a:rPr lang="en-US" sz="1100" dirty="0">
                <a:solidFill>
                  <a:srgbClr val="0B0C0C"/>
                </a:solidFill>
              </a:rPr>
              <a:t>tests for NHS staff using a self-reporting tool have been included from 17 December 2020. </a:t>
            </a:r>
            <a:r>
              <a:rPr lang="en-US" sz="1100" dirty="0" smtClean="0">
                <a:solidFill>
                  <a:srgbClr val="0B0C0C"/>
                </a:solidFill>
              </a:rPr>
              <a:t>Some negative care home tests may not be included for the first 2 weeks of January</a:t>
            </a:r>
          </a:p>
          <a:p>
            <a:pPr marL="180000" indent="-180000">
              <a:buAutoNum type="arabicPeriod"/>
            </a:pPr>
            <a:r>
              <a:rPr lang="en-US" sz="1100" dirty="0" smtClean="0">
                <a:solidFill>
                  <a:srgbClr val="0B0C0C"/>
                </a:solidFill>
              </a:rPr>
              <a:t>All LFD tests are counted under Pillar 2 (Gov’t testing </a:t>
            </a:r>
            <a:r>
              <a:rPr lang="en-US" sz="1100" dirty="0" err="1" smtClean="0">
                <a:solidFill>
                  <a:srgbClr val="0B0C0C"/>
                </a:solidFill>
              </a:rPr>
              <a:t>programme</a:t>
            </a:r>
            <a:r>
              <a:rPr lang="en-US" sz="1100" dirty="0" smtClean="0">
                <a:solidFill>
                  <a:srgbClr val="0B0C0C"/>
                </a:solidFill>
              </a:rPr>
              <a:t>)</a:t>
            </a:r>
            <a:endParaRPr lang="en-US" sz="1100" dirty="0">
              <a:solidFill>
                <a:srgbClr val="0B0C0C"/>
              </a:solidFill>
            </a:endParaRPr>
          </a:p>
        </p:txBody>
      </p:sp>
      <p:sp>
        <p:nvSpPr>
          <p:cNvPr id="8" name="TextBox 7"/>
          <p:cNvSpPr txBox="1"/>
          <p:nvPr/>
        </p:nvSpPr>
        <p:spPr>
          <a:xfrm>
            <a:off x="264169" y="6325619"/>
            <a:ext cx="10010017" cy="49244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282E2B"/>
                </a:solidFill>
                <a:effectLst/>
                <a:uLnTx/>
                <a:uFillTx/>
                <a:latin typeface="Arial" panose="020B0604020202020204"/>
                <a:ea typeface="+mn-ea"/>
                <a:cs typeface="+mn-cs"/>
              </a:rPr>
              <a:t>      </a:t>
            </a:r>
            <a:r>
              <a:rPr kumimoji="0" lang="en-GB" sz="1400" b="1" i="0" u="none" strike="noStrike" kern="1200" cap="none" spc="0" normalizeH="0" baseline="0" noProof="0" dirty="0" smtClean="0">
                <a:ln>
                  <a:noFill/>
                </a:ln>
                <a:solidFill>
                  <a:srgbClr val="282E2B"/>
                </a:solidFill>
                <a:effectLst/>
                <a:uLnTx/>
                <a:uFillTx/>
                <a:latin typeface="Arial" panose="020B0604020202020204"/>
                <a:ea typeface="+mn-ea"/>
                <a:cs typeface="+mn-cs"/>
              </a:rPr>
              <a:t>Where can I find out more? </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Local level testing data is updated daily </a:t>
            </a:r>
            <a:r>
              <a:rPr lang="en-GB" sz="1200" dirty="0" smtClean="0">
                <a:solidFill>
                  <a:srgbClr val="282E2B"/>
                </a:solidFill>
                <a:latin typeface="Arial" panose="020B0604020202020204"/>
              </a:rPr>
              <a:t>on the government’s </a:t>
            </a:r>
            <a:r>
              <a:rPr lang="en-GB" sz="1200" dirty="0" smtClean="0">
                <a:solidFill>
                  <a:srgbClr val="282E2B"/>
                </a:solidFill>
                <a:latin typeface="Arial" panose="020B0604020202020204"/>
                <a:hlinkClick r:id="rId4"/>
              </a:rPr>
              <a:t>Covid-19 dashboard</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 Details of the</a:t>
            </a:r>
            <a:r>
              <a:rPr kumimoji="0" lang="en-GB" sz="1200" b="0" i="0" u="none" strike="noStrike" kern="1200" cap="none" spc="0" normalizeH="0" noProof="0" dirty="0" smtClean="0">
                <a:ln>
                  <a:noFill/>
                </a:ln>
                <a:solidFill>
                  <a:srgbClr val="282E2B"/>
                </a:solidFill>
                <a:effectLst/>
                <a:uLnTx/>
                <a:uFillTx/>
                <a:latin typeface="Arial" panose="020B0604020202020204"/>
                <a:ea typeface="+mn-ea"/>
                <a:cs typeface="+mn-cs"/>
              </a:rPr>
              <a:t> roll-out of lateral flow tests to local authorities was </a:t>
            </a:r>
            <a:r>
              <a:rPr kumimoji="0" lang="en-GB" sz="1200" b="0" i="0" u="none" strike="noStrike" kern="1200" cap="none" spc="0" normalizeH="0" noProof="0" dirty="0" smtClean="0">
                <a:ln>
                  <a:noFill/>
                </a:ln>
                <a:solidFill>
                  <a:srgbClr val="282E2B"/>
                </a:solidFill>
                <a:effectLst/>
                <a:uLnTx/>
                <a:uFillTx/>
                <a:latin typeface="Arial" panose="020B0604020202020204"/>
                <a:ea typeface="+mn-ea"/>
                <a:cs typeface="+mn-cs"/>
                <a:hlinkClick r:id="rId5"/>
              </a:rPr>
              <a:t>published by the government </a:t>
            </a:r>
            <a:r>
              <a:rPr kumimoji="0" lang="en-GB" sz="1200" b="0" i="0" u="none" strike="noStrike" kern="1200" cap="none" spc="0" normalizeH="0" noProof="0" dirty="0" smtClean="0">
                <a:ln>
                  <a:noFill/>
                </a:ln>
                <a:solidFill>
                  <a:srgbClr val="282E2B"/>
                </a:solidFill>
                <a:effectLst/>
                <a:uLnTx/>
                <a:uFillTx/>
                <a:latin typeface="Arial" panose="020B0604020202020204"/>
                <a:ea typeface="+mn-ea"/>
                <a:cs typeface="+mn-cs"/>
              </a:rPr>
              <a:t>on 9 November.</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  </a:t>
            </a:r>
            <a:r>
              <a:rPr kumimoji="0" lang="en-GB" sz="1200" b="1" i="0" u="none" strike="noStrike" kern="1200" cap="none" spc="0" normalizeH="0" baseline="0" noProof="0" dirty="0" smtClean="0">
                <a:ln>
                  <a:noFill/>
                </a:ln>
                <a:solidFill>
                  <a:srgbClr val="282E2B"/>
                </a:solidFill>
                <a:effectLst/>
                <a:uLnTx/>
                <a:uFillTx/>
                <a:latin typeface="Arial" panose="020B0604020202020204"/>
                <a:ea typeface="+mn-ea"/>
                <a:cs typeface="+mn-cs"/>
              </a:rPr>
              <a:t> </a:t>
            </a:r>
          </a:p>
        </p:txBody>
      </p:sp>
      <p:pic>
        <p:nvPicPr>
          <p:cNvPr id="11" name="Picture 10" descr="&quot;&quot;"/>
          <p:cNvPicPr>
            <a:picLocks noChangeAspect="1"/>
          </p:cNvPicPr>
          <p:nvPr/>
        </p:nvPicPr>
        <p:blipFill rotWithShape="1">
          <a:blip r:embed="rId6">
            <a:clrChange>
              <a:clrFrom>
                <a:srgbClr val="FFFFFF"/>
              </a:clrFrom>
              <a:clrTo>
                <a:srgbClr val="FFFFFF">
                  <a:alpha val="0"/>
                </a:srgbClr>
              </a:clrTo>
            </a:clrChange>
          </a:blip>
          <a:srcRect l="8548"/>
          <a:stretch/>
        </p:blipFill>
        <p:spPr>
          <a:xfrm>
            <a:off x="178146" y="6387842"/>
            <a:ext cx="258941" cy="263964"/>
          </a:xfrm>
          <a:prstGeom prst="rect">
            <a:avLst/>
          </a:prstGeom>
        </p:spPr>
      </p:pic>
      <p:pic>
        <p:nvPicPr>
          <p:cNvPr id="4" name="Picture 3" descr="Chart showing daily number of test and 7-day average number of lateral flow device tests conducted" title="Lateral flow device test conducted"/>
          <p:cNvPicPr>
            <a:picLocks noChangeAspect="1"/>
          </p:cNvPicPr>
          <p:nvPr/>
        </p:nvPicPr>
        <p:blipFill>
          <a:blip r:embed="rId7"/>
          <a:stretch>
            <a:fillRect/>
          </a:stretch>
        </p:blipFill>
        <p:spPr>
          <a:xfrm>
            <a:off x="307616" y="3244174"/>
            <a:ext cx="9829446" cy="2722119"/>
          </a:xfrm>
          <a:prstGeom prst="rect">
            <a:avLst/>
          </a:prstGeom>
        </p:spPr>
      </p:pic>
    </p:spTree>
    <p:extLst>
      <p:ext uri="{BB962C8B-B14F-4D97-AF65-F5344CB8AC3E}">
        <p14:creationId xmlns:p14="http://schemas.microsoft.com/office/powerpoint/2010/main" val="3380087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8" y="44624"/>
            <a:ext cx="11519999" cy="471583"/>
          </a:xfrm>
        </p:spPr>
        <p:txBody>
          <a:bodyPr>
            <a:normAutofit/>
          </a:bodyPr>
          <a:lstStyle/>
          <a:p>
            <a:r>
              <a:rPr lang="en-GB" sz="2400" b="1" dirty="0">
                <a:cs typeface="Arial" panose="020B0604020202020204" pitchFamily="34" charset="0"/>
              </a:rPr>
              <a:t>Lab-confirmed COVID-19 cases in </a:t>
            </a:r>
            <a:r>
              <a:rPr lang="en-GB" sz="2400" b="1" dirty="0" smtClean="0">
                <a:cs typeface="Arial" panose="020B0604020202020204" pitchFamily="34" charset="0"/>
              </a:rPr>
              <a:t>Herefordshire</a:t>
            </a:r>
            <a:endParaRPr lang="en-GB" sz="2400" dirty="0"/>
          </a:p>
        </p:txBody>
      </p:sp>
      <p:sp>
        <p:nvSpPr>
          <p:cNvPr id="5" name="Rectangle 4"/>
          <p:cNvSpPr/>
          <p:nvPr/>
        </p:nvSpPr>
        <p:spPr>
          <a:xfrm>
            <a:off x="0" y="426838"/>
            <a:ext cx="12191999" cy="2335023"/>
          </a:xfrm>
          <a:prstGeom prst="rect">
            <a:avLst/>
          </a:prstGeom>
        </p:spPr>
        <p:txBody>
          <a:bodyPr wrap="square" numCol="1" spcCol="360000">
            <a:noAutofit/>
          </a:bodyPr>
          <a:lstStyle/>
          <a:p>
            <a:pPr marL="180000" indent="-180000">
              <a:lnSpc>
                <a:spcPct val="105000"/>
              </a:lnSpc>
              <a:spcBef>
                <a:spcPts val="600"/>
              </a:spcBef>
              <a:spcAft>
                <a:spcPts val="300"/>
              </a:spcAft>
              <a:buFont typeface="Arial" panose="020B0604020202020204" pitchFamily="34" charset="0"/>
              <a:buChar char="•"/>
            </a:pPr>
            <a:r>
              <a:rPr lang="en-GB" sz="1500" dirty="0" smtClean="0">
                <a:ea typeface="Times New Roman" panose="02020603050405020304" pitchFamily="18" charset="0"/>
              </a:rPr>
              <a:t>Lab-confirmed cases are the official count of people who live in Herefordshire and have tested positive for COVID-19. In the first few months of the pandemic, numbers of confirmed cases were dependent on testing policy so are not comparable with later waves.</a:t>
            </a:r>
          </a:p>
          <a:p>
            <a:pPr marL="180000" indent="-180000">
              <a:lnSpc>
                <a:spcPct val="105000"/>
              </a:lnSpc>
              <a:spcBef>
                <a:spcPts val="600"/>
              </a:spcBef>
              <a:spcAft>
                <a:spcPts val="300"/>
              </a:spcAft>
              <a:buFont typeface="Arial" panose="020B0604020202020204" pitchFamily="34" charset="0"/>
              <a:buChar char="•"/>
            </a:pPr>
            <a:r>
              <a:rPr lang="en-US" sz="1500" dirty="0">
                <a:ea typeface="Times New Roman" panose="02020603050405020304" pitchFamily="18" charset="0"/>
              </a:rPr>
              <a:t>There were </a:t>
            </a:r>
            <a:r>
              <a:rPr lang="en-US" sz="1500" dirty="0" smtClean="0">
                <a:ea typeface="Times New Roman" panose="02020603050405020304" pitchFamily="18" charset="0"/>
              </a:rPr>
              <a:t>36 </a:t>
            </a:r>
            <a:r>
              <a:rPr lang="en-US" sz="1500" dirty="0">
                <a:ea typeface="Times New Roman" panose="02020603050405020304" pitchFamily="18" charset="0"/>
              </a:rPr>
              <a:t>new cases confirmed in the 7 days to </a:t>
            </a:r>
            <a:r>
              <a:rPr lang="en-US" sz="1500" dirty="0" smtClean="0">
                <a:ea typeface="Times New Roman" panose="02020603050405020304" pitchFamily="18" charset="0"/>
              </a:rPr>
              <a:t>13 </a:t>
            </a:r>
            <a:r>
              <a:rPr lang="en-US" sz="1500" dirty="0">
                <a:ea typeface="Times New Roman" panose="02020603050405020304" pitchFamily="18" charset="0"/>
              </a:rPr>
              <a:t>May, compared to </a:t>
            </a:r>
            <a:r>
              <a:rPr lang="en-US" sz="1500" dirty="0" smtClean="0">
                <a:ea typeface="Times New Roman" panose="02020603050405020304" pitchFamily="18" charset="0"/>
              </a:rPr>
              <a:t>56 in </a:t>
            </a:r>
            <a:r>
              <a:rPr lang="en-US" sz="1500" dirty="0">
                <a:ea typeface="Times New Roman" panose="02020603050405020304" pitchFamily="18" charset="0"/>
              </a:rPr>
              <a:t>the previous 7 </a:t>
            </a:r>
            <a:r>
              <a:rPr lang="en-US" sz="1500" dirty="0" smtClean="0">
                <a:ea typeface="Times New Roman" panose="02020603050405020304" pitchFamily="18" charset="0"/>
              </a:rPr>
              <a:t>days - the </a:t>
            </a:r>
            <a:r>
              <a:rPr lang="en-US" sz="1500" dirty="0">
                <a:ea typeface="Times New Roman" panose="02020603050405020304" pitchFamily="18" charset="0"/>
              </a:rPr>
              <a:t>average </a:t>
            </a:r>
            <a:r>
              <a:rPr lang="en-US" sz="1500" dirty="0" smtClean="0">
                <a:ea typeface="Times New Roman" panose="02020603050405020304" pitchFamily="18" charset="0"/>
              </a:rPr>
              <a:t>for the last week of April and the first week of May was 57. (Note </a:t>
            </a:r>
            <a:r>
              <a:rPr lang="en-US" sz="1500" dirty="0">
                <a:ea typeface="Times New Roman" panose="02020603050405020304" pitchFamily="18" charset="0"/>
              </a:rPr>
              <a:t>that reporting lags mean daily numbers can change, and the grey bars for the last 5 days may increase</a:t>
            </a:r>
            <a:r>
              <a:rPr lang="en-US" sz="1500" dirty="0" smtClean="0">
                <a:ea typeface="Times New Roman" panose="02020603050405020304" pitchFamily="18" charset="0"/>
              </a:rPr>
              <a:t>)  </a:t>
            </a:r>
            <a:endParaRPr lang="en-US" sz="1500" dirty="0">
              <a:ea typeface="Times New Roman" panose="02020603050405020304" pitchFamily="18" charset="0"/>
            </a:endParaRPr>
          </a:p>
          <a:p>
            <a:pPr marL="180000" indent="-180000">
              <a:lnSpc>
                <a:spcPct val="105000"/>
              </a:lnSpc>
              <a:spcBef>
                <a:spcPts val="600"/>
              </a:spcBef>
              <a:spcAft>
                <a:spcPts val="300"/>
              </a:spcAft>
              <a:buFont typeface="Arial" panose="020B0604020202020204" pitchFamily="34" charset="0"/>
              <a:buChar char="•"/>
            </a:pPr>
            <a:r>
              <a:rPr lang="en-US" sz="1500" dirty="0">
                <a:ea typeface="Times New Roman" panose="02020603050405020304" pitchFamily="18" charset="0"/>
              </a:rPr>
              <a:t>The line on the chart shows the average daily number of new cases. In the first three weeks of April an average of 4 new cases were recorded daily, while the more than doubled the following week; the latest figure is </a:t>
            </a:r>
            <a:r>
              <a:rPr lang="en-US" sz="1500" dirty="0" smtClean="0">
                <a:ea typeface="Times New Roman" panose="02020603050405020304" pitchFamily="18" charset="0"/>
              </a:rPr>
              <a:t>5 </a:t>
            </a:r>
            <a:r>
              <a:rPr lang="en-US" sz="1500" dirty="0">
                <a:ea typeface="Times New Roman" panose="02020603050405020304" pitchFamily="18" charset="0"/>
              </a:rPr>
              <a:t>for the seven days ending </a:t>
            </a:r>
            <a:r>
              <a:rPr lang="en-US" sz="1500" dirty="0" smtClean="0">
                <a:ea typeface="Times New Roman" panose="02020603050405020304" pitchFamily="18" charset="0"/>
              </a:rPr>
              <a:t>10 May - half the figure rate recorded two weeks previously – indicating that </a:t>
            </a:r>
            <a:r>
              <a:rPr lang="en-US" sz="1500" dirty="0" err="1" smtClean="0">
                <a:ea typeface="Times New Roman" panose="02020603050405020304" pitchFamily="18" charset="0"/>
              </a:rPr>
              <a:t>localised</a:t>
            </a:r>
            <a:r>
              <a:rPr lang="en-US" sz="1500" dirty="0" smtClean="0">
                <a:ea typeface="Times New Roman" panose="02020603050405020304" pitchFamily="18" charset="0"/>
              </a:rPr>
              <a:t> outbreaks associated with the rise in cases at the end of April are now under control. </a:t>
            </a:r>
            <a:endParaRPr lang="en-US" sz="1500" dirty="0">
              <a:ea typeface="Times New Roman" panose="02020603050405020304" pitchFamily="18" charset="0"/>
            </a:endParaRPr>
          </a:p>
          <a:p>
            <a:pPr marL="180000" indent="-180000">
              <a:lnSpc>
                <a:spcPct val="105000"/>
              </a:lnSpc>
              <a:spcBef>
                <a:spcPts val="600"/>
              </a:spcBef>
              <a:spcAft>
                <a:spcPts val="300"/>
              </a:spcAft>
              <a:buFont typeface="Arial" panose="020B0604020202020204" pitchFamily="34" charset="0"/>
              <a:buChar char="•"/>
            </a:pPr>
            <a:endParaRPr lang="en-US" sz="1500" dirty="0" smtClean="0"/>
          </a:p>
        </p:txBody>
      </p:sp>
      <p:sp>
        <p:nvSpPr>
          <p:cNvPr id="12" name="TextBox 11"/>
          <p:cNvSpPr txBox="1"/>
          <p:nvPr/>
        </p:nvSpPr>
        <p:spPr>
          <a:xfrm>
            <a:off x="263351" y="6019398"/>
            <a:ext cx="11928648" cy="738664"/>
          </a:xfrm>
          <a:prstGeom prst="rect">
            <a:avLst/>
          </a:prstGeom>
          <a:solidFill>
            <a:schemeClr val="bg1"/>
          </a:solidFill>
        </p:spPr>
        <p:txBody>
          <a:bodyPr wrap="square" rtlCol="0">
            <a:spAutoFit/>
          </a:bodyPr>
          <a:lstStyle/>
          <a:p>
            <a:pPr marL="357188">
              <a:spcBef>
                <a:spcPts val="600"/>
              </a:spcBef>
              <a:spcAft>
                <a:spcPts val="600"/>
              </a:spcAft>
            </a:pPr>
            <a:r>
              <a:rPr lang="en-GB" sz="1600" b="1" dirty="0" smtClean="0"/>
              <a:t> </a:t>
            </a:r>
            <a:r>
              <a:rPr lang="en-GB" sz="1400" b="1" dirty="0" smtClean="0"/>
              <a:t>     </a:t>
            </a:r>
          </a:p>
          <a:p>
            <a:pPr marL="357188">
              <a:spcBef>
                <a:spcPts val="600"/>
              </a:spcBef>
              <a:spcAft>
                <a:spcPts val="600"/>
              </a:spcAft>
            </a:pPr>
            <a:r>
              <a:rPr lang="en-GB" sz="1600" b="1" dirty="0" smtClean="0"/>
              <a:t>Where can I find out more? </a:t>
            </a:r>
            <a:r>
              <a:rPr lang="en-GB" sz="1400" dirty="0" smtClean="0"/>
              <a:t>Confirmed cases are updated </a:t>
            </a:r>
            <a:r>
              <a:rPr lang="en-GB" sz="1400" dirty="0"/>
              <a:t>daily </a:t>
            </a:r>
            <a:r>
              <a:rPr lang="en-GB" sz="1400" dirty="0" smtClean="0"/>
              <a:t>by PHE </a:t>
            </a:r>
            <a:r>
              <a:rPr lang="en-GB" sz="1400" dirty="0"/>
              <a:t>at </a:t>
            </a:r>
            <a:r>
              <a:rPr lang="en-GB" sz="1400" dirty="0" smtClean="0">
                <a:hlinkClick r:id="rId3"/>
              </a:rPr>
              <a:t>https</a:t>
            </a:r>
            <a:r>
              <a:rPr lang="en-GB" sz="1400" dirty="0">
                <a:hlinkClick r:id="rId3"/>
              </a:rPr>
              <a:t>://coronavirus.data.gov.uk</a:t>
            </a:r>
            <a:r>
              <a:rPr lang="en-GB" sz="1400" dirty="0" smtClean="0">
                <a:hlinkClick r:id="rId3"/>
              </a:rPr>
              <a:t>/</a:t>
            </a:r>
            <a:r>
              <a:rPr lang="en-GB" sz="1400" dirty="0" smtClean="0"/>
              <a:t>.</a:t>
            </a:r>
            <a:endParaRPr lang="en-GB" sz="1200" dirty="0"/>
          </a:p>
        </p:txBody>
      </p:sp>
      <p:pic>
        <p:nvPicPr>
          <p:cNvPr id="11" name="Picture 10" descr="&quot;&quot;"/>
          <p:cNvPicPr>
            <a:picLocks noChangeAspect="1"/>
          </p:cNvPicPr>
          <p:nvPr/>
        </p:nvPicPr>
        <p:blipFill rotWithShape="1">
          <a:blip r:embed="rId4">
            <a:clrChange>
              <a:clrFrom>
                <a:srgbClr val="FFFFFF"/>
              </a:clrFrom>
              <a:clrTo>
                <a:srgbClr val="FFFFFF">
                  <a:alpha val="0"/>
                </a:srgbClr>
              </a:clrTo>
            </a:clrChange>
          </a:blip>
          <a:srcRect l="8548"/>
          <a:stretch/>
        </p:blipFill>
        <p:spPr>
          <a:xfrm>
            <a:off x="270923" y="6448711"/>
            <a:ext cx="377226" cy="384543"/>
          </a:xfrm>
          <a:prstGeom prst="rect">
            <a:avLst/>
          </a:prstGeom>
        </p:spPr>
      </p:pic>
      <p:pic>
        <p:nvPicPr>
          <p:cNvPr id="4" name="Picture 3" descr="Chart showing number of new vcases reported daily (bars) and the daily number of cases (7 day rolling aversge - line)" title="Lab-confirmed cases in herefordshire"/>
          <p:cNvPicPr>
            <a:picLocks noChangeAspect="1"/>
          </p:cNvPicPr>
          <p:nvPr/>
        </p:nvPicPr>
        <p:blipFill>
          <a:blip r:embed="rId5"/>
          <a:stretch>
            <a:fillRect/>
          </a:stretch>
        </p:blipFill>
        <p:spPr>
          <a:xfrm>
            <a:off x="299355" y="2862342"/>
            <a:ext cx="11593288" cy="3536367"/>
          </a:xfrm>
          <a:prstGeom prst="rect">
            <a:avLst/>
          </a:prstGeom>
        </p:spPr>
      </p:pic>
    </p:spTree>
    <p:extLst>
      <p:ext uri="{BB962C8B-B14F-4D97-AF65-F5344CB8AC3E}">
        <p14:creationId xmlns:p14="http://schemas.microsoft.com/office/powerpoint/2010/main" val="38931768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282" y="372077"/>
            <a:ext cx="8760141" cy="469808"/>
          </a:xfrm>
        </p:spPr>
        <p:txBody>
          <a:bodyPr vert="horz" lIns="91440" tIns="45720" rIns="91440" bIns="45720" rtlCol="0" anchor="ctr">
            <a:normAutofit fontScale="97500"/>
          </a:bodyPr>
          <a:lstStyle/>
          <a:p>
            <a:r>
              <a:rPr lang="en-GB" sz="2800" b="1" dirty="0" smtClean="0">
                <a:cs typeface="Arial" panose="020B0604020202020204" pitchFamily="34" charset="0"/>
              </a:rPr>
              <a:t>Lab-confirmed cases</a:t>
            </a:r>
            <a:r>
              <a:rPr lang="en-GB" sz="2800" b="1" dirty="0">
                <a:cs typeface="Arial" panose="020B0604020202020204" pitchFamily="34" charset="0"/>
              </a:rPr>
              <a:t>: comparisons</a:t>
            </a:r>
          </a:p>
        </p:txBody>
      </p:sp>
      <p:sp>
        <p:nvSpPr>
          <p:cNvPr id="3" name="Content Placeholder 2"/>
          <p:cNvSpPr>
            <a:spLocks noGrp="1"/>
          </p:cNvSpPr>
          <p:nvPr>
            <p:ph sz="half" idx="1"/>
          </p:nvPr>
        </p:nvSpPr>
        <p:spPr>
          <a:xfrm>
            <a:off x="75572" y="908446"/>
            <a:ext cx="10197784" cy="1512351"/>
          </a:xfrm>
        </p:spPr>
        <p:txBody>
          <a:bodyPr lIns="36000" tIns="36000" rIns="36000" bIns="36000">
            <a:noAutofit/>
          </a:bodyPr>
          <a:lstStyle/>
          <a:p>
            <a:pPr>
              <a:lnSpc>
                <a:spcPct val="100000"/>
              </a:lnSpc>
              <a:spcBef>
                <a:spcPts val="600"/>
              </a:spcBef>
            </a:pPr>
            <a:r>
              <a:rPr lang="en-GB" sz="1600" dirty="0" smtClean="0"/>
              <a:t>The chart shows the recent trend in cases per 100,000 resident population for 7-day periods (the latest one ending 5 days ago to allow for lags in the results of tests). This rate is commonly quoted in national reporting.</a:t>
            </a:r>
          </a:p>
          <a:p>
            <a:pPr>
              <a:lnSpc>
                <a:spcPct val="100000"/>
              </a:lnSpc>
              <a:spcBef>
                <a:spcPts val="600"/>
              </a:spcBef>
            </a:pPr>
            <a:r>
              <a:rPr lang="en-US" sz="1600" dirty="0" smtClean="0"/>
              <a:t>Due to localized outbreaks the </a:t>
            </a:r>
            <a:r>
              <a:rPr lang="en-US" sz="1600" dirty="0"/>
              <a:t>Herefordshire 7-day rate rose to 36 per 100,000 in the week to 29 April - the highest figure since the beginning of March</a:t>
            </a:r>
            <a:r>
              <a:rPr lang="en-US" sz="1600" dirty="0" smtClean="0"/>
              <a:t>. However</a:t>
            </a:r>
            <a:r>
              <a:rPr lang="en-US" sz="1600" dirty="0"/>
              <a:t>, the rate subsequently fell and as of 13 May </a:t>
            </a:r>
            <a:r>
              <a:rPr lang="en-US" sz="1600" dirty="0" smtClean="0"/>
              <a:t>had </a:t>
            </a:r>
            <a:r>
              <a:rPr lang="en-US" sz="1600" dirty="0"/>
              <a:t>fallen to 19 per 100,000, a figure lower than that </a:t>
            </a:r>
            <a:r>
              <a:rPr lang="en-US" sz="1600" dirty="0" smtClean="0"/>
              <a:t>currently seen </a:t>
            </a:r>
            <a:r>
              <a:rPr lang="en-US" sz="1600" dirty="0"/>
              <a:t>nationally</a:t>
            </a:r>
            <a:r>
              <a:rPr lang="en-US" sz="1600" dirty="0" smtClean="0"/>
              <a:t>.</a:t>
            </a:r>
            <a:endParaRPr lang="en-US" sz="1600" dirty="0"/>
          </a:p>
        </p:txBody>
      </p:sp>
      <p:sp>
        <p:nvSpPr>
          <p:cNvPr id="5" name="TextBox 4"/>
          <p:cNvSpPr txBox="1"/>
          <p:nvPr/>
        </p:nvSpPr>
        <p:spPr>
          <a:xfrm>
            <a:off x="10273356" y="44624"/>
            <a:ext cx="1847528" cy="6286336"/>
          </a:xfrm>
          <a:prstGeom prst="rect">
            <a:avLst/>
          </a:prstGeom>
          <a:solidFill>
            <a:schemeClr val="bg1"/>
          </a:solidFill>
          <a:ln w="28575">
            <a:solidFill>
              <a:schemeClr val="accent1"/>
            </a:solidFill>
          </a:ln>
        </p:spPr>
        <p:txBody>
          <a:bodyPr wrap="square" rtlCol="0">
            <a:spAutoFit/>
          </a:bodyPr>
          <a:lstStyle/>
          <a:p>
            <a:r>
              <a:rPr lang="en-GB" sz="1150" b="1" i="1" dirty="0" smtClean="0"/>
              <a:t>! Be aware !</a:t>
            </a:r>
          </a:p>
          <a:p>
            <a:pPr marL="180000" indent="-180000">
              <a:buFontTx/>
              <a:buChar char="-"/>
            </a:pPr>
            <a:r>
              <a:rPr lang="en-US" sz="1150" i="1" dirty="0"/>
              <a:t>Rates per 100,000 resident population give a fairer comparison of the number of cases in each area but they do not take account of the different rates of testing or differences in the age and sex of the local populations. </a:t>
            </a:r>
            <a:endParaRPr lang="en-GB" sz="1150" i="1" dirty="0" smtClean="0"/>
          </a:p>
          <a:p>
            <a:pPr marL="180000" indent="-180000">
              <a:buFontTx/>
              <a:buChar char="-"/>
            </a:pPr>
            <a:endParaRPr lang="en-GB" sz="1150" i="1" dirty="0" smtClean="0"/>
          </a:p>
          <a:p>
            <a:pPr marL="180000" indent="-180000">
              <a:buFontTx/>
              <a:buChar char="-"/>
            </a:pPr>
            <a:r>
              <a:rPr lang="en-GB" sz="1150" i="1" dirty="0" smtClean="0"/>
              <a:t>With </a:t>
            </a:r>
            <a:r>
              <a:rPr lang="en-GB" sz="1150" i="1" dirty="0"/>
              <a:t>one of the smallest ‘upper tier’ local </a:t>
            </a:r>
            <a:r>
              <a:rPr lang="en-GB" sz="1150" i="1" dirty="0" smtClean="0"/>
              <a:t>authority populations (193,200), Herefordshire’s rate can be dramatically affected by relatively small changes in numbers of cases. An average of 28 cases a day in a week would result in a rate of 100 per 100,000.</a:t>
            </a:r>
          </a:p>
          <a:p>
            <a:pPr marL="180000" indent="-180000">
              <a:buFontTx/>
              <a:buChar char="-"/>
            </a:pPr>
            <a:endParaRPr lang="en-GB" sz="1150" i="1" dirty="0" smtClean="0"/>
          </a:p>
          <a:p>
            <a:pPr marL="180000" indent="-180000">
              <a:buFontTx/>
              <a:buChar char="-"/>
            </a:pPr>
            <a:r>
              <a:rPr lang="en-GB" sz="1150" i="1" dirty="0"/>
              <a:t>These are not rates of infection amongst the population: they can only reflect those who have been tested, so numbers are highly dependent on the availability of tests</a:t>
            </a:r>
            <a:r>
              <a:rPr lang="en-GB" sz="1150" i="1" dirty="0" smtClean="0"/>
              <a:t>.</a:t>
            </a:r>
          </a:p>
        </p:txBody>
      </p:sp>
      <p:sp>
        <p:nvSpPr>
          <p:cNvPr id="11" name="TextBox 10"/>
          <p:cNvSpPr txBox="1"/>
          <p:nvPr/>
        </p:nvSpPr>
        <p:spPr>
          <a:xfrm>
            <a:off x="75572" y="6309320"/>
            <a:ext cx="12130488" cy="492443"/>
          </a:xfrm>
          <a:prstGeom prst="rect">
            <a:avLst/>
          </a:prstGeom>
          <a:solidFill>
            <a:schemeClr val="bg1"/>
          </a:solidFill>
        </p:spPr>
        <p:txBody>
          <a:bodyPr wrap="square" rtlCol="0">
            <a:spAutoFit/>
          </a:bodyPr>
          <a:lstStyle/>
          <a:p>
            <a:r>
              <a:rPr lang="en-GB" sz="1200" b="1" dirty="0"/>
              <a:t>  </a:t>
            </a:r>
            <a:r>
              <a:rPr lang="en-GB" sz="1200" b="1" dirty="0" smtClean="0"/>
              <a:t>  </a:t>
            </a:r>
            <a:r>
              <a:rPr lang="en-GB" sz="1400" b="1" dirty="0" smtClean="0"/>
              <a:t>Where can I find out more? </a:t>
            </a:r>
            <a:r>
              <a:rPr lang="en-GB" sz="1200" dirty="0" smtClean="0"/>
              <a:t>The graph is based </a:t>
            </a:r>
            <a:r>
              <a:rPr lang="en-GB" sz="1200" dirty="0"/>
              <a:t>on daily updated </a:t>
            </a:r>
            <a:r>
              <a:rPr lang="en-GB" sz="1200" dirty="0">
                <a:hlinkClick r:id="rId2"/>
              </a:rPr>
              <a:t>PHE data on lab-confirmed </a:t>
            </a:r>
            <a:r>
              <a:rPr lang="en-GB" sz="1200" dirty="0" smtClean="0">
                <a:hlinkClick r:id="rId2"/>
              </a:rPr>
              <a:t>cases</a:t>
            </a:r>
            <a:r>
              <a:rPr lang="en-GB" sz="1200" dirty="0" smtClean="0"/>
              <a:t>. </a:t>
            </a:r>
            <a:r>
              <a:rPr lang="en-GB" sz="1200" dirty="0"/>
              <a:t>Further </a:t>
            </a:r>
            <a:r>
              <a:rPr lang="en-GB" sz="1200" dirty="0" smtClean="0"/>
              <a:t>comparisons are included in the</a:t>
            </a:r>
            <a:r>
              <a:rPr lang="en-GB" sz="1200" b="1" dirty="0" smtClean="0"/>
              <a:t> </a:t>
            </a:r>
            <a:r>
              <a:rPr lang="en-GB" sz="1200" dirty="0" smtClean="0">
                <a:hlinkClick r:id="rId3"/>
              </a:rPr>
              <a:t>LG </a:t>
            </a:r>
            <a:r>
              <a:rPr lang="en-GB" sz="1200" dirty="0">
                <a:hlinkClick r:id="rId3"/>
              </a:rPr>
              <a:t>Inform</a:t>
            </a:r>
            <a:r>
              <a:rPr lang="en-GB" sz="1200" dirty="0"/>
              <a:t> </a:t>
            </a:r>
            <a:r>
              <a:rPr lang="en-GB" sz="1200" dirty="0" smtClean="0"/>
              <a:t>dashboard. You can also view the local 7-day case rates and numbers on the </a:t>
            </a:r>
            <a:r>
              <a:rPr lang="en-GB" sz="1200" dirty="0" smtClean="0">
                <a:hlinkClick r:id="rId4"/>
              </a:rPr>
              <a:t>Herefordshire Council website</a:t>
            </a:r>
            <a:r>
              <a:rPr lang="en-GB" sz="1200" dirty="0" smtClean="0"/>
              <a:t>.</a:t>
            </a:r>
            <a:endParaRPr lang="en-GB" sz="1200" dirty="0"/>
          </a:p>
        </p:txBody>
      </p:sp>
      <p:pic>
        <p:nvPicPr>
          <p:cNvPr id="12" name="Picture 11" descr="&quot;&quot;"/>
          <p:cNvPicPr>
            <a:picLocks noChangeAspect="1"/>
          </p:cNvPicPr>
          <p:nvPr/>
        </p:nvPicPr>
        <p:blipFill rotWithShape="1">
          <a:blip r:embed="rId5">
            <a:clrChange>
              <a:clrFrom>
                <a:srgbClr val="FFFFFF"/>
              </a:clrFrom>
              <a:clrTo>
                <a:srgbClr val="FFFFFF">
                  <a:alpha val="0"/>
                </a:srgbClr>
              </a:clrTo>
            </a:clrChange>
          </a:blip>
          <a:srcRect l="8548"/>
          <a:stretch/>
        </p:blipFill>
        <p:spPr>
          <a:xfrm>
            <a:off x="0" y="6300147"/>
            <a:ext cx="312179" cy="285108"/>
          </a:xfrm>
          <a:prstGeom prst="rect">
            <a:avLst/>
          </a:prstGeom>
        </p:spPr>
      </p:pic>
      <p:pic>
        <p:nvPicPr>
          <p:cNvPr id="4" name="Picture 3" descr="Chart showing 7 day rolling case rate for Herefordshire, England and the West Midlands" title="Lab confirmed cases- comparisons"/>
          <p:cNvPicPr>
            <a:picLocks noChangeAspect="1"/>
          </p:cNvPicPr>
          <p:nvPr/>
        </p:nvPicPr>
        <p:blipFill>
          <a:blip r:embed="rId6"/>
          <a:stretch>
            <a:fillRect/>
          </a:stretch>
        </p:blipFill>
        <p:spPr>
          <a:xfrm>
            <a:off x="74619" y="2429970"/>
            <a:ext cx="10139389" cy="3412264"/>
          </a:xfrm>
          <a:prstGeom prst="rect">
            <a:avLst/>
          </a:prstGeom>
        </p:spPr>
      </p:pic>
    </p:spTree>
    <p:extLst>
      <p:ext uri="{BB962C8B-B14F-4D97-AF65-F5344CB8AC3E}">
        <p14:creationId xmlns:p14="http://schemas.microsoft.com/office/powerpoint/2010/main" val="2637117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ap showing case rates in Herefordshire and surrounding authorities" title="Lab-confirmed cases: comparison with neighbouring authorities"/>
          <p:cNvPicPr>
            <a:picLocks noChangeAspect="1"/>
          </p:cNvPicPr>
          <p:nvPr/>
        </p:nvPicPr>
        <p:blipFill>
          <a:blip r:embed="rId3"/>
          <a:stretch>
            <a:fillRect/>
          </a:stretch>
        </p:blipFill>
        <p:spPr>
          <a:xfrm>
            <a:off x="6028927" y="11359"/>
            <a:ext cx="5556880" cy="5882797"/>
          </a:xfrm>
          <a:prstGeom prst="rect">
            <a:avLst/>
          </a:prstGeom>
        </p:spPr>
      </p:pic>
      <p:sp>
        <p:nvSpPr>
          <p:cNvPr id="3" name="Title 2" descr="Map showing case rates in Herefordshing and surrounding authorities" title="Lab-confirmed cases: comparison with neighbouring authorities"/>
          <p:cNvSpPr>
            <a:spLocks noGrp="1"/>
          </p:cNvSpPr>
          <p:nvPr>
            <p:ph type="title"/>
          </p:nvPr>
        </p:nvSpPr>
        <p:spPr>
          <a:xfrm>
            <a:off x="114118" y="282334"/>
            <a:ext cx="7139708" cy="749978"/>
          </a:xfrm>
        </p:spPr>
        <p:txBody>
          <a:bodyPr>
            <a:noAutofit/>
          </a:bodyPr>
          <a:lstStyle/>
          <a:p>
            <a:r>
              <a:rPr lang="en-GB" sz="2400" b="1" dirty="0" smtClean="0"/>
              <a:t>Lab-confirmed cases: comparison</a:t>
            </a:r>
            <a:r>
              <a:rPr lang="en-GB" sz="2400" b="1" dirty="0"/>
              <a:t> </a:t>
            </a:r>
            <a:r>
              <a:rPr lang="en-GB" sz="2400" b="1" dirty="0" smtClean="0"/>
              <a:t>with neighbouring authorities</a:t>
            </a:r>
            <a:endParaRPr lang="en-GB" sz="2400" b="1" dirty="0"/>
          </a:p>
        </p:txBody>
      </p:sp>
      <p:sp>
        <p:nvSpPr>
          <p:cNvPr id="2" name="TextBox 1"/>
          <p:cNvSpPr txBox="1"/>
          <p:nvPr/>
        </p:nvSpPr>
        <p:spPr>
          <a:xfrm>
            <a:off x="301968" y="1412903"/>
            <a:ext cx="5726959" cy="4570482"/>
          </a:xfrm>
          <a:prstGeom prst="rect">
            <a:avLst/>
          </a:prstGeom>
          <a:noFill/>
        </p:spPr>
        <p:txBody>
          <a:bodyPr wrap="square" rtlCol="0">
            <a:spAutoFit/>
          </a:bodyPr>
          <a:lstStyle/>
          <a:p>
            <a:pPr>
              <a:spcBef>
                <a:spcPts val="600"/>
              </a:spcBef>
            </a:pPr>
            <a:r>
              <a:rPr lang="en-GB" sz="2000" dirty="0" smtClean="0">
                <a:solidFill>
                  <a:srgbClr val="282E2B"/>
                </a:solidFill>
              </a:rPr>
              <a:t>Latest published comparisons, for the week ending 13 April*, show:  </a:t>
            </a:r>
          </a:p>
          <a:p>
            <a:pPr marL="285750" indent="-285750">
              <a:spcBef>
                <a:spcPts val="600"/>
              </a:spcBef>
              <a:buFont typeface="Arial" panose="020B0604020202020204" pitchFamily="34" charset="0"/>
              <a:buChar char="•"/>
            </a:pPr>
            <a:r>
              <a:rPr lang="en-GB" dirty="0" smtClean="0">
                <a:solidFill>
                  <a:srgbClr val="282E2B"/>
                </a:solidFill>
              </a:rPr>
              <a:t>Herefordshire’s rate fell by one third over the seven days</a:t>
            </a:r>
          </a:p>
          <a:p>
            <a:pPr marL="285750" indent="-285750">
              <a:spcBef>
                <a:spcPts val="600"/>
              </a:spcBef>
              <a:buFont typeface="Arial" panose="020B0604020202020204" pitchFamily="34" charset="0"/>
              <a:buChar char="•"/>
            </a:pPr>
            <a:r>
              <a:rPr lang="en-GB" dirty="0" smtClean="0">
                <a:solidFill>
                  <a:srgbClr val="282E2B"/>
                </a:solidFill>
              </a:rPr>
              <a:t>At 19 per 100,000 the local figure is again lower than that for England as a whole (21 per 100,000), although it remains higher than those in surrounding authorities.</a:t>
            </a:r>
          </a:p>
          <a:p>
            <a:pPr marL="285750" indent="-285750">
              <a:spcBef>
                <a:spcPts val="600"/>
              </a:spcBef>
              <a:buFont typeface="Arial" panose="020B0604020202020204" pitchFamily="34" charset="0"/>
              <a:buChar char="•"/>
            </a:pPr>
            <a:r>
              <a:rPr lang="en-GB" dirty="0" smtClean="0">
                <a:solidFill>
                  <a:srgbClr val="282E2B"/>
                </a:solidFill>
              </a:rPr>
              <a:t>All neighbouring areas have rates below the national average ranging between 3 and 18 per 100,000 population; Welsh neighbours have particularly low rates. </a:t>
            </a:r>
          </a:p>
          <a:p>
            <a:pPr>
              <a:spcBef>
                <a:spcPts val="600"/>
              </a:spcBef>
            </a:pPr>
            <a:endParaRPr lang="en-GB" dirty="0">
              <a:solidFill>
                <a:srgbClr val="282E2B"/>
              </a:solidFill>
            </a:endParaRPr>
          </a:p>
          <a:p>
            <a:pPr>
              <a:spcBef>
                <a:spcPts val="600"/>
              </a:spcBef>
            </a:pPr>
            <a:r>
              <a:rPr lang="en-GB" sz="1400" dirty="0" smtClean="0">
                <a:solidFill>
                  <a:srgbClr val="282E2B"/>
                </a:solidFill>
              </a:rPr>
              <a:t>* Note that he slight lag in this data reflects the latest date for which complete data is available from test results </a:t>
            </a:r>
          </a:p>
        </p:txBody>
      </p:sp>
      <p:grpSp>
        <p:nvGrpSpPr>
          <p:cNvPr id="4" name="Group 3"/>
          <p:cNvGrpSpPr/>
          <p:nvPr/>
        </p:nvGrpSpPr>
        <p:grpSpPr>
          <a:xfrm>
            <a:off x="9161923" y="1367430"/>
            <a:ext cx="3030077" cy="4682896"/>
            <a:chOff x="9161923" y="1367430"/>
            <a:chExt cx="3030077" cy="4682896"/>
          </a:xfrm>
        </p:grpSpPr>
        <p:sp>
          <p:nvSpPr>
            <p:cNvPr id="6" name="TextBox 5"/>
            <p:cNvSpPr txBox="1"/>
            <p:nvPr/>
          </p:nvSpPr>
          <p:spPr>
            <a:xfrm>
              <a:off x="9161923" y="5680994"/>
              <a:ext cx="30300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282E2B"/>
                  </a:solidFill>
                  <a:effectLst/>
                  <a:uLnTx/>
                  <a:uFillTx/>
                  <a:latin typeface="Arial" panose="020B0604020202020204"/>
                  <a:ea typeface="+mn-ea"/>
                  <a:cs typeface="+mn-cs"/>
                </a:rPr>
                <a:t>Time period: (</a:t>
              </a:r>
              <a:r>
                <a:rPr lang="en-GB" sz="1400" dirty="0" smtClean="0">
                  <a:solidFill>
                    <a:srgbClr val="282E2B"/>
                  </a:solidFill>
                  <a:latin typeface="Arial" panose="020B0604020202020204"/>
                </a:rPr>
                <a:t>7/5</a:t>
              </a:r>
              <a:r>
                <a:rPr kumimoji="0" lang="en-GB" sz="1400" b="0" i="0" u="none" strike="noStrike" kern="1200" cap="none" spc="0" normalizeH="0" baseline="0" noProof="0" dirty="0" smtClean="0">
                  <a:ln>
                    <a:noFill/>
                  </a:ln>
                  <a:solidFill>
                    <a:srgbClr val="282E2B"/>
                  </a:solidFill>
                  <a:effectLst/>
                  <a:uLnTx/>
                  <a:uFillTx/>
                  <a:latin typeface="Arial" panose="020B0604020202020204"/>
                  <a:ea typeface="+mn-ea"/>
                  <a:cs typeface="+mn-cs"/>
                </a:rPr>
                <a:t>/21 to </a:t>
              </a:r>
              <a:r>
                <a:rPr lang="en-GB" sz="1400" noProof="0" dirty="0" smtClean="0">
                  <a:solidFill>
                    <a:srgbClr val="282E2B"/>
                  </a:solidFill>
                  <a:latin typeface="Arial" panose="020B0604020202020204"/>
                </a:rPr>
                <a:t>13</a:t>
              </a:r>
              <a:r>
                <a:rPr kumimoji="0" lang="en-GB" sz="1400" b="0" i="0" u="none" strike="noStrike" kern="1200" cap="none" spc="0" normalizeH="0" baseline="0" noProof="0" dirty="0" smtClean="0">
                  <a:ln>
                    <a:noFill/>
                  </a:ln>
                  <a:solidFill>
                    <a:srgbClr val="282E2B"/>
                  </a:solidFill>
                  <a:effectLst/>
                  <a:uLnTx/>
                  <a:uFillTx/>
                  <a:latin typeface="Arial" panose="020B0604020202020204"/>
                  <a:ea typeface="+mn-ea"/>
                  <a:cs typeface="+mn-cs"/>
                </a:rPr>
                <a:t>/5/21</a:t>
              </a:r>
              <a:r>
                <a:rPr kumimoji="0" lang="en-GB" sz="1800" b="0" i="0" u="none" strike="noStrike" kern="1200" cap="none" spc="0" normalizeH="0" baseline="0" noProof="0" dirty="0" smtClean="0">
                  <a:ln>
                    <a:noFill/>
                  </a:ln>
                  <a:solidFill>
                    <a:srgbClr val="282E2B"/>
                  </a:solidFill>
                  <a:effectLst/>
                  <a:uLnTx/>
                  <a:uFillTx/>
                  <a:latin typeface="Arial" panose="020B0604020202020204"/>
                  <a:ea typeface="+mn-ea"/>
                  <a:cs typeface="+mn-cs"/>
                </a:rPr>
                <a:t>)</a:t>
              </a:r>
              <a:endParaRPr kumimoji="0" lang="en-GB" sz="1800" b="0" i="0" u="none" strike="noStrike" kern="1200" cap="none" spc="0" normalizeH="0" baseline="0" noProof="0" dirty="0">
                <a:ln>
                  <a:noFill/>
                </a:ln>
                <a:solidFill>
                  <a:srgbClr val="282E2B"/>
                </a:solidFill>
                <a:effectLst/>
                <a:uLnTx/>
                <a:uFillTx/>
                <a:latin typeface="Arial" panose="020B0604020202020204"/>
                <a:ea typeface="+mn-ea"/>
                <a:cs typeface="+mn-cs"/>
              </a:endParaRPr>
            </a:p>
          </p:txBody>
        </p:sp>
        <p:pic>
          <p:nvPicPr>
            <p:cNvPr id="5" name="Picture 4" descr="Map legend showing how darker colours represent higher rates" title="Map legend"/>
            <p:cNvPicPr>
              <a:picLocks noChangeAspect="1"/>
            </p:cNvPicPr>
            <p:nvPr/>
          </p:nvPicPr>
          <p:blipFill>
            <a:blip r:embed="rId4"/>
            <a:stretch>
              <a:fillRect/>
            </a:stretch>
          </p:blipFill>
          <p:spPr>
            <a:xfrm>
              <a:off x="11101214" y="1367430"/>
              <a:ext cx="864096" cy="1510411"/>
            </a:xfrm>
            <a:prstGeom prst="rect">
              <a:avLst/>
            </a:prstGeom>
          </p:spPr>
        </p:pic>
      </p:grpSp>
      <p:sp>
        <p:nvSpPr>
          <p:cNvPr id="17" name="TextBox 16"/>
          <p:cNvSpPr txBox="1"/>
          <p:nvPr/>
        </p:nvSpPr>
        <p:spPr>
          <a:xfrm>
            <a:off x="80988" y="6193034"/>
            <a:ext cx="8175251" cy="523220"/>
          </a:xfrm>
          <a:prstGeom prst="rect">
            <a:avLst/>
          </a:prstGeom>
          <a:solidFill>
            <a:schemeClr val="bg1"/>
          </a:solidFill>
        </p:spPr>
        <p:txBody>
          <a:bodyPr wrap="square" rtlCol="0">
            <a:spAutoFit/>
          </a:bodyPr>
          <a:lstStyle/>
          <a:p>
            <a:pPr marL="357188"/>
            <a:r>
              <a:rPr lang="en-GB" sz="1400" b="1" dirty="0" smtClean="0"/>
              <a:t>      Where can I find out more? </a:t>
            </a:r>
            <a:r>
              <a:rPr lang="en-GB" sz="1400" dirty="0"/>
              <a:t>M</a:t>
            </a:r>
            <a:r>
              <a:rPr lang="en-GB" sz="1400" dirty="0" smtClean="0"/>
              <a:t>aps comparing 7 day numbers of cases and rates per 100,000 people are updated </a:t>
            </a:r>
            <a:r>
              <a:rPr lang="en-GB" sz="1400" dirty="0"/>
              <a:t>daily </a:t>
            </a:r>
            <a:r>
              <a:rPr lang="en-GB" sz="1400" dirty="0" smtClean="0"/>
              <a:t>by PHE </a:t>
            </a:r>
            <a:r>
              <a:rPr lang="en-GB" sz="1400" dirty="0"/>
              <a:t>at </a:t>
            </a:r>
            <a:r>
              <a:rPr lang="en-GB" sz="1400" dirty="0" smtClean="0">
                <a:hlinkClick r:id="rId5"/>
              </a:rPr>
              <a:t>https</a:t>
            </a:r>
            <a:r>
              <a:rPr lang="en-GB" sz="1400" dirty="0">
                <a:hlinkClick r:id="rId5"/>
              </a:rPr>
              <a:t>://coronavirus.data.gov.uk</a:t>
            </a:r>
            <a:r>
              <a:rPr lang="en-GB" sz="1400" dirty="0" smtClean="0">
                <a:hlinkClick r:id="rId5"/>
              </a:rPr>
              <a:t>/</a:t>
            </a:r>
            <a:r>
              <a:rPr lang="en-GB" sz="1400" dirty="0" smtClean="0"/>
              <a:t>.</a:t>
            </a:r>
            <a:endParaRPr lang="en-GB" sz="1400" dirty="0"/>
          </a:p>
        </p:txBody>
      </p:sp>
      <p:pic>
        <p:nvPicPr>
          <p:cNvPr id="18" name="Picture 17" descr="magnifying glass icon"/>
          <p:cNvPicPr>
            <a:picLocks noChangeAspect="1"/>
          </p:cNvPicPr>
          <p:nvPr/>
        </p:nvPicPr>
        <p:blipFill rotWithShape="1">
          <a:blip r:embed="rId6">
            <a:clrChange>
              <a:clrFrom>
                <a:srgbClr val="FFFFFF"/>
              </a:clrFrom>
              <a:clrTo>
                <a:srgbClr val="FFFFFF">
                  <a:alpha val="0"/>
                </a:srgbClr>
              </a:clrTo>
            </a:clrChange>
          </a:blip>
          <a:srcRect l="8548"/>
          <a:stretch/>
        </p:blipFill>
        <p:spPr>
          <a:xfrm>
            <a:off x="108420" y="6232101"/>
            <a:ext cx="377226" cy="384543"/>
          </a:xfrm>
          <a:prstGeom prst="rect">
            <a:avLst/>
          </a:prstGeom>
        </p:spPr>
      </p:pic>
      <p:sp>
        <p:nvSpPr>
          <p:cNvPr id="7" name="Rectangle 6"/>
          <p:cNvSpPr/>
          <p:nvPr/>
        </p:nvSpPr>
        <p:spPr>
          <a:xfrm>
            <a:off x="11101214" y="2132856"/>
            <a:ext cx="827434"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25609587"/>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Herefordshire Council 2018">
      <a:dk1>
        <a:srgbClr val="282E2B"/>
      </a:dk1>
      <a:lt1>
        <a:srgbClr val="FFFFFF"/>
      </a:lt1>
      <a:dk2>
        <a:srgbClr val="FFC937"/>
      </a:dk2>
      <a:lt2>
        <a:srgbClr val="FFFFFF"/>
      </a:lt2>
      <a:accent1>
        <a:srgbClr val="FFC937"/>
      </a:accent1>
      <a:accent2>
        <a:srgbClr val="FFFFFF"/>
      </a:accent2>
      <a:accent3>
        <a:srgbClr val="A7216D"/>
      </a:accent3>
      <a:accent4>
        <a:srgbClr val="F16A37"/>
      </a:accent4>
      <a:accent5>
        <a:srgbClr val="282E2B"/>
      </a:accent5>
      <a:accent6>
        <a:srgbClr val="EC2048"/>
      </a:accent6>
      <a:hlink>
        <a:srgbClr val="0099CB"/>
      </a:hlink>
      <a:folHlink>
        <a:srgbClr val="F16A3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standard template" id="{A72885D0-1A2A-4C58-88F4-C6E254859E9C}" vid="{919AB1B9-D6A2-494B-9B36-386A580FCF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61142</TotalTime>
  <Words>3661</Words>
  <Application>Microsoft Office PowerPoint</Application>
  <PresentationFormat>Widescreen</PresentationFormat>
  <Paragraphs>156</Paragraphs>
  <Slides>17</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Lato</vt:lpstr>
      <vt:lpstr>Times New Roman</vt:lpstr>
      <vt:lpstr>Wingdings</vt:lpstr>
      <vt:lpstr>2_Office Theme</vt:lpstr>
      <vt:lpstr>PowerPoint Presentation</vt:lpstr>
      <vt:lpstr>Contents </vt:lpstr>
      <vt:lpstr>Covid-19 in Herefordshire: key messages, 19 May</vt:lpstr>
      <vt:lpstr>Covid-19 in Herefordshire: key messages, 19 May</vt:lpstr>
      <vt:lpstr>Symptomatic COVID-19 testing: PCR tests and positivity</vt:lpstr>
      <vt:lpstr>COVID-19 testing: Lateral Flow Device (LFD) tests</vt:lpstr>
      <vt:lpstr>Lab-confirmed COVID-19 cases in Herefordshire</vt:lpstr>
      <vt:lpstr>Lab-confirmed cases: comparisons</vt:lpstr>
      <vt:lpstr>Lab-confirmed cases: comparison with neighbouring authorities</vt:lpstr>
      <vt:lpstr>Demographics of COVID-19: rates per 100,000 by age over time</vt:lpstr>
      <vt:lpstr>Lab-confirmed cases around the county: this week</vt:lpstr>
      <vt:lpstr>Lab-confirmed cases around the county: trends in rates over time</vt:lpstr>
      <vt:lpstr>Vaccinations in Herefordshire: 1st dose</vt:lpstr>
      <vt:lpstr>Vaccination: Uptake by age group</vt:lpstr>
      <vt:lpstr>Patients with Covid-19 in Herefordshire hospitals</vt:lpstr>
      <vt:lpstr>Profile of deaths: published data</vt:lpstr>
      <vt:lpstr>Other resources</vt:lpstr>
    </vt:vector>
  </TitlesOfParts>
  <Company>Hoople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 Shield List</dc:title>
  <dc:creator>Harris, Paul</dc:creator>
  <cp:lastModifiedBy>Helm, Dave</cp:lastModifiedBy>
  <cp:revision>2922</cp:revision>
  <dcterms:created xsi:type="dcterms:W3CDTF">2020-04-22T15:49:00Z</dcterms:created>
  <dcterms:modified xsi:type="dcterms:W3CDTF">2021-05-21T07:58:20Z</dcterms:modified>
</cp:coreProperties>
</file>