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sldIdLst>
    <p:sldId id="342" r:id="rId2"/>
    <p:sldId id="267" r:id="rId3"/>
    <p:sldId id="490" r:id="rId4"/>
    <p:sldId id="438" r:id="rId5"/>
    <p:sldId id="439" r:id="rId6"/>
    <p:sldId id="427" r:id="rId7"/>
    <p:sldId id="347" r:id="rId8"/>
    <p:sldId id="428" r:id="rId9"/>
    <p:sldId id="378" r:id="rId10"/>
    <p:sldId id="453" r:id="rId11"/>
    <p:sldId id="444" r:id="rId12"/>
    <p:sldId id="494" r:id="rId13"/>
    <p:sldId id="486" r:id="rId14"/>
    <p:sldId id="495" r:id="rId15"/>
    <p:sldId id="498" r:id="rId16"/>
    <p:sldId id="3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330" clrIdx="0">
    <p:extLst>
      <p:ext uri="{19B8F6BF-5375-455C-9EA6-DF929625EA0E}">
        <p15:presenceInfo xmlns:p15="http://schemas.microsoft.com/office/powerpoint/2012/main" userId="S-1-5-21-2047894233-766325340-581009308-6655" providerId="AD"/>
      </p:ext>
    </p:extLst>
  </p:cmAuthor>
  <p:cmAuthor id="2" name="Howell-Jones, Rebecca" initials="HR" lastIdx="68" clrIdx="1">
    <p:extLst>
      <p:ext uri="{19B8F6BF-5375-455C-9EA6-DF929625EA0E}">
        <p15:presenceInfo xmlns:p15="http://schemas.microsoft.com/office/powerpoint/2012/main" userId="S-1-5-21-2047894233-766325340-581009308-93377" providerId="AD"/>
      </p:ext>
    </p:extLst>
  </p:cmAuthor>
  <p:cmAuthor id="3" name="Spanjers, Katie" initials="SK" lastIdx="76" clrIdx="2">
    <p:extLst>
      <p:ext uri="{19B8F6BF-5375-455C-9EA6-DF929625EA0E}">
        <p15:presenceInfo xmlns:p15="http://schemas.microsoft.com/office/powerpoint/2012/main" userId="S-1-5-21-2047894233-766325340-581009308-107918" providerId="AD"/>
      </p:ext>
    </p:extLst>
  </p:cmAuthor>
  <p:cmAuthor id="4" name="Nikitik, Christopher" initials="NC" lastIdx="31" clrIdx="3">
    <p:extLst>
      <p:ext uri="{19B8F6BF-5375-455C-9EA6-DF929625EA0E}">
        <p15:presenceInfo xmlns:p15="http://schemas.microsoft.com/office/powerpoint/2012/main" userId="S-1-5-21-2047894233-766325340-581009308-81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691"/>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3489" autoAdjust="0"/>
  </p:normalViewPr>
  <p:slideViewPr>
    <p:cSldViewPr>
      <p:cViewPr varScale="1">
        <p:scale>
          <a:sx n="68" d="100"/>
          <a:sy n="68"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64B-D1DB-49BA-9ADD-B38A44DD8FF1}" type="datetimeFigureOut">
              <a:rPr lang="en-GB" smtClean="0"/>
              <a:t>22/04/2021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87CAC-1A4F-4EE9-9CD3-3DDB706FC04B}" type="slidenum">
              <a:rPr lang="en-GB" smtClean="0"/>
              <a:t>‹#›</a:t>
            </a:fld>
            <a:endParaRPr lang="en-GB"/>
          </a:p>
        </p:txBody>
      </p:sp>
    </p:spTree>
    <p:extLst>
      <p:ext uri="{BB962C8B-B14F-4D97-AF65-F5344CB8AC3E}">
        <p14:creationId xmlns:p14="http://schemas.microsoft.com/office/powerpoint/2010/main" val="422829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2</a:t>
            </a:fld>
            <a:endParaRPr lang="en-GB"/>
          </a:p>
        </p:txBody>
      </p:sp>
    </p:spTree>
    <p:extLst>
      <p:ext uri="{BB962C8B-B14F-4D97-AF65-F5344CB8AC3E}">
        <p14:creationId xmlns:p14="http://schemas.microsoft.com/office/powerpoint/2010/main" val="245775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13</a:t>
            </a:fld>
            <a:endParaRPr lang="en-GB"/>
          </a:p>
        </p:txBody>
      </p:sp>
    </p:spTree>
    <p:extLst>
      <p:ext uri="{BB962C8B-B14F-4D97-AF65-F5344CB8AC3E}">
        <p14:creationId xmlns:p14="http://schemas.microsoft.com/office/powerpoint/2010/main" val="149680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F87CAC-1A4F-4EE9-9CD3-3DDB706FC04B}" type="slidenum">
              <a:rPr lang="en-GB" smtClean="0"/>
              <a:t>14</a:t>
            </a:fld>
            <a:endParaRPr lang="en-GB"/>
          </a:p>
        </p:txBody>
      </p:sp>
    </p:spTree>
    <p:extLst>
      <p:ext uri="{BB962C8B-B14F-4D97-AF65-F5344CB8AC3E}">
        <p14:creationId xmlns:p14="http://schemas.microsoft.com/office/powerpoint/2010/main" val="415338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56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57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4</a:t>
            </a:fld>
            <a:endParaRPr lang="en-GB"/>
          </a:p>
        </p:txBody>
      </p:sp>
    </p:spTree>
    <p:extLst>
      <p:ext uri="{BB962C8B-B14F-4D97-AF65-F5344CB8AC3E}">
        <p14:creationId xmlns:p14="http://schemas.microsoft.com/office/powerpoint/2010/main" val="128832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5</a:t>
            </a:fld>
            <a:endParaRPr lang="en-GB"/>
          </a:p>
        </p:txBody>
      </p:sp>
    </p:spTree>
    <p:extLst>
      <p:ext uri="{BB962C8B-B14F-4D97-AF65-F5344CB8AC3E}">
        <p14:creationId xmlns:p14="http://schemas.microsoft.com/office/powerpoint/2010/main" val="347261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6</a:t>
            </a:fld>
            <a:endParaRPr lang="en-GB"/>
          </a:p>
        </p:txBody>
      </p:sp>
    </p:spTree>
    <p:extLst>
      <p:ext uri="{BB962C8B-B14F-4D97-AF65-F5344CB8AC3E}">
        <p14:creationId xmlns:p14="http://schemas.microsoft.com/office/powerpoint/2010/main" val="237050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8</a:t>
            </a:fld>
            <a:endParaRPr lang="en-GB"/>
          </a:p>
        </p:txBody>
      </p:sp>
    </p:spTree>
    <p:extLst>
      <p:ext uri="{BB962C8B-B14F-4D97-AF65-F5344CB8AC3E}">
        <p14:creationId xmlns:p14="http://schemas.microsoft.com/office/powerpoint/2010/main" val="335943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9</a:t>
            </a:fld>
            <a:endParaRPr lang="en-GB"/>
          </a:p>
        </p:txBody>
      </p:sp>
    </p:spTree>
    <p:extLst>
      <p:ext uri="{BB962C8B-B14F-4D97-AF65-F5344CB8AC3E}">
        <p14:creationId xmlns:p14="http://schemas.microsoft.com/office/powerpoint/2010/main" val="100543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3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12</a:t>
            </a:fld>
            <a:endParaRPr lang="en-GB"/>
          </a:p>
        </p:txBody>
      </p:sp>
    </p:spTree>
    <p:extLst>
      <p:ext uri="{BB962C8B-B14F-4D97-AF65-F5344CB8AC3E}">
        <p14:creationId xmlns:p14="http://schemas.microsoft.com/office/powerpoint/2010/main" val="275207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51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42" y="1825625"/>
            <a:ext cx="5732463"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635136"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596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360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2787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42" y="365129"/>
            <a:ext cx="1151999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7"/>
            <a:ext cx="11520000" cy="42060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83464" y="6283139"/>
            <a:ext cx="3615529" cy="378226"/>
          </a:xfrm>
          <a:prstGeom prst="rect">
            <a:avLst/>
          </a:prstGeom>
        </p:spPr>
      </p:pic>
      <p:sp>
        <p:nvSpPr>
          <p:cNvPr id="14" name="Rectangle 13"/>
          <p:cNvSpPr/>
          <p:nvPr userDrawn="1"/>
        </p:nvSpPr>
        <p:spPr>
          <a:xfrm>
            <a:off x="287337" y="6031689"/>
            <a:ext cx="11520000" cy="134937"/>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8416" y="6338505"/>
            <a:ext cx="2709121" cy="311381"/>
          </a:xfrm>
          <a:prstGeom prst="rect">
            <a:avLst/>
          </a:prstGeom>
        </p:spPr>
      </p:pic>
    </p:spTree>
    <p:extLst>
      <p:ext uri="{BB962C8B-B14F-4D97-AF65-F5344CB8AC3E}">
        <p14:creationId xmlns:p14="http://schemas.microsoft.com/office/powerpoint/2010/main" val="1012371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ronavirus-staging.data.gov.uk/details/interactive-map"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england.nhs.uk/statistics/statistical-work-areas/covid-19-vaccina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coronavirus.data.gov.uk/"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oronavirus.data.gov.uk/details/deaths?areaType=ltla&amp;areaName=Herefordshire,%20County%20of" TargetMode="External"/><Relationship Id="rId5" Type="http://schemas.openxmlformats.org/officeDocument/2006/relationships/hyperlink" Target="https://www.ons.gov.uk/peoplepopulationandcommunity/birthsdeathsandmarriages/deaths/datasets/weeklyprovisionalfiguresondeathsregisteredinenglandandwales"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google.com/covid19/mobility/" TargetMode="External"/><Relationship Id="rId4" Type="http://schemas.openxmlformats.org/officeDocument/2006/relationships/hyperlink" Target="https://www.dataorchard.org.uk/additional-data/google-mobility-data"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dataorchard.org.uk/additional-data/google-mobility-data" TargetMode="External"/><Relationship Id="rId3" Type="http://schemas.openxmlformats.org/officeDocument/2006/relationships/hyperlink" Target="https://understanding.herefordshire.gov.uk/economy-place/topics-relating-to-the-economy/economic-impact-of-coronavirus-covid-19/" TargetMode="External"/><Relationship Id="rId7" Type="http://schemas.openxmlformats.org/officeDocument/2006/relationships/hyperlink" Target="https://www.herefordshire.gov.uk/covidcases" TargetMode="External"/><Relationship Id="rId2" Type="http://schemas.openxmlformats.org/officeDocument/2006/relationships/hyperlink" Target="https://councillors.herefordshire.gov.uk/documents/s50087560/Appendix%201%20-%20Director%20of%20Public%20Health%20Report%202020%20Impacts%20of%20COVID-19.pdf" TargetMode="External"/><Relationship Id="rId1" Type="http://schemas.openxmlformats.org/officeDocument/2006/relationships/slideLayout" Target="../slideLayouts/slideLayout2.xml"/><Relationship Id="rId6" Type="http://schemas.openxmlformats.org/officeDocument/2006/relationships/hyperlink" Target="https://lginform.local.gov.uk/reports/view/matthew-fung/hw-covid-19-report" TargetMode="External"/><Relationship Id="rId5" Type="http://schemas.openxmlformats.org/officeDocument/2006/relationships/hyperlink" Target="https://www.health.org.uk/news-and-comment/charts-and-infographics/covid-19-policy-tracker" TargetMode="External"/><Relationship Id="rId4" Type="http://schemas.openxmlformats.org/officeDocument/2006/relationships/hyperlink" Target="https://www.ons.gov.uk/peoplepopulationandcommunity/healthandsocialcare/conditionsanddiseases/articles/coronaviruscovid19roundup/2020-03-26"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esearchteam@herefordshire.gov.uk" TargetMode="External"/><Relationship Id="rId5" Type="http://schemas.openxmlformats.org/officeDocument/2006/relationships/slide" Target="slide10.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covid-19-response-spring-2021/covid-19-response-spring-2021-summ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understanding.herefordshire.gov.uk/economy-place/topics-relating-to-the-economy/economic-impact-of-coronavirus-covid-19/" TargetMode="External"/><Relationship Id="rId5" Type="http://schemas.openxmlformats.org/officeDocument/2006/relationships/hyperlink" Target="https://www.herefordshire.gov.uk/coronavirus-3/covid-19-testing/2" TargetMode="External"/><Relationship Id="rId4" Type="http://schemas.openxmlformats.org/officeDocument/2006/relationships/hyperlink" Target="https://www.herefordshire.gov.uk/coronavirus-3/covid-19-test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www.gov.uk/government/publications/community-testing-explainer/community-testing-a-guide-for-local-delive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v.uk/government/news/more-rapid-covid-19-tests-to-be-rolled-out-across-england" TargetMode="External"/><Relationship Id="rId5" Type="http://schemas.openxmlformats.org/officeDocument/2006/relationships/hyperlink" Target="https://coronavirus.data.gov.uk/details/testing?areaType=ltla&amp;areaName=Herefordshire,%20County%20of"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gov.uk/government/news/twice-weekly-rapid-testing-to-be-available-to-everyone-in-england" TargetMode="External"/><Relationship Id="rId7" Type="http://schemas.openxmlformats.org/officeDocument/2006/relationships/hyperlink" Target="https://www.gov.uk/government/news/more-rapid-covid-19-tests-to-be-rolled-out-across-englan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oronavirus.data.gov.uk/details/testing?areaType=ltla&amp;areaName=Herefordshire,%20County%20o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coronavirus.data.gov.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herefordshire.gov.uk/covidcases" TargetMode="External"/><Relationship Id="rId4" Type="http://schemas.openxmlformats.org/officeDocument/2006/relationships/hyperlink" Target="https://lginform.local.gov.uk/reports/view/lga-research/covid-19-case-tracker-area-quick-view-1?mod-area=E06000019&amp;mod-group=AllUnitaryLaInCountry_England&amp;mod-type=namedComparisonGrou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oronavirus.data.gov.uk/"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93671" y="2232025"/>
            <a:ext cx="3854257" cy="18662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250" b="1" dirty="0" smtClean="0">
                <a:ea typeface="Lato" charset="0"/>
                <a:cs typeface="Lato" charset="0"/>
              </a:rPr>
              <a:t>COVID-19 in Herefordshire</a:t>
            </a:r>
          </a:p>
          <a:p>
            <a:pPr marL="0" indent="0">
              <a:buNone/>
            </a:pPr>
            <a:r>
              <a:rPr lang="en-US" altLang="en-US" sz="2000" b="1" dirty="0">
                <a:ea typeface="Lato" charset="0"/>
                <a:cs typeface="Lato" charset="0"/>
              </a:rPr>
              <a:t>I</a:t>
            </a:r>
            <a:r>
              <a:rPr lang="en-US" altLang="en-US" sz="2000" b="1" dirty="0" smtClean="0">
                <a:ea typeface="Lato" charset="0"/>
                <a:cs typeface="Lato" charset="0"/>
              </a:rPr>
              <a:t>ntelligence summary</a:t>
            </a:r>
            <a:endParaRPr lang="en-US" altLang="en-US" sz="2000" dirty="0" smtClean="0">
              <a:ea typeface="Lato" charset="0"/>
              <a:cs typeface="Lato" charset="0"/>
            </a:endParaRPr>
          </a:p>
          <a:p>
            <a:pPr marL="0" indent="0" algn="r">
              <a:spcBef>
                <a:spcPts val="0"/>
              </a:spcBef>
              <a:buNone/>
            </a:pPr>
            <a:endParaRPr lang="en-US" altLang="en-US" sz="1600" dirty="0">
              <a:ea typeface="Lato" charset="0"/>
              <a:cs typeface="Lato" charset="0"/>
            </a:endParaRPr>
          </a:p>
          <a:p>
            <a:pPr marL="0" indent="0">
              <a:spcBef>
                <a:spcPts val="0"/>
              </a:spcBef>
              <a:buNone/>
            </a:pPr>
            <a:r>
              <a:rPr lang="en-US" altLang="en-US" sz="1600" dirty="0" smtClean="0">
                <a:ea typeface="Lato" charset="0"/>
                <a:cs typeface="Lato" charset="0"/>
              </a:rPr>
              <a:t>Public Health &amp; Intelligence Unit</a:t>
            </a:r>
          </a:p>
          <a:p>
            <a:pPr marL="0" indent="0">
              <a:spcBef>
                <a:spcPts val="0"/>
              </a:spcBef>
              <a:buNone/>
            </a:pPr>
            <a:r>
              <a:rPr lang="en-US" altLang="en-US" sz="1800" dirty="0">
                <a:ea typeface="Lato" charset="0"/>
                <a:cs typeface="Lato" charset="0"/>
              </a:rPr>
              <a:t>	</a:t>
            </a:r>
            <a:r>
              <a:rPr lang="en-US" altLang="en-US" sz="1800" dirty="0" smtClean="0">
                <a:ea typeface="Lato" charset="0"/>
                <a:cs typeface="Lato" charset="0"/>
              </a:rPr>
              <a:t>	         </a:t>
            </a:r>
          </a:p>
          <a:p>
            <a:pPr marL="0" indent="0">
              <a:spcBef>
                <a:spcPts val="0"/>
              </a:spcBef>
              <a:buNone/>
            </a:pPr>
            <a:r>
              <a:rPr lang="en-US" altLang="en-US" sz="1800" dirty="0" smtClean="0">
                <a:ea typeface="Lato" charset="0"/>
                <a:cs typeface="Lato" charset="0"/>
              </a:rPr>
              <a:t>21</a:t>
            </a:r>
            <a:r>
              <a:rPr lang="en-US" altLang="en-US" sz="1800" baseline="30000" dirty="0" smtClean="0">
                <a:ea typeface="Lato" charset="0"/>
                <a:cs typeface="Lato" charset="0"/>
              </a:rPr>
              <a:t>st</a:t>
            </a:r>
            <a:r>
              <a:rPr lang="en-US" altLang="en-US" sz="1800" dirty="0" smtClean="0">
                <a:ea typeface="Lato" charset="0"/>
                <a:cs typeface="Lato" charset="0"/>
              </a:rPr>
              <a:t> April </a:t>
            </a:r>
            <a:r>
              <a:rPr lang="en-US" altLang="en-US" sz="1600" dirty="0" smtClean="0">
                <a:ea typeface="Lato" charset="0"/>
                <a:cs typeface="Lato" charset="0"/>
              </a:rPr>
              <a:t>2021</a:t>
            </a:r>
            <a:endParaRPr lang="en-US" altLang="en-US" sz="900" dirty="0">
              <a:ea typeface="Lato" charset="0"/>
              <a:cs typeface="Lato" charset="0"/>
            </a:endParaRPr>
          </a:p>
        </p:txBody>
      </p:sp>
    </p:spTree>
    <p:extLst>
      <p:ext uri="{BB962C8B-B14F-4D97-AF65-F5344CB8AC3E}">
        <p14:creationId xmlns:p14="http://schemas.microsoft.com/office/powerpoint/2010/main" val="807620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394" y="280816"/>
            <a:ext cx="6194911" cy="787665"/>
          </a:xfrm>
        </p:spPr>
        <p:txBody>
          <a:bodyPr>
            <a:normAutofit/>
          </a:bodyPr>
          <a:lstStyle/>
          <a:p>
            <a:r>
              <a:rPr lang="en-GB" sz="2400" b="1" dirty="0">
                <a:solidFill>
                  <a:srgbClr val="282E2B"/>
                </a:solidFill>
                <a:cs typeface="Arial" panose="020B0604020202020204" pitchFamily="34" charset="0"/>
              </a:rPr>
              <a:t>Lab-confirmed cases around the </a:t>
            </a:r>
            <a:r>
              <a:rPr lang="en-GB" sz="2400" b="1" dirty="0" smtClean="0">
                <a:solidFill>
                  <a:srgbClr val="282E2B"/>
                </a:solidFill>
                <a:cs typeface="Arial" panose="020B0604020202020204" pitchFamily="34" charset="0"/>
              </a:rPr>
              <a:t>county</a:t>
            </a:r>
            <a:r>
              <a:rPr lang="en-GB" sz="2400" b="1" dirty="0">
                <a:solidFill>
                  <a:srgbClr val="282E2B"/>
                </a:solidFill>
                <a:cs typeface="Arial" panose="020B0604020202020204" pitchFamily="34" charset="0"/>
              </a:rPr>
              <a:t>: this </a:t>
            </a:r>
            <a:r>
              <a:rPr lang="en-GB" sz="2400" b="1" dirty="0" smtClean="0">
                <a:solidFill>
                  <a:srgbClr val="282E2B"/>
                </a:solidFill>
                <a:cs typeface="Arial" panose="020B0604020202020204" pitchFamily="34" charset="0"/>
              </a:rPr>
              <a:t>week</a:t>
            </a:r>
            <a:endParaRPr lang="en-GB" sz="2400" dirty="0"/>
          </a:p>
        </p:txBody>
      </p:sp>
      <p:sp>
        <p:nvSpPr>
          <p:cNvPr id="15" name="Rectangle 14"/>
          <p:cNvSpPr/>
          <p:nvPr/>
        </p:nvSpPr>
        <p:spPr>
          <a:xfrm>
            <a:off x="57362" y="1140494"/>
            <a:ext cx="6523886" cy="4335089"/>
          </a:xfrm>
          <a:prstGeom prst="rect">
            <a:avLst/>
          </a:prstGeom>
        </p:spPr>
        <p:txBody>
          <a:bodyPr wrap="square" numCol="1" spcCol="360000">
            <a:noAutofit/>
          </a:bodyPr>
          <a:lstStyle/>
          <a:p>
            <a:pPr marL="180000" marR="0" lvl="0" indent="-180000" algn="l" defTabSz="914400" rtl="0" eaLnBrk="1" fontAlgn="auto" latinLnBrk="0" hangingPunct="1">
              <a:spcBef>
                <a:spcPts val="6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effectLst/>
                <a:uLnTx/>
                <a:uFillTx/>
                <a:ea typeface="Times New Roman" panose="02020603050405020304" pitchFamily="18" charset="0"/>
              </a:rPr>
              <a:t>The map shows the latest </a:t>
            </a:r>
            <a:r>
              <a:rPr lang="en-GB" sz="1400" dirty="0" smtClean="0">
                <a:ea typeface="Times New Roman" panose="02020603050405020304" pitchFamily="18" charset="0"/>
              </a:rPr>
              <a:t>7-day </a:t>
            </a:r>
            <a:r>
              <a:rPr kumimoji="0" lang="en-GB" sz="1400" b="0" i="0" u="none" strike="noStrike" kern="1200" cap="none" spc="0" normalizeH="0" baseline="0" noProof="0" dirty="0" smtClean="0">
                <a:ln>
                  <a:noFill/>
                </a:ln>
                <a:effectLst/>
                <a:uLnTx/>
                <a:uFillTx/>
                <a:ea typeface="Times New Roman" panose="02020603050405020304" pitchFamily="18" charset="0"/>
              </a:rPr>
              <a:t>rates of new cases</a:t>
            </a:r>
            <a:r>
              <a:rPr kumimoji="0" lang="en-GB" sz="1400" b="0" i="0" u="none" strike="noStrike" kern="1200" cap="none" spc="0" normalizeH="0" noProof="0" dirty="0" smtClean="0">
                <a:ln>
                  <a:noFill/>
                </a:ln>
                <a:effectLst/>
                <a:uLnTx/>
                <a:uFillTx/>
                <a:ea typeface="Times New Roman" panose="02020603050405020304" pitchFamily="18" charset="0"/>
              </a:rPr>
              <a:t> </a:t>
            </a:r>
            <a:r>
              <a:rPr lang="en-GB" sz="1400" dirty="0" smtClean="0">
                <a:ea typeface="Times New Roman" panose="02020603050405020304" pitchFamily="18" charset="0"/>
              </a:rPr>
              <a:t>per 100,000 population, as published by </a:t>
            </a:r>
            <a:r>
              <a:rPr kumimoji="0" lang="en-GB" sz="1400" b="0" i="0" u="none" strike="noStrike" kern="1200" cap="none" spc="0" normalizeH="0" baseline="0" noProof="0" dirty="0" smtClean="0">
                <a:ln>
                  <a:noFill/>
                </a:ln>
                <a:effectLst/>
                <a:uLnTx/>
                <a:uFillTx/>
                <a:ea typeface="Times New Roman" panose="02020603050405020304" pitchFamily="18" charset="0"/>
              </a:rPr>
              <a:t>Public Health England: the darker the shading, the higher</a:t>
            </a:r>
            <a:r>
              <a:rPr kumimoji="0" lang="en-GB" sz="1400" b="0" i="0" u="none" strike="noStrike" kern="1200" cap="none" spc="0" normalizeH="0" noProof="0" dirty="0" smtClean="0">
                <a:ln>
                  <a:noFill/>
                </a:ln>
                <a:effectLst/>
                <a:uLnTx/>
                <a:uFillTx/>
                <a:ea typeface="Times New Roman" panose="02020603050405020304" pitchFamily="18" charset="0"/>
              </a:rPr>
              <a:t> the rate</a:t>
            </a:r>
            <a:r>
              <a:rPr kumimoji="0" lang="en-GB" sz="1400" b="0" i="0" u="none" strike="noStrike" kern="1200" cap="none" spc="0" normalizeH="0" baseline="0" noProof="0" dirty="0" smtClean="0">
                <a:ln>
                  <a:noFill/>
                </a:ln>
                <a:effectLst/>
                <a:uLnTx/>
                <a:uFillTx/>
                <a:ea typeface="Times New Roman" panose="02020603050405020304" pitchFamily="18" charset="0"/>
              </a:rPr>
              <a:t> (unshaded areas have had fewer than 3 cases in the last 7 days). </a:t>
            </a:r>
            <a:endParaRPr kumimoji="0" lang="en-GB" sz="1400" b="0" i="1" u="none" strike="noStrike" kern="1200" cap="none" spc="0" normalizeH="0" baseline="0" noProof="0" dirty="0" smtClean="0">
              <a:ln>
                <a:noFill/>
              </a:ln>
              <a:effectLst/>
              <a:uLnTx/>
              <a:uFillTx/>
              <a:ea typeface="Times New Roman" panose="02020603050405020304" pitchFamily="18" charset="0"/>
            </a:endParaRPr>
          </a:p>
          <a:p>
            <a:pPr marL="180000" marR="0" lvl="0" indent="-180000" algn="l" defTabSz="914400" rtl="0" eaLnBrk="1" fontAlgn="auto" latinLnBrk="0" hangingPunct="1">
              <a:spcBef>
                <a:spcPts val="600"/>
              </a:spcBef>
              <a:spcAft>
                <a:spcPts val="300"/>
              </a:spcAft>
              <a:buClrTx/>
              <a:buSzTx/>
              <a:buFont typeface="Arial" panose="020B0604020202020204" pitchFamily="34" charset="0"/>
              <a:buChar char="•"/>
              <a:tabLst/>
              <a:defRPr/>
            </a:pPr>
            <a:r>
              <a:rPr lang="en-GB" sz="1600" dirty="0" smtClean="0">
                <a:ea typeface="Times New Roman" panose="02020603050405020304" pitchFamily="18" charset="0"/>
              </a:rPr>
              <a:t>In the week to 15 April all but 4 of Herefordshire’s 23 MSOAs^ had fewer than three cases*</a:t>
            </a:r>
          </a:p>
          <a:p>
            <a:pPr marL="180000" marR="0" lvl="0" indent="-180000" algn="l" defTabSz="914400" rtl="0" eaLnBrk="1" fontAlgn="auto" latinLnBrk="0" hangingPunct="1">
              <a:spcBef>
                <a:spcPts val="600"/>
              </a:spcBef>
              <a:spcAft>
                <a:spcPts val="300"/>
              </a:spcAft>
              <a:buClrTx/>
              <a:buSzTx/>
              <a:buFont typeface="Arial" panose="020B0604020202020204" pitchFamily="34" charset="0"/>
              <a:buChar char="•"/>
              <a:tabLst/>
              <a:defRPr/>
            </a:pPr>
            <a:r>
              <a:rPr lang="en-GB" sz="1600" dirty="0" smtClean="0">
                <a:ea typeface="Times New Roman" panose="02020603050405020304" pitchFamily="18" charset="0"/>
              </a:rPr>
              <a:t>Three of the four had just 3 new cases, whilst the other had 5:</a:t>
            </a:r>
          </a:p>
          <a:p>
            <a:pPr marL="637200" lvl="1" indent="-180000">
              <a:spcBef>
                <a:spcPts val="600"/>
              </a:spcBef>
              <a:spcAft>
                <a:spcPts val="300"/>
              </a:spcAft>
              <a:buFont typeface="Arial" panose="020B0604020202020204" pitchFamily="34" charset="0"/>
              <a:buChar char="•"/>
              <a:defRPr/>
            </a:pPr>
            <a:r>
              <a:rPr lang="en-GB" sz="1600" dirty="0" smtClean="0">
                <a:ea typeface="Times New Roman" panose="02020603050405020304" pitchFamily="18" charset="0"/>
              </a:rPr>
              <a:t>‘Belmont</a:t>
            </a:r>
            <a:r>
              <a:rPr lang="en-GB" sz="1600" dirty="0">
                <a:ea typeface="Times New Roman" panose="02020603050405020304" pitchFamily="18" charset="0"/>
              </a:rPr>
              <a:t>, </a:t>
            </a:r>
            <a:r>
              <a:rPr lang="en-GB" sz="1600" dirty="0" err="1">
                <a:ea typeface="Times New Roman" panose="02020603050405020304" pitchFamily="18" charset="0"/>
              </a:rPr>
              <a:t>Madley</a:t>
            </a:r>
            <a:r>
              <a:rPr lang="en-GB" sz="1600" dirty="0">
                <a:ea typeface="Times New Roman" panose="02020603050405020304" pitchFamily="18" charset="0"/>
              </a:rPr>
              <a:t> &amp; </a:t>
            </a:r>
            <a:r>
              <a:rPr lang="en-GB" sz="1600" dirty="0" err="1" smtClean="0">
                <a:ea typeface="Times New Roman" panose="02020603050405020304" pitchFamily="18" charset="0"/>
              </a:rPr>
              <a:t>Clehonger</a:t>
            </a:r>
            <a:r>
              <a:rPr lang="en-GB" sz="1600" dirty="0" smtClean="0">
                <a:ea typeface="Times New Roman" panose="02020603050405020304" pitchFamily="18" charset="0"/>
              </a:rPr>
              <a:t>’ (44 per 100,000): 3 cases</a:t>
            </a:r>
            <a:endParaRPr lang="en-GB" sz="1600" dirty="0">
              <a:ea typeface="Times New Roman" panose="02020603050405020304" pitchFamily="18" charset="0"/>
            </a:endParaRPr>
          </a:p>
          <a:p>
            <a:pPr marL="637200" lvl="1" indent="-180000">
              <a:spcBef>
                <a:spcPts val="600"/>
              </a:spcBef>
              <a:spcAft>
                <a:spcPts val="300"/>
              </a:spcAft>
              <a:buFont typeface="Arial" panose="020B0604020202020204" pitchFamily="34" charset="0"/>
              <a:buChar char="•"/>
              <a:defRPr/>
            </a:pPr>
            <a:r>
              <a:rPr lang="en-GB" sz="1600" dirty="0" smtClean="0">
                <a:ea typeface="Times New Roman" panose="02020603050405020304" pitchFamily="18" charset="0"/>
              </a:rPr>
              <a:t>‘Hereford North East’ (39 </a:t>
            </a:r>
            <a:r>
              <a:rPr lang="en-GB" sz="1600" dirty="0">
                <a:ea typeface="Times New Roman" panose="02020603050405020304" pitchFamily="18" charset="0"/>
              </a:rPr>
              <a:t>per 100,000): 3</a:t>
            </a:r>
            <a:r>
              <a:rPr lang="en-GB" sz="1600" dirty="0" smtClean="0">
                <a:ea typeface="Times New Roman" panose="02020603050405020304" pitchFamily="18" charset="0"/>
              </a:rPr>
              <a:t> </a:t>
            </a:r>
            <a:r>
              <a:rPr lang="en-GB" sz="1600" dirty="0">
                <a:ea typeface="Times New Roman" panose="02020603050405020304" pitchFamily="18" charset="0"/>
              </a:rPr>
              <a:t>cases</a:t>
            </a:r>
          </a:p>
          <a:p>
            <a:pPr marL="637200" lvl="1" indent="-180000">
              <a:spcBef>
                <a:spcPts val="600"/>
              </a:spcBef>
              <a:spcAft>
                <a:spcPts val="300"/>
              </a:spcAft>
              <a:buFont typeface="Arial" panose="020B0604020202020204" pitchFamily="34" charset="0"/>
              <a:buChar char="•"/>
              <a:defRPr/>
            </a:pPr>
            <a:r>
              <a:rPr lang="en-GB" sz="1600" noProof="0" dirty="0" smtClean="0">
                <a:ea typeface="Times New Roman" panose="02020603050405020304" pitchFamily="18" charset="0"/>
              </a:rPr>
              <a:t>‘</a:t>
            </a:r>
            <a:r>
              <a:rPr lang="en-US" sz="1600" dirty="0" err="1">
                <a:ea typeface="Times New Roman" panose="02020603050405020304" pitchFamily="18" charset="0"/>
              </a:rPr>
              <a:t>Lugwardine</a:t>
            </a:r>
            <a:r>
              <a:rPr lang="en-US" sz="1600" dirty="0">
                <a:ea typeface="Times New Roman" panose="02020603050405020304" pitchFamily="18" charset="0"/>
              </a:rPr>
              <a:t>, </a:t>
            </a:r>
            <a:r>
              <a:rPr lang="en-US" sz="1600" dirty="0" err="1">
                <a:ea typeface="Times New Roman" panose="02020603050405020304" pitchFamily="18" charset="0"/>
              </a:rPr>
              <a:t>Withington</a:t>
            </a:r>
            <a:r>
              <a:rPr lang="en-US" sz="1600" dirty="0">
                <a:ea typeface="Times New Roman" panose="02020603050405020304" pitchFamily="18" charset="0"/>
              </a:rPr>
              <a:t> &amp; Moreton on Lugg</a:t>
            </a:r>
            <a:r>
              <a:rPr lang="en-GB" sz="1600" noProof="0" dirty="0" smtClean="0">
                <a:ea typeface="Times New Roman" panose="02020603050405020304" pitchFamily="18" charset="0"/>
              </a:rPr>
              <a:t>’ (39 per 100,000): 3 cases</a:t>
            </a:r>
            <a:endParaRPr lang="en-GB" sz="1600" dirty="0" smtClean="0">
              <a:ea typeface="Times New Roman" panose="02020603050405020304" pitchFamily="18" charset="0"/>
            </a:endParaRPr>
          </a:p>
          <a:p>
            <a:pPr marL="637200" lvl="1" indent="-180000">
              <a:spcBef>
                <a:spcPts val="600"/>
              </a:spcBef>
              <a:spcAft>
                <a:spcPts val="300"/>
              </a:spcAft>
              <a:buFont typeface="Arial" panose="020B0604020202020204" pitchFamily="34" charset="0"/>
              <a:buChar char="•"/>
              <a:defRPr/>
            </a:pPr>
            <a:r>
              <a:rPr lang="en-GB" sz="1600" dirty="0" smtClean="0">
                <a:ea typeface="Times New Roman" panose="02020603050405020304" pitchFamily="18" charset="0"/>
              </a:rPr>
              <a:t>‘</a:t>
            </a:r>
            <a:r>
              <a:rPr lang="en-GB" sz="1600" dirty="0">
                <a:ea typeface="Times New Roman" panose="02020603050405020304" pitchFamily="18" charset="0"/>
              </a:rPr>
              <a:t>Bromyard &amp; Bishop's Frome’ </a:t>
            </a:r>
            <a:r>
              <a:rPr lang="en-GB" sz="1600" dirty="0" smtClean="0">
                <a:ea typeface="Times New Roman" panose="02020603050405020304" pitchFamily="18" charset="0"/>
              </a:rPr>
              <a:t>(46 </a:t>
            </a:r>
            <a:r>
              <a:rPr lang="en-GB" sz="1600" dirty="0">
                <a:ea typeface="Times New Roman" panose="02020603050405020304" pitchFamily="18" charset="0"/>
              </a:rPr>
              <a:t>per 100,000): 5</a:t>
            </a:r>
            <a:r>
              <a:rPr lang="en-GB" sz="1600" dirty="0" smtClean="0">
                <a:ea typeface="Times New Roman" panose="02020603050405020304" pitchFamily="18" charset="0"/>
              </a:rPr>
              <a:t> cases</a:t>
            </a:r>
          </a:p>
        </p:txBody>
      </p:sp>
      <p:sp>
        <p:nvSpPr>
          <p:cNvPr id="14" name="Rectangle 13"/>
          <p:cNvSpPr/>
          <p:nvPr/>
        </p:nvSpPr>
        <p:spPr>
          <a:xfrm>
            <a:off x="63449" y="4608273"/>
            <a:ext cx="6278556" cy="2057862"/>
          </a:xfrm>
          <a:prstGeom prst="rect">
            <a:avLst/>
          </a:prstGeom>
          <a:solidFill>
            <a:schemeClr val="bg1"/>
          </a:solidFill>
          <a:ln w="12700">
            <a:solidFill>
              <a:srgbClr val="FFC000"/>
            </a:solidFill>
          </a:ln>
        </p:spPr>
        <p:txBody>
          <a:bodyPr wrap="square" lIns="36000" tIns="36000" rIns="3600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US" sz="1200" dirty="0" smtClean="0">
                <a:solidFill>
                  <a:srgbClr val="282E2B"/>
                </a:solidFill>
              </a:rPr>
              <a:t>It’s </a:t>
            </a:r>
            <a:r>
              <a:rPr lang="en-US" sz="1200" dirty="0">
                <a:solidFill>
                  <a:srgbClr val="282E2B"/>
                </a:solidFill>
              </a:rPr>
              <a:t>important to note that these rates are very sensitive to small changes for small areas like </a:t>
            </a:r>
            <a:r>
              <a:rPr lang="en-US" sz="1200" dirty="0" smtClean="0">
                <a:solidFill>
                  <a:srgbClr val="282E2B"/>
                </a:solidFill>
              </a:rPr>
              <a:t>MSOAs. </a:t>
            </a:r>
            <a:r>
              <a:rPr lang="en-US" sz="1200" dirty="0">
                <a:solidFill>
                  <a:srgbClr val="282E2B"/>
                </a:solidFill>
              </a:rPr>
              <a:t>For instance, an increase of 1 case from 9 to 10 cases in an area of 10,000 people (about the size of Ledbury), would increase the rate from 90 to 100 per </a:t>
            </a:r>
            <a:r>
              <a:rPr lang="en-US" sz="1200" dirty="0" smtClean="0">
                <a:solidFill>
                  <a:srgbClr val="282E2B"/>
                </a:solidFill>
              </a:rPr>
              <a:t>100,000.</a:t>
            </a:r>
          </a:p>
          <a:p>
            <a:pPr marL="254250" indent="-171450">
              <a:spcBef>
                <a:spcPts val="300"/>
              </a:spcBef>
              <a:buFont typeface="Arial" panose="020B0604020202020204" pitchFamily="34" charset="0"/>
              <a:buChar char="•"/>
              <a:defRPr/>
            </a:pPr>
            <a:r>
              <a:rPr lang="en-GB" sz="1200" dirty="0" smtClean="0">
                <a:solidFill>
                  <a:srgbClr val="282E2B"/>
                </a:solidFill>
              </a:rPr>
              <a:t>Note </a:t>
            </a:r>
            <a:r>
              <a:rPr lang="en-GB" sz="1200" dirty="0">
                <a:solidFill>
                  <a:srgbClr val="282E2B"/>
                </a:solidFill>
              </a:rPr>
              <a:t>that the slight time-lag in this data reflects that test results are incomplete for the most recent few days</a:t>
            </a:r>
          </a:p>
          <a:p>
            <a:pPr>
              <a:defRPr/>
            </a:pPr>
            <a:endParaRPr lang="en-GB" sz="1200" dirty="0">
              <a:solidFill>
                <a:srgbClr val="282E2B"/>
              </a:solidFill>
            </a:endParaRPr>
          </a:p>
          <a:p>
            <a:pPr>
              <a:defRPr/>
            </a:pPr>
            <a:r>
              <a:rPr lang="en-GB" sz="1200" dirty="0" smtClean="0">
                <a:solidFill>
                  <a:srgbClr val="282E2B"/>
                </a:solidFill>
              </a:rPr>
              <a:t>^ </a:t>
            </a:r>
            <a:r>
              <a:rPr lang="en-GB" sz="1200" dirty="0"/>
              <a:t>Middle super output areas: geographies designed by the Office for National Statistics in 2004 to have broadly similar population sizes – which means that they tend to be geographically bigger in rural Herefordshire</a:t>
            </a:r>
            <a:r>
              <a:rPr lang="en-GB" sz="1400" dirty="0" smtClean="0"/>
              <a:t>.</a:t>
            </a:r>
            <a:endParaRPr lang="en-GB" sz="1400" dirty="0">
              <a:solidFill>
                <a:srgbClr val="282E2B"/>
              </a:solidFill>
            </a:endParaRPr>
          </a:p>
        </p:txBody>
      </p:sp>
      <p:sp>
        <p:nvSpPr>
          <p:cNvPr id="11" name="TextBox 10"/>
          <p:cNvSpPr txBox="1"/>
          <p:nvPr/>
        </p:nvSpPr>
        <p:spPr>
          <a:xfrm>
            <a:off x="6383469" y="6201349"/>
            <a:ext cx="5459087" cy="677108"/>
          </a:xfrm>
          <a:prstGeom prst="rect">
            <a:avLst/>
          </a:prstGeom>
          <a:solidFill>
            <a:schemeClr val="bg1"/>
          </a:solidFill>
        </p:spPr>
        <p:txBody>
          <a:bodyPr wrap="square"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T</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his map of weekly confirmed cases by middle super output area (MSOA) in England are included in the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2"/>
              </a:rPr>
              <a:t>PHE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which is updated daily.  </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16" name="Picture 15" descr="&quot;&quot;"/>
          <p:cNvPicPr>
            <a:picLocks noChangeAspect="1"/>
          </p:cNvPicPr>
          <p:nvPr/>
        </p:nvPicPr>
        <p:blipFill rotWithShape="1">
          <a:blip r:embed="rId3">
            <a:clrChange>
              <a:clrFrom>
                <a:srgbClr val="FFFFFF"/>
              </a:clrFrom>
              <a:clrTo>
                <a:srgbClr val="FFFFFF">
                  <a:alpha val="0"/>
                </a:srgbClr>
              </a:clrTo>
            </a:clrChange>
          </a:blip>
          <a:srcRect l="8548"/>
          <a:stretch/>
        </p:blipFill>
        <p:spPr>
          <a:xfrm>
            <a:off x="6417043" y="6201349"/>
            <a:ext cx="382229" cy="394583"/>
          </a:xfrm>
          <a:prstGeom prst="rect">
            <a:avLst/>
          </a:prstGeom>
        </p:spPr>
      </p:pic>
      <p:grpSp>
        <p:nvGrpSpPr>
          <p:cNvPr id="12" name="Group 11" descr="Map of cases by MSOA in Herefordshire"/>
          <p:cNvGrpSpPr/>
          <p:nvPr/>
        </p:nvGrpSpPr>
        <p:grpSpPr>
          <a:xfrm>
            <a:off x="6381305" y="142317"/>
            <a:ext cx="5725737" cy="5871952"/>
            <a:chOff x="6381305" y="142317"/>
            <a:chExt cx="5725737" cy="5871952"/>
          </a:xfrm>
        </p:grpSpPr>
        <p:grpSp>
          <p:nvGrpSpPr>
            <p:cNvPr id="9" name="Group 8" descr="Map of cases by MSOA in Herefordshire"/>
            <p:cNvGrpSpPr/>
            <p:nvPr/>
          </p:nvGrpSpPr>
          <p:grpSpPr>
            <a:xfrm>
              <a:off x="6381305" y="142317"/>
              <a:ext cx="5725737" cy="5871952"/>
              <a:chOff x="6381305" y="142317"/>
              <a:chExt cx="5725737" cy="5871952"/>
            </a:xfrm>
          </p:grpSpPr>
          <p:sp>
            <p:nvSpPr>
              <p:cNvPr id="10" name="Rectangle 9" descr="Map showing numbers of cases by Herefordshire MSOAs in the latest 7 day period"/>
              <p:cNvSpPr/>
              <p:nvPr/>
            </p:nvSpPr>
            <p:spPr>
              <a:xfrm>
                <a:off x="7148825" y="142317"/>
                <a:ext cx="495821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Positive cases from samples taken in the 7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day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period ending </a:t>
                </a:r>
                <a:r>
                  <a:rPr lang="en-GB" sz="1200" dirty="0" smtClean="0">
                    <a:solidFill>
                      <a:srgbClr val="282E2B"/>
                    </a:solidFill>
                    <a:latin typeface="Arial" panose="020B0604020202020204"/>
                  </a:rPr>
                  <a:t>15</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/4/21*</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17" name="Rectangle 16"/>
              <p:cNvSpPr/>
              <p:nvPr/>
            </p:nvSpPr>
            <p:spPr>
              <a:xfrm>
                <a:off x="6400981" y="5798825"/>
                <a:ext cx="4175196" cy="21544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800" b="0" i="0" u="none" strike="noStrike" kern="1200" cap="none" spc="0" normalizeH="0" baseline="0" noProof="0" dirty="0" smtClean="0">
                    <a:ln>
                      <a:noFill/>
                    </a:ln>
                    <a:solidFill>
                      <a:srgbClr val="282E2B"/>
                    </a:solidFill>
                    <a:effectLst/>
                    <a:uLnTx/>
                    <a:uFillTx/>
                    <a:latin typeface="Arial" panose="020B0604020202020204"/>
                  </a:rPr>
                  <a:t>Data supressed</a:t>
                </a:r>
                <a:r>
                  <a:rPr lang="en-GB" sz="800" dirty="0">
                    <a:solidFill>
                      <a:srgbClr val="282E2B"/>
                    </a:solidFill>
                    <a:latin typeface="Arial" panose="020B0604020202020204"/>
                  </a:rPr>
                  <a:t> </a:t>
                </a:r>
                <a:r>
                  <a:rPr lang="en-GB" sz="800" dirty="0" smtClean="0">
                    <a:solidFill>
                      <a:srgbClr val="282E2B"/>
                    </a:solidFill>
                    <a:latin typeface="Arial" panose="020B0604020202020204"/>
                  </a:rPr>
                  <a:t>where numbers are low </a:t>
                </a:r>
                <a:r>
                  <a:rPr kumimoji="0" lang="en-GB" sz="800" b="0" i="0" u="none" strike="noStrike" kern="1200" cap="none" spc="0" normalizeH="0" noProof="0" dirty="0" smtClean="0">
                    <a:ln>
                      <a:noFill/>
                    </a:ln>
                    <a:solidFill>
                      <a:srgbClr val="282E2B"/>
                    </a:solidFill>
                    <a:effectLst/>
                    <a:uLnTx/>
                    <a:uFillTx/>
                    <a:latin typeface="Arial" panose="020B0604020202020204"/>
                  </a:rPr>
                  <a:t>to avoid possible identification of individuals</a:t>
                </a:r>
                <a:endParaRPr kumimoji="0" lang="en-GB" sz="800" b="0" i="0" u="none" strike="noStrike" kern="1200" cap="none" spc="0" normalizeH="0" baseline="0" noProof="0" dirty="0">
                  <a:ln>
                    <a:noFill/>
                  </a:ln>
                  <a:solidFill>
                    <a:srgbClr val="282E2B"/>
                  </a:solidFill>
                  <a:effectLst/>
                  <a:uLnTx/>
                  <a:uFillTx/>
                  <a:latin typeface="Arial" panose="020B0604020202020204"/>
                </a:endParaRPr>
              </a:p>
            </p:txBody>
          </p:sp>
          <p:pic>
            <p:nvPicPr>
              <p:cNvPr id="6" name="Picture 5" descr="Map of cases by MSOA in Herefordshire"/>
              <p:cNvPicPr>
                <a:picLocks noChangeAspect="1"/>
              </p:cNvPicPr>
              <p:nvPr/>
            </p:nvPicPr>
            <p:blipFill>
              <a:blip r:embed="rId4"/>
              <a:stretch>
                <a:fillRect/>
              </a:stretch>
            </p:blipFill>
            <p:spPr>
              <a:xfrm>
                <a:off x="6553785" y="410721"/>
                <a:ext cx="5468113" cy="5077534"/>
              </a:xfrm>
              <a:prstGeom prst="rect">
                <a:avLst/>
              </a:prstGeom>
            </p:spPr>
          </p:pic>
          <p:pic>
            <p:nvPicPr>
              <p:cNvPr id="5" name="Picture 4" descr="Map legend showing how darker colours represent higher rates" title="Map legend"/>
              <p:cNvPicPr>
                <a:picLocks noChangeAspect="1"/>
              </p:cNvPicPr>
              <p:nvPr/>
            </p:nvPicPr>
            <p:blipFill>
              <a:blip r:embed="rId5"/>
              <a:stretch>
                <a:fillRect/>
              </a:stretch>
            </p:blipFill>
            <p:spPr>
              <a:xfrm>
                <a:off x="6381305" y="4752499"/>
                <a:ext cx="1918265" cy="1046326"/>
              </a:xfrm>
              <a:prstGeom prst="rect">
                <a:avLst/>
              </a:prstGeom>
            </p:spPr>
          </p:pic>
        </p:grpSp>
        <p:sp>
          <p:nvSpPr>
            <p:cNvPr id="2" name="TextBox 1"/>
            <p:cNvSpPr txBox="1"/>
            <p:nvPr/>
          </p:nvSpPr>
          <p:spPr>
            <a:xfrm>
              <a:off x="6672064" y="1268760"/>
              <a:ext cx="803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282E2B"/>
                  </a:solidFill>
                  <a:effectLst/>
                  <a:uLnTx/>
                  <a:uFillTx/>
                  <a:latin typeface="Arial" panose="020B0604020202020204"/>
                  <a:ea typeface="+mn-ea"/>
                  <a:cs typeface="+mn-cs"/>
                </a:rPr>
                <a:t>Note that data for Wales is not included</a:t>
              </a:r>
              <a:endParaRPr kumimoji="0" lang="en-GB" sz="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033191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Lab-confirmed cases around the county: trends in rates over time"/>
          <p:cNvSpPr>
            <a:spLocks noGrp="1"/>
          </p:cNvSpPr>
          <p:nvPr>
            <p:ph type="title"/>
          </p:nvPr>
        </p:nvSpPr>
        <p:spPr>
          <a:xfrm>
            <a:off x="92480" y="130844"/>
            <a:ext cx="11519999" cy="399575"/>
          </a:xfrm>
        </p:spPr>
        <p:txBody>
          <a:bodyPr>
            <a:normAutofit fontScale="90000"/>
          </a:bodyPr>
          <a:lstStyle/>
          <a:p>
            <a:r>
              <a:rPr lang="en-GB" sz="2400" b="1" dirty="0">
                <a:solidFill>
                  <a:srgbClr val="282E2B"/>
                </a:solidFill>
                <a:cs typeface="Arial" panose="020B0604020202020204" pitchFamily="34" charset="0"/>
              </a:rPr>
              <a:t>Lab-confirmed cases around the county: trends in rates over </a:t>
            </a:r>
            <a:r>
              <a:rPr lang="en-GB" sz="2400" b="1" dirty="0" smtClean="0">
                <a:solidFill>
                  <a:srgbClr val="282E2B"/>
                </a:solidFill>
                <a:cs typeface="Arial" panose="020B0604020202020204" pitchFamily="34" charset="0"/>
              </a:rPr>
              <a:t>time</a:t>
            </a:r>
            <a:endParaRPr lang="en-GB" sz="2400" b="1" dirty="0"/>
          </a:p>
        </p:txBody>
      </p:sp>
      <p:sp>
        <p:nvSpPr>
          <p:cNvPr id="5" name="TextBox 4"/>
          <p:cNvSpPr txBox="1"/>
          <p:nvPr/>
        </p:nvSpPr>
        <p:spPr>
          <a:xfrm>
            <a:off x="23574" y="534962"/>
            <a:ext cx="11798448" cy="166199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t>Whilst the previous slide shows cases in the last 7 days, this “heat map” shows how the 7-day rates per 100,000 have changed in each area of Herefordshire from November. The areas (MSOAs*) are ranked by the rate in the last week.</a:t>
            </a:r>
          </a:p>
          <a:p>
            <a:pPr marL="742950" lvl="1" indent="-285750">
              <a:spcBef>
                <a:spcPts val="600"/>
              </a:spcBef>
              <a:buFont typeface="Arial" panose="020B0604020202020204" pitchFamily="34" charset="0"/>
              <a:buChar char="•"/>
            </a:pPr>
            <a:r>
              <a:rPr lang="en-US" sz="1400" dirty="0"/>
              <a:t>It’s important to note that rates per 100,000 can be significantly affected by relatively small numbers of cases in areas as small as MSOAs, especially in the current situation of single-figure case numbers.  The absolute number of cases are shown as context.</a:t>
            </a:r>
          </a:p>
          <a:p>
            <a:pPr marL="285750" indent="-285750">
              <a:spcBef>
                <a:spcPts val="600"/>
              </a:spcBef>
              <a:buFont typeface="Arial" panose="020B0604020202020204" pitchFamily="34" charset="0"/>
              <a:buChar char="•"/>
            </a:pPr>
            <a:r>
              <a:rPr lang="en-US" sz="1600" dirty="0"/>
              <a:t>At these relatively low levels, the heat map tends to highlight geographical ‘hot spots’ with clusters of new cases linked to settings where there is mixing of households and support bubbles.  There have been none of note in recent weeks.</a:t>
            </a:r>
          </a:p>
        </p:txBody>
      </p:sp>
      <p:pic>
        <p:nvPicPr>
          <p:cNvPr id="6" name="Picture 5" descr="Heat map showing weekly case rates per 100,000 across the county by MSOA since November 2020" title="lab-confirmed cases asround the county: rates per 100,000 by age over time"/>
          <p:cNvPicPr>
            <a:picLocks noChangeAspect="1"/>
          </p:cNvPicPr>
          <p:nvPr/>
        </p:nvPicPr>
        <p:blipFill>
          <a:blip r:embed="rId3"/>
          <a:stretch>
            <a:fillRect/>
          </a:stretch>
        </p:blipFill>
        <p:spPr>
          <a:xfrm>
            <a:off x="92480" y="2132856"/>
            <a:ext cx="12099520" cy="4695415"/>
          </a:xfrm>
          <a:prstGeom prst="rect">
            <a:avLst/>
          </a:prstGeom>
        </p:spPr>
      </p:pic>
      <p:sp>
        <p:nvSpPr>
          <p:cNvPr id="4" name="TextBox 3"/>
          <p:cNvSpPr txBox="1"/>
          <p:nvPr/>
        </p:nvSpPr>
        <p:spPr>
          <a:xfrm>
            <a:off x="9614393" y="6251190"/>
            <a:ext cx="2375399" cy="577081"/>
          </a:xfrm>
          <a:prstGeom prst="rect">
            <a:avLst/>
          </a:prstGeom>
          <a:solidFill>
            <a:schemeClr val="bg1"/>
          </a:solidFill>
        </p:spPr>
        <p:txBody>
          <a:bodyPr wrap="square" rtlCol="0">
            <a:spAutoFit/>
          </a:bodyPr>
          <a:lstStyle/>
          <a:p>
            <a:pPr lvl="0">
              <a:defRPr/>
            </a:pPr>
            <a:r>
              <a:rPr lang="en-GB" sz="1050" dirty="0">
                <a:solidFill>
                  <a:srgbClr val="282E2B"/>
                </a:solidFill>
              </a:rPr>
              <a:t>* Middle super output areas: geographies designed by </a:t>
            </a:r>
            <a:r>
              <a:rPr lang="en-GB" sz="1050" dirty="0" smtClean="0">
                <a:solidFill>
                  <a:srgbClr val="282E2B"/>
                </a:solidFill>
              </a:rPr>
              <a:t>ONS </a:t>
            </a:r>
            <a:r>
              <a:rPr lang="en-GB" sz="1050" dirty="0">
                <a:solidFill>
                  <a:srgbClr val="282E2B"/>
                </a:solidFill>
              </a:rPr>
              <a:t>to have broadly similar population sizes</a:t>
            </a:r>
          </a:p>
        </p:txBody>
      </p:sp>
    </p:spTree>
    <p:extLst>
      <p:ext uri="{BB962C8B-B14F-4D97-AF65-F5344CB8AC3E}">
        <p14:creationId xmlns:p14="http://schemas.microsoft.com/office/powerpoint/2010/main" val="289404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16632"/>
            <a:ext cx="5790695" cy="548680"/>
          </a:xfrm>
        </p:spPr>
        <p:txBody>
          <a:bodyPr>
            <a:normAutofit/>
          </a:bodyPr>
          <a:lstStyle/>
          <a:p>
            <a:r>
              <a:rPr lang="en-GB" sz="2700" b="1" dirty="0" smtClean="0">
                <a:solidFill>
                  <a:srgbClr val="282E2B"/>
                </a:solidFill>
                <a:cs typeface="Arial" panose="020B0604020202020204" pitchFamily="34" charset="0"/>
              </a:rPr>
              <a:t>Vaccinations in Herefordshire</a:t>
            </a:r>
            <a:endParaRPr lang="en-GB" sz="2700" dirty="0"/>
          </a:p>
        </p:txBody>
      </p:sp>
      <p:sp>
        <p:nvSpPr>
          <p:cNvPr id="10" name="Title 1"/>
          <p:cNvSpPr txBox="1">
            <a:spLocks/>
          </p:cNvSpPr>
          <p:nvPr/>
        </p:nvSpPr>
        <p:spPr>
          <a:xfrm>
            <a:off x="204898" y="665312"/>
            <a:ext cx="6899214" cy="3367057"/>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NHS data indicates that as of </a:t>
            </a:r>
            <a:r>
              <a:rPr lang="en-GB" sz="1500" dirty="0" smtClean="0">
                <a:latin typeface="+mj-lt"/>
                <a:ea typeface="+mj-ea"/>
                <a:cs typeface="+mj-cs"/>
              </a:rPr>
              <a:t>11 April </a:t>
            </a:r>
            <a:r>
              <a:rPr lang="en-GB" sz="1500" b="1" dirty="0" smtClean="0">
                <a:latin typeface="+mj-lt"/>
                <a:ea typeface="+mj-ea"/>
                <a:cs typeface="+mj-cs"/>
              </a:rPr>
              <a:t>103,518 </a:t>
            </a:r>
            <a:r>
              <a:rPr lang="en-GB" sz="1500" dirty="0">
                <a:latin typeface="+mj-lt"/>
                <a:ea typeface="+mj-ea"/>
                <a:cs typeface="+mj-cs"/>
              </a:rPr>
              <a:t>Herefordshire residents had received their first </a:t>
            </a:r>
            <a:r>
              <a:rPr lang="en-GB" sz="1500" dirty="0" smtClean="0">
                <a:latin typeface="+mj-lt"/>
                <a:ea typeface="+mj-ea"/>
                <a:cs typeface="+mj-cs"/>
              </a:rPr>
              <a:t>dose: </a:t>
            </a:r>
            <a:r>
              <a:rPr lang="en-GB" sz="1500" b="1" dirty="0" smtClean="0">
                <a:latin typeface="+mj-lt"/>
                <a:ea typeface="+mj-ea"/>
                <a:cs typeface="+mj-cs"/>
              </a:rPr>
              <a:t>66%</a:t>
            </a:r>
            <a:r>
              <a:rPr lang="en-GB" sz="1500" dirty="0" smtClean="0">
                <a:latin typeface="+mj-lt"/>
                <a:ea typeface="+mj-ea"/>
                <a:cs typeface="+mj-cs"/>
              </a:rPr>
              <a:t> </a:t>
            </a:r>
            <a:r>
              <a:rPr lang="en-GB" sz="1500" dirty="0">
                <a:latin typeface="+mj-lt"/>
                <a:ea typeface="+mj-ea"/>
                <a:cs typeface="+mj-cs"/>
              </a:rPr>
              <a:t>of eligible residents (aged 18+).</a:t>
            </a: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proportion of the </a:t>
            </a:r>
            <a:r>
              <a:rPr lang="en-GB" sz="1500" dirty="0" smtClean="0">
                <a:latin typeface="+mj-lt"/>
                <a:ea typeface="+mj-ea"/>
                <a:cs typeface="+mj-cs"/>
              </a:rPr>
              <a:t>community dwelling population vaccinated </a:t>
            </a:r>
            <a:r>
              <a:rPr lang="en-GB" sz="1500" dirty="0">
                <a:latin typeface="+mj-lt"/>
                <a:ea typeface="+mj-ea"/>
                <a:cs typeface="+mj-cs"/>
              </a:rPr>
              <a:t>by MSOA ranges from </a:t>
            </a:r>
            <a:r>
              <a:rPr lang="en-GB" sz="1500" dirty="0" smtClean="0">
                <a:latin typeface="+mj-lt"/>
                <a:ea typeface="+mj-ea"/>
                <a:cs typeface="+mj-cs"/>
              </a:rPr>
              <a:t>56% (Hereford Central and Hereford </a:t>
            </a:r>
            <a:r>
              <a:rPr lang="en-GB" sz="1500" dirty="0">
                <a:latin typeface="+mj-lt"/>
                <a:ea typeface="+mj-ea"/>
                <a:cs typeface="+mj-cs"/>
              </a:rPr>
              <a:t>South West) to </a:t>
            </a:r>
            <a:r>
              <a:rPr lang="en-GB" sz="1500" dirty="0" smtClean="0">
                <a:latin typeface="+mj-lt"/>
                <a:ea typeface="+mj-ea"/>
                <a:cs typeface="+mj-cs"/>
              </a:rPr>
              <a:t>76% </a:t>
            </a:r>
            <a:r>
              <a:rPr lang="en-GB" sz="1500" dirty="0">
                <a:latin typeface="+mj-lt"/>
                <a:ea typeface="+mj-ea"/>
                <a:cs typeface="+mj-cs"/>
              </a:rPr>
              <a:t>(</a:t>
            </a:r>
            <a:r>
              <a:rPr lang="en-GB" sz="1500" dirty="0" err="1">
                <a:latin typeface="+mj-lt"/>
                <a:ea typeface="+mj-ea"/>
                <a:cs typeface="+mj-cs"/>
              </a:rPr>
              <a:t>Colwall</a:t>
            </a:r>
            <a:r>
              <a:rPr lang="en-GB" sz="1500" dirty="0">
                <a:latin typeface="+mj-lt"/>
                <a:ea typeface="+mj-ea"/>
                <a:cs typeface="+mj-cs"/>
              </a:rPr>
              <a:t>, </a:t>
            </a:r>
            <a:r>
              <a:rPr lang="en-GB" sz="1500" dirty="0" err="1">
                <a:latin typeface="+mj-lt"/>
                <a:ea typeface="+mj-ea"/>
                <a:cs typeface="+mj-cs"/>
              </a:rPr>
              <a:t>Cradley</a:t>
            </a:r>
            <a:r>
              <a:rPr lang="en-GB" sz="1500" dirty="0">
                <a:latin typeface="+mj-lt"/>
                <a:ea typeface="+mj-ea"/>
                <a:cs typeface="+mj-cs"/>
              </a:rPr>
              <a:t> &amp; Wellington).</a:t>
            </a: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proportions vaccinated </a:t>
            </a:r>
            <a:r>
              <a:rPr lang="en-GB" sz="1500" dirty="0" smtClean="0">
                <a:latin typeface="+mj-lt"/>
                <a:ea typeface="+mj-ea"/>
                <a:cs typeface="+mj-cs"/>
              </a:rPr>
              <a:t>are currently lower </a:t>
            </a:r>
            <a:r>
              <a:rPr lang="en-GB" sz="1500" dirty="0">
                <a:latin typeface="+mj-lt"/>
                <a:ea typeface="+mj-ea"/>
                <a:cs typeface="+mj-cs"/>
              </a:rPr>
              <a:t>in Hereford </a:t>
            </a:r>
            <a:r>
              <a:rPr lang="en-GB" sz="1500" dirty="0" smtClean="0">
                <a:latin typeface="+mj-lt"/>
                <a:ea typeface="+mj-ea"/>
                <a:cs typeface="+mj-cs"/>
              </a:rPr>
              <a:t>city </a:t>
            </a:r>
            <a:r>
              <a:rPr lang="en-GB" sz="1500" dirty="0">
                <a:latin typeface="+mj-lt"/>
                <a:ea typeface="+mj-ea"/>
                <a:cs typeface="+mj-cs"/>
              </a:rPr>
              <a:t>than the rest of the county. </a:t>
            </a:r>
          </a:p>
          <a:p>
            <a:pPr>
              <a:lnSpc>
                <a:spcPct val="105000"/>
              </a:lnSpc>
              <a:spcBef>
                <a:spcPts val="0"/>
              </a:spcBef>
              <a:spcAft>
                <a:spcPts val="1200"/>
              </a:spcAft>
            </a:pPr>
            <a:r>
              <a:rPr lang="en-GB" sz="1500" b="1" dirty="0" smtClean="0"/>
              <a:t>Note</a:t>
            </a:r>
            <a:r>
              <a:rPr lang="en-GB" sz="1500" b="1" dirty="0"/>
              <a:t>: </a:t>
            </a:r>
            <a:r>
              <a:rPr lang="en-GB" sz="1500" dirty="0"/>
              <a:t>Differences in the proportion of the population vaccinated by MSOA will, in </a:t>
            </a:r>
            <a:r>
              <a:rPr lang="en-GB" sz="1500" dirty="0" smtClean="0"/>
              <a:t>part, </a:t>
            </a:r>
            <a:r>
              <a:rPr lang="en-GB" sz="1500" dirty="0"/>
              <a:t>reflect the </a:t>
            </a:r>
            <a:r>
              <a:rPr lang="en-GB" sz="1500" dirty="0" smtClean="0"/>
              <a:t>differing </a:t>
            </a:r>
            <a:r>
              <a:rPr lang="en-GB" sz="1500" dirty="0"/>
              <a:t>age </a:t>
            </a:r>
            <a:r>
              <a:rPr lang="en-GB" sz="1500" dirty="0" smtClean="0"/>
              <a:t>profiles </a:t>
            </a:r>
            <a:r>
              <a:rPr lang="en-GB" sz="1500" dirty="0"/>
              <a:t>between </a:t>
            </a:r>
            <a:r>
              <a:rPr lang="en-GB" sz="1500" dirty="0" smtClean="0"/>
              <a:t>areas because of the way the vaccine programme has been prioritised. The complexities of the data mean that it currently isn’t possible to account for this in reporting.</a:t>
            </a:r>
            <a:endParaRPr lang="en-GB" sz="1500" dirty="0"/>
          </a:p>
        </p:txBody>
      </p:sp>
      <p:sp>
        <p:nvSpPr>
          <p:cNvPr id="11" name="TextBox 10"/>
          <p:cNvSpPr txBox="1"/>
          <p:nvPr/>
        </p:nvSpPr>
        <p:spPr>
          <a:xfrm>
            <a:off x="171939" y="4005064"/>
            <a:ext cx="6776936" cy="1754326"/>
          </a:xfrm>
          <a:prstGeom prst="rect">
            <a:avLst/>
          </a:prstGeom>
          <a:solidFill>
            <a:schemeClr val="bg1"/>
          </a:solidFill>
          <a:ln w="28575">
            <a:solidFill>
              <a:schemeClr val="accent1"/>
            </a:solidFill>
          </a:ln>
        </p:spPr>
        <p:txBody>
          <a:bodyPr wrap="square" rtlCol="0">
            <a:spAutoFit/>
          </a:bodyPr>
          <a:lstStyle/>
          <a:p>
            <a:r>
              <a:rPr lang="en-GB" sz="1400" b="1" i="1" dirty="0" smtClean="0"/>
              <a:t>! Be aware !</a:t>
            </a:r>
          </a:p>
          <a:p>
            <a:pPr>
              <a:lnSpc>
                <a:spcPct val="100000"/>
              </a:lnSpc>
              <a:spcBef>
                <a:spcPts val="300"/>
              </a:spcBef>
              <a:defRPr/>
            </a:pPr>
            <a:r>
              <a:rPr lang="en-GB" sz="1200" i="1" dirty="0" smtClean="0"/>
              <a:t>Some readers may have access to other sources of data on vaccinations.  Numbers and percentages may vary due to:</a:t>
            </a:r>
          </a:p>
          <a:p>
            <a:pPr marL="360000" lvl="1" indent="-180000">
              <a:spcBef>
                <a:spcPts val="300"/>
              </a:spcBef>
              <a:buFont typeface="Arial" panose="020B0604020202020204" pitchFamily="34" charset="0"/>
              <a:buChar char="•"/>
              <a:defRPr/>
            </a:pPr>
            <a:r>
              <a:rPr lang="en-GB" sz="1200" i="1" dirty="0" smtClean="0"/>
              <a:t>Date: the published NHS data lags behind unpublished data intended for other intelligence purposes</a:t>
            </a:r>
            <a:endParaRPr lang="en-GB" sz="1200" i="1" dirty="0"/>
          </a:p>
          <a:p>
            <a:pPr marL="360000" lvl="1" indent="-180000">
              <a:spcBef>
                <a:spcPts val="300"/>
              </a:spcBef>
              <a:buFont typeface="Arial" panose="020B0604020202020204" pitchFamily="34" charset="0"/>
              <a:buChar char="•"/>
              <a:defRPr/>
            </a:pPr>
            <a:r>
              <a:rPr lang="en-GB" sz="1200" i="1" dirty="0" smtClean="0"/>
              <a:t>Population base: the figure here is the percentage of the </a:t>
            </a:r>
            <a:r>
              <a:rPr lang="en-GB" sz="1200" b="1" i="1" dirty="0" smtClean="0"/>
              <a:t>resident</a:t>
            </a:r>
            <a:r>
              <a:rPr lang="en-GB" sz="1200" i="1" dirty="0" smtClean="0"/>
              <a:t> population, whilst others will be a proportion of those </a:t>
            </a:r>
            <a:r>
              <a:rPr lang="en-GB" sz="1200" b="1" i="1" dirty="0" smtClean="0"/>
              <a:t>registered</a:t>
            </a:r>
            <a:r>
              <a:rPr lang="en-GB" sz="1200" i="1" dirty="0" smtClean="0"/>
              <a:t> with a GP</a:t>
            </a:r>
          </a:p>
          <a:p>
            <a:pPr marL="360000" lvl="1" indent="-180000">
              <a:spcBef>
                <a:spcPts val="300"/>
              </a:spcBef>
              <a:buFont typeface="Arial" panose="020B0604020202020204" pitchFamily="34" charset="0"/>
              <a:buChar char="•"/>
              <a:defRPr/>
            </a:pPr>
            <a:r>
              <a:rPr lang="en-GB" sz="1200" i="1" dirty="0" smtClean="0"/>
              <a:t>Age/eligibility group: reporting groups can change</a:t>
            </a:r>
          </a:p>
        </p:txBody>
      </p:sp>
      <p:pic>
        <p:nvPicPr>
          <p:cNvPr id="4" name="Picture 3" descr="Thematic map showing variation in vaccination rates for Herefordshire MSOAs, as described in text" title="Map of vaccination rate"/>
          <p:cNvPicPr>
            <a:picLocks noChangeAspect="1"/>
          </p:cNvPicPr>
          <p:nvPr/>
        </p:nvPicPr>
        <p:blipFill>
          <a:blip r:embed="rId3"/>
          <a:stretch>
            <a:fillRect/>
          </a:stretch>
        </p:blipFill>
        <p:spPr>
          <a:xfrm>
            <a:off x="7137071" y="174818"/>
            <a:ext cx="4924027" cy="5832648"/>
          </a:xfrm>
          <a:prstGeom prst="rect">
            <a:avLst/>
          </a:prstGeom>
        </p:spPr>
      </p:pic>
      <p:sp>
        <p:nvSpPr>
          <p:cNvPr id="7" name="TextBox 6"/>
          <p:cNvSpPr txBox="1"/>
          <p:nvPr/>
        </p:nvSpPr>
        <p:spPr>
          <a:xfrm>
            <a:off x="119336" y="6255541"/>
            <a:ext cx="8069484" cy="492443"/>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4"/>
              </a:rPr>
              <a:t>www.england.nhs.uk/statistics/statistical-work-areas/covid-19-vaccinations/</a:t>
            </a:r>
            <a:r>
              <a:rPr lang="en-GB" sz="1200" dirty="0" smtClean="0"/>
              <a:t> </a:t>
            </a:r>
            <a:endParaRPr lang="en-GB" sz="1200" dirty="0"/>
          </a:p>
        </p:txBody>
      </p:sp>
      <p:pic>
        <p:nvPicPr>
          <p:cNvPr id="8" name="Picture 7"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335360" y="6218902"/>
            <a:ext cx="362312" cy="338513"/>
          </a:xfrm>
          <a:prstGeom prst="rect">
            <a:avLst/>
          </a:prstGeom>
        </p:spPr>
      </p:pic>
    </p:spTree>
    <p:extLst>
      <p:ext uri="{BB962C8B-B14F-4D97-AF65-F5344CB8AC3E}">
        <p14:creationId xmlns:p14="http://schemas.microsoft.com/office/powerpoint/2010/main" val="652523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93" y="128192"/>
            <a:ext cx="11519999" cy="548680"/>
          </a:xfrm>
        </p:spPr>
        <p:txBody>
          <a:bodyPr>
            <a:normAutofit/>
          </a:bodyPr>
          <a:lstStyle/>
          <a:p>
            <a:r>
              <a:rPr lang="en-GB" sz="2700" b="1" dirty="0">
                <a:solidFill>
                  <a:srgbClr val="282E2B"/>
                </a:solidFill>
                <a:cs typeface="Arial" panose="020B0604020202020204" pitchFamily="34" charset="0"/>
              </a:rPr>
              <a:t>Patients with </a:t>
            </a:r>
            <a:r>
              <a:rPr lang="en-GB" sz="2700" b="1" dirty="0" smtClean="0">
                <a:solidFill>
                  <a:srgbClr val="282E2B"/>
                </a:solidFill>
                <a:cs typeface="Arial" panose="020B0604020202020204" pitchFamily="34" charset="0"/>
              </a:rPr>
              <a:t>Covid-19</a:t>
            </a:r>
            <a:r>
              <a:rPr lang="en-GB" sz="2700" dirty="0" smtClean="0"/>
              <a:t> </a:t>
            </a:r>
            <a:r>
              <a:rPr lang="en-GB" sz="2700" b="1" dirty="0" smtClean="0">
                <a:solidFill>
                  <a:srgbClr val="282E2B"/>
                </a:solidFill>
                <a:cs typeface="Arial" panose="020B0604020202020204" pitchFamily="34" charset="0"/>
              </a:rPr>
              <a:t>in Herefordshire hospitals</a:t>
            </a:r>
            <a:endParaRPr lang="en-GB" sz="2700" dirty="0"/>
          </a:p>
        </p:txBody>
      </p:sp>
      <p:sp>
        <p:nvSpPr>
          <p:cNvPr id="10" name="Title 1"/>
          <p:cNvSpPr txBox="1">
            <a:spLocks/>
          </p:cNvSpPr>
          <p:nvPr/>
        </p:nvSpPr>
        <p:spPr>
          <a:xfrm>
            <a:off x="41384" y="676872"/>
            <a:ext cx="11832819" cy="1432954"/>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lvl="0" indent="-180000">
              <a:lnSpc>
                <a:spcPct val="100000"/>
              </a:lnSpc>
              <a:spcBef>
                <a:spcPts val="600"/>
              </a:spcBef>
              <a:buFont typeface="Arial" panose="020B0604020202020204" pitchFamily="34" charset="0"/>
              <a:buChar char="•"/>
              <a:defRPr/>
            </a:pPr>
            <a:r>
              <a:rPr lang="en-US" sz="1600" dirty="0" smtClean="0">
                <a:latin typeface="+mn-lt"/>
              </a:rPr>
              <a:t>Published data shows that by 11 April there was only one COVID-19 patient in Wye Valley Trust hospitals.  For five days over the Easter weekend (3 to 7 April) there were none – for the first time since 20 September</a:t>
            </a:r>
          </a:p>
          <a:p>
            <a:pPr marL="180000" lvl="0" indent="-180000">
              <a:lnSpc>
                <a:spcPct val="100000"/>
              </a:lnSpc>
              <a:spcBef>
                <a:spcPts val="600"/>
              </a:spcBef>
              <a:buFont typeface="Arial" panose="020B0604020202020204" pitchFamily="34" charset="0"/>
              <a:buChar char="•"/>
              <a:defRPr/>
            </a:pPr>
            <a:r>
              <a:rPr lang="en-US" sz="1600" dirty="0" smtClean="0">
                <a:latin typeface="+mn-lt"/>
              </a:rPr>
              <a:t>Over the course of the pandemic a total of 754 patients have been admitted, almost a third of whom were admitted during January.  Only 16 were admitted during March, and non-one has been on mechanical ventilation since mid-March. </a:t>
            </a:r>
          </a:p>
        </p:txBody>
      </p:sp>
      <p:grpSp>
        <p:nvGrpSpPr>
          <p:cNvPr id="6" name="Group 5" descr="chart showing daily number of COVID-19 inpatients in Wye valley Trust hospitals from April 2020 onwards"/>
          <p:cNvGrpSpPr/>
          <p:nvPr/>
        </p:nvGrpSpPr>
        <p:grpSpPr>
          <a:xfrm>
            <a:off x="207666" y="2228996"/>
            <a:ext cx="11785742" cy="3590303"/>
            <a:chOff x="1380246" y="4095364"/>
            <a:chExt cx="9583487" cy="2762636"/>
          </a:xfrm>
        </p:grpSpPr>
        <p:pic>
          <p:nvPicPr>
            <p:cNvPr id="4" name="Picture 3" descr="chart showing daily number of COVID-19 inpatients in Wye valley Trust hospitals from April 2020 onwards"/>
            <p:cNvPicPr>
              <a:picLocks noChangeAspect="1"/>
            </p:cNvPicPr>
            <p:nvPr/>
          </p:nvPicPr>
          <p:blipFill>
            <a:blip r:embed="rId3"/>
            <a:stretch>
              <a:fillRect/>
            </a:stretch>
          </p:blipFill>
          <p:spPr>
            <a:xfrm>
              <a:off x="1380246" y="4095364"/>
              <a:ext cx="9583487" cy="2762636"/>
            </a:xfrm>
            <a:prstGeom prst="rect">
              <a:avLst/>
            </a:prstGeom>
          </p:spPr>
        </p:pic>
        <p:pic>
          <p:nvPicPr>
            <p:cNvPr id="5" name="Picture 4" descr="&quot;&quot;"/>
            <p:cNvPicPr>
              <a:picLocks noChangeAspect="1"/>
            </p:cNvPicPr>
            <p:nvPr/>
          </p:nvPicPr>
          <p:blipFill>
            <a:blip r:embed="rId4"/>
            <a:stretch>
              <a:fillRect/>
            </a:stretch>
          </p:blipFill>
          <p:spPr>
            <a:xfrm>
              <a:off x="3215680" y="4293096"/>
              <a:ext cx="4001058" cy="238158"/>
            </a:xfrm>
            <a:prstGeom prst="rect">
              <a:avLst/>
            </a:prstGeom>
          </p:spPr>
        </p:pic>
      </p:grpSp>
      <p:sp>
        <p:nvSpPr>
          <p:cNvPr id="7" name="TextBox 6"/>
          <p:cNvSpPr txBox="1"/>
          <p:nvPr/>
        </p:nvSpPr>
        <p:spPr>
          <a:xfrm>
            <a:off x="207666" y="6224592"/>
            <a:ext cx="11928648" cy="553998"/>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Where can I find out more? </a:t>
            </a:r>
            <a:r>
              <a:rPr lang="en-GB" sz="1400" dirty="0" smtClean="0"/>
              <a:t>The numbers of COVID-19 patients in hospital by acute trust are updated </a:t>
            </a:r>
            <a:r>
              <a:rPr lang="en-GB" sz="1400" dirty="0"/>
              <a:t>daily </a:t>
            </a:r>
            <a:r>
              <a:rPr lang="en-GB" sz="1400" dirty="0" smtClean="0"/>
              <a:t>by PHE </a:t>
            </a:r>
            <a:r>
              <a:rPr lang="en-GB" sz="1400" dirty="0"/>
              <a:t>at </a:t>
            </a:r>
            <a:r>
              <a:rPr lang="en-GB" sz="1400" dirty="0" smtClean="0">
                <a:hlinkClick r:id="rId5"/>
              </a:rPr>
              <a:t>https</a:t>
            </a:r>
            <a:r>
              <a:rPr lang="en-GB" sz="1400" dirty="0">
                <a:hlinkClick r:id="rId5"/>
              </a:rPr>
              <a:t>://coronavirus.data.gov.uk</a:t>
            </a:r>
            <a:r>
              <a:rPr lang="en-GB" sz="1400" dirty="0" smtClean="0">
                <a:hlinkClick r:id="rId5"/>
              </a:rPr>
              <a:t>/</a:t>
            </a:r>
            <a:r>
              <a:rPr lang="en-GB" sz="1400" dirty="0" smtClean="0"/>
              <a:t>, with an 11 day lag. </a:t>
            </a:r>
            <a:endParaRPr lang="en-GB" sz="1400" dirty="0"/>
          </a:p>
        </p:txBody>
      </p:sp>
      <p:pic>
        <p:nvPicPr>
          <p:cNvPr id="9" name="Picture 8" descr="&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479376" y="6191465"/>
            <a:ext cx="377226" cy="384543"/>
          </a:xfrm>
          <a:prstGeom prst="rect">
            <a:avLst/>
          </a:prstGeom>
        </p:spPr>
      </p:pic>
    </p:spTree>
    <p:extLst>
      <p:ext uri="{BB962C8B-B14F-4D97-AF65-F5344CB8AC3E}">
        <p14:creationId xmlns:p14="http://schemas.microsoft.com/office/powerpoint/2010/main" val="3037374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 y="88098"/>
            <a:ext cx="11519999" cy="501700"/>
          </a:xfrm>
        </p:spPr>
        <p:txBody>
          <a:bodyPr>
            <a:normAutofit/>
          </a:bodyPr>
          <a:lstStyle/>
          <a:p>
            <a:r>
              <a:rPr lang="en-GB" sz="2700" b="1" dirty="0" smtClean="0"/>
              <a:t>Profile of deaths: published data</a:t>
            </a:r>
            <a:endParaRPr lang="en-GB" sz="2700" b="1" dirty="0"/>
          </a:p>
        </p:txBody>
      </p:sp>
      <p:sp>
        <p:nvSpPr>
          <p:cNvPr id="12" name="Rectangle 11"/>
          <p:cNvSpPr/>
          <p:nvPr/>
        </p:nvSpPr>
        <p:spPr>
          <a:xfrm>
            <a:off x="1960" y="632449"/>
            <a:ext cx="5815610" cy="4278094"/>
          </a:xfrm>
          <a:prstGeom prst="rect">
            <a:avLst/>
          </a:prstGeom>
          <a:solidFill>
            <a:schemeClr val="bg1"/>
          </a:solidFill>
        </p:spPr>
        <p:txBody>
          <a:bodyPr wrap="square">
            <a:spAutoFit/>
          </a:bodyPr>
          <a:lstStyle/>
          <a:p>
            <a:pPr marL="180000" indent="-180000">
              <a:spcBef>
                <a:spcPts val="1200"/>
              </a:spcBef>
              <a:buFont typeface="Arial" panose="020B0604020202020204" pitchFamily="34" charset="0"/>
              <a:buChar char="•"/>
            </a:pPr>
            <a:r>
              <a:rPr lang="en-US" sz="1600" b="1" dirty="0" smtClean="0"/>
              <a:t>One death related to Covid-19 </a:t>
            </a:r>
            <a:r>
              <a:rPr lang="en-US" sz="1600" dirty="0" smtClean="0"/>
              <a:t>has been reported in ONS’ published data since the last update (</a:t>
            </a:r>
            <a:r>
              <a:rPr lang="en-US" sz="1600" dirty="0"/>
              <a:t>occurring by </a:t>
            </a:r>
            <a:r>
              <a:rPr lang="en-US" sz="1600" dirty="0" smtClean="0"/>
              <a:t>9 April and </a:t>
            </a:r>
            <a:r>
              <a:rPr lang="en-US" sz="1600" dirty="0"/>
              <a:t>registered by </a:t>
            </a:r>
            <a:r>
              <a:rPr lang="en-US" sz="1600" dirty="0" smtClean="0"/>
              <a:t>16 April)</a:t>
            </a:r>
          </a:p>
          <a:p>
            <a:pPr marL="432000" lvl="1" indent="-180000">
              <a:spcBef>
                <a:spcPts val="1200"/>
              </a:spcBef>
              <a:buFont typeface="Arial" panose="020B0604020202020204" pitchFamily="34" charset="0"/>
              <a:buChar char="•"/>
            </a:pPr>
            <a:r>
              <a:rPr lang="en-US" sz="1400" dirty="0"/>
              <a:t>T</a:t>
            </a:r>
            <a:r>
              <a:rPr lang="en-US" sz="1400" dirty="0" smtClean="0"/>
              <a:t>aking </a:t>
            </a:r>
            <a:r>
              <a:rPr lang="en-US" sz="1400" dirty="0"/>
              <a:t>the official total amongst Herefordshire residents to </a:t>
            </a:r>
            <a:r>
              <a:rPr lang="en-US" sz="1400" dirty="0" smtClean="0"/>
              <a:t>332 </a:t>
            </a:r>
            <a:r>
              <a:rPr lang="en-US" sz="1400" dirty="0"/>
              <a:t>throughout the whole </a:t>
            </a:r>
            <a:r>
              <a:rPr lang="en-US" sz="1400" dirty="0" smtClean="0"/>
              <a:t>pandemic</a:t>
            </a:r>
          </a:p>
          <a:p>
            <a:pPr marL="432000" lvl="1" indent="-180000">
              <a:spcBef>
                <a:spcPts val="1200"/>
              </a:spcBef>
              <a:buFont typeface="Arial" panose="020B0604020202020204" pitchFamily="34" charset="0"/>
              <a:buChar char="•"/>
            </a:pPr>
            <a:r>
              <a:rPr lang="en-US" sz="1400" dirty="0" smtClean="0"/>
              <a:t>Only six recorded since the end of February</a:t>
            </a:r>
            <a:endParaRPr lang="en-US" sz="1400" dirty="0"/>
          </a:p>
          <a:p>
            <a:pPr marL="180000" indent="-180000">
              <a:spcBef>
                <a:spcPts val="1200"/>
              </a:spcBef>
              <a:spcAft>
                <a:spcPts val="600"/>
              </a:spcAft>
              <a:buFont typeface="Arial" panose="020B0604020202020204" pitchFamily="34" charset="0"/>
              <a:buChar char="•"/>
            </a:pPr>
            <a:r>
              <a:rPr lang="en-US" sz="1600" dirty="0" err="1" smtClean="0"/>
              <a:t>Covid</a:t>
            </a:r>
            <a:r>
              <a:rPr lang="en-US" sz="1600" dirty="0" smtClean="0"/>
              <a:t>-related deaths </a:t>
            </a:r>
            <a:r>
              <a:rPr lang="en-US" sz="1600" dirty="0"/>
              <a:t>in Herefordshire remain lower than nationally: crude death rate is currently </a:t>
            </a:r>
            <a:r>
              <a:rPr lang="en-US" sz="1600" dirty="0" smtClean="0"/>
              <a:t>170 </a:t>
            </a:r>
            <a:r>
              <a:rPr lang="en-US" sz="1600" dirty="0"/>
              <a:t>per 100,000 compared to </a:t>
            </a:r>
            <a:r>
              <a:rPr lang="en-US" sz="1600" dirty="0" smtClean="0"/>
              <a:t>England’s 229.</a:t>
            </a:r>
            <a:endParaRPr lang="en-US" sz="1600" dirty="0"/>
          </a:p>
          <a:p>
            <a:pPr marL="180000" indent="-180000">
              <a:spcBef>
                <a:spcPts val="1200"/>
              </a:spcBef>
              <a:spcAft>
                <a:spcPts val="600"/>
              </a:spcAft>
              <a:buFont typeface="Arial" panose="020B0604020202020204" pitchFamily="34" charset="0"/>
              <a:buChar char="•"/>
            </a:pPr>
            <a:r>
              <a:rPr lang="en-GB" sz="1600" dirty="0"/>
              <a:t>Public Health England also publish numbers of people who have </a:t>
            </a:r>
            <a:r>
              <a:rPr lang="en-GB" sz="1600" b="1" dirty="0"/>
              <a:t>died within 28 days </a:t>
            </a:r>
            <a:r>
              <a:rPr lang="en-GB" sz="1600" dirty="0"/>
              <a:t>of a first positive test:</a:t>
            </a:r>
          </a:p>
          <a:p>
            <a:pPr marL="432000" lvl="1" indent="-180000">
              <a:spcBef>
                <a:spcPts val="1200"/>
              </a:spcBef>
              <a:spcAft>
                <a:spcPts val="600"/>
              </a:spcAft>
              <a:buFont typeface="Arial" panose="020B0604020202020204" pitchFamily="34" charset="0"/>
              <a:buChar char="•"/>
            </a:pPr>
            <a:r>
              <a:rPr lang="en-GB" sz="1400" dirty="0" smtClean="0"/>
              <a:t>283 </a:t>
            </a:r>
            <a:r>
              <a:rPr lang="en-GB" sz="1400" dirty="0"/>
              <a:t>in total (registered by </a:t>
            </a:r>
            <a:r>
              <a:rPr lang="en-GB" sz="1400" dirty="0" smtClean="0"/>
              <a:t>21 April), </a:t>
            </a:r>
            <a:r>
              <a:rPr lang="en-GB" sz="1400" dirty="0"/>
              <a:t>a figure lower than that published by ONS as the latter does not require a positive test for COVID-19 to be mentioned on a death certificate. </a:t>
            </a:r>
            <a:endParaRPr lang="en-US" sz="1600" dirty="0" smtClean="0"/>
          </a:p>
        </p:txBody>
      </p:sp>
      <p:pic>
        <p:nvPicPr>
          <p:cNvPr id="4" name="Picture 3" descr="Chart showing weekly number of covid and non-covid deaths throughout pandemic. Average number of deaths for 2015 to 2019 also shown. " title="Profile of deaths: number of death"/>
          <p:cNvPicPr>
            <a:picLocks noChangeAspect="1"/>
          </p:cNvPicPr>
          <p:nvPr/>
        </p:nvPicPr>
        <p:blipFill>
          <a:blip r:embed="rId3"/>
          <a:stretch>
            <a:fillRect/>
          </a:stretch>
        </p:blipFill>
        <p:spPr>
          <a:xfrm>
            <a:off x="5804942" y="45447"/>
            <a:ext cx="6357686" cy="3023513"/>
          </a:xfrm>
          <a:prstGeom prst="rect">
            <a:avLst/>
          </a:prstGeom>
        </p:spPr>
      </p:pic>
      <p:pic>
        <p:nvPicPr>
          <p:cNvPr id="5" name="Picture 4" descr="Chart illustrating where covid deaths have been recorded on a weekly basis" title="Profile of deaths: Place of death"/>
          <p:cNvPicPr>
            <a:picLocks noChangeAspect="1"/>
          </p:cNvPicPr>
          <p:nvPr/>
        </p:nvPicPr>
        <p:blipFill>
          <a:blip r:embed="rId4"/>
          <a:stretch>
            <a:fillRect/>
          </a:stretch>
        </p:blipFill>
        <p:spPr>
          <a:xfrm>
            <a:off x="5804942" y="3115733"/>
            <a:ext cx="6357687" cy="2911638"/>
          </a:xfrm>
          <a:prstGeom prst="rect">
            <a:avLst/>
          </a:prstGeom>
        </p:spPr>
      </p:pic>
      <p:sp>
        <p:nvSpPr>
          <p:cNvPr id="7" name="Rectangle 6"/>
          <p:cNvSpPr/>
          <p:nvPr/>
        </p:nvSpPr>
        <p:spPr>
          <a:xfrm>
            <a:off x="87517" y="5038070"/>
            <a:ext cx="5631868" cy="861774"/>
          </a:xfrm>
          <a:prstGeom prst="rect">
            <a:avLst/>
          </a:prstGeom>
          <a:solidFill>
            <a:schemeClr val="bg1"/>
          </a:solidFill>
          <a:ln>
            <a:solidFill>
              <a:schemeClr val="tx2"/>
            </a:solidFill>
          </a:ln>
        </p:spPr>
        <p:txBody>
          <a:bodyPr wrap="square">
            <a:spAutoFit/>
          </a:bodyPr>
          <a:lstStyle/>
          <a:p>
            <a:r>
              <a:rPr lang="en-US" sz="1000" b="1" dirty="0" smtClean="0"/>
              <a:t>          Where can I find out more? </a:t>
            </a:r>
            <a:r>
              <a:rPr lang="en-US" sz="1000" dirty="0"/>
              <a:t>ONS publish </a:t>
            </a:r>
            <a:r>
              <a:rPr lang="en-US" sz="1000" dirty="0">
                <a:hlinkClick r:id="rId5"/>
              </a:rPr>
              <a:t>provisional data on weekly </a:t>
            </a:r>
            <a:r>
              <a:rPr lang="en-US" sz="1000" dirty="0" smtClean="0">
                <a:hlinkClick r:id="rId5"/>
              </a:rPr>
              <a:t>numbers </a:t>
            </a:r>
            <a:r>
              <a:rPr lang="en-US" sz="1000" dirty="0">
                <a:hlinkClick r:id="rId5"/>
              </a:rPr>
              <a:t>of registered deaths</a:t>
            </a:r>
            <a:r>
              <a:rPr lang="en-US" sz="1000" dirty="0"/>
              <a:t> by usual residence </a:t>
            </a:r>
            <a:r>
              <a:rPr lang="en-US" sz="1000" dirty="0" smtClean="0"/>
              <a:t>for local authorities every </a:t>
            </a:r>
            <a:r>
              <a:rPr lang="en-US" sz="1000" dirty="0"/>
              <a:t>Tuesday, with an 11 day lag. Deaths recorded as COVID-19 </a:t>
            </a:r>
            <a:r>
              <a:rPr lang="en-US" sz="1000" dirty="0" smtClean="0"/>
              <a:t>by ONS include </a:t>
            </a:r>
            <a:r>
              <a:rPr lang="en-US" sz="1000" dirty="0"/>
              <a:t>deaths where possible or confirmed COVID-19 is mentioned as any cause of death</a:t>
            </a:r>
            <a:r>
              <a:rPr lang="en-US" sz="1000" dirty="0" smtClean="0"/>
              <a:t>. They are therefore higher than the </a:t>
            </a:r>
            <a:r>
              <a:rPr lang="en-US" sz="1000" dirty="0" smtClean="0">
                <a:hlinkClick r:id="rId6"/>
              </a:rPr>
              <a:t>PHE figures</a:t>
            </a:r>
            <a:r>
              <a:rPr lang="en-US" sz="1000" dirty="0" smtClean="0"/>
              <a:t>, which only include those who have died following a positive test.  </a:t>
            </a:r>
          </a:p>
        </p:txBody>
      </p:sp>
      <p:pic>
        <p:nvPicPr>
          <p:cNvPr id="8" name="Picture 7" descr="&quot;&quot;"/>
          <p:cNvPicPr>
            <a:picLocks noChangeAspect="1"/>
          </p:cNvPicPr>
          <p:nvPr/>
        </p:nvPicPr>
        <p:blipFill rotWithShape="1">
          <a:blip r:embed="rId7">
            <a:clrChange>
              <a:clrFrom>
                <a:srgbClr val="FFFFFF"/>
              </a:clrFrom>
              <a:clrTo>
                <a:srgbClr val="FFFFFF">
                  <a:alpha val="0"/>
                </a:srgbClr>
              </a:clrTo>
            </a:clrChange>
          </a:blip>
          <a:srcRect l="8548"/>
          <a:stretch/>
        </p:blipFill>
        <p:spPr>
          <a:xfrm>
            <a:off x="76589" y="4927824"/>
            <a:ext cx="356585" cy="333163"/>
          </a:xfrm>
          <a:prstGeom prst="rect">
            <a:avLst/>
          </a:prstGeom>
          <a:solidFill>
            <a:schemeClr val="bg1"/>
          </a:solidFill>
          <a:ln>
            <a:noFill/>
          </a:ln>
        </p:spPr>
      </p:pic>
    </p:spTree>
    <p:extLst>
      <p:ext uri="{BB962C8B-B14F-4D97-AF65-F5344CB8AC3E}">
        <p14:creationId xmlns:p14="http://schemas.microsoft.com/office/powerpoint/2010/main" val="3273236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97"/>
            <a:ext cx="11519999" cy="471583"/>
          </a:xfrm>
        </p:spPr>
        <p:txBody>
          <a:bodyPr>
            <a:normAutofit/>
          </a:bodyPr>
          <a:lstStyle/>
          <a:p>
            <a:r>
              <a:rPr lang="en-GB" sz="2000" b="1" dirty="0" smtClean="0">
                <a:cs typeface="Arial" panose="020B0604020202020204" pitchFamily="34" charset="0"/>
              </a:rPr>
              <a:t>Effects of lockdown on population movement</a:t>
            </a:r>
            <a:endParaRPr lang="en-GB" sz="2000" dirty="0"/>
          </a:p>
        </p:txBody>
      </p:sp>
      <p:sp>
        <p:nvSpPr>
          <p:cNvPr id="5" name="Rectangle 4"/>
          <p:cNvSpPr/>
          <p:nvPr/>
        </p:nvSpPr>
        <p:spPr>
          <a:xfrm>
            <a:off x="133007" y="439029"/>
            <a:ext cx="11809312" cy="1990902"/>
          </a:xfrm>
          <a:prstGeom prst="rect">
            <a:avLst/>
          </a:prstGeom>
        </p:spPr>
        <p:txBody>
          <a:bodyPr wrap="square" numCol="1" spcCol="360000">
            <a:noAutofit/>
          </a:bodyPr>
          <a:lstStyle/>
          <a:p>
            <a:pPr marL="180000" lvl="0" indent="-180000">
              <a:spcBef>
                <a:spcPts val="600"/>
              </a:spcBef>
              <a:buFont typeface="Arial" panose="020B0604020202020204" pitchFamily="34" charset="0"/>
              <a:buChar char="•"/>
              <a:defRPr/>
            </a:pPr>
            <a:r>
              <a:rPr lang="en-GB" sz="1400" dirty="0">
                <a:solidFill>
                  <a:srgbClr val="282E2B"/>
                </a:solidFill>
                <a:ea typeface="Times New Roman" panose="02020603050405020304" pitchFamily="18" charset="0"/>
              </a:rPr>
              <a:t>This chart shows average visits to different categories of places, using location data of Google users, compared to the beginning of 2020.</a:t>
            </a:r>
          </a:p>
          <a:p>
            <a:pPr marL="180000" lvl="0" indent="-180000">
              <a:spcBef>
                <a:spcPts val="600"/>
              </a:spcBef>
              <a:buFont typeface="Arial" panose="020B0604020202020204" pitchFamily="34" charset="0"/>
              <a:buChar char="•"/>
              <a:defRPr/>
            </a:pPr>
            <a:r>
              <a:rPr lang="en-GB" sz="1400" dirty="0" smtClean="0">
                <a:solidFill>
                  <a:srgbClr val="282E2B"/>
                </a:solidFill>
                <a:ea typeface="Times New Roman" panose="02020603050405020304" pitchFamily="18" charset="0"/>
              </a:rPr>
              <a:t>After an initial drop following the 4 Jan lockdown, visits to most categories (except residential) increased slowly during the latest lockdown – although still remain below the pre-pandemic baseline (except parks, which has a seasonal pattern).</a:t>
            </a:r>
          </a:p>
          <a:p>
            <a:pPr marL="180000" lvl="0" indent="-180000">
              <a:spcBef>
                <a:spcPts val="600"/>
              </a:spcBef>
              <a:buFont typeface="Arial" panose="020B0604020202020204" pitchFamily="34" charset="0"/>
              <a:buChar char="•"/>
              <a:defRPr/>
            </a:pPr>
            <a:r>
              <a:rPr lang="en-GB" sz="1400" dirty="0" smtClean="0">
                <a:solidFill>
                  <a:srgbClr val="282E2B"/>
                </a:solidFill>
                <a:ea typeface="Times New Roman" panose="02020603050405020304" pitchFamily="18" charset="0"/>
              </a:rPr>
              <a:t>There has been a clear upturn in movement since the end of March, particularly to </a:t>
            </a:r>
            <a:r>
              <a:rPr lang="en-GB" sz="1400" b="1" dirty="0">
                <a:solidFill>
                  <a:schemeClr val="accent6">
                    <a:lumMod val="75000"/>
                  </a:schemeClr>
                </a:solidFill>
                <a:ea typeface="Times New Roman" panose="02020603050405020304" pitchFamily="18" charset="0"/>
              </a:rPr>
              <a:t>‘retail and recreation’ </a:t>
            </a:r>
            <a:r>
              <a:rPr lang="en-GB" sz="1400" dirty="0" smtClean="0">
                <a:solidFill>
                  <a:srgbClr val="282E2B"/>
                </a:solidFill>
                <a:ea typeface="Times New Roman" panose="02020603050405020304" pitchFamily="18" charset="0"/>
              </a:rPr>
              <a:t>and </a:t>
            </a:r>
            <a:r>
              <a:rPr lang="en-GB" sz="1400" b="1" dirty="0" smtClean="0">
                <a:solidFill>
                  <a:schemeClr val="accent6">
                    <a:lumMod val="40000"/>
                    <a:lumOff val="60000"/>
                  </a:schemeClr>
                </a:solidFill>
                <a:ea typeface="Times New Roman" panose="02020603050405020304" pitchFamily="18" charset="0"/>
              </a:rPr>
              <a:t>‘parks’</a:t>
            </a:r>
            <a:r>
              <a:rPr lang="en-GB" sz="1400" dirty="0" smtClean="0">
                <a:solidFill>
                  <a:srgbClr val="282E2B"/>
                </a:solidFill>
                <a:ea typeface="Times New Roman" panose="02020603050405020304" pitchFamily="18" charset="0"/>
              </a:rPr>
              <a:t>. Neither are unsurprising, given the ending of the ‘stay at home’ rule and reintroduction of ‘rule of 6’ on 29 March in time for the Easter holiday weekend, and lifting of restrictions on non-essential retail and outdoor eating/drinking on 12 April.</a:t>
            </a:r>
            <a:endParaRPr lang="en-GB" sz="1400" dirty="0" smtClean="0">
              <a:solidFill>
                <a:schemeClr val="accent6">
                  <a:lumMod val="40000"/>
                  <a:lumOff val="60000"/>
                </a:schemeClr>
              </a:solidFill>
              <a:ea typeface="Times New Roman" panose="02020603050405020304" pitchFamily="18" charset="0"/>
            </a:endParaRPr>
          </a:p>
        </p:txBody>
      </p:sp>
      <p:grpSp>
        <p:nvGrpSpPr>
          <p:cNvPr id="26" name="Group 25" descr="Line chart showing the impact of lockdowns on changing visits in Herefordshire to different categories of places (residential, retail and recreation, parks, workplaces, stations and grocery and pharmacy) compared to a baseline of early 2020" title="Google mobility trendlines "/>
          <p:cNvGrpSpPr/>
          <p:nvPr/>
        </p:nvGrpSpPr>
        <p:grpSpPr>
          <a:xfrm>
            <a:off x="0" y="1946456"/>
            <a:ext cx="12358288" cy="4152224"/>
            <a:chOff x="0" y="1946456"/>
            <a:chExt cx="12358288" cy="4152224"/>
          </a:xfrm>
        </p:grpSpPr>
        <p:pic>
          <p:nvPicPr>
            <p:cNvPr id="3" name="Picture 2" descr="Line chart showing the impact of lockdowns on changing visits in Herefordshire to different categories of places (residential, retail and recreation, parks, workplaces, stations and grocery and pharmacy) compared to a baseline of early 2020" title="Google mobility trendlines "/>
            <p:cNvPicPr>
              <a:picLocks noChangeAspect="1"/>
            </p:cNvPicPr>
            <p:nvPr/>
          </p:nvPicPr>
          <p:blipFill>
            <a:blip r:embed="rId3"/>
            <a:stretch>
              <a:fillRect/>
            </a:stretch>
          </p:blipFill>
          <p:spPr>
            <a:xfrm>
              <a:off x="0" y="1988273"/>
              <a:ext cx="11280577" cy="4110407"/>
            </a:xfrm>
            <a:prstGeom prst="rect">
              <a:avLst/>
            </a:prstGeom>
          </p:spPr>
        </p:pic>
        <p:grpSp>
          <p:nvGrpSpPr>
            <p:cNvPr id="4" name="Group 3"/>
            <p:cNvGrpSpPr/>
            <p:nvPr/>
          </p:nvGrpSpPr>
          <p:grpSpPr>
            <a:xfrm>
              <a:off x="630545" y="1946456"/>
              <a:ext cx="11727743" cy="3601896"/>
              <a:chOff x="630545" y="1946456"/>
              <a:chExt cx="11727743" cy="3601896"/>
            </a:xfrm>
          </p:grpSpPr>
          <p:grpSp>
            <p:nvGrpSpPr>
              <p:cNvPr id="7" name="Group 6" descr="Line chart showing how visits to places retail and recreation have fallen the most during November, compared to the beginning of 2020 " title="Line chart showing population movements during 2020"/>
              <p:cNvGrpSpPr/>
              <p:nvPr/>
            </p:nvGrpSpPr>
            <p:grpSpPr>
              <a:xfrm>
                <a:off x="1018775" y="2475188"/>
                <a:ext cx="11339513" cy="2166420"/>
                <a:chOff x="1090212" y="2936056"/>
                <a:chExt cx="11339513" cy="2166420"/>
              </a:xfrm>
            </p:grpSpPr>
            <p:grpSp>
              <p:nvGrpSpPr>
                <p:cNvPr id="8" name="Group 7" descr="Line chart showing trends in visits to different categories of places in Herefordshire throughout 2020" title="Chart showing Google mobility data"/>
                <p:cNvGrpSpPr/>
                <p:nvPr/>
              </p:nvGrpSpPr>
              <p:grpSpPr>
                <a:xfrm>
                  <a:off x="10726497" y="3131019"/>
                  <a:ext cx="1703228" cy="1971457"/>
                  <a:chOff x="9441285" y="2299574"/>
                  <a:chExt cx="1642691" cy="1654085"/>
                </a:xfrm>
              </p:grpSpPr>
              <p:grpSp>
                <p:nvGrpSpPr>
                  <p:cNvPr id="9" name="Group 8"/>
                  <p:cNvGrpSpPr/>
                  <p:nvPr/>
                </p:nvGrpSpPr>
                <p:grpSpPr>
                  <a:xfrm>
                    <a:off x="9441285" y="2299574"/>
                    <a:ext cx="1642691" cy="1654085"/>
                    <a:chOff x="10201364" y="2253537"/>
                    <a:chExt cx="1642691" cy="1654085"/>
                  </a:xfrm>
                </p:grpSpPr>
                <p:sp>
                  <p:nvSpPr>
                    <p:cNvPr id="14" name="TextBox 13"/>
                    <p:cNvSpPr txBox="1"/>
                    <p:nvPr/>
                  </p:nvSpPr>
                  <p:spPr>
                    <a:xfrm>
                      <a:off x="10204372" y="2253537"/>
                      <a:ext cx="1476102" cy="276999"/>
                    </a:xfrm>
                    <a:prstGeom prst="rect">
                      <a:avLst/>
                    </a:prstGeom>
                    <a:noFill/>
                  </p:spPr>
                  <p:txBody>
                    <a:bodyPr wrap="square" rtlCol="0">
                      <a:spAutoFit/>
                    </a:bodyPr>
                    <a:lstStyle/>
                    <a:p>
                      <a:r>
                        <a:rPr lang="en-GB" sz="1200" dirty="0" smtClean="0">
                          <a:solidFill>
                            <a:srgbClr val="FF7C80"/>
                          </a:solidFill>
                        </a:rPr>
                        <a:t>Parks</a:t>
                      </a:r>
                      <a:endParaRPr lang="en-GB" sz="1200" dirty="0">
                        <a:solidFill>
                          <a:srgbClr val="FF7C80"/>
                        </a:solidFill>
                      </a:endParaRPr>
                    </a:p>
                  </p:txBody>
                </p:sp>
                <p:sp>
                  <p:nvSpPr>
                    <p:cNvPr id="15" name="TextBox 14"/>
                    <p:cNvSpPr txBox="1"/>
                    <p:nvPr/>
                  </p:nvSpPr>
                  <p:spPr>
                    <a:xfrm>
                      <a:off x="10201364" y="3318539"/>
                      <a:ext cx="1476102" cy="276999"/>
                    </a:xfrm>
                    <a:prstGeom prst="rect">
                      <a:avLst/>
                    </a:prstGeom>
                    <a:noFill/>
                  </p:spPr>
                  <p:txBody>
                    <a:bodyPr wrap="square" rtlCol="0">
                      <a:spAutoFit/>
                    </a:bodyPr>
                    <a:lstStyle/>
                    <a:p>
                      <a:r>
                        <a:rPr lang="en-GB" sz="1200" dirty="0" smtClean="0">
                          <a:solidFill>
                            <a:srgbClr val="990033"/>
                          </a:solidFill>
                        </a:rPr>
                        <a:t>Retail &amp; recreation</a:t>
                      </a:r>
                      <a:endParaRPr lang="en-GB" sz="1200" dirty="0">
                        <a:solidFill>
                          <a:srgbClr val="990033"/>
                        </a:solidFill>
                      </a:endParaRPr>
                    </a:p>
                  </p:txBody>
                </p:sp>
                <p:sp>
                  <p:nvSpPr>
                    <p:cNvPr id="16" name="TextBox 15"/>
                    <p:cNvSpPr txBox="1"/>
                    <p:nvPr/>
                  </p:nvSpPr>
                  <p:spPr>
                    <a:xfrm>
                      <a:off x="10201364" y="2982143"/>
                      <a:ext cx="1476102" cy="276999"/>
                    </a:xfrm>
                    <a:prstGeom prst="rect">
                      <a:avLst/>
                    </a:prstGeom>
                    <a:noFill/>
                  </p:spPr>
                  <p:txBody>
                    <a:bodyPr wrap="square" rtlCol="0">
                      <a:spAutoFit/>
                    </a:bodyPr>
                    <a:lstStyle/>
                    <a:p>
                      <a:r>
                        <a:rPr lang="en-GB" sz="1200" dirty="0" smtClean="0">
                          <a:solidFill>
                            <a:schemeClr val="bg1">
                              <a:lumMod val="50000"/>
                            </a:schemeClr>
                          </a:solidFill>
                        </a:rPr>
                        <a:t>Residential</a:t>
                      </a:r>
                      <a:endParaRPr lang="en-GB" sz="1200" dirty="0">
                        <a:solidFill>
                          <a:schemeClr val="bg1">
                            <a:lumMod val="50000"/>
                          </a:schemeClr>
                        </a:solidFill>
                      </a:endParaRPr>
                    </a:p>
                  </p:txBody>
                </p:sp>
                <p:sp>
                  <p:nvSpPr>
                    <p:cNvPr id="17" name="TextBox 16"/>
                    <p:cNvSpPr txBox="1"/>
                    <p:nvPr/>
                  </p:nvSpPr>
                  <p:spPr>
                    <a:xfrm>
                      <a:off x="10207574" y="3630623"/>
                      <a:ext cx="1476103" cy="276999"/>
                    </a:xfrm>
                    <a:prstGeom prst="rect">
                      <a:avLst/>
                    </a:prstGeom>
                    <a:noFill/>
                  </p:spPr>
                  <p:txBody>
                    <a:bodyPr wrap="square" rtlCol="0">
                      <a:spAutoFit/>
                    </a:bodyPr>
                    <a:lstStyle/>
                    <a:p>
                      <a:r>
                        <a:rPr lang="en-GB" sz="1200" dirty="0" smtClean="0">
                          <a:solidFill>
                            <a:srgbClr val="669900"/>
                          </a:solidFill>
                        </a:rPr>
                        <a:t>Stations</a:t>
                      </a:r>
                      <a:endParaRPr lang="en-GB" sz="1200" dirty="0">
                        <a:solidFill>
                          <a:srgbClr val="669900"/>
                        </a:solidFill>
                      </a:endParaRPr>
                    </a:p>
                  </p:txBody>
                </p:sp>
                <p:sp>
                  <p:nvSpPr>
                    <p:cNvPr id="18" name="TextBox 17"/>
                    <p:cNvSpPr txBox="1"/>
                    <p:nvPr/>
                  </p:nvSpPr>
                  <p:spPr>
                    <a:xfrm>
                      <a:off x="10204372" y="3474367"/>
                      <a:ext cx="1639683" cy="276999"/>
                    </a:xfrm>
                    <a:prstGeom prst="rect">
                      <a:avLst/>
                    </a:prstGeom>
                    <a:noFill/>
                  </p:spPr>
                  <p:txBody>
                    <a:bodyPr wrap="square" rtlCol="0">
                      <a:spAutoFit/>
                    </a:bodyPr>
                    <a:lstStyle/>
                    <a:p>
                      <a:r>
                        <a:rPr lang="en-GB" sz="1200" dirty="0" smtClean="0">
                          <a:solidFill>
                            <a:srgbClr val="FF9900"/>
                          </a:solidFill>
                        </a:rPr>
                        <a:t>Workplaces</a:t>
                      </a:r>
                      <a:endParaRPr lang="en-GB" sz="1200" dirty="0">
                        <a:solidFill>
                          <a:srgbClr val="FF9900"/>
                        </a:solidFill>
                      </a:endParaRPr>
                    </a:p>
                  </p:txBody>
                </p:sp>
              </p:grpSp>
              <p:sp>
                <p:nvSpPr>
                  <p:cNvPr id="10" name="TextBox 9"/>
                  <p:cNvSpPr txBox="1"/>
                  <p:nvPr/>
                </p:nvSpPr>
                <p:spPr>
                  <a:xfrm>
                    <a:off x="9444293" y="3183205"/>
                    <a:ext cx="1639682" cy="280482"/>
                  </a:xfrm>
                  <a:prstGeom prst="rect">
                    <a:avLst/>
                  </a:prstGeom>
                  <a:noFill/>
                </p:spPr>
                <p:txBody>
                  <a:bodyPr wrap="square" rtlCol="0">
                    <a:spAutoFit/>
                  </a:bodyPr>
                  <a:lstStyle/>
                  <a:p>
                    <a:r>
                      <a:rPr lang="en-GB" sz="1200" dirty="0" smtClean="0">
                        <a:solidFill>
                          <a:srgbClr val="009999"/>
                        </a:solidFill>
                      </a:rPr>
                      <a:t>Grocery &amp; pharmacy</a:t>
                    </a:r>
                    <a:endParaRPr lang="en-GB" sz="1200" dirty="0">
                      <a:solidFill>
                        <a:srgbClr val="009999"/>
                      </a:solidFill>
                    </a:endParaRPr>
                  </a:p>
                </p:txBody>
              </p:sp>
            </p:grpSp>
            <p:sp>
              <p:nvSpPr>
                <p:cNvPr id="6" name="Down Arrow Callout 5"/>
                <p:cNvSpPr/>
                <p:nvPr/>
              </p:nvSpPr>
              <p:spPr>
                <a:xfrm>
                  <a:off x="1090212" y="3459908"/>
                  <a:ext cx="1368152" cy="724286"/>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First full national lockdown (23 Mar)</a:t>
                  </a:r>
                  <a:endParaRPr lang="en-GB" sz="1100" dirty="0"/>
                </a:p>
              </p:txBody>
            </p:sp>
            <p:sp>
              <p:nvSpPr>
                <p:cNvPr id="19" name="Down Arrow Callout 18"/>
                <p:cNvSpPr/>
                <p:nvPr/>
              </p:nvSpPr>
              <p:spPr>
                <a:xfrm>
                  <a:off x="7875980" y="2936056"/>
                  <a:ext cx="1243785" cy="804012"/>
                </a:xfrm>
                <a:prstGeom prst="downArrowCallout">
                  <a:avLst>
                    <a:gd name="adj1" fmla="val 27106"/>
                    <a:gd name="adj2" fmla="val 25000"/>
                    <a:gd name="adj3" fmla="val 21841"/>
                    <a:gd name="adj4" fmla="val 632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Third national lockdown (5 Jan)</a:t>
                  </a:r>
                  <a:endParaRPr lang="en-GB" sz="1100" dirty="0"/>
                </a:p>
              </p:txBody>
            </p:sp>
          </p:grpSp>
          <p:sp>
            <p:nvSpPr>
              <p:cNvPr id="13" name="Up Arrow Callout 12"/>
              <p:cNvSpPr/>
              <p:nvPr/>
            </p:nvSpPr>
            <p:spPr>
              <a:xfrm>
                <a:off x="9541266" y="4943193"/>
                <a:ext cx="1800200" cy="605159"/>
              </a:xfrm>
              <a:prstGeom prst="upArrowCallout">
                <a:avLst>
                  <a:gd name="adj1" fmla="val 40959"/>
                  <a:gd name="adj2" fmla="val 38931"/>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English social restrictions ease on 29 Mar &amp; 12 Apr</a:t>
                </a:r>
                <a:endParaRPr lang="en-GB" sz="1100" dirty="0"/>
              </a:p>
            </p:txBody>
          </p:sp>
          <p:sp>
            <p:nvSpPr>
              <p:cNvPr id="20" name="TextBox 19"/>
              <p:cNvSpPr txBox="1"/>
              <p:nvPr/>
            </p:nvSpPr>
            <p:spPr>
              <a:xfrm>
                <a:off x="630545" y="1946456"/>
                <a:ext cx="5170677" cy="338554"/>
              </a:xfrm>
              <a:prstGeom prst="rect">
                <a:avLst/>
              </a:prstGeom>
              <a:noFill/>
            </p:spPr>
            <p:txBody>
              <a:bodyPr wrap="square" rtlCol="0">
                <a:spAutoFit/>
              </a:bodyPr>
              <a:lstStyle/>
              <a:p>
                <a:r>
                  <a:rPr lang="en-GB" sz="1600" b="1" dirty="0" smtClean="0"/>
                  <a:t>Changing visits in Herefordshire to…</a:t>
                </a:r>
                <a:endParaRPr lang="en-GB" sz="1600" b="1" dirty="0"/>
              </a:p>
            </p:txBody>
          </p:sp>
          <p:sp>
            <p:nvSpPr>
              <p:cNvPr id="25" name="Up Arrow Callout 24"/>
              <p:cNvSpPr/>
              <p:nvPr/>
            </p:nvSpPr>
            <p:spPr>
              <a:xfrm>
                <a:off x="6744072" y="4839281"/>
                <a:ext cx="1316576" cy="701957"/>
              </a:xfrm>
              <a:prstGeom prst="upArrowCallout">
                <a:avLst>
                  <a:gd name="adj1" fmla="val 63602"/>
                  <a:gd name="adj2" fmla="val 38931"/>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English lockdown 2.0 (5 Nov-2 Dec)</a:t>
                </a:r>
              </a:p>
            </p:txBody>
          </p:sp>
        </p:grpSp>
      </p:grpSp>
      <p:sp>
        <p:nvSpPr>
          <p:cNvPr id="28" name="TextBox 27"/>
          <p:cNvSpPr txBox="1"/>
          <p:nvPr/>
        </p:nvSpPr>
        <p:spPr>
          <a:xfrm>
            <a:off x="6017" y="6179210"/>
            <a:ext cx="12192000" cy="615553"/>
          </a:xfrm>
          <a:prstGeom prst="rect">
            <a:avLst/>
          </a:prstGeom>
          <a:solidFill>
            <a:schemeClr val="bg1"/>
          </a:solidFill>
        </p:spPr>
        <p:txBody>
          <a:bodyPr wrap="square" rIns="0" rtlCol="0">
            <a:spAutoFit/>
          </a:bodyPr>
          <a:lstStyle/>
          <a:p>
            <a:pPr marL="357188"/>
            <a:r>
              <a:rPr kumimoji="0" lang="en-GB" sz="1200" b="1" i="0" u="none" strike="noStrike" kern="1200" cap="none" spc="0" normalizeH="0" baseline="0" noProof="0" dirty="0" smtClean="0">
                <a:ln>
                  <a:noFill/>
                </a:ln>
                <a:solidFill>
                  <a:srgbClr val="282E2B"/>
                </a:solidFill>
                <a:effectLst/>
                <a:uLnTx/>
                <a:uFillTx/>
                <a:latin typeface="Arial" panose="020B0604020202020204"/>
              </a:rPr>
              <a:t> </a:t>
            </a:r>
            <a:r>
              <a:rPr kumimoji="0" lang="en-GB" sz="1200" b="1" i="0" u="none" strike="noStrike" kern="1200" cap="none" spc="0" normalizeH="0" noProof="0" dirty="0" smtClean="0">
                <a:ln>
                  <a:noFill/>
                </a:ln>
                <a:solidFill>
                  <a:srgbClr val="282E2B"/>
                </a:solidFill>
                <a:effectLst/>
                <a:uLnTx/>
                <a:uFillTx/>
                <a:latin typeface="Arial" panose="020B0604020202020204"/>
              </a:rPr>
              <a:t>   </a:t>
            </a:r>
            <a:r>
              <a:rPr kumimoji="0" lang="en-GB" sz="1200" b="1" i="0" u="none" strike="noStrike" kern="1200" cap="none" spc="0" normalizeH="0" baseline="0" noProof="0" dirty="0" smtClean="0">
                <a:ln>
                  <a:noFill/>
                </a:ln>
                <a:solidFill>
                  <a:srgbClr val="282E2B"/>
                </a:solidFill>
                <a:effectLst/>
                <a:uLnTx/>
                <a:uFillTx/>
                <a:latin typeface="Arial" panose="020B0604020202020204"/>
              </a:rPr>
              <a:t>Where can I find out more? </a:t>
            </a:r>
            <a:r>
              <a:rPr kumimoji="0" lang="en-GB" sz="1100" b="0" i="0" u="none" strike="noStrike" kern="1200" cap="none" spc="0" normalizeH="0" baseline="0" noProof="0" dirty="0" smtClean="0">
                <a:ln>
                  <a:noFill/>
                </a:ln>
                <a:solidFill>
                  <a:srgbClr val="282E2B"/>
                </a:solidFill>
                <a:effectLst/>
                <a:uLnTx/>
                <a:uFillTx/>
              </a:rPr>
              <a:t>This</a:t>
            </a:r>
            <a:r>
              <a:rPr kumimoji="0" lang="en-GB" sz="1100" b="0" i="0" u="none" strike="noStrike" kern="1200" cap="none" spc="0" normalizeH="0" noProof="0" dirty="0" smtClean="0">
                <a:ln>
                  <a:noFill/>
                </a:ln>
                <a:solidFill>
                  <a:srgbClr val="282E2B"/>
                </a:solidFill>
                <a:effectLst/>
                <a:uLnTx/>
                <a:uFillTx/>
              </a:rPr>
              <a:t> chart is updated daily on the </a:t>
            </a:r>
            <a:r>
              <a:rPr kumimoji="0" lang="en-GB" sz="1100" b="0" i="0" u="none" strike="noStrike" kern="1200" cap="none" spc="0" normalizeH="0" noProof="0" dirty="0" smtClean="0">
                <a:ln>
                  <a:noFill/>
                </a:ln>
                <a:solidFill>
                  <a:srgbClr val="282E2B"/>
                </a:solidFill>
                <a:effectLst/>
                <a:uLnTx/>
                <a:uFillTx/>
                <a:hlinkClick r:id="rId4"/>
              </a:rPr>
              <a:t>Data Orchard website</a:t>
            </a:r>
            <a:r>
              <a:rPr kumimoji="0" lang="en-GB" sz="1100" b="0" i="0" u="none" strike="noStrike" kern="1200" cap="none" spc="0" normalizeH="0" noProof="0" dirty="0" smtClean="0">
                <a:ln>
                  <a:noFill/>
                </a:ln>
                <a:solidFill>
                  <a:srgbClr val="282E2B"/>
                </a:solidFill>
                <a:effectLst/>
                <a:uLnTx/>
                <a:uFillTx/>
              </a:rPr>
              <a:t>, using data published by </a:t>
            </a:r>
            <a:r>
              <a:rPr lang="en-GB" sz="1100" dirty="0" smtClean="0">
                <a:solidFill>
                  <a:srgbClr val="282E2B"/>
                </a:solidFill>
                <a:hlinkClick r:id="rId5"/>
              </a:rPr>
              <a:t>Google</a:t>
            </a:r>
            <a:r>
              <a:rPr lang="en-GB" sz="1100" dirty="0" smtClean="0">
                <a:solidFill>
                  <a:srgbClr val="282E2B"/>
                </a:solidFill>
              </a:rPr>
              <a:t>. </a:t>
            </a:r>
            <a:r>
              <a:rPr lang="en-US" sz="1100" dirty="0" smtClean="0"/>
              <a:t>The baseline is the median value, for the corresponding day of the week, during the five weeks 3 Jan–6 Feb 2020. Note that the data is based on movements of those who have opted to turn on location history in their Google accounts on their mobile devices. </a:t>
            </a:r>
            <a:endParaRPr lang="en-GB" sz="1100" dirty="0" smtClean="0"/>
          </a:p>
        </p:txBody>
      </p:sp>
      <p:pic>
        <p:nvPicPr>
          <p:cNvPr id="11" name="Picture 10" title="&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163567" y="6140497"/>
            <a:ext cx="377226" cy="384543"/>
          </a:xfrm>
          <a:prstGeom prst="rect">
            <a:avLst/>
          </a:prstGeom>
        </p:spPr>
      </p:pic>
    </p:spTree>
    <p:extLst>
      <p:ext uri="{BB962C8B-B14F-4D97-AF65-F5344CB8AC3E}">
        <p14:creationId xmlns:p14="http://schemas.microsoft.com/office/powerpoint/2010/main" val="3856360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42" y="188641"/>
            <a:ext cx="11519999" cy="720079"/>
          </a:xfrm>
        </p:spPr>
        <p:txBody>
          <a:bodyPr/>
          <a:lstStyle/>
          <a:p>
            <a:r>
              <a:rPr lang="en-GB" dirty="0" smtClean="0"/>
              <a:t>Other resources</a:t>
            </a:r>
            <a:endParaRPr lang="en-GB" dirty="0"/>
          </a:p>
        </p:txBody>
      </p:sp>
      <p:sp>
        <p:nvSpPr>
          <p:cNvPr id="3" name="Content Placeholder 2"/>
          <p:cNvSpPr>
            <a:spLocks noGrp="1"/>
          </p:cNvSpPr>
          <p:nvPr>
            <p:ph sz="half" idx="1"/>
          </p:nvPr>
        </p:nvSpPr>
        <p:spPr>
          <a:xfrm>
            <a:off x="294293" y="908720"/>
            <a:ext cx="11706363" cy="5184576"/>
          </a:xfrm>
        </p:spPr>
        <p:txBody>
          <a:bodyPr>
            <a:noAutofit/>
          </a:bodyPr>
          <a:lstStyle/>
          <a:p>
            <a:pPr>
              <a:lnSpc>
                <a:spcPct val="100000"/>
              </a:lnSpc>
            </a:pPr>
            <a:r>
              <a:rPr lang="en-GB" sz="2400" dirty="0" smtClean="0"/>
              <a:t>Wider vulnerabilities</a:t>
            </a:r>
          </a:p>
          <a:p>
            <a:pPr lvl="1">
              <a:lnSpc>
                <a:spcPct val="100000"/>
              </a:lnSpc>
            </a:pPr>
            <a:r>
              <a:rPr lang="en-GB" sz="1600" dirty="0" smtClean="0"/>
              <a:t>The draft </a:t>
            </a:r>
            <a:r>
              <a:rPr lang="en-GB" sz="1600" i="1" dirty="0" smtClean="0"/>
              <a:t>2020 Director of Public Health report: Impacts of COVID-19 </a:t>
            </a:r>
            <a:r>
              <a:rPr lang="en-GB" sz="1600" dirty="0" smtClean="0"/>
              <a:t>is available on the </a:t>
            </a:r>
            <a:r>
              <a:rPr lang="en-GB" sz="1600" dirty="0" smtClean="0">
                <a:hlinkClick r:id="rId2" tooltip="Opens pdf document on council website"/>
              </a:rPr>
              <a:t>Council’s website</a:t>
            </a:r>
            <a:r>
              <a:rPr lang="en-GB" sz="1600" dirty="0" smtClean="0"/>
              <a:t> (final version due for publication early May)  </a:t>
            </a:r>
            <a:endParaRPr lang="en-GB" sz="1400" dirty="0" smtClean="0"/>
          </a:p>
          <a:p>
            <a:pPr lvl="1">
              <a:lnSpc>
                <a:spcPct val="100000"/>
              </a:lnSpc>
            </a:pPr>
            <a:r>
              <a:rPr lang="en-GB" sz="1600" dirty="0" smtClean="0"/>
              <a:t>April’s </a:t>
            </a:r>
            <a:r>
              <a:rPr lang="en-GB" sz="1600" dirty="0"/>
              <a:t>monthly </a:t>
            </a:r>
            <a:r>
              <a:rPr lang="en-GB" sz="1600" dirty="0" smtClean="0"/>
              <a:t>bulletin of the </a:t>
            </a:r>
            <a:r>
              <a:rPr lang="en-GB" sz="1600" i="1" dirty="0" smtClean="0"/>
              <a:t>economic impacts of coronavirus</a:t>
            </a:r>
            <a:r>
              <a:rPr lang="en-GB" sz="1600" dirty="0" smtClean="0"/>
              <a:t> is available on the </a:t>
            </a:r>
            <a:r>
              <a:rPr lang="en-GB" sz="1600" dirty="0" smtClean="0">
                <a:hlinkClick r:id="rId3" tooltip="link to Understanding Herefordshire website"/>
              </a:rPr>
              <a:t>Understanding Herefordshire website</a:t>
            </a:r>
            <a:endParaRPr lang="en-GB" sz="1600" dirty="0" smtClean="0"/>
          </a:p>
          <a:p>
            <a:pPr>
              <a:lnSpc>
                <a:spcPct val="100000"/>
              </a:lnSpc>
            </a:pPr>
            <a:r>
              <a:rPr lang="en-GB" sz="1800" dirty="0" smtClean="0"/>
              <a:t>New research and open access analytical tools are continually emerging. As well as the sources linked to throughout these slides, you may be interested in: </a:t>
            </a:r>
            <a:endParaRPr lang="en-GB" sz="1800" dirty="0"/>
          </a:p>
          <a:p>
            <a:pPr lvl="1">
              <a:lnSpc>
                <a:spcPct val="100000"/>
              </a:lnSpc>
            </a:pPr>
            <a:r>
              <a:rPr lang="en-US" sz="1600" dirty="0" smtClean="0">
                <a:hlinkClick r:id="rId4"/>
              </a:rPr>
              <a:t>The Office for National Statistics' daily coronavirus roundup</a:t>
            </a:r>
            <a:r>
              <a:rPr lang="en-US" sz="1600" dirty="0" smtClean="0"/>
              <a:t>: the latest research into the effects on the economy and society</a:t>
            </a:r>
          </a:p>
          <a:p>
            <a:pPr lvl="1">
              <a:lnSpc>
                <a:spcPct val="100000"/>
              </a:lnSpc>
            </a:pPr>
            <a:r>
              <a:rPr lang="en-US" sz="1600" dirty="0" smtClean="0">
                <a:hlinkClick r:id="rId5"/>
              </a:rPr>
              <a:t>The </a:t>
            </a:r>
            <a:r>
              <a:rPr lang="en-US" sz="1600" dirty="0">
                <a:hlinkClick r:id="rId5"/>
              </a:rPr>
              <a:t>Health Foundation - COVID-19 policy </a:t>
            </a:r>
            <a:r>
              <a:rPr lang="en-US" sz="1600" dirty="0" smtClean="0">
                <a:hlinkClick r:id="rId5"/>
              </a:rPr>
              <a:t>tracker</a:t>
            </a:r>
            <a:r>
              <a:rPr lang="en-US" sz="1600" dirty="0" smtClean="0"/>
              <a:t>: an interactive timeline of key events and government policy announcements related to coronavirus</a:t>
            </a:r>
          </a:p>
          <a:p>
            <a:pPr lvl="1">
              <a:lnSpc>
                <a:spcPct val="100000"/>
              </a:lnSpc>
            </a:pPr>
            <a:r>
              <a:rPr lang="en-US" sz="1600" dirty="0" smtClean="0"/>
              <a:t>An </a:t>
            </a:r>
            <a:r>
              <a:rPr lang="en-US" sz="1600" dirty="0" smtClean="0">
                <a:hlinkClick r:id="rId6"/>
              </a:rPr>
              <a:t>LG Inform dashboard </a:t>
            </a:r>
            <a:r>
              <a:rPr lang="en-US" sz="1600" dirty="0" smtClean="0"/>
              <a:t>tailored to Herefordshire &amp; Worcestershire, showing daily updates in cases and comparisons with other areas.</a:t>
            </a:r>
          </a:p>
          <a:p>
            <a:pPr lvl="1">
              <a:lnSpc>
                <a:spcPct val="100000"/>
              </a:lnSpc>
            </a:pPr>
            <a:r>
              <a:rPr lang="en-US" sz="1600" dirty="0" smtClean="0"/>
              <a:t>A </a:t>
            </a:r>
            <a:r>
              <a:rPr lang="en-US" sz="1600" dirty="0" smtClean="0">
                <a:hlinkClick r:id="rId7"/>
              </a:rPr>
              <a:t>Herefordshire Council dashboard</a:t>
            </a:r>
            <a:r>
              <a:rPr lang="en-US" sz="1600" dirty="0"/>
              <a:t> provides up to date information on cases in the county and provides links to other useful </a:t>
            </a:r>
            <a:r>
              <a:rPr lang="en-US" sz="1600" dirty="0" smtClean="0"/>
              <a:t>information.</a:t>
            </a:r>
          </a:p>
          <a:p>
            <a:pPr lvl="1">
              <a:lnSpc>
                <a:spcPct val="100000"/>
              </a:lnSpc>
            </a:pPr>
            <a:r>
              <a:rPr lang="en-US" sz="1600" dirty="0" smtClean="0"/>
              <a:t>A </a:t>
            </a:r>
            <a:r>
              <a:rPr lang="en-US" sz="1600" dirty="0" smtClean="0">
                <a:hlinkClick r:id="rId8"/>
              </a:rPr>
              <a:t>summary of Google mobility data </a:t>
            </a:r>
            <a:r>
              <a:rPr lang="en-US" sz="1600" dirty="0" smtClean="0"/>
              <a:t>for Herefordshire provided by Data Orchard </a:t>
            </a:r>
            <a:r>
              <a:rPr lang="en-GB" sz="1600" dirty="0" smtClean="0">
                <a:solidFill>
                  <a:srgbClr val="282E2B"/>
                </a:solidFill>
                <a:ea typeface="Times New Roman" panose="02020603050405020304" pitchFamily="18" charset="0"/>
              </a:rPr>
              <a:t>shows </a:t>
            </a:r>
            <a:r>
              <a:rPr lang="en-GB" sz="1600" dirty="0">
                <a:solidFill>
                  <a:srgbClr val="282E2B"/>
                </a:solidFill>
                <a:ea typeface="Times New Roman" panose="02020603050405020304" pitchFamily="18" charset="0"/>
              </a:rPr>
              <a:t>average visits to different categories of </a:t>
            </a:r>
            <a:r>
              <a:rPr lang="en-GB" sz="1600" dirty="0" smtClean="0">
                <a:solidFill>
                  <a:srgbClr val="282E2B"/>
                </a:solidFill>
                <a:ea typeface="Times New Roman" panose="02020603050405020304" pitchFamily="18" charset="0"/>
              </a:rPr>
              <a:t>places over the pandemic.</a:t>
            </a:r>
            <a:endParaRPr lang="en-US" sz="1600" dirty="0"/>
          </a:p>
          <a:p>
            <a:pPr lvl="1"/>
            <a:endParaRPr lang="en-GB" sz="1600" dirty="0" smtClean="0">
              <a:solidFill>
                <a:srgbClr val="FF0000"/>
              </a:solidFill>
            </a:endParaRPr>
          </a:p>
        </p:txBody>
      </p:sp>
    </p:spTree>
    <p:extLst>
      <p:ext uri="{BB962C8B-B14F-4D97-AF65-F5344CB8AC3E}">
        <p14:creationId xmlns:p14="http://schemas.microsoft.com/office/powerpoint/2010/main" val="323598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9869" y="322807"/>
            <a:ext cx="11519999" cy="648071"/>
          </a:xfrm>
        </p:spPr>
        <p:txBody>
          <a:bodyPr>
            <a:normAutofit fontScale="90000"/>
          </a:bodyPr>
          <a:lstStyle/>
          <a:p>
            <a:r>
              <a:rPr lang="en-GB" dirty="0" smtClean="0"/>
              <a:t>Contents</a:t>
            </a:r>
            <a:r>
              <a:rPr lang="en-GB" dirty="0"/>
              <a:t/>
            </a:r>
            <a:br>
              <a:rPr lang="en-GB" dirty="0"/>
            </a:br>
            <a:endParaRPr lang="en-GB" sz="2000" dirty="0"/>
          </a:p>
        </p:txBody>
      </p:sp>
      <p:sp>
        <p:nvSpPr>
          <p:cNvPr id="6" name="Content Placeholder 5"/>
          <p:cNvSpPr>
            <a:spLocks noGrp="1"/>
          </p:cNvSpPr>
          <p:nvPr>
            <p:ph idx="1"/>
          </p:nvPr>
        </p:nvSpPr>
        <p:spPr>
          <a:xfrm>
            <a:off x="219868" y="970878"/>
            <a:ext cx="11520000" cy="4420148"/>
          </a:xfrm>
        </p:spPr>
        <p:txBody>
          <a:bodyPr>
            <a:normAutofit/>
          </a:bodyPr>
          <a:lstStyle/>
          <a:p>
            <a:pPr marL="514350" indent="-514350">
              <a:buAutoNum type="arabicPeriod"/>
            </a:pPr>
            <a:r>
              <a:rPr lang="en-GB" sz="2000" dirty="0"/>
              <a:t>Key messages (</a:t>
            </a:r>
            <a:r>
              <a:rPr lang="en-GB" sz="2000" dirty="0">
                <a:hlinkClick r:id="rId3" action="ppaction://hlinksldjump"/>
              </a:rPr>
              <a:t>slide 3</a:t>
            </a:r>
            <a:r>
              <a:rPr lang="en-GB" sz="2000" dirty="0"/>
              <a:t>)</a:t>
            </a:r>
          </a:p>
          <a:p>
            <a:pPr marL="514350" indent="-514350">
              <a:buAutoNum type="arabicPeriod"/>
            </a:pPr>
            <a:r>
              <a:rPr lang="en-GB" sz="2000" dirty="0" smtClean="0"/>
              <a:t>COVID-19 </a:t>
            </a:r>
            <a:r>
              <a:rPr lang="en-GB" sz="2000" dirty="0"/>
              <a:t>testing (</a:t>
            </a:r>
            <a:r>
              <a:rPr lang="en-GB" sz="2000" u="sng" dirty="0">
                <a:solidFill>
                  <a:srgbClr val="00B0F0"/>
                </a:solidFill>
                <a:hlinkClick r:id="rId4" action="ppaction://hlinksldjump"/>
              </a:rPr>
              <a:t>slides </a:t>
            </a:r>
            <a:r>
              <a:rPr lang="en-GB" sz="2000" u="sng" dirty="0" smtClean="0">
                <a:solidFill>
                  <a:srgbClr val="00B0F0"/>
                </a:solidFill>
              </a:rPr>
              <a:t>4-5</a:t>
            </a:r>
            <a:r>
              <a:rPr lang="en-GB" sz="2000" dirty="0" smtClean="0"/>
              <a:t>)</a:t>
            </a:r>
          </a:p>
          <a:p>
            <a:pPr marL="514350" indent="-514350">
              <a:buAutoNum type="arabicPeriod"/>
            </a:pPr>
            <a:r>
              <a:rPr lang="en-GB" sz="2000" dirty="0" smtClean="0"/>
              <a:t>COVID-19 </a:t>
            </a:r>
            <a:r>
              <a:rPr lang="en-GB" sz="2000" dirty="0"/>
              <a:t>cases (</a:t>
            </a:r>
            <a:r>
              <a:rPr lang="en-GB" sz="2000" u="sng" dirty="0">
                <a:solidFill>
                  <a:srgbClr val="00B0F0"/>
                </a:solidFill>
                <a:hlinkClick r:id="rId4" action="ppaction://hlinksldjump"/>
              </a:rPr>
              <a:t>slides </a:t>
            </a:r>
            <a:r>
              <a:rPr lang="en-GB" sz="2000" u="sng" dirty="0" smtClean="0">
                <a:solidFill>
                  <a:srgbClr val="00B0F0"/>
                </a:solidFill>
              </a:rPr>
              <a:t>6-8</a:t>
            </a:r>
            <a:r>
              <a:rPr lang="en-GB" sz="2000" dirty="0" smtClean="0"/>
              <a:t>), </a:t>
            </a:r>
            <a:r>
              <a:rPr lang="en-GB" sz="2000" dirty="0"/>
              <a:t>including demographics (</a:t>
            </a:r>
            <a:r>
              <a:rPr lang="en-GB" sz="2000" dirty="0">
                <a:hlinkClick r:id="" action="ppaction://noaction"/>
              </a:rPr>
              <a:t>slide </a:t>
            </a:r>
            <a:r>
              <a:rPr lang="en-GB" sz="2000" dirty="0" smtClean="0">
                <a:hlinkClick r:id="" action="ppaction://noaction"/>
              </a:rPr>
              <a:t>9)</a:t>
            </a:r>
            <a:r>
              <a:rPr lang="en-GB" sz="2000" dirty="0" smtClean="0"/>
              <a:t> </a:t>
            </a:r>
            <a:r>
              <a:rPr lang="en-GB" sz="2000" dirty="0"/>
              <a:t>and local areas (</a:t>
            </a:r>
            <a:r>
              <a:rPr lang="en-GB" sz="2000" dirty="0">
                <a:hlinkClick r:id="rId5" action="ppaction://hlinksldjump"/>
              </a:rPr>
              <a:t>slides </a:t>
            </a:r>
            <a:r>
              <a:rPr lang="en-GB" sz="2000" dirty="0" smtClean="0">
                <a:hlinkClick r:id="rId5" action="ppaction://hlinksldjump"/>
              </a:rPr>
              <a:t>10-11)</a:t>
            </a:r>
            <a:endParaRPr lang="en-GB" sz="2000" dirty="0"/>
          </a:p>
          <a:p>
            <a:pPr marL="514350" indent="-514350">
              <a:buFont typeface="Arial"/>
              <a:buAutoNum type="arabicPeriod"/>
            </a:pPr>
            <a:r>
              <a:rPr lang="en-GB" sz="2000" dirty="0" smtClean="0"/>
              <a:t>Vaccinations in </a:t>
            </a:r>
            <a:r>
              <a:rPr lang="en-GB" sz="2000" dirty="0"/>
              <a:t>Herefordshire (</a:t>
            </a:r>
            <a:r>
              <a:rPr lang="en-GB" sz="2000" dirty="0">
                <a:hlinkClick r:id="" action="ppaction://noaction"/>
              </a:rPr>
              <a:t>slide 12</a:t>
            </a:r>
            <a:r>
              <a:rPr lang="en-GB" sz="2000" dirty="0"/>
              <a:t>)</a:t>
            </a:r>
          </a:p>
          <a:p>
            <a:pPr marL="514350" indent="-514350">
              <a:buFont typeface="Arial"/>
              <a:buAutoNum type="arabicPeriod"/>
            </a:pPr>
            <a:r>
              <a:rPr lang="en-GB" sz="2000" dirty="0" smtClean="0"/>
              <a:t>Patients admitted </a:t>
            </a:r>
            <a:r>
              <a:rPr lang="en-GB" sz="2000" dirty="0"/>
              <a:t>to hospital (</a:t>
            </a:r>
            <a:r>
              <a:rPr lang="en-GB" sz="2000" dirty="0">
                <a:hlinkClick r:id="" action="ppaction://noaction"/>
              </a:rPr>
              <a:t>slide </a:t>
            </a:r>
            <a:r>
              <a:rPr lang="en-GB" sz="2000" dirty="0" smtClean="0">
                <a:hlinkClick r:id="" action="ppaction://noaction"/>
              </a:rPr>
              <a:t>13</a:t>
            </a:r>
            <a:r>
              <a:rPr lang="en-GB" sz="2000" dirty="0" smtClean="0"/>
              <a:t>)</a:t>
            </a:r>
          </a:p>
          <a:p>
            <a:pPr marL="514350" indent="-514350">
              <a:buFont typeface="Arial"/>
              <a:buAutoNum type="arabicPeriod"/>
            </a:pPr>
            <a:r>
              <a:rPr lang="en-GB" sz="2000" dirty="0" smtClean="0"/>
              <a:t>Profile </a:t>
            </a:r>
            <a:r>
              <a:rPr lang="en-GB" sz="2000" dirty="0"/>
              <a:t>of deaths: published data (</a:t>
            </a:r>
            <a:r>
              <a:rPr lang="en-GB" sz="2000" dirty="0" smtClean="0">
                <a:hlinkClick r:id="" action="ppaction://noaction"/>
              </a:rPr>
              <a:t>slide 14</a:t>
            </a:r>
            <a:r>
              <a:rPr lang="en-GB" sz="2000" dirty="0" smtClean="0"/>
              <a:t>)</a:t>
            </a:r>
          </a:p>
          <a:p>
            <a:pPr marL="514350" indent="-514350">
              <a:buFont typeface="Arial"/>
              <a:buAutoNum type="arabicPeriod"/>
            </a:pPr>
            <a:r>
              <a:rPr lang="en-GB" sz="2000" dirty="0" smtClean="0"/>
              <a:t>Other </a:t>
            </a:r>
            <a:r>
              <a:rPr lang="en-GB" sz="2000" dirty="0"/>
              <a:t>resources (</a:t>
            </a:r>
            <a:r>
              <a:rPr lang="en-GB" sz="2000" dirty="0">
                <a:hlinkClick r:id="" action="ppaction://noaction"/>
              </a:rPr>
              <a:t>slide </a:t>
            </a:r>
            <a:r>
              <a:rPr lang="en-GB" sz="2000" dirty="0" smtClean="0">
                <a:hlinkClick r:id="" action="ppaction://noaction"/>
              </a:rPr>
              <a:t>15</a:t>
            </a:r>
            <a:r>
              <a:rPr lang="en-GB" sz="2000" dirty="0" smtClean="0"/>
              <a:t>)</a:t>
            </a:r>
          </a:p>
          <a:p>
            <a:pPr marL="514350" indent="-514350">
              <a:buFont typeface="Arial"/>
              <a:buAutoNum type="arabicPeriod"/>
            </a:pPr>
            <a:endParaRPr lang="en-GB" sz="2000" dirty="0"/>
          </a:p>
          <a:p>
            <a:pPr marL="514350" indent="-514350">
              <a:buFont typeface="Arial"/>
              <a:buAutoNum type="arabicPeriod"/>
            </a:pPr>
            <a:endParaRPr lang="en-GB" sz="2000" dirty="0" smtClean="0"/>
          </a:p>
          <a:p>
            <a:pPr marL="0" indent="0">
              <a:buNone/>
            </a:pPr>
            <a:r>
              <a:rPr lang="en-GB" sz="2000" dirty="0"/>
              <a:t>If you need help to understand this document, or would like it in another format or language, please contact us on 01432 261944 or e-mail </a:t>
            </a:r>
            <a:r>
              <a:rPr lang="en-GB" sz="2000" u="sng" dirty="0">
                <a:hlinkClick r:id="rId6"/>
              </a:rPr>
              <a:t>researchteam@herefordshire.gov.uk</a:t>
            </a:r>
            <a:endParaRPr lang="en-GB" sz="2000" dirty="0"/>
          </a:p>
          <a:p>
            <a:pPr marL="0" indent="0">
              <a:buNone/>
            </a:pPr>
            <a:endParaRPr lang="en-GB" sz="2000" dirty="0"/>
          </a:p>
          <a:p>
            <a:pPr marL="0" indent="0">
              <a:buNone/>
            </a:pPr>
            <a:endParaRPr lang="en-GB" sz="2000" dirty="0"/>
          </a:p>
          <a:p>
            <a:pPr marL="0" indent="0">
              <a:buNone/>
            </a:pPr>
            <a:endParaRPr lang="en-GB" sz="2000" dirty="0" smtClean="0"/>
          </a:p>
        </p:txBody>
      </p:sp>
      <p:sp>
        <p:nvSpPr>
          <p:cNvPr id="7" name="TextBox 6"/>
          <p:cNvSpPr txBox="1"/>
          <p:nvPr/>
        </p:nvSpPr>
        <p:spPr>
          <a:xfrm>
            <a:off x="292059" y="5129416"/>
            <a:ext cx="11520000" cy="338554"/>
          </a:xfrm>
          <a:prstGeom prst="rect">
            <a:avLst/>
          </a:prstGeom>
          <a:solidFill>
            <a:schemeClr val="bg1"/>
          </a:solidFill>
        </p:spPr>
        <p:txBody>
          <a:bodyPr wrap="square" rtlCol="0">
            <a:spAutoFit/>
          </a:bodyPr>
          <a:lstStyle/>
          <a:p>
            <a:endParaRPr lang="en-GB" sz="1600" dirty="0"/>
          </a:p>
        </p:txBody>
      </p:sp>
    </p:spTree>
    <p:extLst>
      <p:ext uri="{BB962C8B-B14F-4D97-AF65-F5344CB8AC3E}">
        <p14:creationId xmlns:p14="http://schemas.microsoft.com/office/powerpoint/2010/main" val="2059709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18" y="116632"/>
            <a:ext cx="11519999" cy="432048"/>
          </a:xfrm>
        </p:spPr>
        <p:txBody>
          <a:bodyPr>
            <a:normAutofit fontScale="90000"/>
          </a:bodyPr>
          <a:lstStyle/>
          <a:p>
            <a:r>
              <a:rPr lang="en-GB" sz="3600" dirty="0" smtClean="0"/>
              <a:t>Covid-19 in Herefordshire: key messages, 21 April</a:t>
            </a:r>
            <a:endParaRPr lang="en-GB" sz="3600" dirty="0">
              <a:solidFill>
                <a:srgbClr val="FF0000"/>
              </a:solidFill>
            </a:endParaRPr>
          </a:p>
        </p:txBody>
      </p:sp>
      <p:sp>
        <p:nvSpPr>
          <p:cNvPr id="3" name="Content Placeholder 2"/>
          <p:cNvSpPr>
            <a:spLocks noGrp="1"/>
          </p:cNvSpPr>
          <p:nvPr>
            <p:ph sz="half" idx="1"/>
          </p:nvPr>
        </p:nvSpPr>
        <p:spPr>
          <a:xfrm>
            <a:off x="204918" y="557604"/>
            <a:ext cx="11640077" cy="5112568"/>
          </a:xfrm>
          <a:solidFill>
            <a:schemeClr val="bg1"/>
          </a:solidFill>
        </p:spPr>
        <p:txBody>
          <a:bodyPr>
            <a:noAutofit/>
          </a:bodyPr>
          <a:lstStyle/>
          <a:p>
            <a:pPr marL="228589" lvl="1">
              <a:lnSpc>
                <a:spcPct val="105000"/>
              </a:lnSpc>
              <a:spcBef>
                <a:spcPts val="300"/>
              </a:spcBef>
              <a:spcAft>
                <a:spcPts val="600"/>
              </a:spcAft>
              <a:buFont typeface="Wingdings" panose="05000000000000000000" pitchFamily="2" charset="2"/>
              <a:buChar char="Ø"/>
            </a:pPr>
            <a:r>
              <a:rPr lang="en-US" sz="1500" dirty="0" smtClean="0"/>
              <a:t>We are now in Step 2 </a:t>
            </a:r>
            <a:r>
              <a:rPr lang="en-US" sz="1500" dirty="0"/>
              <a:t>of the UK Government’s </a:t>
            </a:r>
            <a:r>
              <a:rPr lang="en-US" sz="1500" dirty="0">
                <a:hlinkClick r:id="rId3" tooltip="link to .gov.uk website"/>
              </a:rPr>
              <a:t>roadmap out of lockdown</a:t>
            </a:r>
            <a:r>
              <a:rPr lang="en-US" sz="1500" dirty="0"/>
              <a:t>: </a:t>
            </a:r>
            <a:r>
              <a:rPr lang="en-US" sz="1500" dirty="0" smtClean="0"/>
              <a:t>‘stay at home’ ended and the ‘rule of six’ was reintroduced on 29 March, and last week (12 April) most retail, hospitality and leisure facilities were able to re-open with restrictions. The </a:t>
            </a:r>
            <a:r>
              <a:rPr lang="en-US" sz="1500" dirty="0"/>
              <a:t>recommendation to ‘shield’ for the 11,400 clinically extremely vulnerable people in Herefordshire </a:t>
            </a:r>
            <a:r>
              <a:rPr lang="en-US" sz="1500" dirty="0" smtClean="0"/>
              <a:t>ended </a:t>
            </a:r>
            <a:r>
              <a:rPr lang="en-US" sz="1500" dirty="0"/>
              <a:t>on 1 </a:t>
            </a:r>
            <a:r>
              <a:rPr lang="en-US" sz="1500" dirty="0" smtClean="0"/>
              <a:t>April, and care </a:t>
            </a:r>
            <a:r>
              <a:rPr lang="en-US" sz="1500" dirty="0"/>
              <a:t>home residents </a:t>
            </a:r>
            <a:r>
              <a:rPr lang="en-US" sz="1500" dirty="0" smtClean="0"/>
              <a:t>are now allowed </a:t>
            </a:r>
            <a:r>
              <a:rPr lang="en-US" sz="1500" dirty="0"/>
              <a:t>two visitors</a:t>
            </a:r>
            <a:r>
              <a:rPr lang="en-US" sz="1500" dirty="0" smtClean="0"/>
              <a:t>.</a:t>
            </a:r>
            <a:endParaRPr lang="en-US" sz="1500" dirty="0"/>
          </a:p>
          <a:p>
            <a:pPr marL="228589" lvl="1">
              <a:lnSpc>
                <a:spcPct val="105000"/>
              </a:lnSpc>
              <a:spcBef>
                <a:spcPts val="300"/>
              </a:spcBef>
              <a:spcAft>
                <a:spcPts val="600"/>
              </a:spcAft>
              <a:buFont typeface="Wingdings" panose="05000000000000000000" pitchFamily="2" charset="2"/>
              <a:buChar char="Ø"/>
            </a:pPr>
            <a:r>
              <a:rPr lang="en-US" sz="1500" dirty="0" smtClean="0"/>
              <a:t>These changes </a:t>
            </a:r>
            <a:r>
              <a:rPr lang="en-US" sz="1500" b="1" dirty="0" smtClean="0"/>
              <a:t>haven’t had any effect on case numbers so far</a:t>
            </a:r>
            <a:r>
              <a:rPr lang="en-US" sz="1500" dirty="0" smtClean="0"/>
              <a:t>, but some increases are to be expected as society reopens and more asymptomatic cases are identified through regular LFD testing</a:t>
            </a:r>
            <a:r>
              <a:rPr lang="en-US" sz="1500" dirty="0"/>
              <a:t> </a:t>
            </a:r>
            <a:r>
              <a:rPr lang="en-US" sz="1500" dirty="0" smtClean="0"/>
              <a:t>– eligibility for which was widened to everyone on the 9</a:t>
            </a:r>
            <a:r>
              <a:rPr lang="en-US" sz="1500" baseline="30000" dirty="0" smtClean="0"/>
              <a:t>th</a:t>
            </a:r>
            <a:r>
              <a:rPr lang="en-US" sz="1500" dirty="0" smtClean="0"/>
              <a:t> of April. </a:t>
            </a:r>
            <a:endParaRPr lang="en-US" sz="1500" dirty="0"/>
          </a:p>
          <a:p>
            <a:pPr marL="228589" lvl="1">
              <a:lnSpc>
                <a:spcPct val="105000"/>
              </a:lnSpc>
              <a:spcBef>
                <a:spcPts val="300"/>
              </a:spcBef>
              <a:spcAft>
                <a:spcPts val="600"/>
              </a:spcAft>
              <a:buFont typeface="Wingdings" panose="05000000000000000000" pitchFamily="2" charset="2"/>
              <a:buChar char="Ø"/>
            </a:pPr>
            <a:r>
              <a:rPr lang="en-GB" sz="1500" dirty="0" smtClean="0"/>
              <a:t>The average number of </a:t>
            </a:r>
            <a:r>
              <a:rPr lang="en-GB" sz="1500" b="1" dirty="0" smtClean="0"/>
              <a:t>asymptomatic </a:t>
            </a:r>
            <a:r>
              <a:rPr lang="en-GB" sz="1500" b="1" dirty="0"/>
              <a:t>(LFD) </a:t>
            </a:r>
            <a:r>
              <a:rPr lang="en-GB" sz="1500" b="1" dirty="0" smtClean="0"/>
              <a:t>tests</a:t>
            </a:r>
            <a:r>
              <a:rPr lang="en-GB" sz="1500" dirty="0" smtClean="0"/>
              <a:t> have been down from the 4,000 per day that they had been since early March over the school holidays, but are already showing signs of returning to similar levels. This Monday saw the third highest daily number recorded to date (6,700).  Access to LFD tests, either through </a:t>
            </a:r>
            <a:r>
              <a:rPr lang="en-GB" sz="1500" dirty="0" smtClean="0">
                <a:hlinkClick r:id="rId4" tooltip="Link to Herefordshire Council website"/>
              </a:rPr>
              <a:t>community test sites </a:t>
            </a:r>
            <a:r>
              <a:rPr lang="en-GB" sz="1500" dirty="0" smtClean="0"/>
              <a:t>or </a:t>
            </a:r>
            <a:r>
              <a:rPr lang="en-GB" sz="1500" dirty="0" smtClean="0">
                <a:hlinkClick r:id="rId5" tooltip="Link to Herefordshire Council website"/>
              </a:rPr>
              <a:t>home testing kits</a:t>
            </a:r>
            <a:r>
              <a:rPr lang="en-GB" sz="1500" dirty="0" smtClean="0"/>
              <a:t>, continues to expand.</a:t>
            </a:r>
            <a:endParaRPr lang="en-GB" sz="1500" dirty="0">
              <a:solidFill>
                <a:srgbClr val="FF0000"/>
              </a:solidFill>
            </a:endParaRPr>
          </a:p>
          <a:p>
            <a:pPr marL="228589" lvl="1">
              <a:lnSpc>
                <a:spcPct val="105000"/>
              </a:lnSpc>
              <a:spcBef>
                <a:spcPts val="300"/>
              </a:spcBef>
              <a:buFont typeface="Wingdings" panose="05000000000000000000" pitchFamily="2" charset="2"/>
              <a:buChar char="Ø"/>
            </a:pPr>
            <a:r>
              <a:rPr lang="en-US" sz="1500" dirty="0" smtClean="0"/>
              <a:t>COVID-19 </a:t>
            </a:r>
            <a:r>
              <a:rPr lang="en-US" sz="1500" b="1" dirty="0" smtClean="0"/>
              <a:t>cases and in-patients are now at their lowest levels since late September </a:t>
            </a:r>
            <a:r>
              <a:rPr lang="en-US" sz="1500" dirty="0" smtClean="0"/>
              <a:t>and </a:t>
            </a:r>
            <a:r>
              <a:rPr lang="en-US" sz="1500" b="1" dirty="0" smtClean="0"/>
              <a:t>total deaths </a:t>
            </a:r>
            <a:r>
              <a:rPr lang="en-US" sz="1500" dirty="0" smtClean="0"/>
              <a:t>are below average for the time of year. Situations remain low.  Reflecting this, Herefordshire’s local system alert level has been downgraded to Level 2.</a:t>
            </a:r>
          </a:p>
          <a:p>
            <a:pPr marL="540000" lvl="2" indent="-180000">
              <a:lnSpc>
                <a:spcPct val="105000"/>
              </a:lnSpc>
              <a:spcBef>
                <a:spcPts val="300"/>
              </a:spcBef>
              <a:spcAft>
                <a:spcPts val="300"/>
              </a:spcAft>
              <a:buFont typeface="Arial" panose="020B0604020202020204" pitchFamily="34" charset="0"/>
              <a:buChar char="•"/>
            </a:pPr>
            <a:r>
              <a:rPr lang="en-GB" sz="1300" dirty="0" smtClean="0"/>
              <a:t>The proportion of </a:t>
            </a:r>
            <a:r>
              <a:rPr lang="en-GB" sz="1300" b="1" dirty="0" smtClean="0"/>
              <a:t>symptomatic </a:t>
            </a:r>
            <a:r>
              <a:rPr lang="en-GB" sz="1300" b="1" dirty="0"/>
              <a:t>(PCR) </a:t>
            </a:r>
            <a:r>
              <a:rPr lang="en-GB" sz="1300" b="1" dirty="0" smtClean="0"/>
              <a:t>people </a:t>
            </a:r>
            <a:r>
              <a:rPr lang="en-GB" sz="1300" dirty="0" smtClean="0"/>
              <a:t>testing positive has been at or below 0.5% since 5 April.</a:t>
            </a:r>
            <a:endParaRPr lang="en-US" sz="1300" dirty="0"/>
          </a:p>
          <a:p>
            <a:pPr marL="540000" lvl="2" indent="-180000">
              <a:lnSpc>
                <a:spcPct val="105000"/>
              </a:lnSpc>
              <a:spcBef>
                <a:spcPts val="0"/>
              </a:spcBef>
              <a:spcAft>
                <a:spcPts val="300"/>
              </a:spcAft>
              <a:buFont typeface="Arial" panose="020B0604020202020204" pitchFamily="34" charset="0"/>
              <a:buChar char="•"/>
            </a:pPr>
            <a:r>
              <a:rPr lang="en-US" sz="1300" dirty="0" smtClean="0"/>
              <a:t>2</a:t>
            </a:r>
            <a:r>
              <a:rPr lang="en-US" sz="1300" dirty="0"/>
              <a:t>9</a:t>
            </a:r>
            <a:r>
              <a:rPr lang="en-US" sz="1300" dirty="0" smtClean="0"/>
              <a:t> </a:t>
            </a:r>
            <a:r>
              <a:rPr lang="en-US" sz="1300" dirty="0"/>
              <a:t>new cases across the whole county in the week to </a:t>
            </a:r>
            <a:r>
              <a:rPr lang="en-US" sz="1300" dirty="0" smtClean="0"/>
              <a:t>15 April: no more than 5 cases in any MSOA. Only three confirmed cases in people aged 60+. </a:t>
            </a:r>
          </a:p>
          <a:p>
            <a:pPr marL="540000" lvl="2" indent="-180000">
              <a:lnSpc>
                <a:spcPct val="105000"/>
              </a:lnSpc>
              <a:spcBef>
                <a:spcPts val="0"/>
              </a:spcBef>
              <a:spcAft>
                <a:spcPts val="300"/>
              </a:spcAft>
              <a:buFont typeface="Arial" panose="020B0604020202020204" pitchFamily="34" charset="0"/>
              <a:buChar char="•"/>
            </a:pPr>
            <a:r>
              <a:rPr lang="en-US" sz="1300" dirty="0" smtClean="0"/>
              <a:t>One death </a:t>
            </a:r>
            <a:r>
              <a:rPr lang="en-US" sz="1300" dirty="0"/>
              <a:t>involving COVID-19 occurred in </a:t>
            </a:r>
            <a:r>
              <a:rPr lang="en-US" sz="1300" dirty="0" smtClean="0"/>
              <a:t>the fortnight to 9 April (registered by 16 April).</a:t>
            </a:r>
          </a:p>
          <a:p>
            <a:pPr marL="228589" lvl="1">
              <a:lnSpc>
                <a:spcPct val="105000"/>
              </a:lnSpc>
              <a:spcBef>
                <a:spcPts val="300"/>
              </a:spcBef>
              <a:spcAft>
                <a:spcPts val="600"/>
              </a:spcAft>
              <a:buFont typeface="Wingdings" panose="05000000000000000000" pitchFamily="2" charset="2"/>
              <a:buChar char="Ø"/>
            </a:pPr>
            <a:r>
              <a:rPr lang="en-GB" sz="1500" dirty="0" smtClean="0"/>
              <a:t>Two thirds of all Herefordshire GP registered patients have received a first dose </a:t>
            </a:r>
            <a:r>
              <a:rPr lang="en-GB" sz="1500" b="1" dirty="0" smtClean="0"/>
              <a:t>COVID-19 vaccine.</a:t>
            </a:r>
            <a:r>
              <a:rPr lang="en-GB" sz="1500" dirty="0" smtClean="0"/>
              <a:t>  Those aged 45 and over are currently being invited, following the invitation for all those in the Phase 1 priority groups (</a:t>
            </a:r>
            <a:r>
              <a:rPr lang="en-GB" sz="1500" dirty="0" err="1" smtClean="0"/>
              <a:t>i.e</a:t>
            </a:r>
            <a:r>
              <a:rPr lang="en-GB" sz="1500" dirty="0" smtClean="0"/>
              <a:t> groups 1-9) identified by the Joint Committee on Vaccination and Immunisation. Data has not yet been published for second doses.</a:t>
            </a:r>
          </a:p>
          <a:p>
            <a:pPr marL="228589" lvl="1">
              <a:lnSpc>
                <a:spcPct val="105000"/>
              </a:lnSpc>
              <a:spcBef>
                <a:spcPts val="300"/>
              </a:spcBef>
              <a:spcAft>
                <a:spcPts val="600"/>
              </a:spcAft>
              <a:buFont typeface="Wingdings" panose="05000000000000000000" pitchFamily="2" charset="2"/>
              <a:buChar char="Ø"/>
            </a:pPr>
            <a:r>
              <a:rPr lang="en-GB" sz="1500" dirty="0" smtClean="0"/>
              <a:t>April’s </a:t>
            </a:r>
            <a:r>
              <a:rPr lang="en-GB" sz="1500" i="1" dirty="0" smtClean="0">
                <a:hlinkClick r:id="rId6" tooltip="Link to page on Understanding Herefordshire website"/>
              </a:rPr>
              <a:t>economic impacts of coronavirus</a:t>
            </a:r>
            <a:r>
              <a:rPr lang="en-GB" sz="1500" i="1" dirty="0" smtClean="0"/>
              <a:t> </a:t>
            </a:r>
            <a:r>
              <a:rPr lang="en-GB" sz="1500" dirty="0" smtClean="0"/>
              <a:t>is now available. Indications are that the latest lockdown has not had as big an impact as the first, either nationally or locally. The number of people claiming unemployment related benefits remained stable in March at 4,800 – still more than double the pre-pandemic number.</a:t>
            </a:r>
          </a:p>
        </p:txBody>
      </p:sp>
    </p:spTree>
    <p:extLst>
      <p:ext uri="{BB962C8B-B14F-4D97-AF65-F5344CB8AC3E}">
        <p14:creationId xmlns:p14="http://schemas.microsoft.com/office/powerpoint/2010/main" val="205539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101050"/>
            <a:ext cx="11519999" cy="447581"/>
          </a:xfrm>
        </p:spPr>
        <p:txBody>
          <a:bodyPr>
            <a:noAutofit/>
          </a:bodyPr>
          <a:lstStyle/>
          <a:p>
            <a:r>
              <a:rPr lang="en-GB" sz="2400" b="1" dirty="0" smtClean="0">
                <a:cs typeface="Arial" panose="020B0604020202020204" pitchFamily="34" charset="0"/>
              </a:rPr>
              <a:t>Symptomatic COVID-19</a:t>
            </a:r>
            <a:r>
              <a:rPr lang="en-GB" sz="2400" dirty="0" smtClean="0"/>
              <a:t> </a:t>
            </a:r>
            <a:r>
              <a:rPr lang="en-GB" sz="2400" b="1" dirty="0" smtClean="0">
                <a:cs typeface="Arial" panose="020B0604020202020204" pitchFamily="34" charset="0"/>
              </a:rPr>
              <a:t>testing: PCR tests and positivity</a:t>
            </a:r>
            <a:endParaRPr lang="en-GB" sz="2400" b="1" dirty="0">
              <a:cs typeface="Arial" panose="020B0604020202020204" pitchFamily="34" charset="0"/>
            </a:endParaRPr>
          </a:p>
        </p:txBody>
      </p:sp>
      <p:sp>
        <p:nvSpPr>
          <p:cNvPr id="9" name="Subtitle 2"/>
          <p:cNvSpPr txBox="1">
            <a:spLocks/>
          </p:cNvSpPr>
          <p:nvPr/>
        </p:nvSpPr>
        <p:spPr>
          <a:xfrm>
            <a:off x="0" y="452267"/>
            <a:ext cx="12232416" cy="2433061"/>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spcBef>
                <a:spcPts val="600"/>
              </a:spcBef>
              <a:defRPr/>
            </a:pPr>
            <a:r>
              <a:rPr lang="en-GB" sz="1600" dirty="0" smtClean="0">
                <a:solidFill>
                  <a:srgbClr val="282E2B"/>
                </a:solidFill>
              </a:rPr>
              <a:t>The graph gives a complete picture of local PCR </a:t>
            </a:r>
            <a:r>
              <a:rPr lang="en-GB" sz="1600" dirty="0">
                <a:solidFill>
                  <a:srgbClr val="282E2B"/>
                </a:solidFill>
              </a:rPr>
              <a:t>testing for </a:t>
            </a:r>
            <a:r>
              <a:rPr lang="en-GB" sz="1600" dirty="0" smtClean="0">
                <a:solidFill>
                  <a:srgbClr val="282E2B"/>
                </a:solidFill>
              </a:rPr>
              <a:t>Herefordshire residents, regardless of </a:t>
            </a:r>
            <a:r>
              <a:rPr lang="en-GB" sz="1600" dirty="0">
                <a:solidFill>
                  <a:srgbClr val="282E2B"/>
                </a:solidFill>
              </a:rPr>
              <a:t>where </a:t>
            </a:r>
            <a:r>
              <a:rPr lang="en-GB" sz="1600" dirty="0" smtClean="0">
                <a:solidFill>
                  <a:srgbClr val="282E2B"/>
                </a:solidFill>
              </a:rPr>
              <a:t>the test was carried out.</a:t>
            </a:r>
          </a:p>
          <a:p>
            <a:pPr>
              <a:lnSpc>
                <a:spcPct val="100000"/>
              </a:lnSpc>
              <a:spcBef>
                <a:spcPts val="600"/>
              </a:spcBef>
              <a:defRPr/>
            </a:pPr>
            <a:r>
              <a:rPr lang="en-GB" sz="1600" dirty="0" smtClean="0">
                <a:solidFill>
                  <a:srgbClr val="282E2B"/>
                </a:solidFill>
              </a:rPr>
              <a:t>5,200 </a:t>
            </a:r>
            <a:r>
              <a:rPr lang="en-GB" sz="1600" b="1" dirty="0" smtClean="0">
                <a:solidFill>
                  <a:srgbClr val="282E2B"/>
                </a:solidFill>
              </a:rPr>
              <a:t>people were tested </a:t>
            </a:r>
            <a:r>
              <a:rPr lang="en-GB" sz="1600" dirty="0" smtClean="0">
                <a:solidFill>
                  <a:srgbClr val="282E2B"/>
                </a:solidFill>
              </a:rPr>
              <a:t>in the seven days to 15 April – 100 fewer than a fortnight ago and about 900 fewer than in late February. The recent trend is difficult to see because of the Easter weekend, but generally reflects fewer symptomatic people requiring a test.</a:t>
            </a:r>
          </a:p>
          <a:p>
            <a:pPr>
              <a:lnSpc>
                <a:spcPct val="100000"/>
              </a:lnSpc>
              <a:spcBef>
                <a:spcPts val="600"/>
              </a:spcBef>
              <a:defRPr/>
            </a:pPr>
            <a:r>
              <a:rPr lang="en-GB" sz="1600" dirty="0" smtClean="0">
                <a:solidFill>
                  <a:srgbClr val="282E2B"/>
                </a:solidFill>
              </a:rPr>
              <a:t>The </a:t>
            </a:r>
            <a:r>
              <a:rPr lang="en-GB" sz="1600" dirty="0">
                <a:solidFill>
                  <a:srgbClr val="282E2B"/>
                </a:solidFill>
              </a:rPr>
              <a:t>line </a:t>
            </a:r>
            <a:r>
              <a:rPr lang="en-GB" sz="1600" dirty="0" smtClean="0">
                <a:solidFill>
                  <a:srgbClr val="282E2B"/>
                </a:solidFill>
              </a:rPr>
              <a:t>shows the </a:t>
            </a:r>
            <a:r>
              <a:rPr lang="en-GB" sz="1600" b="1" dirty="0">
                <a:solidFill>
                  <a:srgbClr val="282E2B"/>
                </a:solidFill>
              </a:rPr>
              <a:t>positivity </a:t>
            </a:r>
            <a:r>
              <a:rPr lang="en-GB" sz="1600" b="1" dirty="0" smtClean="0">
                <a:solidFill>
                  <a:srgbClr val="282E2B"/>
                </a:solidFill>
              </a:rPr>
              <a:t>rate </a:t>
            </a:r>
            <a:r>
              <a:rPr lang="en-GB" sz="1600" dirty="0">
                <a:solidFill>
                  <a:srgbClr val="282E2B"/>
                </a:solidFill>
              </a:rPr>
              <a:t>from PCR tests (</a:t>
            </a:r>
            <a:r>
              <a:rPr lang="en-GB" sz="1600" dirty="0" smtClean="0">
                <a:solidFill>
                  <a:srgbClr val="282E2B"/>
                </a:solidFill>
              </a:rPr>
              <a:t>i.e</a:t>
            </a:r>
            <a:r>
              <a:rPr lang="en-GB" sz="1600" dirty="0">
                <a:solidFill>
                  <a:srgbClr val="282E2B"/>
                </a:solidFill>
              </a:rPr>
              <a:t>. the % of people whose test is </a:t>
            </a:r>
            <a:r>
              <a:rPr lang="en-GB" sz="1600" dirty="0" smtClean="0">
                <a:solidFill>
                  <a:srgbClr val="282E2B"/>
                </a:solidFill>
              </a:rPr>
              <a:t>positive). Having fluctuated around 1% in early March, it has been at or below 0.5% since 5 April (latest: 0.4% on 15 April), its lowest level since the end of </a:t>
            </a:r>
            <a:r>
              <a:rPr lang="en-GB" sz="1600" dirty="0">
                <a:solidFill>
                  <a:srgbClr val="282E2B"/>
                </a:solidFill>
              </a:rPr>
              <a:t>S</a:t>
            </a:r>
            <a:r>
              <a:rPr lang="en-GB" sz="1600" dirty="0" smtClean="0">
                <a:solidFill>
                  <a:srgbClr val="282E2B"/>
                </a:solidFill>
              </a:rPr>
              <a:t>eptember.</a:t>
            </a:r>
            <a:endParaRPr lang="en-GB" sz="1600" dirty="0">
              <a:solidFill>
                <a:srgbClr val="282E2B"/>
              </a:solidFill>
            </a:endParaRPr>
          </a:p>
          <a:p>
            <a:pPr marL="468000" lvl="1" indent="-171450">
              <a:lnSpc>
                <a:spcPct val="100000"/>
              </a:lnSpc>
              <a:spcBef>
                <a:spcPts val="600"/>
              </a:spcBef>
              <a:buFont typeface="Arial" panose="020B0604020202020204" pitchFamily="34" charset="0"/>
              <a:buChar char="•"/>
              <a:defRPr/>
            </a:pPr>
            <a:r>
              <a:rPr lang="en-GB" sz="1300" dirty="0" smtClean="0">
                <a:solidFill>
                  <a:srgbClr val="282E2B"/>
                </a:solidFill>
              </a:rPr>
              <a:t>high positivity </a:t>
            </a:r>
            <a:r>
              <a:rPr lang="en-GB" sz="1300" dirty="0">
                <a:solidFill>
                  <a:srgbClr val="282E2B"/>
                </a:solidFill>
              </a:rPr>
              <a:t>to May </a:t>
            </a:r>
            <a:r>
              <a:rPr lang="en-GB" sz="1300" dirty="0" smtClean="0">
                <a:solidFill>
                  <a:srgbClr val="282E2B"/>
                </a:solidFill>
              </a:rPr>
              <a:t>shows </a:t>
            </a:r>
            <a:r>
              <a:rPr lang="en-GB" sz="1300" dirty="0">
                <a:solidFill>
                  <a:srgbClr val="282E2B"/>
                </a:solidFill>
              </a:rPr>
              <a:t>the impact of testing policy at that time, when only </a:t>
            </a:r>
            <a:r>
              <a:rPr lang="en-GB" sz="1300" dirty="0" smtClean="0">
                <a:solidFill>
                  <a:srgbClr val="282E2B"/>
                </a:solidFill>
              </a:rPr>
              <a:t>suspected </a:t>
            </a:r>
            <a:r>
              <a:rPr lang="en-GB" sz="1300" dirty="0">
                <a:solidFill>
                  <a:srgbClr val="282E2B"/>
                </a:solidFill>
              </a:rPr>
              <a:t>cases </a:t>
            </a:r>
            <a:r>
              <a:rPr lang="en-GB" sz="1300" dirty="0" smtClean="0">
                <a:solidFill>
                  <a:srgbClr val="282E2B"/>
                </a:solidFill>
              </a:rPr>
              <a:t>amongst those most </a:t>
            </a:r>
            <a:r>
              <a:rPr lang="en-GB" sz="1300" dirty="0">
                <a:solidFill>
                  <a:srgbClr val="282E2B"/>
                </a:solidFill>
              </a:rPr>
              <a:t>vulnerable </a:t>
            </a:r>
            <a:r>
              <a:rPr lang="en-GB" sz="1300" dirty="0" smtClean="0">
                <a:solidFill>
                  <a:srgbClr val="282E2B"/>
                </a:solidFill>
              </a:rPr>
              <a:t>to </a:t>
            </a:r>
            <a:r>
              <a:rPr lang="en-GB" sz="1300" dirty="0">
                <a:solidFill>
                  <a:srgbClr val="282E2B"/>
                </a:solidFill>
              </a:rPr>
              <a:t>the disease were being </a:t>
            </a:r>
            <a:r>
              <a:rPr lang="en-GB" sz="1300" dirty="0" smtClean="0">
                <a:solidFill>
                  <a:srgbClr val="282E2B"/>
                </a:solidFill>
              </a:rPr>
              <a:t>tested. Availability of testing increased throughout the summer.</a:t>
            </a:r>
          </a:p>
          <a:p>
            <a:pPr marL="468000" lvl="1" indent="-171450">
              <a:lnSpc>
                <a:spcPct val="100000"/>
              </a:lnSpc>
              <a:spcBef>
                <a:spcPts val="600"/>
              </a:spcBef>
              <a:buFont typeface="Arial" panose="020B0604020202020204" pitchFamily="34" charset="0"/>
              <a:buChar char="•"/>
              <a:defRPr/>
            </a:pPr>
            <a:r>
              <a:rPr lang="en-GB" sz="1300" dirty="0" smtClean="0">
                <a:solidFill>
                  <a:srgbClr val="282E2B"/>
                </a:solidFill>
              </a:rPr>
              <a:t>Since May, increases in positivity rate have matched the peaks in cases: generally around 1-2%, rising </a:t>
            </a:r>
            <a:r>
              <a:rPr lang="en-GB" sz="1300" dirty="0" smtClean="0"/>
              <a:t>to 6% during </a:t>
            </a:r>
            <a:r>
              <a:rPr lang="en-GB" sz="1300" dirty="0" smtClean="0">
                <a:solidFill>
                  <a:srgbClr val="282E2B"/>
                </a:solidFill>
              </a:rPr>
              <a:t>November peak and 11% on 6 January</a:t>
            </a:r>
            <a:endParaRPr lang="en-GB" sz="1300" dirty="0">
              <a:solidFill>
                <a:srgbClr val="282E2B"/>
              </a:solidFill>
            </a:endParaRPr>
          </a:p>
        </p:txBody>
      </p:sp>
      <p:sp>
        <p:nvSpPr>
          <p:cNvPr id="3" name="Rectangle 2"/>
          <p:cNvSpPr/>
          <p:nvPr/>
        </p:nvSpPr>
        <p:spPr>
          <a:xfrm>
            <a:off x="47328" y="2977173"/>
            <a:ext cx="2001553" cy="2988886"/>
          </a:xfrm>
          <a:prstGeom prst="rect">
            <a:avLst/>
          </a:prstGeom>
          <a:solidFill>
            <a:schemeClr val="bg1"/>
          </a:solidFill>
          <a:ln w="12700">
            <a:solidFill>
              <a:srgbClr val="FFC000"/>
            </a:solidFill>
          </a:ln>
        </p:spPr>
        <p:txBody>
          <a:bodyPr wrap="square" lIns="0" tIns="36000" rIns="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GB" sz="1200" dirty="0" smtClean="0">
                <a:solidFill>
                  <a:srgbClr val="282E2B"/>
                </a:solidFill>
              </a:rPr>
              <a:t>PCR </a:t>
            </a:r>
            <a:r>
              <a:rPr lang="en-GB" sz="1200" dirty="0">
                <a:solidFill>
                  <a:srgbClr val="282E2B"/>
                </a:solidFill>
              </a:rPr>
              <a:t>data is for rolling 7 day periods, not </a:t>
            </a:r>
            <a:r>
              <a:rPr lang="en-GB" sz="1200" dirty="0" smtClean="0">
                <a:solidFill>
                  <a:srgbClr val="282E2B"/>
                </a:solidFill>
              </a:rPr>
              <a:t>daily / </a:t>
            </a:r>
            <a:r>
              <a:rPr lang="en-GB" sz="1200" dirty="0">
                <a:solidFill>
                  <a:srgbClr val="282E2B"/>
                </a:solidFill>
              </a:rPr>
              <a:t>weekly counts</a:t>
            </a:r>
          </a:p>
          <a:p>
            <a:pPr marL="254250" indent="-171450">
              <a:spcBef>
                <a:spcPts val="300"/>
              </a:spcBef>
              <a:buFont typeface="Arial" panose="020B0604020202020204" pitchFamily="34" charset="0"/>
              <a:buChar char="•"/>
              <a:defRPr/>
            </a:pPr>
            <a:r>
              <a:rPr lang="en-GB" sz="1200" dirty="0" smtClean="0">
                <a:solidFill>
                  <a:srgbClr val="282E2B"/>
                </a:solidFill>
              </a:rPr>
              <a:t>Counts </a:t>
            </a:r>
            <a:r>
              <a:rPr lang="en-GB" sz="1200" i="1" dirty="0">
                <a:solidFill>
                  <a:srgbClr val="282E2B"/>
                </a:solidFill>
              </a:rPr>
              <a:t>individuals</a:t>
            </a:r>
            <a:r>
              <a:rPr lang="en-GB" sz="1200" dirty="0">
                <a:solidFill>
                  <a:srgbClr val="282E2B"/>
                </a:solidFill>
              </a:rPr>
              <a:t> tested in each 7-day period, </a:t>
            </a:r>
            <a:r>
              <a:rPr lang="en-GB" sz="1200" dirty="0" smtClean="0">
                <a:solidFill>
                  <a:srgbClr val="282E2B"/>
                </a:solidFill>
              </a:rPr>
              <a:t>not the </a:t>
            </a:r>
            <a:r>
              <a:rPr lang="en-GB" sz="1200" dirty="0">
                <a:solidFill>
                  <a:srgbClr val="282E2B"/>
                </a:solidFill>
              </a:rPr>
              <a:t>number of </a:t>
            </a:r>
            <a:r>
              <a:rPr lang="en-GB" sz="1200" i="1" dirty="0">
                <a:solidFill>
                  <a:srgbClr val="282E2B"/>
                </a:solidFill>
              </a:rPr>
              <a:t>tests</a:t>
            </a:r>
            <a:r>
              <a:rPr lang="en-GB" sz="1200" dirty="0">
                <a:solidFill>
                  <a:srgbClr val="282E2B"/>
                </a:solidFill>
              </a:rPr>
              <a:t> carried </a:t>
            </a:r>
            <a:r>
              <a:rPr lang="en-GB" sz="1200" dirty="0" smtClean="0">
                <a:solidFill>
                  <a:srgbClr val="282E2B"/>
                </a:solidFill>
              </a:rPr>
              <a:t>out. A person is only counted once.</a:t>
            </a:r>
          </a:p>
          <a:p>
            <a:pPr marL="254250" indent="-171450">
              <a:spcBef>
                <a:spcPts val="300"/>
              </a:spcBef>
              <a:buFont typeface="Arial" panose="020B0604020202020204" pitchFamily="34" charset="0"/>
              <a:buChar char="•"/>
              <a:defRPr/>
            </a:pPr>
            <a:r>
              <a:rPr lang="en-US" sz="1200" dirty="0" smtClean="0">
                <a:solidFill>
                  <a:srgbClr val="282E2B"/>
                </a:solidFill>
              </a:rPr>
              <a:t>Wholly residence based, whereas previous data included a mixture of Herefordshire residents &amp; also people working in the county.</a:t>
            </a:r>
            <a:endParaRPr lang="en-GB" sz="1200" dirty="0">
              <a:solidFill>
                <a:srgbClr val="282E2B"/>
              </a:solidFill>
            </a:endParaRPr>
          </a:p>
        </p:txBody>
      </p:sp>
      <p:grpSp>
        <p:nvGrpSpPr>
          <p:cNvPr id="7" name="Group 6" descr="Chart showing number of people tested in last seven days and 7-day PCR positivity"/>
          <p:cNvGrpSpPr/>
          <p:nvPr/>
        </p:nvGrpSpPr>
        <p:grpSpPr>
          <a:xfrm>
            <a:off x="2135560" y="2708920"/>
            <a:ext cx="9984432" cy="3257139"/>
            <a:chOff x="2619210" y="808581"/>
            <a:chExt cx="9707330" cy="2772162"/>
          </a:xfrm>
        </p:grpSpPr>
        <p:pic>
          <p:nvPicPr>
            <p:cNvPr id="5" name="Picture 4" descr="Chart showing number of people tested in last seven days and 7-day PCR positivity"/>
            <p:cNvPicPr>
              <a:picLocks noChangeAspect="1"/>
            </p:cNvPicPr>
            <p:nvPr/>
          </p:nvPicPr>
          <p:blipFill>
            <a:blip r:embed="rId3"/>
            <a:stretch>
              <a:fillRect/>
            </a:stretch>
          </p:blipFill>
          <p:spPr>
            <a:xfrm>
              <a:off x="2619210" y="808581"/>
              <a:ext cx="9707330" cy="2772162"/>
            </a:xfrm>
            <a:prstGeom prst="rect">
              <a:avLst/>
            </a:prstGeom>
          </p:spPr>
        </p:pic>
        <p:pic>
          <p:nvPicPr>
            <p:cNvPr id="6" name="Picture 5" title="&quot;&quot;"/>
            <p:cNvPicPr>
              <a:picLocks noChangeAspect="1"/>
            </p:cNvPicPr>
            <p:nvPr/>
          </p:nvPicPr>
          <p:blipFill>
            <a:blip r:embed="rId4"/>
            <a:stretch>
              <a:fillRect/>
            </a:stretch>
          </p:blipFill>
          <p:spPr>
            <a:xfrm>
              <a:off x="4367808" y="815827"/>
              <a:ext cx="5591955" cy="285790"/>
            </a:xfrm>
            <a:prstGeom prst="rect">
              <a:avLst/>
            </a:prstGeom>
          </p:spPr>
        </p:pic>
      </p:grpSp>
      <p:sp>
        <p:nvSpPr>
          <p:cNvPr id="18" name="TextBox 17"/>
          <p:cNvSpPr txBox="1"/>
          <p:nvPr/>
        </p:nvSpPr>
        <p:spPr>
          <a:xfrm>
            <a:off x="161497" y="6223598"/>
            <a:ext cx="1183915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now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5"/>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6"/>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lang="en-GB" sz="1200" dirty="0" smtClean="0">
                <a:solidFill>
                  <a:srgbClr val="282E2B"/>
                </a:solidFill>
                <a:latin typeface="Arial" panose="020B0604020202020204"/>
              </a:rPr>
              <a:t>, and a </a:t>
            </a:r>
            <a:r>
              <a:rPr lang="en-GB" sz="1200" dirty="0" smtClean="0">
                <a:solidFill>
                  <a:srgbClr val="282E2B"/>
                </a:solidFill>
                <a:latin typeface="Arial" panose="020B0604020202020204"/>
                <a:hlinkClick r:id="rId7"/>
              </a:rPr>
              <a:t>guide for local delivery of community testing</a:t>
            </a:r>
            <a:r>
              <a:rPr lang="en-GB" sz="1200" dirty="0" smtClean="0">
                <a:solidFill>
                  <a:srgbClr val="282E2B"/>
                </a:solidFill>
                <a:latin typeface="Arial" panose="020B0604020202020204"/>
              </a:rPr>
              <a:t> was published on 11 January.</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9" name="Picture 18" descr="&quot;&quot;"/>
          <p:cNvPicPr>
            <a:picLocks noChangeAspect="1"/>
          </p:cNvPicPr>
          <p:nvPr/>
        </p:nvPicPr>
        <p:blipFill rotWithShape="1">
          <a:blip r:embed="rId8">
            <a:clrChange>
              <a:clrFrom>
                <a:srgbClr val="FFFFFF"/>
              </a:clrFrom>
              <a:clrTo>
                <a:srgbClr val="FFFFFF">
                  <a:alpha val="0"/>
                </a:srgbClr>
              </a:clrTo>
            </a:clrChange>
          </a:blip>
          <a:srcRect l="8548"/>
          <a:stretch/>
        </p:blipFill>
        <p:spPr>
          <a:xfrm>
            <a:off x="89158" y="6256864"/>
            <a:ext cx="330965" cy="337385"/>
          </a:xfrm>
          <a:prstGeom prst="rect">
            <a:avLst/>
          </a:prstGeom>
        </p:spPr>
      </p:pic>
    </p:spTree>
    <p:extLst>
      <p:ext uri="{BB962C8B-B14F-4D97-AF65-F5344CB8AC3E}">
        <p14:creationId xmlns:p14="http://schemas.microsoft.com/office/powerpoint/2010/main" val="344358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9" y="44624"/>
            <a:ext cx="11519999" cy="447581"/>
          </a:xfrm>
        </p:spPr>
        <p:txBody>
          <a:bodyPr>
            <a:noAutofit/>
          </a:bodyPr>
          <a:lstStyle/>
          <a:p>
            <a:r>
              <a:rPr lang="en-GB" sz="2400" b="1" dirty="0" smtClean="0">
                <a:cs typeface="Arial" panose="020B0604020202020204" pitchFamily="34" charset="0"/>
              </a:rPr>
              <a:t>COVID-19</a:t>
            </a:r>
            <a:r>
              <a:rPr lang="en-GB" sz="2400" dirty="0"/>
              <a:t> </a:t>
            </a:r>
            <a:r>
              <a:rPr lang="en-GB" sz="2400" b="1" dirty="0" smtClean="0">
                <a:cs typeface="Arial" panose="020B0604020202020204" pitchFamily="34" charset="0"/>
              </a:rPr>
              <a:t>testing: Lateral Flow Device (LFD) tests</a:t>
            </a:r>
            <a:endParaRPr lang="en-GB" sz="2400" b="1" dirty="0">
              <a:cs typeface="Arial" panose="020B0604020202020204" pitchFamily="34" charset="0"/>
            </a:endParaRPr>
          </a:p>
        </p:txBody>
      </p:sp>
      <p:sp>
        <p:nvSpPr>
          <p:cNvPr id="9" name="Subtitle 2"/>
          <p:cNvSpPr txBox="1">
            <a:spLocks/>
          </p:cNvSpPr>
          <p:nvPr/>
        </p:nvSpPr>
        <p:spPr>
          <a:xfrm>
            <a:off x="44391" y="476672"/>
            <a:ext cx="10300879" cy="2848951"/>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5000"/>
              </a:lnSpc>
              <a:spcBef>
                <a:spcPts val="300"/>
              </a:spcBef>
              <a:spcAft>
                <a:spcPts val="600"/>
              </a:spcAft>
              <a:defRPr/>
            </a:pPr>
            <a:r>
              <a:rPr lang="en-GB" sz="1500" dirty="0" smtClean="0">
                <a:solidFill>
                  <a:srgbClr val="282E2B"/>
                </a:solidFill>
              </a:rPr>
              <a:t>Lateral flow device (LFD) tests are swab tests that give results in less than an hour, without needing to go to a lab. </a:t>
            </a:r>
            <a:r>
              <a:rPr lang="en-GB" sz="1500" dirty="0">
                <a:solidFill>
                  <a:srgbClr val="282E2B"/>
                </a:solidFill>
              </a:rPr>
              <a:t>T</a:t>
            </a:r>
            <a:r>
              <a:rPr lang="en-GB" sz="1500" dirty="0" smtClean="0">
                <a:solidFill>
                  <a:srgbClr val="282E2B"/>
                </a:solidFill>
              </a:rPr>
              <a:t>hey have become one of the main approaches nationally to controlling the spread, with eligibility gradually widened. Since 9 April, </a:t>
            </a:r>
            <a:r>
              <a:rPr lang="en-GB" sz="1500" dirty="0">
                <a:solidFill>
                  <a:srgbClr val="282E2B"/>
                </a:solidFill>
                <a:hlinkClick r:id="rId3"/>
              </a:rPr>
              <a:t>everyone in </a:t>
            </a:r>
            <a:r>
              <a:rPr lang="en-GB" sz="1500" dirty="0" smtClean="0">
                <a:solidFill>
                  <a:srgbClr val="282E2B"/>
                </a:solidFill>
                <a:hlinkClick r:id="rId3"/>
              </a:rPr>
              <a:t>England</a:t>
            </a:r>
            <a:r>
              <a:rPr lang="en-GB" sz="1500" dirty="0" smtClean="0">
                <a:solidFill>
                  <a:srgbClr val="282E2B"/>
                </a:solidFill>
              </a:rPr>
              <a:t> has been eligible for twice-weekly testing.</a:t>
            </a:r>
          </a:p>
          <a:p>
            <a:pPr>
              <a:lnSpc>
                <a:spcPct val="105000"/>
              </a:lnSpc>
              <a:spcBef>
                <a:spcPts val="300"/>
              </a:spcBef>
              <a:defRPr/>
            </a:pPr>
            <a:r>
              <a:rPr lang="en-GB" sz="1500" dirty="0"/>
              <a:t>A</a:t>
            </a:r>
            <a:r>
              <a:rPr lang="en-GB" sz="1500" dirty="0" smtClean="0"/>
              <a:t> total of 232,000 LFD tests had been recorded in Herefordshire by 19 April.  The recent drop in the average daily number coincided with school Easter holidays, but early indications following the start of term this week (the last two bars on the chart) are that they will return quickly: 6,700 tests recorded on Monday, the third highest daily figure</a:t>
            </a:r>
          </a:p>
          <a:p>
            <a:pPr marL="576000" lvl="1" indent="-180000">
              <a:lnSpc>
                <a:spcPct val="100000"/>
              </a:lnSpc>
              <a:spcBef>
                <a:spcPts val="400"/>
              </a:spcBef>
              <a:defRPr/>
            </a:pPr>
            <a:r>
              <a:rPr lang="en-GB" sz="1300" dirty="0" smtClean="0"/>
              <a:t>The step change at the beginning of March reflects schools reopening to all pupils with twice-weekly testing of staff and secondary school pupils, and families of all school-age children also eligible. </a:t>
            </a:r>
          </a:p>
          <a:p>
            <a:pPr marL="576000" lvl="1" indent="-180000">
              <a:lnSpc>
                <a:spcPct val="100000"/>
              </a:lnSpc>
              <a:spcBef>
                <a:spcPts val="400"/>
              </a:spcBef>
              <a:defRPr/>
            </a:pPr>
            <a:r>
              <a:rPr lang="en-GB" sz="1300" dirty="0" smtClean="0"/>
              <a:t>Community LFD testing is now available at 12 sites across the county, including </a:t>
            </a:r>
            <a:r>
              <a:rPr lang="en-GB" sz="1300" dirty="0"/>
              <a:t>8</a:t>
            </a:r>
            <a:r>
              <a:rPr lang="en-GB" sz="1300" dirty="0" smtClean="0"/>
              <a:t> pharmacies. Plans are in place to further increase availability, e.g. more places to collect home test kits, mobile testing facilities, and pilots in specific locations.</a:t>
            </a:r>
            <a:endParaRPr lang="en-GB" sz="1300" dirty="0"/>
          </a:p>
        </p:txBody>
      </p:sp>
      <p:grpSp>
        <p:nvGrpSpPr>
          <p:cNvPr id="7" name="Group 6" descr="Chart showing daily number of test and 7-day average number of lateral flow device tests conducted"/>
          <p:cNvGrpSpPr/>
          <p:nvPr/>
        </p:nvGrpSpPr>
        <p:grpSpPr>
          <a:xfrm>
            <a:off x="222165" y="3068961"/>
            <a:ext cx="10018430" cy="2921068"/>
            <a:chOff x="222165" y="3313129"/>
            <a:chExt cx="9802593" cy="2676899"/>
          </a:xfrm>
        </p:grpSpPr>
        <p:pic>
          <p:nvPicPr>
            <p:cNvPr id="5" name="Picture 4" descr="Chart showing daily number of test and 7-day average number of lateral flow device tests conducted"/>
            <p:cNvPicPr>
              <a:picLocks noChangeAspect="1"/>
            </p:cNvPicPr>
            <p:nvPr/>
          </p:nvPicPr>
          <p:blipFill>
            <a:blip r:embed="rId4"/>
            <a:stretch>
              <a:fillRect/>
            </a:stretch>
          </p:blipFill>
          <p:spPr>
            <a:xfrm>
              <a:off x="222165" y="3313129"/>
              <a:ext cx="9802593" cy="2676899"/>
            </a:xfrm>
            <a:prstGeom prst="rect">
              <a:avLst/>
            </a:prstGeom>
          </p:spPr>
        </p:pic>
        <p:pic>
          <p:nvPicPr>
            <p:cNvPr id="6" name="Picture 5" title="&quot;&quot;"/>
            <p:cNvPicPr>
              <a:picLocks noChangeAspect="1"/>
            </p:cNvPicPr>
            <p:nvPr/>
          </p:nvPicPr>
          <p:blipFill>
            <a:blip r:embed="rId5"/>
            <a:stretch>
              <a:fillRect/>
            </a:stretch>
          </p:blipFill>
          <p:spPr>
            <a:xfrm>
              <a:off x="1144834" y="3549248"/>
              <a:ext cx="5982535" cy="238158"/>
            </a:xfrm>
            <a:prstGeom prst="rect">
              <a:avLst/>
            </a:prstGeom>
          </p:spPr>
        </p:pic>
      </p:grpSp>
      <p:sp>
        <p:nvSpPr>
          <p:cNvPr id="14" name="TextBox 13"/>
          <p:cNvSpPr txBox="1"/>
          <p:nvPr/>
        </p:nvSpPr>
        <p:spPr>
          <a:xfrm>
            <a:off x="10274187" y="116632"/>
            <a:ext cx="1847528" cy="4416594"/>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lnSpc>
                <a:spcPct val="100000"/>
              </a:lnSpc>
              <a:spcBef>
                <a:spcPts val="300"/>
              </a:spcBef>
              <a:buFontTx/>
              <a:buChar char="-"/>
              <a:defRPr/>
            </a:pPr>
            <a:r>
              <a:rPr lang="en-GB" sz="1150" i="1" dirty="0" smtClean="0"/>
              <a:t>The requirement for a confirmatory PCR test following a positive LFD result was re-introduced on 29 March. It had been suspended for LFD testing on 27 Jan due to the prevalence of the virus. </a:t>
            </a:r>
          </a:p>
          <a:p>
            <a:pPr marL="180000" lvl="0" indent="-180000">
              <a:lnSpc>
                <a:spcPct val="100000"/>
              </a:lnSpc>
              <a:spcBef>
                <a:spcPts val="300"/>
              </a:spcBef>
              <a:buFontTx/>
              <a:buChar char="-"/>
              <a:defRPr/>
            </a:pPr>
            <a:r>
              <a:rPr lang="en-GB" sz="1150" i="1" dirty="0" smtClean="0"/>
              <a:t>Unlike </a:t>
            </a:r>
            <a:r>
              <a:rPr lang="en-GB" sz="1150" i="1" dirty="0"/>
              <a:t>the published PCR test </a:t>
            </a:r>
            <a:r>
              <a:rPr lang="en-GB" sz="1150" i="1" dirty="0" smtClean="0"/>
              <a:t>data, </a:t>
            </a:r>
            <a:r>
              <a:rPr lang="en-GB" sz="1150" i="1" dirty="0"/>
              <a:t>LFD tests are counted by the number of tests which returned either a positive, negative or void result – which can mean that a person is counted more than once.  Data is published as a daily count and 7-day average</a:t>
            </a:r>
            <a:r>
              <a:rPr lang="en-GB" sz="1150" i="1" dirty="0" smtClean="0"/>
              <a:t>.</a:t>
            </a:r>
            <a:endParaRPr lang="en-GB" sz="1150" i="1" dirty="0"/>
          </a:p>
        </p:txBody>
      </p:sp>
      <p:sp>
        <p:nvSpPr>
          <p:cNvPr id="12" name="Rectangle 11"/>
          <p:cNvSpPr/>
          <p:nvPr/>
        </p:nvSpPr>
        <p:spPr>
          <a:xfrm>
            <a:off x="10240595" y="4605234"/>
            <a:ext cx="1951405" cy="2123658"/>
          </a:xfrm>
          <a:prstGeom prst="rect">
            <a:avLst/>
          </a:prstGeom>
          <a:solidFill>
            <a:schemeClr val="bg1"/>
          </a:solidFill>
        </p:spPr>
        <p:txBody>
          <a:bodyPr wrap="square">
            <a:spAutoFit/>
          </a:bodyPr>
          <a:lstStyle/>
          <a:p>
            <a:r>
              <a:rPr lang="en-US" sz="1100" dirty="0" smtClean="0">
                <a:solidFill>
                  <a:srgbClr val="0B0C0C"/>
                </a:solidFill>
              </a:rPr>
              <a:t>Notes</a:t>
            </a:r>
          </a:p>
          <a:p>
            <a:pPr marL="180000" indent="-180000">
              <a:buAutoNum type="arabicPeriod"/>
            </a:pPr>
            <a:r>
              <a:rPr lang="en-US" sz="1100" dirty="0" smtClean="0">
                <a:solidFill>
                  <a:srgbClr val="0B0C0C"/>
                </a:solidFill>
              </a:rPr>
              <a:t>LFD </a:t>
            </a:r>
            <a:r>
              <a:rPr lang="en-US" sz="1100" dirty="0">
                <a:solidFill>
                  <a:srgbClr val="0B0C0C"/>
                </a:solidFill>
              </a:rPr>
              <a:t>tests for NHS staff using a self-reporting tool have been included from 17 December 2020. </a:t>
            </a:r>
            <a:r>
              <a:rPr lang="en-US" sz="1100" dirty="0" smtClean="0">
                <a:solidFill>
                  <a:srgbClr val="0B0C0C"/>
                </a:solidFill>
              </a:rPr>
              <a:t>Some negative care home tests may not be included for the first 2 weeks of January</a:t>
            </a:r>
          </a:p>
          <a:p>
            <a:pPr marL="180000" indent="-180000">
              <a:buAutoNum type="arabicPeriod"/>
            </a:pPr>
            <a:r>
              <a:rPr lang="en-US" sz="1100" dirty="0" smtClean="0">
                <a:solidFill>
                  <a:srgbClr val="0B0C0C"/>
                </a:solidFill>
              </a:rPr>
              <a:t>All LFD tests are counted under Pillar 2 (Gov’t testing </a:t>
            </a:r>
            <a:r>
              <a:rPr lang="en-US" sz="1100" dirty="0" err="1" smtClean="0">
                <a:solidFill>
                  <a:srgbClr val="0B0C0C"/>
                </a:solidFill>
              </a:rPr>
              <a:t>programme</a:t>
            </a:r>
            <a:r>
              <a:rPr lang="en-US" sz="1100" dirty="0" smtClean="0">
                <a:solidFill>
                  <a:srgbClr val="0B0C0C"/>
                </a:solidFill>
              </a:rPr>
              <a:t>)</a:t>
            </a:r>
            <a:endParaRPr lang="en-US" sz="1100" dirty="0">
              <a:solidFill>
                <a:srgbClr val="0B0C0C"/>
              </a:solidFill>
            </a:endParaRPr>
          </a:p>
        </p:txBody>
      </p:sp>
      <p:sp>
        <p:nvSpPr>
          <p:cNvPr id="8" name="TextBox 7"/>
          <p:cNvSpPr txBox="1"/>
          <p:nvPr/>
        </p:nvSpPr>
        <p:spPr>
          <a:xfrm>
            <a:off x="264170" y="6325619"/>
            <a:ext cx="9937282"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6"/>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7"/>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1" name="Picture 10" descr="&quot;&quot;"/>
          <p:cNvPicPr>
            <a:picLocks noChangeAspect="1"/>
          </p:cNvPicPr>
          <p:nvPr/>
        </p:nvPicPr>
        <p:blipFill rotWithShape="1">
          <a:blip r:embed="rId8">
            <a:clrChange>
              <a:clrFrom>
                <a:srgbClr val="FFFFFF"/>
              </a:clrFrom>
              <a:clrTo>
                <a:srgbClr val="FFFFFF">
                  <a:alpha val="0"/>
                </a:srgbClr>
              </a:clrTo>
            </a:clrChange>
          </a:blip>
          <a:srcRect l="8548"/>
          <a:stretch/>
        </p:blipFill>
        <p:spPr>
          <a:xfrm>
            <a:off x="178146" y="6387842"/>
            <a:ext cx="258941" cy="263964"/>
          </a:xfrm>
          <a:prstGeom prst="rect">
            <a:avLst/>
          </a:prstGeom>
        </p:spPr>
      </p:pic>
    </p:spTree>
    <p:extLst>
      <p:ext uri="{BB962C8B-B14F-4D97-AF65-F5344CB8AC3E}">
        <p14:creationId xmlns:p14="http://schemas.microsoft.com/office/powerpoint/2010/main" val="338008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8" y="44624"/>
            <a:ext cx="11519999" cy="471583"/>
          </a:xfrm>
        </p:spPr>
        <p:txBody>
          <a:bodyPr>
            <a:normAutofit/>
          </a:bodyPr>
          <a:lstStyle/>
          <a:p>
            <a:r>
              <a:rPr lang="en-GB" sz="2400" b="1" dirty="0">
                <a:cs typeface="Arial" panose="020B0604020202020204" pitchFamily="34" charset="0"/>
              </a:rPr>
              <a:t>Lab-confirmed COVID-19 cases in </a:t>
            </a:r>
            <a:r>
              <a:rPr lang="en-GB" sz="2400" b="1" dirty="0" smtClean="0">
                <a:cs typeface="Arial" panose="020B0604020202020204" pitchFamily="34" charset="0"/>
              </a:rPr>
              <a:t>Herefordshire</a:t>
            </a:r>
            <a:endParaRPr lang="en-GB" sz="2400" dirty="0"/>
          </a:p>
        </p:txBody>
      </p:sp>
      <p:sp>
        <p:nvSpPr>
          <p:cNvPr id="5" name="Rectangle 4"/>
          <p:cNvSpPr/>
          <p:nvPr/>
        </p:nvSpPr>
        <p:spPr>
          <a:xfrm>
            <a:off x="0" y="516207"/>
            <a:ext cx="12191999" cy="1714676"/>
          </a:xfrm>
          <a:prstGeom prst="rect">
            <a:avLst/>
          </a:prstGeom>
        </p:spPr>
        <p:txBody>
          <a:bodyPr wrap="square" numCol="1" spcCol="360000">
            <a:noAutofit/>
          </a:bodyPr>
          <a:lstStyle/>
          <a:p>
            <a:pPr marL="180000" indent="-180000">
              <a:lnSpc>
                <a:spcPct val="105000"/>
              </a:lnSpc>
              <a:spcBef>
                <a:spcPts val="600"/>
              </a:spcBef>
              <a:spcAft>
                <a:spcPts val="300"/>
              </a:spcAft>
              <a:buFont typeface="Arial" panose="020B0604020202020204" pitchFamily="34" charset="0"/>
              <a:buChar char="•"/>
            </a:pPr>
            <a:r>
              <a:rPr lang="en-GB" sz="1500" dirty="0" smtClean="0">
                <a:ea typeface="Times New Roman" panose="02020603050405020304" pitchFamily="18" charset="0"/>
              </a:rPr>
              <a:t>Lab-confirmed cases are the official count of people who live in Herefordshire and have tested positive for COVID-19. In the first few months of the pandemic, numbers of confirmed cases were dependent on testing policy so are not comparable with later waves.</a:t>
            </a:r>
          </a:p>
          <a:p>
            <a:pPr marL="180000" indent="-180000">
              <a:lnSpc>
                <a:spcPct val="105000"/>
              </a:lnSpc>
              <a:spcBef>
                <a:spcPts val="600"/>
              </a:spcBef>
              <a:spcAft>
                <a:spcPts val="300"/>
              </a:spcAft>
              <a:buFont typeface="Arial" panose="020B0604020202020204" pitchFamily="34" charset="0"/>
              <a:buChar char="•"/>
            </a:pPr>
            <a:r>
              <a:rPr lang="en-GB" sz="1500" dirty="0" smtClean="0">
                <a:ea typeface="Times New Roman" panose="02020603050405020304" pitchFamily="18" charset="0"/>
              </a:rPr>
              <a:t>The total lab-confirmed cases is now 6,937 (19 April).  29 new cases have been confirmed so far in the last 7 days, similar to the last three weekly periods (note that reporting lags mean daily numbers can change, and the grey bars for the last 5 days may increase).  </a:t>
            </a:r>
            <a:endParaRPr lang="en-US" sz="1500" dirty="0" smtClean="0"/>
          </a:p>
          <a:p>
            <a:pPr marL="180000" indent="-180000">
              <a:lnSpc>
                <a:spcPct val="105000"/>
              </a:lnSpc>
              <a:spcBef>
                <a:spcPts val="600"/>
              </a:spcBef>
              <a:spcAft>
                <a:spcPts val="300"/>
              </a:spcAft>
              <a:buFont typeface="Arial" panose="020B0604020202020204" pitchFamily="34" charset="0"/>
              <a:buChar char="•"/>
            </a:pPr>
            <a:r>
              <a:rPr lang="en-US" sz="1500" dirty="0" smtClean="0"/>
              <a:t>The line on the chart shows the average daily number of new cases: between 3 and 4 since the beginning of April (latest </a:t>
            </a:r>
            <a:r>
              <a:rPr lang="en-US" sz="1500" dirty="0"/>
              <a:t>c</a:t>
            </a:r>
            <a:r>
              <a:rPr lang="en-US" sz="1500" dirty="0" smtClean="0"/>
              <a:t>omplete data is 4 for the 7 days ending 12 April) – but this is likely to increase as society continues to reopen.</a:t>
            </a:r>
          </a:p>
        </p:txBody>
      </p:sp>
      <p:pic>
        <p:nvPicPr>
          <p:cNvPr id="6" name="Picture 5" descr="Chart showing daily number of lab-confirmed cases (bars) and 7 day average (line) in Herefordshire" title="Lab-confirmed COVID-19 cases in Herefordshire"/>
          <p:cNvPicPr>
            <a:picLocks noChangeAspect="1"/>
          </p:cNvPicPr>
          <p:nvPr/>
        </p:nvPicPr>
        <p:blipFill>
          <a:blip r:embed="rId3"/>
          <a:stretch>
            <a:fillRect/>
          </a:stretch>
        </p:blipFill>
        <p:spPr>
          <a:xfrm>
            <a:off x="32258" y="2284857"/>
            <a:ext cx="12096121" cy="4257456"/>
          </a:xfrm>
          <a:prstGeom prst="rect">
            <a:avLst/>
          </a:prstGeom>
        </p:spPr>
      </p:pic>
      <p:sp>
        <p:nvSpPr>
          <p:cNvPr id="12" name="TextBox 11"/>
          <p:cNvSpPr txBox="1"/>
          <p:nvPr/>
        </p:nvSpPr>
        <p:spPr>
          <a:xfrm>
            <a:off x="39486" y="6474822"/>
            <a:ext cx="11928648" cy="338554"/>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a:t>
            </a:r>
            <a:r>
              <a:rPr lang="en-GB" sz="1600" b="1" dirty="0" smtClean="0"/>
              <a:t>Where can I find out more? </a:t>
            </a:r>
            <a:r>
              <a:rPr lang="en-GB" sz="1400" dirty="0" smtClean="0"/>
              <a:t>Confirmed cases are updated </a:t>
            </a:r>
            <a:r>
              <a:rPr lang="en-GB" sz="1400" dirty="0"/>
              <a:t>daily </a:t>
            </a:r>
            <a:r>
              <a:rPr lang="en-GB" sz="1400" dirty="0" smtClean="0"/>
              <a:t>by PHE </a:t>
            </a:r>
            <a:r>
              <a:rPr lang="en-GB" sz="1400" dirty="0"/>
              <a:t>at </a:t>
            </a:r>
            <a:r>
              <a:rPr lang="en-GB" sz="1400" dirty="0" smtClean="0">
                <a:hlinkClick r:id="rId4"/>
              </a:rPr>
              <a:t>https</a:t>
            </a:r>
            <a:r>
              <a:rPr lang="en-GB" sz="1400" dirty="0">
                <a:hlinkClick r:id="rId4"/>
              </a:rPr>
              <a:t>://coronavirus.data.gov.uk</a:t>
            </a:r>
            <a:r>
              <a:rPr lang="en-GB" sz="1400" dirty="0" smtClean="0">
                <a:hlinkClick r:id="rId4"/>
              </a:rPr>
              <a:t>/</a:t>
            </a:r>
            <a:r>
              <a:rPr lang="en-GB" sz="1400" dirty="0" smtClean="0"/>
              <a:t>.</a:t>
            </a:r>
            <a:endParaRPr lang="en-GB" sz="1200" dirty="0"/>
          </a:p>
        </p:txBody>
      </p:sp>
      <p:pic>
        <p:nvPicPr>
          <p:cNvPr id="11" name="Picture 10"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390182" y="6500841"/>
            <a:ext cx="377226" cy="384543"/>
          </a:xfrm>
          <a:prstGeom prst="rect">
            <a:avLst/>
          </a:prstGeom>
        </p:spPr>
      </p:pic>
    </p:spTree>
    <p:extLst>
      <p:ext uri="{BB962C8B-B14F-4D97-AF65-F5344CB8AC3E}">
        <p14:creationId xmlns:p14="http://schemas.microsoft.com/office/powerpoint/2010/main" val="389317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76" y="174521"/>
            <a:ext cx="8760141" cy="469808"/>
          </a:xfrm>
        </p:spPr>
        <p:txBody>
          <a:bodyPr vert="horz" lIns="91440" tIns="45720" rIns="91440" bIns="45720" rtlCol="0" anchor="ctr">
            <a:normAutofit fontScale="97500"/>
          </a:bodyPr>
          <a:lstStyle/>
          <a:p>
            <a:r>
              <a:rPr lang="en-GB" sz="2800" b="1" dirty="0" smtClean="0">
                <a:cs typeface="Arial" panose="020B0604020202020204" pitchFamily="34" charset="0"/>
              </a:rPr>
              <a:t>Lab-confirmed cases</a:t>
            </a:r>
            <a:r>
              <a:rPr lang="en-GB" sz="2800" b="1" dirty="0">
                <a:cs typeface="Arial" panose="020B0604020202020204" pitchFamily="34" charset="0"/>
              </a:rPr>
              <a:t>: comparisons</a:t>
            </a:r>
          </a:p>
        </p:txBody>
      </p:sp>
      <p:sp>
        <p:nvSpPr>
          <p:cNvPr id="3" name="Content Placeholder 2"/>
          <p:cNvSpPr>
            <a:spLocks noGrp="1"/>
          </p:cNvSpPr>
          <p:nvPr>
            <p:ph sz="half" idx="1"/>
          </p:nvPr>
        </p:nvSpPr>
        <p:spPr>
          <a:xfrm>
            <a:off x="54324" y="714211"/>
            <a:ext cx="10242678" cy="1228014"/>
          </a:xfrm>
        </p:spPr>
        <p:txBody>
          <a:bodyPr lIns="36000" tIns="36000" rIns="36000" bIns="36000">
            <a:noAutofit/>
          </a:bodyPr>
          <a:lstStyle/>
          <a:p>
            <a:pPr>
              <a:lnSpc>
                <a:spcPct val="100000"/>
              </a:lnSpc>
              <a:spcBef>
                <a:spcPts val="600"/>
              </a:spcBef>
            </a:pPr>
            <a:r>
              <a:rPr lang="en-GB" sz="1600" dirty="0" smtClean="0"/>
              <a:t>The chart shows the recent trend in cases per 100,000 resident population for 7-day periods (the latest one ending 5 days ago to allow for lags in the results of tests). This rate is commonly quoted in national reporting.</a:t>
            </a:r>
          </a:p>
          <a:p>
            <a:pPr>
              <a:lnSpc>
                <a:spcPct val="100000"/>
              </a:lnSpc>
              <a:spcBef>
                <a:spcPts val="600"/>
              </a:spcBef>
            </a:pPr>
            <a:r>
              <a:rPr lang="en-US" sz="1600" dirty="0"/>
              <a:t>The </a:t>
            </a:r>
            <a:r>
              <a:rPr lang="en-US" sz="1600" dirty="0" smtClean="0"/>
              <a:t>Herefordshire rate has fallen again so far during April; having fluctuated between 25 and 35 for much of March, it now stands at 15 per 100,000 (7 days ending 15 April).</a:t>
            </a:r>
          </a:p>
          <a:p>
            <a:pPr>
              <a:lnSpc>
                <a:spcPct val="100000"/>
              </a:lnSpc>
              <a:spcBef>
                <a:spcPts val="600"/>
              </a:spcBef>
            </a:pPr>
            <a:r>
              <a:rPr lang="en-US" sz="1600" dirty="0" smtClean="0"/>
              <a:t>The local </a:t>
            </a:r>
            <a:r>
              <a:rPr lang="en-US" sz="1600" dirty="0"/>
              <a:t>rate </a:t>
            </a:r>
            <a:r>
              <a:rPr lang="en-US" sz="1600" dirty="0" smtClean="0"/>
              <a:t>remains lower than both the national and regional figures.</a:t>
            </a:r>
            <a:endParaRPr lang="en-GB" sz="1600" dirty="0"/>
          </a:p>
        </p:txBody>
      </p:sp>
      <p:pic>
        <p:nvPicPr>
          <p:cNvPr id="4" name="Picture 3" descr="Line chart showing 7 day case rate in Herefordshire, England and the West Midlands since July. " title="Lab-confirmed cases: comparisons"/>
          <p:cNvPicPr>
            <a:picLocks noChangeAspect="1"/>
          </p:cNvPicPr>
          <p:nvPr/>
        </p:nvPicPr>
        <p:blipFill>
          <a:blip r:embed="rId2"/>
          <a:stretch>
            <a:fillRect/>
          </a:stretch>
        </p:blipFill>
        <p:spPr>
          <a:xfrm>
            <a:off x="66833" y="2374063"/>
            <a:ext cx="10149648" cy="3615027"/>
          </a:xfrm>
          <a:prstGeom prst="rect">
            <a:avLst/>
          </a:prstGeom>
        </p:spPr>
      </p:pic>
      <p:sp>
        <p:nvSpPr>
          <p:cNvPr id="5" name="TextBox 4"/>
          <p:cNvSpPr txBox="1"/>
          <p:nvPr/>
        </p:nvSpPr>
        <p:spPr>
          <a:xfrm>
            <a:off x="10273356" y="44624"/>
            <a:ext cx="1847528" cy="6286336"/>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buFontTx/>
              <a:buChar char="-"/>
            </a:pPr>
            <a:r>
              <a:rPr lang="en-US" sz="1150" i="1" dirty="0"/>
              <a:t>Rates per 100,000 resident population give a fairer comparison of the number of cases in each area but they do not take account of the different rates of testing or differences in the age and sex of the local populations. </a:t>
            </a:r>
            <a:endParaRPr lang="en-GB" sz="1150" i="1" dirty="0" smtClean="0"/>
          </a:p>
          <a:p>
            <a:pPr marL="180000" indent="-180000">
              <a:buFontTx/>
              <a:buChar char="-"/>
            </a:pPr>
            <a:endParaRPr lang="en-GB" sz="1150" i="1" dirty="0" smtClean="0"/>
          </a:p>
          <a:p>
            <a:pPr marL="180000" indent="-180000">
              <a:buFontTx/>
              <a:buChar char="-"/>
            </a:pPr>
            <a:r>
              <a:rPr lang="en-GB" sz="1150" i="1" dirty="0" smtClean="0"/>
              <a:t>With </a:t>
            </a:r>
            <a:r>
              <a:rPr lang="en-GB" sz="1150" i="1" dirty="0"/>
              <a:t>one of the smallest ‘upper tier’ local </a:t>
            </a:r>
            <a:r>
              <a:rPr lang="en-GB" sz="1150" i="1" dirty="0" smtClean="0"/>
              <a:t>authority populations (193,200), Herefordshire’s rate can be dramatically affected by relatively small changes in numbers of cases. An average of 28 cases a day in a week would result in a rate of 100 per 100,000.</a:t>
            </a:r>
          </a:p>
          <a:p>
            <a:pPr marL="180000" indent="-180000">
              <a:buFontTx/>
              <a:buChar char="-"/>
            </a:pPr>
            <a:endParaRPr lang="en-GB" sz="1150" i="1" dirty="0" smtClean="0"/>
          </a:p>
          <a:p>
            <a:pPr marL="180000" indent="-180000">
              <a:buFontTx/>
              <a:buChar char="-"/>
            </a:pPr>
            <a:r>
              <a:rPr lang="en-GB" sz="1150" i="1" dirty="0"/>
              <a:t>These are not rates of infection amongst the population: they can only reflect those who have been tested, so numbers are highly dependent on the availability of tests</a:t>
            </a:r>
            <a:r>
              <a:rPr lang="en-GB" sz="1150" i="1" dirty="0" smtClean="0"/>
              <a:t>.</a:t>
            </a:r>
          </a:p>
        </p:txBody>
      </p:sp>
      <p:sp>
        <p:nvSpPr>
          <p:cNvPr id="11" name="TextBox 10"/>
          <p:cNvSpPr txBox="1"/>
          <p:nvPr/>
        </p:nvSpPr>
        <p:spPr>
          <a:xfrm>
            <a:off x="75572" y="6309320"/>
            <a:ext cx="12130488" cy="492443"/>
          </a:xfrm>
          <a:prstGeom prst="rect">
            <a:avLst/>
          </a:prstGeom>
          <a:solidFill>
            <a:schemeClr val="bg1"/>
          </a:solidFill>
        </p:spPr>
        <p:txBody>
          <a:bodyPr wrap="square" rtlCol="0">
            <a:spAutoFit/>
          </a:bodyPr>
          <a:lstStyle/>
          <a:p>
            <a:r>
              <a:rPr lang="en-GB" sz="1200" b="1" dirty="0"/>
              <a:t>  </a:t>
            </a:r>
            <a:r>
              <a:rPr lang="en-GB" sz="1200" b="1" dirty="0" smtClean="0"/>
              <a:t>  </a:t>
            </a:r>
            <a:r>
              <a:rPr lang="en-GB" sz="1400" b="1" dirty="0" smtClean="0"/>
              <a:t>Where can I find out more? </a:t>
            </a:r>
            <a:r>
              <a:rPr lang="en-GB" sz="1200" dirty="0" smtClean="0"/>
              <a:t>The graph is based </a:t>
            </a:r>
            <a:r>
              <a:rPr lang="en-GB" sz="1200" dirty="0"/>
              <a:t>on daily updated </a:t>
            </a:r>
            <a:r>
              <a:rPr lang="en-GB" sz="1200" dirty="0">
                <a:hlinkClick r:id="rId3"/>
              </a:rPr>
              <a:t>PHE data on lab-confirmed </a:t>
            </a:r>
            <a:r>
              <a:rPr lang="en-GB" sz="1200" dirty="0" smtClean="0">
                <a:hlinkClick r:id="rId3"/>
              </a:rPr>
              <a:t>cases</a:t>
            </a:r>
            <a:r>
              <a:rPr lang="en-GB" sz="1200" dirty="0" smtClean="0"/>
              <a:t>. </a:t>
            </a:r>
            <a:r>
              <a:rPr lang="en-GB" sz="1200" dirty="0"/>
              <a:t>Further </a:t>
            </a:r>
            <a:r>
              <a:rPr lang="en-GB" sz="1200" dirty="0" smtClean="0"/>
              <a:t>comparisons are included in the</a:t>
            </a:r>
            <a:r>
              <a:rPr lang="en-GB" sz="1200" b="1" dirty="0" smtClean="0"/>
              <a:t> </a:t>
            </a:r>
            <a:r>
              <a:rPr lang="en-GB" sz="1200" dirty="0" smtClean="0">
                <a:hlinkClick r:id="rId4"/>
              </a:rPr>
              <a:t>LG </a:t>
            </a:r>
            <a:r>
              <a:rPr lang="en-GB" sz="1200" dirty="0">
                <a:hlinkClick r:id="rId4"/>
              </a:rPr>
              <a:t>Inform</a:t>
            </a:r>
            <a:r>
              <a:rPr lang="en-GB" sz="1200" dirty="0"/>
              <a:t> </a:t>
            </a:r>
            <a:r>
              <a:rPr lang="en-GB" sz="1200" dirty="0" smtClean="0"/>
              <a:t>dashboard. You can also view the local 7-day case rates and numbers on the </a:t>
            </a:r>
            <a:r>
              <a:rPr lang="en-GB" sz="1200" dirty="0" smtClean="0">
                <a:hlinkClick r:id="rId5"/>
              </a:rPr>
              <a:t>Herefordshire Council website</a:t>
            </a:r>
            <a:r>
              <a:rPr lang="en-GB" sz="1200" dirty="0" smtClean="0"/>
              <a:t>.</a:t>
            </a:r>
            <a:endParaRPr lang="en-GB" sz="1200" dirty="0"/>
          </a:p>
        </p:txBody>
      </p:sp>
      <p:pic>
        <p:nvPicPr>
          <p:cNvPr id="12" name="Picture 11" descr="&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0" y="6300147"/>
            <a:ext cx="312179" cy="285108"/>
          </a:xfrm>
          <a:prstGeom prst="rect">
            <a:avLst/>
          </a:prstGeom>
        </p:spPr>
      </p:pic>
    </p:spTree>
    <p:extLst>
      <p:ext uri="{BB962C8B-B14F-4D97-AF65-F5344CB8AC3E}">
        <p14:creationId xmlns:p14="http://schemas.microsoft.com/office/powerpoint/2010/main" val="263711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p showing case rates in Herefordshing and surrounding authorities" title="Lab-confirmed cases: comparison with neighbouring authorities"/>
          <p:cNvSpPr>
            <a:spLocks noGrp="1"/>
          </p:cNvSpPr>
          <p:nvPr>
            <p:ph type="title"/>
          </p:nvPr>
        </p:nvSpPr>
        <p:spPr>
          <a:xfrm>
            <a:off x="114118" y="282334"/>
            <a:ext cx="7139708" cy="749978"/>
          </a:xfrm>
        </p:spPr>
        <p:txBody>
          <a:bodyPr>
            <a:noAutofit/>
          </a:bodyPr>
          <a:lstStyle/>
          <a:p>
            <a:r>
              <a:rPr lang="en-GB" sz="2400" b="1" dirty="0" smtClean="0"/>
              <a:t>Lab-confirmed cases: comparison</a:t>
            </a:r>
            <a:r>
              <a:rPr lang="en-GB" sz="2400" b="1" dirty="0"/>
              <a:t> </a:t>
            </a:r>
            <a:r>
              <a:rPr lang="en-GB" sz="2400" b="1" dirty="0" smtClean="0"/>
              <a:t>with neighbouring authorities</a:t>
            </a:r>
            <a:endParaRPr lang="en-GB" sz="2400" b="1" dirty="0"/>
          </a:p>
        </p:txBody>
      </p:sp>
      <p:sp>
        <p:nvSpPr>
          <p:cNvPr id="2" name="TextBox 1"/>
          <p:cNvSpPr txBox="1"/>
          <p:nvPr/>
        </p:nvSpPr>
        <p:spPr>
          <a:xfrm>
            <a:off x="297032" y="1188932"/>
            <a:ext cx="5726959" cy="4570482"/>
          </a:xfrm>
          <a:prstGeom prst="rect">
            <a:avLst/>
          </a:prstGeom>
          <a:noFill/>
        </p:spPr>
        <p:txBody>
          <a:bodyPr wrap="square" rtlCol="0">
            <a:spAutoFit/>
          </a:bodyPr>
          <a:lstStyle/>
          <a:p>
            <a:pPr>
              <a:spcBef>
                <a:spcPts val="600"/>
              </a:spcBef>
            </a:pPr>
            <a:r>
              <a:rPr lang="en-GB" sz="2000" dirty="0" smtClean="0">
                <a:solidFill>
                  <a:srgbClr val="282E2B"/>
                </a:solidFill>
              </a:rPr>
              <a:t>Latest published comparisons, for the week ending 15 April*, show:  </a:t>
            </a:r>
          </a:p>
          <a:p>
            <a:pPr marL="285750" indent="-285750">
              <a:spcBef>
                <a:spcPts val="600"/>
              </a:spcBef>
              <a:buFont typeface="Arial" panose="020B0604020202020204" pitchFamily="34" charset="0"/>
              <a:buChar char="•"/>
            </a:pPr>
            <a:r>
              <a:rPr lang="en-GB" dirty="0" smtClean="0">
                <a:solidFill>
                  <a:srgbClr val="282E2B"/>
                </a:solidFill>
              </a:rPr>
              <a:t>Herefordshire’s rate increased by 40% over the seven days</a:t>
            </a:r>
            <a:r>
              <a:rPr lang="en-GB" dirty="0">
                <a:solidFill>
                  <a:srgbClr val="282E2B"/>
                </a:solidFill>
              </a:rPr>
              <a:t> </a:t>
            </a:r>
            <a:r>
              <a:rPr lang="en-GB" dirty="0" smtClean="0">
                <a:solidFill>
                  <a:srgbClr val="282E2B"/>
                </a:solidFill>
              </a:rPr>
              <a:t>– but this reflects an increase of just 8 cases</a:t>
            </a:r>
          </a:p>
          <a:p>
            <a:pPr marL="285750" indent="-285750">
              <a:spcBef>
                <a:spcPts val="600"/>
              </a:spcBef>
              <a:buFont typeface="Arial" panose="020B0604020202020204" pitchFamily="34" charset="0"/>
              <a:buChar char="•"/>
            </a:pPr>
            <a:r>
              <a:rPr lang="en-GB" dirty="0" smtClean="0">
                <a:solidFill>
                  <a:srgbClr val="282E2B"/>
                </a:solidFill>
              </a:rPr>
              <a:t>Fluctuations in rates are to be expected when absolute numbers of cases are so low so comparisons of increases/decreases aren’t particularly useful.  </a:t>
            </a:r>
          </a:p>
          <a:p>
            <a:pPr marL="285750" indent="-285750">
              <a:spcBef>
                <a:spcPts val="600"/>
              </a:spcBef>
              <a:buFont typeface="Arial" panose="020B0604020202020204" pitchFamily="34" charset="0"/>
              <a:buChar char="•"/>
            </a:pPr>
            <a:r>
              <a:rPr lang="en-GB" dirty="0" smtClean="0">
                <a:solidFill>
                  <a:srgbClr val="282E2B"/>
                </a:solidFill>
              </a:rPr>
              <a:t>All neighbouring areas have rates below the national average: between 10 and 19 per 100,000 population, with the exception of Monmouthshire (4)</a:t>
            </a:r>
          </a:p>
          <a:p>
            <a:pPr>
              <a:spcBef>
                <a:spcPts val="600"/>
              </a:spcBef>
            </a:pPr>
            <a:endParaRPr lang="en-GB" dirty="0">
              <a:solidFill>
                <a:srgbClr val="282E2B"/>
              </a:solidFill>
            </a:endParaRPr>
          </a:p>
          <a:p>
            <a:pPr>
              <a:spcBef>
                <a:spcPts val="600"/>
              </a:spcBef>
            </a:pPr>
            <a:r>
              <a:rPr lang="en-GB" sz="1400" dirty="0" smtClean="0">
                <a:solidFill>
                  <a:srgbClr val="282E2B"/>
                </a:solidFill>
              </a:rPr>
              <a:t>* Note that he slight lag in this data reflects the latest date for which complete data is available from test results </a:t>
            </a:r>
          </a:p>
        </p:txBody>
      </p:sp>
      <p:grpSp>
        <p:nvGrpSpPr>
          <p:cNvPr id="4" name="Group 3"/>
          <p:cNvGrpSpPr/>
          <p:nvPr/>
        </p:nvGrpSpPr>
        <p:grpSpPr>
          <a:xfrm>
            <a:off x="6240016" y="287621"/>
            <a:ext cx="5951984" cy="5762705"/>
            <a:chOff x="6240016" y="287621"/>
            <a:chExt cx="5951984" cy="5762705"/>
          </a:xfrm>
        </p:grpSpPr>
        <p:sp>
          <p:nvSpPr>
            <p:cNvPr id="6" name="TextBox 5"/>
            <p:cNvSpPr txBox="1"/>
            <p:nvPr/>
          </p:nvSpPr>
          <p:spPr>
            <a:xfrm>
              <a:off x="9161923" y="5680994"/>
              <a:ext cx="3030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a:t>
              </a:r>
              <a:r>
                <a:rPr lang="en-GB" sz="1400" dirty="0" smtClean="0">
                  <a:solidFill>
                    <a:srgbClr val="282E2B"/>
                  </a:solidFill>
                  <a:latin typeface="Arial" panose="020B0604020202020204"/>
                </a:rPr>
                <a:t>9/4</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/21 to </a:t>
              </a:r>
              <a:r>
                <a:rPr lang="en-GB" sz="1400" dirty="0" smtClean="0">
                  <a:solidFill>
                    <a:srgbClr val="282E2B"/>
                  </a:solidFill>
                  <a:latin typeface="Arial" panose="020B0604020202020204"/>
                </a:rPr>
                <a:t>15</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/4/21</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9" name="Picture 8" descr="Map of latest case rates in Herefordshire and neighbouring authorities, indicating that all are below 20 per 100,000"/>
            <p:cNvPicPr>
              <a:picLocks noChangeAspect="1"/>
            </p:cNvPicPr>
            <p:nvPr/>
          </p:nvPicPr>
          <p:blipFill>
            <a:blip r:embed="rId3"/>
            <a:stretch>
              <a:fillRect/>
            </a:stretch>
          </p:blipFill>
          <p:spPr>
            <a:xfrm>
              <a:off x="6240016" y="287621"/>
              <a:ext cx="5294244" cy="5477255"/>
            </a:xfrm>
            <a:prstGeom prst="rect">
              <a:avLst/>
            </a:prstGeom>
          </p:spPr>
        </p:pic>
        <p:pic>
          <p:nvPicPr>
            <p:cNvPr id="5" name="Picture 4" descr="Map legend showing how darker colours represent higher rates" title="Map legend"/>
            <p:cNvPicPr>
              <a:picLocks noChangeAspect="1"/>
            </p:cNvPicPr>
            <p:nvPr/>
          </p:nvPicPr>
          <p:blipFill>
            <a:blip r:embed="rId4"/>
            <a:stretch>
              <a:fillRect/>
            </a:stretch>
          </p:blipFill>
          <p:spPr>
            <a:xfrm>
              <a:off x="11101214" y="1367430"/>
              <a:ext cx="864096" cy="1510411"/>
            </a:xfrm>
            <a:prstGeom prst="rect">
              <a:avLst/>
            </a:prstGeom>
          </p:spPr>
        </p:pic>
      </p:grpSp>
      <p:sp>
        <p:nvSpPr>
          <p:cNvPr id="17" name="TextBox 16"/>
          <p:cNvSpPr txBox="1"/>
          <p:nvPr/>
        </p:nvSpPr>
        <p:spPr>
          <a:xfrm>
            <a:off x="80988" y="6193034"/>
            <a:ext cx="8175251" cy="523220"/>
          </a:xfrm>
          <a:prstGeom prst="rect">
            <a:avLst/>
          </a:prstGeom>
          <a:solidFill>
            <a:schemeClr val="bg1"/>
          </a:solidFill>
        </p:spPr>
        <p:txBody>
          <a:bodyPr wrap="square" rtlCol="0">
            <a:spAutoFit/>
          </a:bodyPr>
          <a:lstStyle/>
          <a:p>
            <a:pPr marL="357188"/>
            <a:r>
              <a:rPr lang="en-GB" sz="1400" b="1" dirty="0" smtClean="0"/>
              <a:t>      Where can I find out more? </a:t>
            </a:r>
            <a:r>
              <a:rPr lang="en-GB" sz="1400" dirty="0"/>
              <a:t>M</a:t>
            </a:r>
            <a:r>
              <a:rPr lang="en-GB" sz="1400" dirty="0" smtClean="0"/>
              <a:t>aps comparing 7 day numbers of cases and rates per 100,000 people are updated </a:t>
            </a:r>
            <a:r>
              <a:rPr lang="en-GB" sz="1400" dirty="0"/>
              <a:t>daily </a:t>
            </a:r>
            <a:r>
              <a:rPr lang="en-GB" sz="1400" dirty="0" smtClean="0"/>
              <a:t>by PHE </a:t>
            </a:r>
            <a:r>
              <a:rPr lang="en-GB" sz="1400" dirty="0"/>
              <a:t>at </a:t>
            </a:r>
            <a:r>
              <a:rPr lang="en-GB" sz="1400" dirty="0" smtClean="0">
                <a:hlinkClick r:id="rId5"/>
              </a:rPr>
              <a:t>https</a:t>
            </a:r>
            <a:r>
              <a:rPr lang="en-GB" sz="1400" dirty="0">
                <a:hlinkClick r:id="rId5"/>
              </a:rPr>
              <a:t>://coronavirus.data.gov.uk</a:t>
            </a:r>
            <a:r>
              <a:rPr lang="en-GB" sz="1400" dirty="0" smtClean="0">
                <a:hlinkClick r:id="rId5"/>
              </a:rPr>
              <a:t>/</a:t>
            </a:r>
            <a:r>
              <a:rPr lang="en-GB" sz="1400" dirty="0" smtClean="0"/>
              <a:t>.</a:t>
            </a:r>
            <a:endParaRPr lang="en-GB" sz="1400" dirty="0"/>
          </a:p>
        </p:txBody>
      </p:sp>
      <p:pic>
        <p:nvPicPr>
          <p:cNvPr id="18" name="Picture 17" descr="magnifying glass icon"/>
          <p:cNvPicPr>
            <a:picLocks noChangeAspect="1"/>
          </p:cNvPicPr>
          <p:nvPr/>
        </p:nvPicPr>
        <p:blipFill rotWithShape="1">
          <a:blip r:embed="rId6">
            <a:clrChange>
              <a:clrFrom>
                <a:srgbClr val="FFFFFF"/>
              </a:clrFrom>
              <a:clrTo>
                <a:srgbClr val="FFFFFF">
                  <a:alpha val="0"/>
                </a:srgbClr>
              </a:clrTo>
            </a:clrChange>
          </a:blip>
          <a:srcRect l="8548"/>
          <a:stretch/>
        </p:blipFill>
        <p:spPr>
          <a:xfrm>
            <a:off x="108420" y="6232101"/>
            <a:ext cx="377226" cy="384543"/>
          </a:xfrm>
          <a:prstGeom prst="rect">
            <a:avLst/>
          </a:prstGeom>
        </p:spPr>
      </p:pic>
    </p:spTree>
    <p:extLst>
      <p:ext uri="{BB962C8B-B14F-4D97-AF65-F5344CB8AC3E}">
        <p14:creationId xmlns:p14="http://schemas.microsoft.com/office/powerpoint/2010/main" val="3425609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16632"/>
            <a:ext cx="11494781" cy="606804"/>
          </a:xfrm>
        </p:spPr>
        <p:txBody>
          <a:bodyPr>
            <a:normAutofit/>
          </a:bodyPr>
          <a:lstStyle/>
          <a:p>
            <a:pPr lvl="0">
              <a:defRPr/>
            </a:pPr>
            <a:r>
              <a:rPr lang="en-GB" sz="2400" b="1" dirty="0">
                <a:solidFill>
                  <a:srgbClr val="282E2B"/>
                </a:solidFill>
                <a:cs typeface="Arial" panose="020B0604020202020204" pitchFamily="34" charset="0"/>
              </a:rPr>
              <a:t>Demographics of COVID-19: rates per 100,000 by age over time</a:t>
            </a:r>
          </a:p>
        </p:txBody>
      </p:sp>
      <p:sp>
        <p:nvSpPr>
          <p:cNvPr id="10" name="Title 1"/>
          <p:cNvSpPr txBox="1">
            <a:spLocks/>
          </p:cNvSpPr>
          <p:nvPr/>
        </p:nvSpPr>
        <p:spPr>
          <a:xfrm>
            <a:off x="-13285" y="790049"/>
            <a:ext cx="12166781" cy="2659495"/>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2000" lvl="0" indent="-180000">
              <a:lnSpc>
                <a:spcPct val="100000"/>
              </a:lnSpc>
              <a:spcBef>
                <a:spcPts val="1000"/>
              </a:spcBef>
              <a:buFont typeface="Arial" panose="020B0604020202020204" pitchFamily="34" charset="0"/>
              <a:buChar char="•"/>
              <a:defRPr/>
            </a:pPr>
            <a:r>
              <a:rPr lang="en-US" sz="1800" dirty="0" smtClean="0">
                <a:latin typeface="+mn-lt"/>
              </a:rPr>
              <a:t>This </a:t>
            </a:r>
            <a:r>
              <a:rPr lang="en-US" sz="1800" dirty="0">
                <a:latin typeface="+mn-lt"/>
              </a:rPr>
              <a:t>“heat map” </a:t>
            </a:r>
            <a:r>
              <a:rPr lang="en-US" sz="1800" dirty="0" smtClean="0">
                <a:latin typeface="+mn-lt"/>
              </a:rPr>
              <a:t>shows how the 7-day rates per 100,000 for specific age groups have changed each week from September.  Each row represents an age group.  As rates increase, the chart </a:t>
            </a:r>
            <a:r>
              <a:rPr lang="en-US" sz="1800" dirty="0" err="1" smtClean="0">
                <a:latin typeface="+mn-lt"/>
              </a:rPr>
              <a:t>colours</a:t>
            </a:r>
            <a:r>
              <a:rPr lang="en-US" sz="1800" dirty="0" smtClean="0">
                <a:latin typeface="+mn-lt"/>
              </a:rPr>
              <a:t> become darker.</a:t>
            </a:r>
          </a:p>
          <a:p>
            <a:pPr marL="709200" lvl="1" indent="-180000">
              <a:lnSpc>
                <a:spcPct val="114000"/>
              </a:lnSpc>
              <a:spcBef>
                <a:spcPts val="1000"/>
              </a:spcBef>
              <a:buFont typeface="Arial" panose="020B0604020202020204" pitchFamily="34" charset="0"/>
              <a:buChar char="•"/>
              <a:defRPr/>
            </a:pPr>
            <a:r>
              <a:rPr lang="en-US" sz="1400" dirty="0"/>
              <a:t>I</a:t>
            </a:r>
            <a:r>
              <a:rPr lang="en-US" sz="1400" dirty="0" smtClean="0"/>
              <a:t>t </a:t>
            </a:r>
            <a:r>
              <a:rPr lang="en-US" sz="1400" dirty="0"/>
              <a:t>is important to note that rates per 100,000 can be significantly affected by relatively small numbers of cases in a population as small as Herefordshire, even more </a:t>
            </a:r>
            <a:r>
              <a:rPr lang="en-US" sz="1400" dirty="0" smtClean="0"/>
              <a:t>so when broken down into age-groups.  The absolute number of cases are shown as context.  This is especially true in the current situation of single-figure case numbers in some groups.</a:t>
            </a:r>
          </a:p>
          <a:p>
            <a:pPr marL="252000" indent="-180000">
              <a:lnSpc>
                <a:spcPct val="100000"/>
              </a:lnSpc>
              <a:spcBef>
                <a:spcPts val="1000"/>
              </a:spcBef>
              <a:buFont typeface="Arial" panose="020B0604020202020204" pitchFamily="34" charset="0"/>
              <a:buChar char="•"/>
              <a:defRPr/>
            </a:pPr>
            <a:r>
              <a:rPr lang="en-US" sz="1800" dirty="0" smtClean="0">
                <a:latin typeface="+mn-lt"/>
              </a:rPr>
              <a:t>Overall rates have fallen in the last couple of weeks and are now at levels last seen in late September, and i</a:t>
            </a:r>
            <a:r>
              <a:rPr lang="en-US" sz="1800" dirty="0" smtClean="0"/>
              <a:t>n the last week </a:t>
            </a:r>
            <a:r>
              <a:rPr lang="en-US" sz="1800" dirty="0"/>
              <a:t>there </a:t>
            </a:r>
            <a:r>
              <a:rPr lang="en-US" sz="1800" dirty="0" smtClean="0"/>
              <a:t>were no more than five </a:t>
            </a:r>
            <a:r>
              <a:rPr lang="en-US" sz="1800" dirty="0"/>
              <a:t>cases </a:t>
            </a:r>
            <a:r>
              <a:rPr lang="en-US" sz="1800" dirty="0" smtClean="0"/>
              <a:t>in any age group. </a:t>
            </a:r>
          </a:p>
          <a:p>
            <a:pPr marL="252000" indent="-180000">
              <a:lnSpc>
                <a:spcPct val="100000"/>
              </a:lnSpc>
              <a:spcBef>
                <a:spcPts val="1000"/>
              </a:spcBef>
              <a:buFont typeface="Arial" panose="020B0604020202020204" pitchFamily="34" charset="0"/>
              <a:buChar char="•"/>
              <a:defRPr/>
            </a:pPr>
            <a:r>
              <a:rPr lang="en-US" sz="1800" dirty="0"/>
              <a:t>R</a:t>
            </a:r>
            <a:r>
              <a:rPr lang="en-US" sz="1800" dirty="0" smtClean="0"/>
              <a:t>ates </a:t>
            </a:r>
            <a:r>
              <a:rPr lang="en-US" sz="1800" dirty="0"/>
              <a:t>remain low among those aged 60 and </a:t>
            </a:r>
            <a:r>
              <a:rPr lang="en-US" sz="1800" dirty="0" smtClean="0"/>
              <a:t>over with only three new cases in the seven days to 16 April.</a:t>
            </a:r>
            <a:endParaRPr lang="en-US" sz="1800" dirty="0"/>
          </a:p>
          <a:p>
            <a:pPr marL="252000" indent="-180000">
              <a:lnSpc>
                <a:spcPct val="100000"/>
              </a:lnSpc>
              <a:spcBef>
                <a:spcPts val="600"/>
              </a:spcBef>
              <a:buFont typeface="Arial" panose="020B0604020202020204" pitchFamily="34" charset="0"/>
              <a:buChar char="•"/>
              <a:defRPr/>
            </a:pPr>
            <a:endParaRPr lang="en-US" sz="1800" dirty="0" smtClean="0">
              <a:latin typeface="+mn-lt"/>
            </a:endParaRPr>
          </a:p>
        </p:txBody>
      </p:sp>
      <p:pic>
        <p:nvPicPr>
          <p:cNvPr id="6" name="Picture 5" descr="Table showing weekly 7 day case rate in different age groups from September 2020 onwards" title="Demographics of COVID-19: rates per 100,000 by age over time"/>
          <p:cNvPicPr>
            <a:picLocks noChangeAspect="1"/>
          </p:cNvPicPr>
          <p:nvPr/>
        </p:nvPicPr>
        <p:blipFill rotWithShape="1">
          <a:blip r:embed="rId3"/>
          <a:srcRect t="3949" b="3135"/>
          <a:stretch/>
        </p:blipFill>
        <p:spPr>
          <a:xfrm>
            <a:off x="-1" y="3288617"/>
            <a:ext cx="12153497" cy="3569383"/>
          </a:xfrm>
          <a:prstGeom prst="rect">
            <a:avLst/>
          </a:prstGeom>
        </p:spPr>
      </p:pic>
    </p:spTree>
    <p:extLst>
      <p:ext uri="{BB962C8B-B14F-4D97-AF65-F5344CB8AC3E}">
        <p14:creationId xmlns:p14="http://schemas.microsoft.com/office/powerpoint/2010/main" val="3726023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 template" id="{A72885D0-1A2A-4C58-88F4-C6E254859E9C}" vid="{919AB1B9-D6A2-494B-9B36-386A580FCF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59795</TotalTime>
  <Words>3563</Words>
  <Application>Microsoft Office PowerPoint</Application>
  <PresentationFormat>Widescreen</PresentationFormat>
  <Paragraphs>164</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Lato</vt:lpstr>
      <vt:lpstr>Times New Roman</vt:lpstr>
      <vt:lpstr>Wingdings</vt:lpstr>
      <vt:lpstr>2_Office Theme</vt:lpstr>
      <vt:lpstr>PowerPoint Presentation</vt:lpstr>
      <vt:lpstr>Contents </vt:lpstr>
      <vt:lpstr>Covid-19 in Herefordshire: key messages, 21 April</vt:lpstr>
      <vt:lpstr>Symptomatic COVID-19 testing: PCR tests and positivity</vt:lpstr>
      <vt:lpstr>COVID-19 testing: Lateral Flow Device (LFD) tests</vt:lpstr>
      <vt:lpstr>Lab-confirmed COVID-19 cases in Herefordshire</vt:lpstr>
      <vt:lpstr>Lab-confirmed cases: comparisons</vt:lpstr>
      <vt:lpstr>Lab-confirmed cases: comparison with neighbouring authorities</vt:lpstr>
      <vt:lpstr>Demographics of COVID-19: rates per 100,000 by age over time</vt:lpstr>
      <vt:lpstr>Lab-confirmed cases around the county: this week</vt:lpstr>
      <vt:lpstr>Lab-confirmed cases around the county: trends in rates over time</vt:lpstr>
      <vt:lpstr>Vaccinations in Herefordshire</vt:lpstr>
      <vt:lpstr>Patients with Covid-19 in Herefordshire hospitals</vt:lpstr>
      <vt:lpstr>Profile of deaths: published data</vt:lpstr>
      <vt:lpstr>Effects of lockdown on population movement</vt:lpstr>
      <vt:lpstr>Other resources</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Shield List</dc:title>
  <dc:creator>Harris, Paul</dc:creator>
  <cp:lastModifiedBy>Helm, Dave</cp:lastModifiedBy>
  <cp:revision>2829</cp:revision>
  <dcterms:created xsi:type="dcterms:W3CDTF">2020-04-22T15:49:00Z</dcterms:created>
  <dcterms:modified xsi:type="dcterms:W3CDTF">2021-04-22T16:00:36Z</dcterms:modified>
</cp:coreProperties>
</file>