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8"/>
  </p:notesMasterIdLst>
  <p:sldIdLst>
    <p:sldId id="342" r:id="rId2"/>
    <p:sldId id="267" r:id="rId3"/>
    <p:sldId id="490" r:id="rId4"/>
    <p:sldId id="438" r:id="rId5"/>
    <p:sldId id="439" r:id="rId6"/>
    <p:sldId id="427" r:id="rId7"/>
    <p:sldId id="347" r:id="rId8"/>
    <p:sldId id="428" r:id="rId9"/>
    <p:sldId id="378" r:id="rId10"/>
    <p:sldId id="453" r:id="rId11"/>
    <p:sldId id="444" r:id="rId12"/>
    <p:sldId id="494" r:id="rId13"/>
    <p:sldId id="486" r:id="rId14"/>
    <p:sldId id="495" r:id="rId15"/>
    <p:sldId id="456" r:id="rId16"/>
    <p:sldId id="38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rthy, Charlotte" initials="WC" lastIdx="320" clrIdx="0">
    <p:extLst>
      <p:ext uri="{19B8F6BF-5375-455C-9EA6-DF929625EA0E}">
        <p15:presenceInfo xmlns:p15="http://schemas.microsoft.com/office/powerpoint/2012/main" userId="S-1-5-21-2047894233-766325340-581009308-6655" providerId="AD"/>
      </p:ext>
    </p:extLst>
  </p:cmAuthor>
  <p:cmAuthor id="2" name="Howell-Jones, Rebecca" initials="HR" lastIdx="68" clrIdx="1">
    <p:extLst>
      <p:ext uri="{19B8F6BF-5375-455C-9EA6-DF929625EA0E}">
        <p15:presenceInfo xmlns:p15="http://schemas.microsoft.com/office/powerpoint/2012/main" userId="S-1-5-21-2047894233-766325340-581009308-93377" providerId="AD"/>
      </p:ext>
    </p:extLst>
  </p:cmAuthor>
  <p:cmAuthor id="3" name="Spanjers, Katie" initials="SK" lastIdx="72" clrIdx="2">
    <p:extLst>
      <p:ext uri="{19B8F6BF-5375-455C-9EA6-DF929625EA0E}">
        <p15:presenceInfo xmlns:p15="http://schemas.microsoft.com/office/powerpoint/2012/main" userId="S-1-5-21-2047894233-766325340-581009308-107918" providerId="AD"/>
      </p:ext>
    </p:extLst>
  </p:cmAuthor>
  <p:cmAuthor id="4" name="Nikitik, Christopher" initials="NC" lastIdx="29" clrIdx="3">
    <p:extLst>
      <p:ext uri="{19B8F6BF-5375-455C-9EA6-DF929625EA0E}">
        <p15:presenceInfo xmlns:p15="http://schemas.microsoft.com/office/powerpoint/2012/main" userId="S-1-5-21-2047894233-766325340-581009308-813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6A691"/>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93489" autoAdjust="0"/>
  </p:normalViewPr>
  <p:slideViewPr>
    <p:cSldViewPr>
      <p:cViewPr varScale="1">
        <p:scale>
          <a:sx n="68" d="100"/>
          <a:sy n="68" d="100"/>
        </p:scale>
        <p:origin x="9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1464B-D1DB-49BA-9ADD-B38A44DD8FF1}" type="datetimeFigureOut">
              <a:rPr lang="en-GB" smtClean="0"/>
              <a:t>29/03/2021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87CAC-1A4F-4EE9-9CD3-3DDB706FC04B}" type="slidenum">
              <a:rPr lang="en-GB" smtClean="0"/>
              <a:t>‹#›</a:t>
            </a:fld>
            <a:endParaRPr lang="en-GB"/>
          </a:p>
        </p:txBody>
      </p:sp>
    </p:spTree>
    <p:extLst>
      <p:ext uri="{BB962C8B-B14F-4D97-AF65-F5344CB8AC3E}">
        <p14:creationId xmlns:p14="http://schemas.microsoft.com/office/powerpoint/2010/main" val="4228290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2</a:t>
            </a:fld>
            <a:endParaRPr lang="en-GB"/>
          </a:p>
        </p:txBody>
      </p:sp>
    </p:spTree>
    <p:extLst>
      <p:ext uri="{BB962C8B-B14F-4D97-AF65-F5344CB8AC3E}">
        <p14:creationId xmlns:p14="http://schemas.microsoft.com/office/powerpoint/2010/main" val="2457753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13</a:t>
            </a:fld>
            <a:endParaRPr lang="en-GB"/>
          </a:p>
        </p:txBody>
      </p:sp>
    </p:spTree>
    <p:extLst>
      <p:ext uri="{BB962C8B-B14F-4D97-AF65-F5344CB8AC3E}">
        <p14:creationId xmlns:p14="http://schemas.microsoft.com/office/powerpoint/2010/main" val="1496805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F87CAC-1A4F-4EE9-9CD3-3DDB706FC04B}" type="slidenum">
              <a:rPr lang="en-GB" smtClean="0"/>
              <a:t>14</a:t>
            </a:fld>
            <a:endParaRPr lang="en-GB"/>
          </a:p>
        </p:txBody>
      </p:sp>
    </p:spTree>
    <p:extLst>
      <p:ext uri="{BB962C8B-B14F-4D97-AF65-F5344CB8AC3E}">
        <p14:creationId xmlns:p14="http://schemas.microsoft.com/office/powerpoint/2010/main" val="415338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87CAC-1A4F-4EE9-9CD3-3DDB706FC0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2574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4</a:t>
            </a:fld>
            <a:endParaRPr lang="en-GB"/>
          </a:p>
        </p:txBody>
      </p:sp>
    </p:spTree>
    <p:extLst>
      <p:ext uri="{BB962C8B-B14F-4D97-AF65-F5344CB8AC3E}">
        <p14:creationId xmlns:p14="http://schemas.microsoft.com/office/powerpoint/2010/main" val="1288326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5</a:t>
            </a:fld>
            <a:endParaRPr lang="en-GB"/>
          </a:p>
        </p:txBody>
      </p:sp>
    </p:spTree>
    <p:extLst>
      <p:ext uri="{BB962C8B-B14F-4D97-AF65-F5344CB8AC3E}">
        <p14:creationId xmlns:p14="http://schemas.microsoft.com/office/powerpoint/2010/main" val="3472613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6</a:t>
            </a:fld>
            <a:endParaRPr lang="en-GB"/>
          </a:p>
        </p:txBody>
      </p:sp>
    </p:spTree>
    <p:extLst>
      <p:ext uri="{BB962C8B-B14F-4D97-AF65-F5344CB8AC3E}">
        <p14:creationId xmlns:p14="http://schemas.microsoft.com/office/powerpoint/2010/main" val="2370501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8</a:t>
            </a:fld>
            <a:endParaRPr lang="en-GB"/>
          </a:p>
        </p:txBody>
      </p:sp>
    </p:spTree>
    <p:extLst>
      <p:ext uri="{BB962C8B-B14F-4D97-AF65-F5344CB8AC3E}">
        <p14:creationId xmlns:p14="http://schemas.microsoft.com/office/powerpoint/2010/main" val="3359433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9</a:t>
            </a:fld>
            <a:endParaRPr lang="en-GB"/>
          </a:p>
        </p:txBody>
      </p:sp>
    </p:spTree>
    <p:extLst>
      <p:ext uri="{BB962C8B-B14F-4D97-AF65-F5344CB8AC3E}">
        <p14:creationId xmlns:p14="http://schemas.microsoft.com/office/powerpoint/2010/main" val="1005432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87CAC-1A4F-4EE9-9CD3-3DDB706FC0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238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F87CAC-1A4F-4EE9-9CD3-3DDB706FC04B}" type="slidenum">
              <a:rPr lang="en-GB" smtClean="0"/>
              <a:t>12</a:t>
            </a:fld>
            <a:endParaRPr lang="en-GB"/>
          </a:p>
        </p:txBody>
      </p:sp>
    </p:spTree>
    <p:extLst>
      <p:ext uri="{BB962C8B-B14F-4D97-AF65-F5344CB8AC3E}">
        <p14:creationId xmlns:p14="http://schemas.microsoft.com/office/powerpoint/2010/main" val="2752070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65138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7342" y="1825625"/>
            <a:ext cx="5732463" cy="42004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635136" cy="42004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35966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03605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27870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7342" y="365129"/>
            <a:ext cx="11519999"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87337" y="1825627"/>
            <a:ext cx="11520000" cy="42060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283464" y="6283139"/>
            <a:ext cx="3615529" cy="378226"/>
          </a:xfrm>
          <a:prstGeom prst="rect">
            <a:avLst/>
          </a:prstGeom>
        </p:spPr>
      </p:pic>
      <p:sp>
        <p:nvSpPr>
          <p:cNvPr id="14" name="Rectangle 13"/>
          <p:cNvSpPr/>
          <p:nvPr userDrawn="1"/>
        </p:nvSpPr>
        <p:spPr>
          <a:xfrm>
            <a:off x="287337" y="6031689"/>
            <a:ext cx="11520000" cy="134937"/>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8416" y="6338505"/>
            <a:ext cx="2709121" cy="311381"/>
          </a:xfrm>
          <a:prstGeom prst="rect">
            <a:avLst/>
          </a:prstGeom>
        </p:spPr>
      </p:pic>
    </p:spTree>
    <p:extLst>
      <p:ext uri="{BB962C8B-B14F-4D97-AF65-F5344CB8AC3E}">
        <p14:creationId xmlns:p14="http://schemas.microsoft.com/office/powerpoint/2010/main" val="101237135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timing>
    <p:tnLst>
      <p:par>
        <p:cTn id="1" dur="indefinite" restart="never" nodeType="tmRoot"/>
      </p:par>
    </p:tnLst>
  </p:timing>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coronavirus-staging.data.gov.uk/details/interactive-map"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england.nhs.uk/statistics/statistical-work-areas/covid-19-vaccination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hyperlink" Target="https://coronavirus.data.gov.uk/"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hyperlink" Target="https://www.ons.gov.uk/peoplepopulationandcommunity/birthsdeathsandmarriages/deaths/datasets/weeklyprovisionalfiguresondeathsregisteredinenglandandwales" TargetMode="External"/><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hyperlink" Target="https://coronavirus.data.gov.uk/details/deaths?areaType=ltla&amp;areaName=Herefordshire,%20County%20o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ons.gov.uk/peoplepopulationandcommunity/healthandsocialcare/causesofdeath/articles/deathsinvolvingcovid19interactivemap/2020-06-12" TargetMode="External"/><Relationship Id="rId2" Type="http://schemas.openxmlformats.org/officeDocument/2006/relationships/hyperlink" Target="https://www.ons.gov.uk/peoplepopulationandcommunity/birthsdeathsandmarriages/deaths/datasets/weeklyprovisionalfiguresondeathsregisteredinenglandandwales" TargetMode="Externa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hyperlink" Target="https://www.dataorchard.org.uk/additional-data/google-mobility-data" TargetMode="External"/><Relationship Id="rId3" Type="http://schemas.openxmlformats.org/officeDocument/2006/relationships/hyperlink" Target="https://understanding.herefordshire.gov.uk/economy-place/topics-relating-to-the-economy/economic-impact-of-coronavirus-covid-19/" TargetMode="External"/><Relationship Id="rId7" Type="http://schemas.openxmlformats.org/officeDocument/2006/relationships/hyperlink" Target="https://www.herefordshire.gov.uk/covidcases" TargetMode="External"/><Relationship Id="rId2" Type="http://schemas.openxmlformats.org/officeDocument/2006/relationships/hyperlink" Target="https://councillors.herefordshire.gov.uk/documents/s50087560/Appendix%201%20-%20Director%20of%20Public%20Health%20Report%202020%20Impacts%20of%20COVID-19.pdf" TargetMode="External"/><Relationship Id="rId1" Type="http://schemas.openxmlformats.org/officeDocument/2006/relationships/slideLayout" Target="../slideLayouts/slideLayout2.xml"/><Relationship Id="rId6" Type="http://schemas.openxmlformats.org/officeDocument/2006/relationships/hyperlink" Target="https://lginform.local.gov.uk/reports/view/matthew-fung/hw-covid-19-report" TargetMode="External"/><Relationship Id="rId5" Type="http://schemas.openxmlformats.org/officeDocument/2006/relationships/hyperlink" Target="https://www.health.org.uk/news-and-comment/charts-and-infographics/covid-19-policy-tracker" TargetMode="External"/><Relationship Id="rId4" Type="http://schemas.openxmlformats.org/officeDocument/2006/relationships/hyperlink" Target="https://www.ons.gov.uk/peoplepopulationandcommunity/healthandsocialcare/conditionsanddiseases/articles/coronaviruscovid19roundup/2020-03-26"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researchteam@herefordshire.gov.uk" TargetMode="External"/><Relationship Id="rId5" Type="http://schemas.openxmlformats.org/officeDocument/2006/relationships/slide" Target="slide10.xml"/><Relationship Id="rId4" Type="http://schemas.openxmlformats.org/officeDocument/2006/relationships/slide" Target="slide6.xml"/></Relationships>
</file>

<file path=ppt/slides/_rels/slide3.xml.rels><?xml version="1.0" encoding="UTF-8" standalone="yes"?>
<Relationships xmlns="http://schemas.openxmlformats.org/package/2006/relationships"><Relationship Id="rId3" Type="http://schemas.openxmlformats.org/officeDocument/2006/relationships/hyperlink" Target="https://www.gov.uk/government/publications/covid-19-response-spring-2021/covid-19-response-spring-2021-summar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gov.uk/government/publications/community-testing-explainer/community-testing-a-guide-for-local-delivery" TargetMode="External"/><Relationship Id="rId5" Type="http://schemas.openxmlformats.org/officeDocument/2006/relationships/hyperlink" Target="https://www.gov.uk/government/news/more-rapid-covid-19-tests-to-be-rolled-out-across-england" TargetMode="External"/><Relationship Id="rId4" Type="http://schemas.openxmlformats.org/officeDocument/2006/relationships/hyperlink" Target="https://coronavirus.data.gov.uk/details/testing?areaType=ltla&amp;areaName=Herefordshire,%20County%20o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oronavirus.data.gov.uk/details/testing?areaType=ltla&amp;areaName=Herefordshire,%20County%20o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gov.uk/government/news/more-rapid-covid-19-tests-to-be-rolled-out-across-englan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coronavirus.data.gov.uk/"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ginform.local.gov.uk/reports/view/lga-research/covid-19-case-tracker-area-quick-view-1?mod-area=E06000019&amp;mod-group=AllUnitaryLaInCountry_England&amp;mod-type=namedComparisonGroup" TargetMode="External"/><Relationship Id="rId2" Type="http://schemas.openxmlformats.org/officeDocument/2006/relationships/hyperlink" Target="https://coronavirus.data.gov.uk/details/cases"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hyperlink" Target="https://www.herefordshire.gov.uk/covidcas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coronavirus.data.gov.uk/"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593671" y="2232025"/>
            <a:ext cx="3854257" cy="186625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ltLang="en-US" sz="2250" b="1" dirty="0" smtClean="0">
                <a:ea typeface="Lato" charset="0"/>
                <a:cs typeface="Lato" charset="0"/>
              </a:rPr>
              <a:t>COVID-19 in Herefordshire</a:t>
            </a:r>
          </a:p>
          <a:p>
            <a:pPr marL="0" indent="0">
              <a:buNone/>
            </a:pPr>
            <a:r>
              <a:rPr lang="en-US" altLang="en-US" sz="2000" b="1" dirty="0" smtClean="0">
                <a:ea typeface="Lato" charset="0"/>
                <a:cs typeface="Lato" charset="0"/>
              </a:rPr>
              <a:t>Weekly intelligence summary</a:t>
            </a:r>
            <a:endParaRPr lang="en-US" altLang="en-US" sz="2000" dirty="0" smtClean="0">
              <a:ea typeface="Lato" charset="0"/>
              <a:cs typeface="Lato" charset="0"/>
            </a:endParaRPr>
          </a:p>
          <a:p>
            <a:pPr marL="0" indent="0" algn="r">
              <a:spcBef>
                <a:spcPts val="0"/>
              </a:spcBef>
              <a:buNone/>
            </a:pPr>
            <a:endParaRPr lang="en-US" altLang="en-US" sz="1600" dirty="0">
              <a:ea typeface="Lato" charset="0"/>
              <a:cs typeface="Lato" charset="0"/>
            </a:endParaRPr>
          </a:p>
          <a:p>
            <a:pPr marL="0" indent="0">
              <a:spcBef>
                <a:spcPts val="0"/>
              </a:spcBef>
              <a:buNone/>
            </a:pPr>
            <a:r>
              <a:rPr lang="en-US" altLang="en-US" sz="1600" dirty="0" smtClean="0">
                <a:ea typeface="Lato" charset="0"/>
                <a:cs typeface="Lato" charset="0"/>
              </a:rPr>
              <a:t>Public Health &amp; Intelligence Unit</a:t>
            </a:r>
          </a:p>
          <a:p>
            <a:pPr marL="0" indent="0">
              <a:spcBef>
                <a:spcPts val="0"/>
              </a:spcBef>
              <a:buNone/>
            </a:pPr>
            <a:r>
              <a:rPr lang="en-US" altLang="en-US" sz="1800" dirty="0">
                <a:ea typeface="Lato" charset="0"/>
                <a:cs typeface="Lato" charset="0"/>
              </a:rPr>
              <a:t>	</a:t>
            </a:r>
            <a:r>
              <a:rPr lang="en-US" altLang="en-US" sz="1800" dirty="0" smtClean="0">
                <a:ea typeface="Lato" charset="0"/>
                <a:cs typeface="Lato" charset="0"/>
              </a:rPr>
              <a:t>	         </a:t>
            </a:r>
          </a:p>
          <a:p>
            <a:pPr marL="0" indent="0">
              <a:spcBef>
                <a:spcPts val="0"/>
              </a:spcBef>
              <a:buNone/>
            </a:pPr>
            <a:r>
              <a:rPr lang="en-US" altLang="en-US" sz="1800" dirty="0" smtClean="0">
                <a:ea typeface="Lato" charset="0"/>
                <a:cs typeface="Lato" charset="0"/>
              </a:rPr>
              <a:t>24</a:t>
            </a:r>
            <a:r>
              <a:rPr lang="en-US" altLang="en-US" sz="1800" baseline="30000" dirty="0" smtClean="0">
                <a:ea typeface="Lato" charset="0"/>
                <a:cs typeface="Lato" charset="0"/>
              </a:rPr>
              <a:t>th</a:t>
            </a:r>
            <a:r>
              <a:rPr lang="en-US" altLang="en-US" sz="1800" dirty="0" smtClean="0">
                <a:ea typeface="Lato" charset="0"/>
                <a:cs typeface="Lato" charset="0"/>
              </a:rPr>
              <a:t> March </a:t>
            </a:r>
            <a:r>
              <a:rPr lang="en-US" altLang="en-US" sz="1600" dirty="0" smtClean="0">
                <a:ea typeface="Lato" charset="0"/>
                <a:cs typeface="Lato" charset="0"/>
              </a:rPr>
              <a:t>2021</a:t>
            </a:r>
            <a:endParaRPr lang="en-US" altLang="en-US" sz="900" dirty="0">
              <a:ea typeface="Lato" charset="0"/>
              <a:cs typeface="Lato" charset="0"/>
            </a:endParaRPr>
          </a:p>
        </p:txBody>
      </p:sp>
    </p:spTree>
    <p:extLst>
      <p:ext uri="{BB962C8B-B14F-4D97-AF65-F5344CB8AC3E}">
        <p14:creationId xmlns:p14="http://schemas.microsoft.com/office/powerpoint/2010/main" val="807620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672064" y="399027"/>
            <a:ext cx="5367317" cy="5269951"/>
          </a:xfrm>
          <a:prstGeom prst="rect">
            <a:avLst/>
          </a:prstGeom>
        </p:spPr>
      </p:pic>
      <p:pic>
        <p:nvPicPr>
          <p:cNvPr id="5" name="Picture 4" descr="Map legend showing how darker colours represent higher rates" title="Map legend"/>
          <p:cNvPicPr>
            <a:picLocks noChangeAspect="1"/>
          </p:cNvPicPr>
          <p:nvPr/>
        </p:nvPicPr>
        <p:blipFill>
          <a:blip r:embed="rId3"/>
          <a:stretch>
            <a:fillRect/>
          </a:stretch>
        </p:blipFill>
        <p:spPr>
          <a:xfrm>
            <a:off x="6383469" y="4752499"/>
            <a:ext cx="1918265" cy="1046326"/>
          </a:xfrm>
          <a:prstGeom prst="rect">
            <a:avLst/>
          </a:prstGeom>
        </p:spPr>
      </p:pic>
      <p:sp>
        <p:nvSpPr>
          <p:cNvPr id="17" name="Rectangle 16"/>
          <p:cNvSpPr/>
          <p:nvPr/>
        </p:nvSpPr>
        <p:spPr>
          <a:xfrm>
            <a:off x="6400981" y="5798825"/>
            <a:ext cx="4175196" cy="215444"/>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800" b="0" i="0" u="none" strike="noStrike" kern="1200" cap="none" spc="0" normalizeH="0" baseline="0" noProof="0" dirty="0" smtClean="0">
                <a:ln>
                  <a:noFill/>
                </a:ln>
                <a:solidFill>
                  <a:srgbClr val="282E2B"/>
                </a:solidFill>
                <a:effectLst/>
                <a:uLnTx/>
                <a:uFillTx/>
                <a:latin typeface="Arial" panose="020B0604020202020204"/>
              </a:rPr>
              <a:t>Data supressed</a:t>
            </a:r>
            <a:r>
              <a:rPr lang="en-GB" sz="800" dirty="0">
                <a:solidFill>
                  <a:srgbClr val="282E2B"/>
                </a:solidFill>
                <a:latin typeface="Arial" panose="020B0604020202020204"/>
              </a:rPr>
              <a:t> </a:t>
            </a:r>
            <a:r>
              <a:rPr lang="en-GB" sz="800" dirty="0" smtClean="0">
                <a:solidFill>
                  <a:srgbClr val="282E2B"/>
                </a:solidFill>
                <a:latin typeface="Arial" panose="020B0604020202020204"/>
              </a:rPr>
              <a:t>where numbers are low </a:t>
            </a:r>
            <a:r>
              <a:rPr kumimoji="0" lang="en-GB" sz="800" b="0" i="0" u="none" strike="noStrike" kern="1200" cap="none" spc="0" normalizeH="0" noProof="0" dirty="0" smtClean="0">
                <a:ln>
                  <a:noFill/>
                </a:ln>
                <a:solidFill>
                  <a:srgbClr val="282E2B"/>
                </a:solidFill>
                <a:effectLst/>
                <a:uLnTx/>
                <a:uFillTx/>
                <a:latin typeface="Arial" panose="020B0604020202020204"/>
              </a:rPr>
              <a:t>to avoid possible identification of individuals</a:t>
            </a:r>
            <a:endParaRPr kumimoji="0" lang="en-GB" sz="800" b="0" i="0" u="none" strike="noStrike" kern="1200" cap="none" spc="0" normalizeH="0" baseline="0" noProof="0" dirty="0">
              <a:ln>
                <a:noFill/>
              </a:ln>
              <a:solidFill>
                <a:srgbClr val="282E2B"/>
              </a:solidFill>
              <a:effectLst/>
              <a:uLnTx/>
              <a:uFillTx/>
              <a:latin typeface="Arial" panose="020B0604020202020204"/>
            </a:endParaRPr>
          </a:p>
        </p:txBody>
      </p:sp>
      <p:sp>
        <p:nvSpPr>
          <p:cNvPr id="15" name="Rectangle 14"/>
          <p:cNvSpPr/>
          <p:nvPr/>
        </p:nvSpPr>
        <p:spPr>
          <a:xfrm>
            <a:off x="80517" y="840436"/>
            <a:ext cx="6523886" cy="4335089"/>
          </a:xfrm>
          <a:prstGeom prst="rect">
            <a:avLst/>
          </a:prstGeom>
        </p:spPr>
        <p:txBody>
          <a:bodyPr wrap="square" numCol="1" spcCol="360000">
            <a:noAutofit/>
          </a:bodyPr>
          <a:lstStyle/>
          <a:p>
            <a:pPr marL="180000" marR="0" lvl="0" indent="-180000" algn="l" defTabSz="914400" rtl="0" eaLnBrk="1" fontAlgn="auto" latinLnBrk="0" hangingPunct="1">
              <a:spcBef>
                <a:spcPts val="6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effectLst/>
                <a:uLnTx/>
                <a:uFillTx/>
                <a:ea typeface="Times New Roman" panose="02020603050405020304" pitchFamily="18" charset="0"/>
              </a:rPr>
              <a:t>The map shows the latest </a:t>
            </a:r>
            <a:r>
              <a:rPr lang="en-GB" sz="1400" dirty="0" smtClean="0">
                <a:ea typeface="Times New Roman" panose="02020603050405020304" pitchFamily="18" charset="0"/>
              </a:rPr>
              <a:t>7-day </a:t>
            </a:r>
            <a:r>
              <a:rPr kumimoji="0" lang="en-GB" sz="1400" b="0" i="0" u="none" strike="noStrike" kern="1200" cap="none" spc="0" normalizeH="0" baseline="0" noProof="0" dirty="0" smtClean="0">
                <a:ln>
                  <a:noFill/>
                </a:ln>
                <a:effectLst/>
                <a:uLnTx/>
                <a:uFillTx/>
                <a:ea typeface="Times New Roman" panose="02020603050405020304" pitchFamily="18" charset="0"/>
              </a:rPr>
              <a:t>rates of new cases</a:t>
            </a:r>
            <a:r>
              <a:rPr kumimoji="0" lang="en-GB" sz="1400" b="0" i="0" u="none" strike="noStrike" kern="1200" cap="none" spc="0" normalizeH="0" noProof="0" dirty="0" smtClean="0">
                <a:ln>
                  <a:noFill/>
                </a:ln>
                <a:effectLst/>
                <a:uLnTx/>
                <a:uFillTx/>
                <a:ea typeface="Times New Roman" panose="02020603050405020304" pitchFamily="18" charset="0"/>
              </a:rPr>
              <a:t> </a:t>
            </a:r>
            <a:r>
              <a:rPr lang="en-GB" sz="1400" dirty="0" smtClean="0">
                <a:ea typeface="Times New Roman" panose="02020603050405020304" pitchFamily="18" charset="0"/>
              </a:rPr>
              <a:t>per 100,000 population, as published by </a:t>
            </a:r>
            <a:r>
              <a:rPr kumimoji="0" lang="en-GB" sz="1400" b="0" i="0" u="none" strike="noStrike" kern="1200" cap="none" spc="0" normalizeH="0" baseline="0" noProof="0" dirty="0" smtClean="0">
                <a:ln>
                  <a:noFill/>
                </a:ln>
                <a:effectLst/>
                <a:uLnTx/>
                <a:uFillTx/>
                <a:ea typeface="Times New Roman" panose="02020603050405020304" pitchFamily="18" charset="0"/>
              </a:rPr>
              <a:t>Public Health England: the darker the shading, the higher</a:t>
            </a:r>
            <a:r>
              <a:rPr kumimoji="0" lang="en-GB" sz="1400" b="0" i="0" u="none" strike="noStrike" kern="1200" cap="none" spc="0" normalizeH="0" noProof="0" dirty="0" smtClean="0">
                <a:ln>
                  <a:noFill/>
                </a:ln>
                <a:effectLst/>
                <a:uLnTx/>
                <a:uFillTx/>
                <a:ea typeface="Times New Roman" panose="02020603050405020304" pitchFamily="18" charset="0"/>
              </a:rPr>
              <a:t> the rate</a:t>
            </a:r>
            <a:r>
              <a:rPr kumimoji="0" lang="en-GB" sz="1400" b="0" i="0" u="none" strike="noStrike" kern="1200" cap="none" spc="0" normalizeH="0" baseline="0" noProof="0" dirty="0" smtClean="0">
                <a:ln>
                  <a:noFill/>
                </a:ln>
                <a:effectLst/>
                <a:uLnTx/>
                <a:uFillTx/>
                <a:ea typeface="Times New Roman" panose="02020603050405020304" pitchFamily="18" charset="0"/>
              </a:rPr>
              <a:t> (unshaded areas have had fewer than 3 cases in the last 7 days). </a:t>
            </a:r>
            <a:endParaRPr kumimoji="0" lang="en-GB" sz="1400" b="0" i="1" u="none" strike="noStrike" kern="1200" cap="none" spc="0" normalizeH="0" baseline="0" noProof="0" dirty="0" smtClean="0">
              <a:ln>
                <a:noFill/>
              </a:ln>
              <a:effectLst/>
              <a:uLnTx/>
              <a:uFillTx/>
              <a:ea typeface="Times New Roman" panose="02020603050405020304" pitchFamily="18" charset="0"/>
            </a:endParaRPr>
          </a:p>
          <a:p>
            <a:pPr marL="180000" marR="0" lvl="0" indent="-180000" algn="l" defTabSz="914400" rtl="0" eaLnBrk="1" fontAlgn="auto" latinLnBrk="0" hangingPunct="1">
              <a:spcBef>
                <a:spcPts val="600"/>
              </a:spcBef>
              <a:spcAft>
                <a:spcPts val="300"/>
              </a:spcAft>
              <a:buClrTx/>
              <a:buSzTx/>
              <a:buFont typeface="Arial" panose="020B0604020202020204" pitchFamily="34" charset="0"/>
              <a:buChar char="•"/>
              <a:tabLst/>
              <a:defRPr/>
            </a:pPr>
            <a:r>
              <a:rPr lang="en-GB" sz="1600" dirty="0" smtClean="0">
                <a:ea typeface="Times New Roman" panose="02020603050405020304" pitchFamily="18" charset="0"/>
              </a:rPr>
              <a:t>As for the last two weeks, 15 of Herefordshire’s 23 MSOAs^ had fewer than three cases in the week to 18 March*</a:t>
            </a:r>
          </a:p>
          <a:p>
            <a:pPr marL="180000" marR="0" lvl="0" indent="-180000" algn="l" defTabSz="914400" rtl="0" eaLnBrk="1" fontAlgn="auto" latinLnBrk="0" hangingPunct="1">
              <a:spcBef>
                <a:spcPts val="600"/>
              </a:spcBef>
              <a:spcAft>
                <a:spcPts val="300"/>
              </a:spcAft>
              <a:buClrTx/>
              <a:buSzTx/>
              <a:buFont typeface="Arial" panose="020B0604020202020204" pitchFamily="34" charset="0"/>
              <a:buChar char="•"/>
              <a:tabLst/>
              <a:defRPr/>
            </a:pPr>
            <a:r>
              <a:rPr lang="en-GB" sz="1600" dirty="0" smtClean="0">
                <a:ea typeface="Times New Roman" panose="02020603050405020304" pitchFamily="18" charset="0"/>
              </a:rPr>
              <a:t>Four areas had higher rates than England overall (57 per 100,000), but the absolute number of cases is low.  These MSOAs include the school communities of </a:t>
            </a:r>
            <a:r>
              <a:rPr lang="en-GB" sz="1600" dirty="0" err="1" smtClean="0">
                <a:ea typeface="Times New Roman" panose="02020603050405020304" pitchFamily="18" charset="0"/>
              </a:rPr>
              <a:t>Shobdon</a:t>
            </a:r>
            <a:r>
              <a:rPr lang="en-GB" sz="1600" dirty="0" smtClean="0">
                <a:ea typeface="Times New Roman" panose="02020603050405020304" pitchFamily="18" charset="0"/>
              </a:rPr>
              <a:t> and </a:t>
            </a:r>
            <a:r>
              <a:rPr lang="en-GB" sz="1600" dirty="0" err="1" smtClean="0">
                <a:ea typeface="Times New Roman" panose="02020603050405020304" pitchFamily="18" charset="0"/>
              </a:rPr>
              <a:t>Luston</a:t>
            </a:r>
            <a:r>
              <a:rPr lang="en-GB" sz="1600" dirty="0" smtClean="0">
                <a:ea typeface="Times New Roman" panose="02020603050405020304" pitchFamily="18" charset="0"/>
              </a:rPr>
              <a:t>, which were closed last week due to a number of cases.</a:t>
            </a:r>
          </a:p>
          <a:p>
            <a:pPr marL="637200" lvl="1" indent="-180000">
              <a:spcBef>
                <a:spcPts val="600"/>
              </a:spcBef>
              <a:spcAft>
                <a:spcPts val="300"/>
              </a:spcAft>
              <a:buFont typeface="Arial" panose="020B0604020202020204" pitchFamily="34" charset="0"/>
              <a:buChar char="•"/>
              <a:defRPr/>
            </a:pPr>
            <a:r>
              <a:rPr lang="en-GB" sz="1600" dirty="0" smtClean="0">
                <a:ea typeface="Times New Roman" panose="02020603050405020304" pitchFamily="18" charset="0"/>
              </a:rPr>
              <a:t>‘</a:t>
            </a:r>
            <a:r>
              <a:rPr lang="en-GB" sz="1600" dirty="0">
                <a:ea typeface="Times New Roman" panose="02020603050405020304" pitchFamily="18" charset="0"/>
              </a:rPr>
              <a:t>Leominster North’ (115 per 100,000): 7 cases</a:t>
            </a:r>
          </a:p>
          <a:p>
            <a:pPr marL="637200" lvl="1" indent="-180000">
              <a:spcBef>
                <a:spcPts val="600"/>
              </a:spcBef>
              <a:spcAft>
                <a:spcPts val="300"/>
              </a:spcAft>
              <a:buFont typeface="Arial" panose="020B0604020202020204" pitchFamily="34" charset="0"/>
              <a:buChar char="•"/>
              <a:defRPr/>
            </a:pPr>
            <a:r>
              <a:rPr lang="en-GB" sz="1600" noProof="0" dirty="0" smtClean="0">
                <a:ea typeface="Times New Roman" panose="02020603050405020304" pitchFamily="18" charset="0"/>
              </a:rPr>
              <a:t>‘</a:t>
            </a:r>
            <a:r>
              <a:rPr lang="en-GB" sz="1600" noProof="0" dirty="0" err="1" smtClean="0">
                <a:ea typeface="Times New Roman" panose="02020603050405020304" pitchFamily="18" charset="0"/>
              </a:rPr>
              <a:t>Shobdon</a:t>
            </a:r>
            <a:r>
              <a:rPr lang="en-GB" sz="1600" noProof="0" dirty="0" smtClean="0">
                <a:ea typeface="Times New Roman" panose="02020603050405020304" pitchFamily="18" charset="0"/>
              </a:rPr>
              <a:t>, </a:t>
            </a:r>
            <a:r>
              <a:rPr lang="en-GB" sz="1600" noProof="0" dirty="0" err="1" smtClean="0">
                <a:ea typeface="Times New Roman" panose="02020603050405020304" pitchFamily="18" charset="0"/>
              </a:rPr>
              <a:t>Luston</a:t>
            </a:r>
            <a:r>
              <a:rPr lang="en-GB" sz="1600" noProof="0" dirty="0" smtClean="0">
                <a:ea typeface="Times New Roman" panose="02020603050405020304" pitchFamily="18" charset="0"/>
              </a:rPr>
              <a:t> and </a:t>
            </a:r>
            <a:r>
              <a:rPr lang="en-GB" sz="1600" noProof="0" dirty="0" err="1" smtClean="0">
                <a:ea typeface="Times New Roman" panose="02020603050405020304" pitchFamily="18" charset="0"/>
              </a:rPr>
              <a:t>Bodenham</a:t>
            </a:r>
            <a:r>
              <a:rPr lang="en-GB" sz="1600" noProof="0" dirty="0" smtClean="0">
                <a:ea typeface="Times New Roman" panose="02020603050405020304" pitchFamily="18" charset="0"/>
              </a:rPr>
              <a:t>’ (112 per 100,000): 10 cases</a:t>
            </a:r>
            <a:endParaRPr lang="en-GB" sz="1600" dirty="0">
              <a:ea typeface="Times New Roman" panose="02020603050405020304" pitchFamily="18" charset="0"/>
            </a:endParaRPr>
          </a:p>
          <a:p>
            <a:pPr marL="637200" lvl="1" indent="-180000">
              <a:spcBef>
                <a:spcPts val="600"/>
              </a:spcBef>
              <a:spcAft>
                <a:spcPts val="300"/>
              </a:spcAft>
              <a:buFont typeface="Arial" panose="020B0604020202020204" pitchFamily="34" charset="0"/>
              <a:buChar char="•"/>
              <a:defRPr/>
            </a:pPr>
            <a:r>
              <a:rPr lang="en-GB" sz="1600" dirty="0" smtClean="0">
                <a:ea typeface="Times New Roman" panose="02020603050405020304" pitchFamily="18" charset="0"/>
              </a:rPr>
              <a:t>‘</a:t>
            </a:r>
            <a:r>
              <a:rPr lang="en-GB" sz="1600" dirty="0" err="1">
                <a:ea typeface="Times New Roman" panose="02020603050405020304" pitchFamily="18" charset="0"/>
              </a:rPr>
              <a:t>Wigmore</a:t>
            </a:r>
            <a:r>
              <a:rPr lang="en-GB" sz="1600" dirty="0">
                <a:ea typeface="Times New Roman" panose="02020603050405020304" pitchFamily="18" charset="0"/>
              </a:rPr>
              <a:t>, </a:t>
            </a:r>
            <a:r>
              <a:rPr lang="en-GB" sz="1600" dirty="0" err="1" smtClean="0">
                <a:ea typeface="Times New Roman" panose="02020603050405020304" pitchFamily="18" charset="0"/>
              </a:rPr>
              <a:t>Orleton</a:t>
            </a:r>
            <a:r>
              <a:rPr lang="en-GB" sz="1600" dirty="0" smtClean="0">
                <a:ea typeface="Times New Roman" panose="02020603050405020304" pitchFamily="18" charset="0"/>
              </a:rPr>
              <a:t> </a:t>
            </a:r>
            <a:r>
              <a:rPr lang="en-GB" sz="1600" dirty="0">
                <a:ea typeface="Times New Roman" panose="02020603050405020304" pitchFamily="18" charset="0"/>
              </a:rPr>
              <a:t>and Brimfield’ (93 per 100,000): 6 </a:t>
            </a:r>
            <a:r>
              <a:rPr lang="en-GB" sz="1600" dirty="0" smtClean="0">
                <a:ea typeface="Times New Roman" panose="02020603050405020304" pitchFamily="18" charset="0"/>
              </a:rPr>
              <a:t>cases</a:t>
            </a:r>
          </a:p>
          <a:p>
            <a:pPr marL="637200" lvl="1" indent="-180000">
              <a:spcBef>
                <a:spcPts val="600"/>
              </a:spcBef>
              <a:spcAft>
                <a:spcPts val="300"/>
              </a:spcAft>
              <a:buFont typeface="Arial" panose="020B0604020202020204" pitchFamily="34" charset="0"/>
              <a:buChar char="•"/>
              <a:defRPr/>
            </a:pPr>
            <a:r>
              <a:rPr lang="en-GB" sz="1600" dirty="0" smtClean="0">
                <a:ea typeface="Times New Roman" panose="02020603050405020304" pitchFamily="18" charset="0"/>
              </a:rPr>
              <a:t>‘Kington, </a:t>
            </a:r>
            <a:r>
              <a:rPr lang="en-GB" sz="1600" dirty="0" err="1" smtClean="0">
                <a:ea typeface="Times New Roman" panose="02020603050405020304" pitchFamily="18" charset="0"/>
              </a:rPr>
              <a:t>Eardisley</a:t>
            </a:r>
            <a:r>
              <a:rPr lang="en-GB" sz="1600" dirty="0" smtClean="0">
                <a:ea typeface="Times New Roman" panose="02020603050405020304" pitchFamily="18" charset="0"/>
              </a:rPr>
              <a:t> and </a:t>
            </a:r>
            <a:r>
              <a:rPr lang="en-GB" sz="1600" dirty="0" err="1" smtClean="0">
                <a:ea typeface="Times New Roman" panose="02020603050405020304" pitchFamily="18" charset="0"/>
              </a:rPr>
              <a:t>Shobdon</a:t>
            </a:r>
            <a:r>
              <a:rPr lang="en-GB" sz="1600" dirty="0" smtClean="0">
                <a:ea typeface="Times New Roman" panose="02020603050405020304" pitchFamily="18" charset="0"/>
              </a:rPr>
              <a:t>’ (73 per 100,000): 6 cases</a:t>
            </a:r>
            <a:endParaRPr lang="en-GB" dirty="0" smtClean="0">
              <a:ea typeface="Times New Roman" panose="02020603050405020304" pitchFamily="18" charset="0"/>
            </a:endParaRPr>
          </a:p>
        </p:txBody>
      </p:sp>
      <p:sp>
        <p:nvSpPr>
          <p:cNvPr id="11" name="TextBox 10"/>
          <p:cNvSpPr txBox="1"/>
          <p:nvPr/>
        </p:nvSpPr>
        <p:spPr>
          <a:xfrm>
            <a:off x="6383469" y="6201349"/>
            <a:ext cx="5459087" cy="677108"/>
          </a:xfrm>
          <a:prstGeom prst="rect">
            <a:avLst/>
          </a:prstGeom>
          <a:solidFill>
            <a:schemeClr val="bg1"/>
          </a:solidFill>
        </p:spPr>
        <p:txBody>
          <a:bodyPr wrap="square" rtlCol="0">
            <a:spAutoFit/>
          </a:bodyPr>
          <a:lstStyle/>
          <a:p>
            <a:pPr marL="357188"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282E2B"/>
                </a:solidFill>
                <a:effectLst/>
                <a:uLnTx/>
                <a:uFillTx/>
                <a:latin typeface="Arial" panose="020B0604020202020204"/>
                <a:ea typeface="+mn-ea"/>
                <a:cs typeface="+mn-cs"/>
              </a:rPr>
              <a:t>      </a:t>
            </a:r>
            <a:r>
              <a:rPr kumimoji="0" lang="en-GB" sz="1400" b="1" i="0" u="none" strike="noStrike" kern="1200" cap="none" spc="0" normalizeH="0" baseline="0" noProof="0" dirty="0" smtClean="0">
                <a:ln>
                  <a:noFill/>
                </a:ln>
                <a:solidFill>
                  <a:srgbClr val="282E2B"/>
                </a:solidFill>
                <a:effectLst/>
                <a:uLnTx/>
                <a:uFillTx/>
                <a:latin typeface="Arial" panose="020B0604020202020204"/>
                <a:ea typeface="+mn-ea"/>
                <a:cs typeface="+mn-cs"/>
              </a:rPr>
              <a:t>Where can I find out more? </a:t>
            </a:r>
            <a:r>
              <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rPr>
              <a:t>T</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his map of weekly confirmed cases by middle super output area (MSOA) in England are included in the </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hlinkClick r:id="rId4"/>
              </a:rPr>
              <a:t>PHE dashboard</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 which is updated daily.  </a:t>
            </a:r>
            <a:endPar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endParaRPr>
          </a:p>
        </p:txBody>
      </p:sp>
      <p:sp>
        <p:nvSpPr>
          <p:cNvPr id="10" name="Rectangle 9"/>
          <p:cNvSpPr/>
          <p:nvPr/>
        </p:nvSpPr>
        <p:spPr>
          <a:xfrm>
            <a:off x="7148825" y="142317"/>
            <a:ext cx="4958217"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Positive cases from samples taken in the 7 </a:t>
            </a:r>
            <a:r>
              <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rPr>
              <a:t>day </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period ending 18/3/21*</a:t>
            </a:r>
            <a:endParaRPr kumimoji="0" lang="en-GB" sz="1200" b="0" i="0" u="none" strike="noStrike" kern="1200" cap="none" spc="0" normalizeH="0" baseline="0" noProof="0" dirty="0">
              <a:ln>
                <a:noFill/>
              </a:ln>
              <a:solidFill>
                <a:srgbClr val="282E2B"/>
              </a:solidFill>
              <a:effectLst/>
              <a:uLnTx/>
              <a:uFillTx/>
              <a:latin typeface="Arial" panose="020B0604020202020204"/>
              <a:ea typeface="+mn-ea"/>
              <a:cs typeface="+mn-cs"/>
            </a:endParaRPr>
          </a:p>
        </p:txBody>
      </p:sp>
      <p:sp>
        <p:nvSpPr>
          <p:cNvPr id="2" name="TextBox 1"/>
          <p:cNvSpPr txBox="1"/>
          <p:nvPr/>
        </p:nvSpPr>
        <p:spPr>
          <a:xfrm>
            <a:off x="6672064" y="1268760"/>
            <a:ext cx="80397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smtClean="0">
                <a:ln>
                  <a:noFill/>
                </a:ln>
                <a:solidFill>
                  <a:srgbClr val="282E2B"/>
                </a:solidFill>
                <a:effectLst/>
                <a:uLnTx/>
                <a:uFillTx/>
                <a:latin typeface="Arial" panose="020B0604020202020204"/>
                <a:ea typeface="+mn-ea"/>
                <a:cs typeface="+mn-cs"/>
              </a:rPr>
              <a:t>Note that data for Wales is not included</a:t>
            </a:r>
            <a:endParaRPr kumimoji="0" lang="en-GB" sz="800" b="0" i="0" u="none" strike="noStrike" kern="1200" cap="none" spc="0" normalizeH="0" baseline="0" noProof="0" dirty="0">
              <a:ln>
                <a:noFill/>
              </a:ln>
              <a:solidFill>
                <a:srgbClr val="282E2B"/>
              </a:solidFill>
              <a:effectLst/>
              <a:uLnTx/>
              <a:uFillTx/>
              <a:latin typeface="Arial" panose="020B0604020202020204"/>
              <a:ea typeface="+mn-ea"/>
              <a:cs typeface="+mn-cs"/>
            </a:endParaRPr>
          </a:p>
        </p:txBody>
      </p:sp>
      <p:pic>
        <p:nvPicPr>
          <p:cNvPr id="16" name="Picture 15" descr="magnifying glass icon"/>
          <p:cNvPicPr>
            <a:picLocks noChangeAspect="1"/>
          </p:cNvPicPr>
          <p:nvPr/>
        </p:nvPicPr>
        <p:blipFill rotWithShape="1">
          <a:blip r:embed="rId5">
            <a:clrChange>
              <a:clrFrom>
                <a:srgbClr val="FFFFFF"/>
              </a:clrFrom>
              <a:clrTo>
                <a:srgbClr val="FFFFFF">
                  <a:alpha val="0"/>
                </a:srgbClr>
              </a:clrTo>
            </a:clrChange>
          </a:blip>
          <a:srcRect l="8548"/>
          <a:stretch/>
        </p:blipFill>
        <p:spPr>
          <a:xfrm>
            <a:off x="6417043" y="6201349"/>
            <a:ext cx="382229" cy="394583"/>
          </a:xfrm>
          <a:prstGeom prst="rect">
            <a:avLst/>
          </a:prstGeom>
        </p:spPr>
      </p:pic>
      <p:sp>
        <p:nvSpPr>
          <p:cNvPr id="3" name="Title 2"/>
          <p:cNvSpPr>
            <a:spLocks noGrp="1"/>
          </p:cNvSpPr>
          <p:nvPr>
            <p:ph type="title"/>
          </p:nvPr>
        </p:nvSpPr>
        <p:spPr>
          <a:xfrm>
            <a:off x="148178" y="75772"/>
            <a:ext cx="6194911" cy="787665"/>
          </a:xfrm>
        </p:spPr>
        <p:txBody>
          <a:bodyPr>
            <a:normAutofit/>
          </a:bodyPr>
          <a:lstStyle/>
          <a:p>
            <a:r>
              <a:rPr lang="en-GB" sz="2400" b="1" dirty="0">
                <a:solidFill>
                  <a:srgbClr val="282E2B"/>
                </a:solidFill>
                <a:cs typeface="Arial" panose="020B0604020202020204" pitchFamily="34" charset="0"/>
              </a:rPr>
              <a:t>Lab-confirmed cases around the </a:t>
            </a:r>
            <a:r>
              <a:rPr lang="en-GB" sz="2400" b="1" dirty="0" smtClean="0">
                <a:solidFill>
                  <a:srgbClr val="282E2B"/>
                </a:solidFill>
                <a:cs typeface="Arial" panose="020B0604020202020204" pitchFamily="34" charset="0"/>
              </a:rPr>
              <a:t>county</a:t>
            </a:r>
            <a:r>
              <a:rPr lang="en-GB" sz="2400" b="1" dirty="0">
                <a:solidFill>
                  <a:srgbClr val="282E2B"/>
                </a:solidFill>
                <a:cs typeface="Arial" panose="020B0604020202020204" pitchFamily="34" charset="0"/>
              </a:rPr>
              <a:t>: this </a:t>
            </a:r>
            <a:r>
              <a:rPr lang="en-GB" sz="2400" b="1" dirty="0" smtClean="0">
                <a:solidFill>
                  <a:srgbClr val="282E2B"/>
                </a:solidFill>
                <a:cs typeface="Arial" panose="020B0604020202020204" pitchFamily="34" charset="0"/>
              </a:rPr>
              <a:t>week</a:t>
            </a:r>
            <a:endParaRPr lang="en-GB" sz="2400" dirty="0"/>
          </a:p>
        </p:txBody>
      </p:sp>
      <p:sp>
        <p:nvSpPr>
          <p:cNvPr id="14" name="Rectangle 13"/>
          <p:cNvSpPr/>
          <p:nvPr/>
        </p:nvSpPr>
        <p:spPr>
          <a:xfrm>
            <a:off x="32954" y="4800138"/>
            <a:ext cx="6278556" cy="2057862"/>
          </a:xfrm>
          <a:prstGeom prst="rect">
            <a:avLst/>
          </a:prstGeom>
          <a:solidFill>
            <a:schemeClr val="bg1"/>
          </a:solidFill>
          <a:ln w="12700">
            <a:solidFill>
              <a:srgbClr val="FFC000"/>
            </a:solidFill>
          </a:ln>
        </p:spPr>
        <p:txBody>
          <a:bodyPr wrap="square" lIns="36000" tIns="36000" rIns="36000" bIns="36000">
            <a:spAutoFit/>
          </a:bodyPr>
          <a:lstStyle/>
          <a:p>
            <a:pPr>
              <a:spcBef>
                <a:spcPts val="600"/>
              </a:spcBef>
              <a:defRPr/>
            </a:pPr>
            <a:r>
              <a:rPr lang="en-GB" sz="1400" b="1" i="1" dirty="0"/>
              <a:t>! </a:t>
            </a:r>
            <a:r>
              <a:rPr lang="en-GB" sz="1400" b="1" i="1" dirty="0" smtClean="0"/>
              <a:t>Need to know !</a:t>
            </a:r>
            <a:endParaRPr lang="en-GB" sz="1400" dirty="0">
              <a:solidFill>
                <a:srgbClr val="282E2B"/>
              </a:solidFill>
            </a:endParaRPr>
          </a:p>
          <a:p>
            <a:pPr marL="254250" indent="-171450">
              <a:spcBef>
                <a:spcPts val="300"/>
              </a:spcBef>
              <a:buFont typeface="Arial" panose="020B0604020202020204" pitchFamily="34" charset="0"/>
              <a:buChar char="•"/>
              <a:defRPr/>
            </a:pPr>
            <a:r>
              <a:rPr lang="en-US" sz="1200" dirty="0" smtClean="0">
                <a:solidFill>
                  <a:srgbClr val="282E2B"/>
                </a:solidFill>
              </a:rPr>
              <a:t>It’s </a:t>
            </a:r>
            <a:r>
              <a:rPr lang="en-US" sz="1200" dirty="0">
                <a:solidFill>
                  <a:srgbClr val="282E2B"/>
                </a:solidFill>
              </a:rPr>
              <a:t>important to note that these rates are very sensitive to small changes for small areas like </a:t>
            </a:r>
            <a:r>
              <a:rPr lang="en-US" sz="1200" dirty="0" smtClean="0">
                <a:solidFill>
                  <a:srgbClr val="282E2B"/>
                </a:solidFill>
              </a:rPr>
              <a:t>MSOAs. </a:t>
            </a:r>
            <a:r>
              <a:rPr lang="en-US" sz="1200" dirty="0">
                <a:solidFill>
                  <a:srgbClr val="282E2B"/>
                </a:solidFill>
              </a:rPr>
              <a:t>For instance, an increase of 1 case from 9 to 10 cases in an area of 10,000 people (about the size of Ledbury), would increase the rate from 90 to 100 per </a:t>
            </a:r>
            <a:r>
              <a:rPr lang="en-US" sz="1200" dirty="0" smtClean="0">
                <a:solidFill>
                  <a:srgbClr val="282E2B"/>
                </a:solidFill>
              </a:rPr>
              <a:t>100,000.</a:t>
            </a:r>
          </a:p>
          <a:p>
            <a:pPr marL="254250" indent="-171450">
              <a:spcBef>
                <a:spcPts val="300"/>
              </a:spcBef>
              <a:buFont typeface="Arial" panose="020B0604020202020204" pitchFamily="34" charset="0"/>
              <a:buChar char="•"/>
              <a:defRPr/>
            </a:pPr>
            <a:r>
              <a:rPr lang="en-GB" sz="1200" dirty="0" smtClean="0">
                <a:solidFill>
                  <a:srgbClr val="282E2B"/>
                </a:solidFill>
              </a:rPr>
              <a:t>Note </a:t>
            </a:r>
            <a:r>
              <a:rPr lang="en-GB" sz="1200" dirty="0">
                <a:solidFill>
                  <a:srgbClr val="282E2B"/>
                </a:solidFill>
              </a:rPr>
              <a:t>that the slight time-lag in this data reflects that test results are incomplete for the most recent few days</a:t>
            </a:r>
          </a:p>
          <a:p>
            <a:pPr>
              <a:defRPr/>
            </a:pPr>
            <a:endParaRPr lang="en-GB" sz="1200" dirty="0">
              <a:solidFill>
                <a:srgbClr val="282E2B"/>
              </a:solidFill>
            </a:endParaRPr>
          </a:p>
          <a:p>
            <a:pPr>
              <a:defRPr/>
            </a:pPr>
            <a:r>
              <a:rPr lang="en-GB" sz="1200" dirty="0" smtClean="0">
                <a:solidFill>
                  <a:srgbClr val="282E2B"/>
                </a:solidFill>
              </a:rPr>
              <a:t>^ </a:t>
            </a:r>
            <a:r>
              <a:rPr lang="en-GB" sz="1200" dirty="0"/>
              <a:t>Middle super output areas: geographies designed by the Office for National Statistics in 2004 to have broadly similar population sizes – which means that they tend to be geographically bigger in rural Herefordshire</a:t>
            </a:r>
            <a:r>
              <a:rPr lang="en-GB" sz="1400" dirty="0" smtClean="0"/>
              <a:t>.</a:t>
            </a:r>
            <a:endParaRPr lang="en-GB" sz="1400" dirty="0">
              <a:solidFill>
                <a:srgbClr val="282E2B"/>
              </a:solidFill>
            </a:endParaRPr>
          </a:p>
        </p:txBody>
      </p:sp>
    </p:spTree>
    <p:extLst>
      <p:ext uri="{BB962C8B-B14F-4D97-AF65-F5344CB8AC3E}">
        <p14:creationId xmlns:p14="http://schemas.microsoft.com/office/powerpoint/2010/main" val="2033191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54358" y="2816724"/>
            <a:ext cx="10760087" cy="4041276"/>
          </a:xfrm>
          <a:prstGeom prst="rect">
            <a:avLst/>
          </a:prstGeom>
        </p:spPr>
      </p:pic>
      <p:sp>
        <p:nvSpPr>
          <p:cNvPr id="10" name="Title 1"/>
          <p:cNvSpPr txBox="1">
            <a:spLocks/>
          </p:cNvSpPr>
          <p:nvPr/>
        </p:nvSpPr>
        <p:spPr>
          <a:xfrm>
            <a:off x="56654" y="388427"/>
            <a:ext cx="12025336" cy="2736304"/>
          </a:xfrm>
          <a:prstGeom prst="rect">
            <a:avLst/>
          </a:prstGeom>
          <a:ln>
            <a:noFill/>
          </a:ln>
        </p:spPr>
        <p:txBody>
          <a:bodyPr vert="horz" wrap="squar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0000" marR="0" lvl="0" indent="-180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282E2B"/>
                </a:solidFill>
                <a:effectLst/>
                <a:uLnTx/>
                <a:uFillTx/>
                <a:latin typeface="+mn-lt"/>
              </a:rPr>
              <a:t>Whilst the previous slide shows cases in the last 7 days, this “</a:t>
            </a:r>
            <a:r>
              <a:rPr kumimoji="0" lang="en-US" sz="1600" b="0" i="0" u="none" strike="noStrike" kern="1200" cap="none" spc="0" normalizeH="0" baseline="0" noProof="0" dirty="0">
                <a:ln>
                  <a:noFill/>
                </a:ln>
                <a:solidFill>
                  <a:srgbClr val="282E2B"/>
                </a:solidFill>
                <a:effectLst/>
                <a:uLnTx/>
                <a:uFillTx/>
                <a:latin typeface="+mn-lt"/>
              </a:rPr>
              <a:t>heat map” </a:t>
            </a:r>
            <a:r>
              <a:rPr kumimoji="0" lang="en-US" sz="1600" b="0" i="0" u="none" strike="noStrike" kern="1200" cap="none" spc="0" normalizeH="0" baseline="0" noProof="0" dirty="0" smtClean="0">
                <a:ln>
                  <a:noFill/>
                </a:ln>
                <a:solidFill>
                  <a:srgbClr val="282E2B"/>
                </a:solidFill>
                <a:effectLst/>
                <a:uLnTx/>
                <a:uFillTx/>
                <a:latin typeface="+mn-lt"/>
              </a:rPr>
              <a:t>shows how the 7-day rates per 100,000 have changed in each area of Herefordshire from </a:t>
            </a:r>
            <a:r>
              <a:rPr lang="en-US" sz="1600" dirty="0">
                <a:solidFill>
                  <a:srgbClr val="282E2B"/>
                </a:solidFill>
                <a:latin typeface="+mn-lt"/>
              </a:rPr>
              <a:t>S</a:t>
            </a:r>
            <a:r>
              <a:rPr kumimoji="0" lang="en-US" sz="1600" b="0" i="0" u="none" strike="noStrike" kern="1200" cap="none" spc="0" normalizeH="0" baseline="0" noProof="0" dirty="0" err="1" smtClean="0">
                <a:ln>
                  <a:noFill/>
                </a:ln>
                <a:solidFill>
                  <a:srgbClr val="282E2B"/>
                </a:solidFill>
                <a:effectLst/>
                <a:uLnTx/>
                <a:uFillTx/>
                <a:latin typeface="+mn-lt"/>
              </a:rPr>
              <a:t>eptember</a:t>
            </a:r>
            <a:r>
              <a:rPr kumimoji="0" lang="en-US" sz="1600" b="0" i="0" u="none" strike="noStrike" kern="1200" cap="none" spc="0" normalizeH="0" baseline="0" noProof="0" dirty="0" smtClean="0">
                <a:ln>
                  <a:noFill/>
                </a:ln>
                <a:solidFill>
                  <a:srgbClr val="282E2B"/>
                </a:solidFill>
                <a:effectLst/>
                <a:uLnTx/>
                <a:uFillTx/>
                <a:latin typeface="+mn-lt"/>
              </a:rPr>
              <a:t>. The areas (MSOAs*) are ranked by the rate in the last week.</a:t>
            </a:r>
          </a:p>
          <a:p>
            <a:pPr marL="637200" lvl="1" indent="-180000">
              <a:spcBef>
                <a:spcPts val="600"/>
              </a:spcBef>
              <a:buFont typeface="Arial" panose="020B0604020202020204" pitchFamily="34" charset="0"/>
              <a:buChar char="•"/>
              <a:defRPr/>
            </a:pPr>
            <a:r>
              <a:rPr lang="en-US" sz="1400" dirty="0" smtClean="0"/>
              <a:t>It’s </a:t>
            </a:r>
            <a:r>
              <a:rPr lang="en-US" sz="1400" dirty="0"/>
              <a:t>important to note that rates per 100,000 can be significantly affected by relatively small numbers of cases in </a:t>
            </a:r>
            <a:r>
              <a:rPr lang="en-US" sz="1400" dirty="0" smtClean="0"/>
              <a:t>areas as small as MSOAs, especially </a:t>
            </a:r>
            <a:r>
              <a:rPr lang="en-US" sz="1400" dirty="0"/>
              <a:t>in the current situation of single-figure case </a:t>
            </a:r>
            <a:r>
              <a:rPr lang="en-US" sz="1400" dirty="0" smtClean="0"/>
              <a:t>numbers.  </a:t>
            </a:r>
            <a:r>
              <a:rPr lang="en-US" sz="1400" dirty="0"/>
              <a:t>The absolute number of cases are shown as context</a:t>
            </a:r>
            <a:r>
              <a:rPr lang="en-US" sz="1400" dirty="0" smtClean="0"/>
              <a:t>.</a:t>
            </a:r>
            <a:endParaRPr kumimoji="0" lang="en-US" sz="1600" b="0" i="0" u="none" strike="noStrike" kern="1200" cap="none" spc="0" normalizeH="0" baseline="0" noProof="0" dirty="0" smtClean="0">
              <a:ln>
                <a:noFill/>
              </a:ln>
              <a:solidFill>
                <a:srgbClr val="282E2B"/>
              </a:solidFill>
              <a:effectLst/>
              <a:uLnTx/>
              <a:uFillTx/>
              <a:latin typeface="+mn-lt"/>
            </a:endParaRPr>
          </a:p>
          <a:p>
            <a:pPr marL="180000" indent="-180000">
              <a:lnSpc>
                <a:spcPct val="100000"/>
              </a:lnSpc>
              <a:spcBef>
                <a:spcPts val="600"/>
              </a:spcBef>
              <a:buFont typeface="Arial" panose="020B0604020202020204" pitchFamily="34" charset="0"/>
              <a:buChar char="•"/>
              <a:defRPr/>
            </a:pPr>
            <a:r>
              <a:rPr lang="en-US" sz="1600" dirty="0">
                <a:solidFill>
                  <a:srgbClr val="282E2B"/>
                </a:solidFill>
                <a:latin typeface="+mn-lt"/>
              </a:rPr>
              <a:t>R</a:t>
            </a:r>
            <a:r>
              <a:rPr lang="en-US" sz="1600" dirty="0" smtClean="0">
                <a:solidFill>
                  <a:srgbClr val="282E2B"/>
                </a:solidFill>
                <a:latin typeface="+mn-lt"/>
              </a:rPr>
              <a:t>ates in most areas remain at the relatively low levels similar to those last seen in early October, </a:t>
            </a:r>
            <a:r>
              <a:rPr lang="en-US" sz="1600" dirty="0">
                <a:solidFill>
                  <a:srgbClr val="282E2B"/>
                </a:solidFill>
                <a:latin typeface="+mn-lt"/>
              </a:rPr>
              <a:t>and half of MSOAs had </a:t>
            </a:r>
            <a:r>
              <a:rPr lang="en-US" sz="1600" dirty="0" smtClean="0">
                <a:solidFill>
                  <a:srgbClr val="282E2B"/>
                </a:solidFill>
                <a:latin typeface="+mn-lt"/>
              </a:rPr>
              <a:t>fewer than 3 </a:t>
            </a:r>
            <a:r>
              <a:rPr lang="en-US" sz="1600" dirty="0">
                <a:solidFill>
                  <a:srgbClr val="282E2B"/>
                </a:solidFill>
                <a:latin typeface="+mn-lt"/>
              </a:rPr>
              <a:t>new cases last </a:t>
            </a:r>
            <a:r>
              <a:rPr lang="en-US" sz="1600" dirty="0" smtClean="0">
                <a:solidFill>
                  <a:srgbClr val="282E2B"/>
                </a:solidFill>
                <a:latin typeface="+mn-lt"/>
              </a:rPr>
              <a:t>week.  </a:t>
            </a:r>
          </a:p>
          <a:p>
            <a:pPr marL="180000" indent="-180000">
              <a:lnSpc>
                <a:spcPct val="100000"/>
              </a:lnSpc>
              <a:spcBef>
                <a:spcPts val="600"/>
              </a:spcBef>
              <a:buFont typeface="Arial" panose="020B0604020202020204" pitchFamily="34" charset="0"/>
              <a:buChar char="•"/>
              <a:defRPr/>
            </a:pPr>
            <a:r>
              <a:rPr lang="en-US" sz="1600" dirty="0" smtClean="0">
                <a:solidFill>
                  <a:srgbClr val="282E2B"/>
                </a:solidFill>
                <a:latin typeface="+mn-lt"/>
              </a:rPr>
              <a:t>At these relatively low levels, the heat map illustrates geographical hot spots with clusters of new cases linked to settings where there is mixing of households and support bubbles.  Note that in recent weeks even these hot spots have far fewer cases than were seen in all areas during the widespread community transmission of the winter.</a:t>
            </a:r>
          </a:p>
        </p:txBody>
      </p:sp>
      <p:sp>
        <p:nvSpPr>
          <p:cNvPr id="2" name="Title 1"/>
          <p:cNvSpPr>
            <a:spLocks noGrp="1"/>
          </p:cNvSpPr>
          <p:nvPr>
            <p:ph type="title"/>
          </p:nvPr>
        </p:nvSpPr>
        <p:spPr>
          <a:xfrm>
            <a:off x="92480" y="188640"/>
            <a:ext cx="11519999" cy="399575"/>
          </a:xfrm>
        </p:spPr>
        <p:txBody>
          <a:bodyPr>
            <a:normAutofit fontScale="90000"/>
          </a:bodyPr>
          <a:lstStyle/>
          <a:p>
            <a:r>
              <a:rPr lang="en-GB" sz="2400" b="1" dirty="0">
                <a:solidFill>
                  <a:srgbClr val="282E2B"/>
                </a:solidFill>
                <a:cs typeface="Arial" panose="020B0604020202020204" pitchFamily="34" charset="0"/>
              </a:rPr>
              <a:t>Lab-confirmed cases around the county: trends in rates over </a:t>
            </a:r>
            <a:r>
              <a:rPr lang="en-GB" sz="2400" b="1" dirty="0" smtClean="0">
                <a:solidFill>
                  <a:srgbClr val="282E2B"/>
                </a:solidFill>
                <a:cs typeface="Arial" panose="020B0604020202020204" pitchFamily="34" charset="0"/>
              </a:rPr>
              <a:t>time</a:t>
            </a:r>
            <a:endParaRPr lang="en-GB" sz="2400" b="1" dirty="0"/>
          </a:p>
        </p:txBody>
      </p:sp>
      <p:sp>
        <p:nvSpPr>
          <p:cNvPr id="4" name="TextBox 3"/>
          <p:cNvSpPr txBox="1"/>
          <p:nvPr/>
        </p:nvSpPr>
        <p:spPr>
          <a:xfrm>
            <a:off x="21554" y="4567935"/>
            <a:ext cx="1032804" cy="2292935"/>
          </a:xfrm>
          <a:prstGeom prst="rect">
            <a:avLst/>
          </a:prstGeom>
          <a:solidFill>
            <a:schemeClr val="bg1"/>
          </a:solidFill>
        </p:spPr>
        <p:txBody>
          <a:bodyPr wrap="square" rtlCol="0">
            <a:spAutoFit/>
          </a:bodyPr>
          <a:lstStyle/>
          <a:p>
            <a:pPr lvl="0">
              <a:defRPr/>
            </a:pPr>
            <a:r>
              <a:rPr lang="en-GB" sz="1100" dirty="0">
                <a:solidFill>
                  <a:srgbClr val="282E2B"/>
                </a:solidFill>
              </a:rPr>
              <a:t>* Middle super output areas: geographies designed by the Office for National Statistics in 2004 to have broadly similar population sizes</a:t>
            </a:r>
          </a:p>
        </p:txBody>
      </p:sp>
    </p:spTree>
    <p:extLst>
      <p:ext uri="{BB962C8B-B14F-4D97-AF65-F5344CB8AC3E}">
        <p14:creationId xmlns:p14="http://schemas.microsoft.com/office/powerpoint/2010/main" val="2894043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04898" y="665312"/>
            <a:ext cx="6899214" cy="3367057"/>
          </a:xfrm>
          <a:prstGeom prst="rect">
            <a:avLst/>
          </a:prstGeom>
          <a:ln>
            <a:noFill/>
          </a:ln>
        </p:spPr>
        <p:txBody>
          <a:bodyPr vert="horz" wrap="squar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lvl="1" indent="-285750">
              <a:lnSpc>
                <a:spcPct val="105000"/>
              </a:lnSpc>
              <a:spcAft>
                <a:spcPts val="1200"/>
              </a:spcAft>
              <a:buFont typeface="Arial" panose="020B0604020202020204" pitchFamily="34" charset="0"/>
              <a:buChar char="•"/>
            </a:pPr>
            <a:r>
              <a:rPr lang="en-GB" sz="1500" dirty="0">
                <a:latin typeface="+mj-lt"/>
                <a:ea typeface="+mj-ea"/>
                <a:cs typeface="+mj-cs"/>
              </a:rPr>
              <a:t>NHS data indicates that as of 21 March </a:t>
            </a:r>
            <a:r>
              <a:rPr lang="en-GB" sz="1500" b="1" dirty="0">
                <a:latin typeface="+mj-lt"/>
                <a:ea typeface="+mj-ea"/>
                <a:cs typeface="+mj-cs"/>
              </a:rPr>
              <a:t>96,700 </a:t>
            </a:r>
            <a:r>
              <a:rPr lang="en-GB" sz="1500" dirty="0">
                <a:latin typeface="+mj-lt"/>
                <a:ea typeface="+mj-ea"/>
                <a:cs typeface="+mj-cs"/>
              </a:rPr>
              <a:t>Herefordshire residents had received their first </a:t>
            </a:r>
            <a:r>
              <a:rPr lang="en-GB" sz="1500" dirty="0" smtClean="0">
                <a:latin typeface="+mj-lt"/>
                <a:ea typeface="+mj-ea"/>
                <a:cs typeface="+mj-cs"/>
              </a:rPr>
              <a:t>dose: </a:t>
            </a:r>
            <a:r>
              <a:rPr lang="en-GB" sz="1500" b="1" dirty="0">
                <a:latin typeface="+mj-lt"/>
                <a:ea typeface="+mj-ea"/>
                <a:cs typeface="+mj-cs"/>
              </a:rPr>
              <a:t>62%</a:t>
            </a:r>
            <a:r>
              <a:rPr lang="en-GB" sz="1500" dirty="0">
                <a:latin typeface="+mj-lt"/>
                <a:ea typeface="+mj-ea"/>
                <a:cs typeface="+mj-cs"/>
              </a:rPr>
              <a:t> of eligible residents (aged 18+).</a:t>
            </a:r>
          </a:p>
          <a:p>
            <a:pPr marL="285750" lvl="1" indent="-285750">
              <a:lnSpc>
                <a:spcPct val="105000"/>
              </a:lnSpc>
              <a:spcAft>
                <a:spcPts val="1200"/>
              </a:spcAft>
              <a:buFont typeface="Arial" panose="020B0604020202020204" pitchFamily="34" charset="0"/>
              <a:buChar char="•"/>
            </a:pPr>
            <a:r>
              <a:rPr lang="en-GB" sz="1500" dirty="0">
                <a:latin typeface="+mj-lt"/>
                <a:ea typeface="+mj-ea"/>
                <a:cs typeface="+mj-cs"/>
              </a:rPr>
              <a:t>The proportion of the </a:t>
            </a:r>
            <a:r>
              <a:rPr lang="en-GB" sz="1500" dirty="0" smtClean="0">
                <a:latin typeface="+mj-lt"/>
                <a:ea typeface="+mj-ea"/>
                <a:cs typeface="+mj-cs"/>
              </a:rPr>
              <a:t>community dwelling population* vaccinated </a:t>
            </a:r>
            <a:r>
              <a:rPr lang="en-GB" sz="1500" dirty="0">
                <a:latin typeface="+mj-lt"/>
                <a:ea typeface="+mj-ea"/>
                <a:cs typeface="+mj-cs"/>
              </a:rPr>
              <a:t>by MSOA ranges from 51% (Hereford South West) to 73% (</a:t>
            </a:r>
            <a:r>
              <a:rPr lang="en-GB" sz="1500" dirty="0" err="1">
                <a:latin typeface="+mj-lt"/>
                <a:ea typeface="+mj-ea"/>
                <a:cs typeface="+mj-cs"/>
              </a:rPr>
              <a:t>Colwall</a:t>
            </a:r>
            <a:r>
              <a:rPr lang="en-GB" sz="1500" dirty="0">
                <a:latin typeface="+mj-lt"/>
                <a:ea typeface="+mj-ea"/>
                <a:cs typeface="+mj-cs"/>
              </a:rPr>
              <a:t>, </a:t>
            </a:r>
            <a:r>
              <a:rPr lang="en-GB" sz="1500" dirty="0" err="1">
                <a:latin typeface="+mj-lt"/>
                <a:ea typeface="+mj-ea"/>
                <a:cs typeface="+mj-cs"/>
              </a:rPr>
              <a:t>Cradley</a:t>
            </a:r>
            <a:r>
              <a:rPr lang="en-GB" sz="1500" dirty="0">
                <a:latin typeface="+mj-lt"/>
                <a:ea typeface="+mj-ea"/>
                <a:cs typeface="+mj-cs"/>
              </a:rPr>
              <a:t> &amp; Wellington).</a:t>
            </a:r>
          </a:p>
          <a:p>
            <a:pPr marL="285750" lvl="1" indent="-285750">
              <a:lnSpc>
                <a:spcPct val="105000"/>
              </a:lnSpc>
              <a:spcAft>
                <a:spcPts val="1200"/>
              </a:spcAft>
              <a:buFont typeface="Arial" panose="020B0604020202020204" pitchFamily="34" charset="0"/>
              <a:buChar char="•"/>
            </a:pPr>
            <a:r>
              <a:rPr lang="en-GB" sz="1500" dirty="0">
                <a:latin typeface="+mj-lt"/>
                <a:ea typeface="+mj-ea"/>
                <a:cs typeface="+mj-cs"/>
              </a:rPr>
              <a:t>The proportions vaccinated are currently lower in Hereford city, Ross and the rest of south Herefordshire than the rest of the county. </a:t>
            </a:r>
          </a:p>
          <a:p>
            <a:pPr>
              <a:lnSpc>
                <a:spcPct val="105000"/>
              </a:lnSpc>
              <a:spcBef>
                <a:spcPts val="0"/>
              </a:spcBef>
              <a:spcAft>
                <a:spcPts val="1200"/>
              </a:spcAft>
            </a:pPr>
            <a:r>
              <a:rPr lang="en-GB" sz="1500" b="1" dirty="0" smtClean="0"/>
              <a:t>Note</a:t>
            </a:r>
            <a:r>
              <a:rPr lang="en-GB" sz="1500" b="1" dirty="0"/>
              <a:t>: </a:t>
            </a:r>
            <a:r>
              <a:rPr lang="en-GB" sz="1500" dirty="0"/>
              <a:t>Differences in the proportion of the population vaccinated by MSOA will, in </a:t>
            </a:r>
            <a:r>
              <a:rPr lang="en-GB" sz="1500" dirty="0" smtClean="0"/>
              <a:t>part, </a:t>
            </a:r>
            <a:r>
              <a:rPr lang="en-GB" sz="1500" dirty="0"/>
              <a:t>reflect the </a:t>
            </a:r>
            <a:r>
              <a:rPr lang="en-GB" sz="1500" dirty="0" smtClean="0"/>
              <a:t>differing </a:t>
            </a:r>
            <a:r>
              <a:rPr lang="en-GB" sz="1500" dirty="0"/>
              <a:t>age </a:t>
            </a:r>
            <a:r>
              <a:rPr lang="en-GB" sz="1500" dirty="0" smtClean="0"/>
              <a:t>profiles </a:t>
            </a:r>
            <a:r>
              <a:rPr lang="en-GB" sz="1500" dirty="0"/>
              <a:t>between </a:t>
            </a:r>
            <a:r>
              <a:rPr lang="en-GB" sz="1500" dirty="0" smtClean="0"/>
              <a:t>areas because of the way the vaccine programme has been prioritised. The complexities of the data mean that it currently isn’t possible to account for this in reporting.</a:t>
            </a:r>
            <a:endParaRPr lang="en-GB" sz="1500" dirty="0"/>
          </a:p>
        </p:txBody>
      </p:sp>
      <p:sp>
        <p:nvSpPr>
          <p:cNvPr id="2" name="Title 1"/>
          <p:cNvSpPr>
            <a:spLocks noGrp="1"/>
          </p:cNvSpPr>
          <p:nvPr>
            <p:ph type="title"/>
          </p:nvPr>
        </p:nvSpPr>
        <p:spPr>
          <a:xfrm>
            <a:off x="119336" y="116632"/>
            <a:ext cx="5790695" cy="548680"/>
          </a:xfrm>
        </p:spPr>
        <p:txBody>
          <a:bodyPr>
            <a:normAutofit/>
          </a:bodyPr>
          <a:lstStyle/>
          <a:p>
            <a:r>
              <a:rPr lang="en-GB" sz="2700" b="1" dirty="0" smtClean="0">
                <a:solidFill>
                  <a:srgbClr val="282E2B"/>
                </a:solidFill>
                <a:cs typeface="Arial" panose="020B0604020202020204" pitchFamily="34" charset="0"/>
              </a:rPr>
              <a:t>Vaccinations in Herefordshire</a:t>
            </a:r>
            <a:endParaRPr lang="en-GB" sz="2700" dirty="0"/>
          </a:p>
        </p:txBody>
      </p:sp>
      <p:sp>
        <p:nvSpPr>
          <p:cNvPr id="7" name="TextBox 6"/>
          <p:cNvSpPr txBox="1"/>
          <p:nvPr/>
        </p:nvSpPr>
        <p:spPr>
          <a:xfrm>
            <a:off x="119336" y="6255541"/>
            <a:ext cx="8069484" cy="492443"/>
          </a:xfrm>
          <a:prstGeom prst="rect">
            <a:avLst/>
          </a:prstGeom>
          <a:solidFill>
            <a:schemeClr val="bg1"/>
          </a:solidFill>
        </p:spPr>
        <p:txBody>
          <a:bodyPr wrap="square" rtlCol="0">
            <a:spAutoFit/>
          </a:bodyPr>
          <a:lstStyle/>
          <a:p>
            <a:pPr marL="357188">
              <a:spcBef>
                <a:spcPts val="600"/>
              </a:spcBef>
              <a:spcAft>
                <a:spcPts val="600"/>
              </a:spcAft>
            </a:pPr>
            <a:r>
              <a:rPr lang="en-GB" sz="1400" b="1" dirty="0" smtClean="0"/>
              <a:t> </a:t>
            </a:r>
            <a:r>
              <a:rPr lang="en-GB" sz="1200" b="1" dirty="0" smtClean="0"/>
              <a:t>     </a:t>
            </a:r>
            <a:r>
              <a:rPr lang="en-GB" sz="1400" b="1" dirty="0" smtClean="0"/>
              <a:t>Where can I find out more? </a:t>
            </a:r>
            <a:r>
              <a:rPr lang="en-GB" sz="1200" dirty="0" smtClean="0"/>
              <a:t>The numbers of COVID-19 vaccinations are published weekly (Thursdays) by the NHS: </a:t>
            </a:r>
            <a:r>
              <a:rPr lang="en-GB" sz="1200" dirty="0" smtClean="0">
                <a:hlinkClick r:id="rId3"/>
              </a:rPr>
              <a:t>www.england.nhs.uk/statistics/statistical-work-areas/covid-19-vaccinations/</a:t>
            </a:r>
            <a:r>
              <a:rPr lang="en-GB" sz="1200" dirty="0" smtClean="0"/>
              <a:t> </a:t>
            </a:r>
            <a:endParaRPr lang="en-GB" sz="1200" dirty="0"/>
          </a:p>
        </p:txBody>
      </p:sp>
      <p:pic>
        <p:nvPicPr>
          <p:cNvPr id="8" name="Picture 7" descr="magnifying glass icon"/>
          <p:cNvPicPr>
            <a:picLocks noChangeAspect="1"/>
          </p:cNvPicPr>
          <p:nvPr/>
        </p:nvPicPr>
        <p:blipFill rotWithShape="1">
          <a:blip r:embed="rId4">
            <a:clrChange>
              <a:clrFrom>
                <a:srgbClr val="FFFFFF"/>
              </a:clrFrom>
              <a:clrTo>
                <a:srgbClr val="FFFFFF">
                  <a:alpha val="0"/>
                </a:srgbClr>
              </a:clrTo>
            </a:clrChange>
          </a:blip>
          <a:srcRect l="8548"/>
          <a:stretch/>
        </p:blipFill>
        <p:spPr>
          <a:xfrm>
            <a:off x="335360" y="6218902"/>
            <a:ext cx="362312" cy="338513"/>
          </a:xfrm>
          <a:prstGeom prst="rect">
            <a:avLst/>
          </a:prstGeom>
        </p:spPr>
      </p:pic>
      <p:pic>
        <p:nvPicPr>
          <p:cNvPr id="4" name="Picture 3"/>
          <p:cNvPicPr>
            <a:picLocks noChangeAspect="1"/>
          </p:cNvPicPr>
          <p:nvPr/>
        </p:nvPicPr>
        <p:blipFill>
          <a:blip r:embed="rId5"/>
          <a:stretch>
            <a:fillRect/>
          </a:stretch>
        </p:blipFill>
        <p:spPr>
          <a:xfrm>
            <a:off x="6948875" y="116632"/>
            <a:ext cx="4959810" cy="5902494"/>
          </a:xfrm>
          <a:prstGeom prst="rect">
            <a:avLst/>
          </a:prstGeom>
        </p:spPr>
      </p:pic>
      <p:sp>
        <p:nvSpPr>
          <p:cNvPr id="9" name="TextBox 8"/>
          <p:cNvSpPr txBox="1"/>
          <p:nvPr/>
        </p:nvSpPr>
        <p:spPr>
          <a:xfrm>
            <a:off x="171939" y="4005064"/>
            <a:ext cx="6776936" cy="1977464"/>
          </a:xfrm>
          <a:prstGeom prst="rect">
            <a:avLst/>
          </a:prstGeom>
          <a:solidFill>
            <a:schemeClr val="bg1"/>
          </a:solidFill>
          <a:ln w="28575">
            <a:solidFill>
              <a:schemeClr val="accent1"/>
            </a:solidFill>
          </a:ln>
        </p:spPr>
        <p:txBody>
          <a:bodyPr wrap="square" rtlCol="0">
            <a:spAutoFit/>
          </a:bodyPr>
          <a:lstStyle/>
          <a:p>
            <a:r>
              <a:rPr lang="en-GB" sz="1400" b="1" i="1" dirty="0" smtClean="0"/>
              <a:t>! Be aware !</a:t>
            </a:r>
          </a:p>
          <a:p>
            <a:pPr>
              <a:lnSpc>
                <a:spcPct val="100000"/>
              </a:lnSpc>
              <a:spcBef>
                <a:spcPts val="300"/>
              </a:spcBef>
              <a:defRPr/>
            </a:pPr>
            <a:r>
              <a:rPr lang="en-GB" sz="1200" i="1" dirty="0" smtClean="0"/>
              <a:t>* i.e. excluding residents of care homes as these would skew the distribution </a:t>
            </a:r>
          </a:p>
          <a:p>
            <a:pPr marL="180000" indent="-180000">
              <a:lnSpc>
                <a:spcPct val="100000"/>
              </a:lnSpc>
              <a:spcBef>
                <a:spcPts val="300"/>
              </a:spcBef>
              <a:buFontTx/>
              <a:buChar char="-"/>
              <a:defRPr/>
            </a:pPr>
            <a:r>
              <a:rPr lang="en-GB" sz="1200" i="1" dirty="0" smtClean="0"/>
              <a:t>Some readers may have access to other sources of data on vaccinations.  Numbers and percentages may vary due to:</a:t>
            </a:r>
          </a:p>
          <a:p>
            <a:pPr marL="360000" lvl="1" indent="-180000">
              <a:spcBef>
                <a:spcPts val="300"/>
              </a:spcBef>
              <a:buFont typeface="Arial" panose="020B0604020202020204" pitchFamily="34" charset="0"/>
              <a:buChar char="•"/>
              <a:defRPr/>
            </a:pPr>
            <a:r>
              <a:rPr lang="en-GB" sz="1200" i="1" dirty="0" smtClean="0"/>
              <a:t>Date: the published NHS data lags behind unpublished data intended for other intelligence purposes</a:t>
            </a:r>
            <a:endParaRPr lang="en-GB" sz="1200" i="1" dirty="0"/>
          </a:p>
          <a:p>
            <a:pPr marL="360000" lvl="1" indent="-180000">
              <a:spcBef>
                <a:spcPts val="300"/>
              </a:spcBef>
              <a:buFont typeface="Arial" panose="020B0604020202020204" pitchFamily="34" charset="0"/>
              <a:buChar char="•"/>
              <a:defRPr/>
            </a:pPr>
            <a:r>
              <a:rPr lang="en-GB" sz="1200" i="1" dirty="0" smtClean="0"/>
              <a:t>Population base: the figure here is the percentage of the </a:t>
            </a:r>
            <a:r>
              <a:rPr lang="en-GB" sz="1200" b="1" i="1" dirty="0" smtClean="0"/>
              <a:t>resident</a:t>
            </a:r>
            <a:r>
              <a:rPr lang="en-GB" sz="1200" i="1" dirty="0" smtClean="0"/>
              <a:t> population, whilst others will be a proportion of those </a:t>
            </a:r>
            <a:r>
              <a:rPr lang="en-GB" sz="1200" b="1" i="1" dirty="0" smtClean="0"/>
              <a:t>registered</a:t>
            </a:r>
            <a:r>
              <a:rPr lang="en-GB" sz="1200" i="1" dirty="0" smtClean="0"/>
              <a:t> with a GP</a:t>
            </a:r>
          </a:p>
          <a:p>
            <a:pPr marL="360000" lvl="1" indent="-180000">
              <a:spcBef>
                <a:spcPts val="300"/>
              </a:spcBef>
              <a:buFont typeface="Arial" panose="020B0604020202020204" pitchFamily="34" charset="0"/>
              <a:buChar char="•"/>
              <a:defRPr/>
            </a:pPr>
            <a:r>
              <a:rPr lang="en-GB" sz="1200" i="1" dirty="0" smtClean="0"/>
              <a:t>Age/eligibility group: reporting groups can change</a:t>
            </a:r>
          </a:p>
        </p:txBody>
      </p:sp>
    </p:spTree>
    <p:extLst>
      <p:ext uri="{BB962C8B-B14F-4D97-AF65-F5344CB8AC3E}">
        <p14:creationId xmlns:p14="http://schemas.microsoft.com/office/powerpoint/2010/main" val="652523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1384" y="522759"/>
            <a:ext cx="11832819" cy="1432954"/>
          </a:xfrm>
          <a:prstGeom prst="rect">
            <a:avLst/>
          </a:prstGeom>
          <a:ln>
            <a:noFill/>
          </a:ln>
        </p:spPr>
        <p:txBody>
          <a:bodyPr vert="horz" wrap="squar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0000" lvl="0" indent="-180000">
              <a:lnSpc>
                <a:spcPct val="100000"/>
              </a:lnSpc>
              <a:spcBef>
                <a:spcPts val="600"/>
              </a:spcBef>
              <a:buFont typeface="Arial" panose="020B0604020202020204" pitchFamily="34" charset="0"/>
              <a:buChar char="•"/>
              <a:defRPr/>
            </a:pPr>
            <a:r>
              <a:rPr lang="en-US" sz="1600" dirty="0" smtClean="0">
                <a:latin typeface="+mn-lt"/>
              </a:rPr>
              <a:t>Published data shows that by 13 March there were </a:t>
            </a:r>
            <a:r>
              <a:rPr lang="en-US" sz="1600" dirty="0">
                <a:latin typeface="+mn-lt"/>
              </a:rPr>
              <a:t>8</a:t>
            </a:r>
            <a:r>
              <a:rPr lang="en-US" sz="1600" dirty="0" smtClean="0">
                <a:latin typeface="+mn-lt"/>
              </a:rPr>
              <a:t> COVID-19 patients in Wye Valley Trust hospitals compared to the peak of 117 seen on 19 January. The 7-day average (7.6) is now lower than at any point since mid October. </a:t>
            </a:r>
          </a:p>
          <a:p>
            <a:pPr marL="180000" lvl="0" indent="-180000">
              <a:lnSpc>
                <a:spcPct val="100000"/>
              </a:lnSpc>
              <a:spcBef>
                <a:spcPts val="600"/>
              </a:spcBef>
              <a:buFont typeface="Arial" panose="020B0604020202020204" pitchFamily="34" charset="0"/>
              <a:buChar char="•"/>
              <a:defRPr/>
            </a:pPr>
            <a:r>
              <a:rPr lang="en-US" sz="1600" dirty="0" smtClean="0">
                <a:latin typeface="+mn-lt"/>
              </a:rPr>
              <a:t>Over the course of the pandemic a total of 742 patients have been admitted, almost a third of whom were admitted during January.  In the first two weeks of March, 7 patients were admitted. </a:t>
            </a:r>
          </a:p>
        </p:txBody>
      </p:sp>
      <p:sp>
        <p:nvSpPr>
          <p:cNvPr id="7" name="TextBox 6"/>
          <p:cNvSpPr txBox="1"/>
          <p:nvPr/>
        </p:nvSpPr>
        <p:spPr>
          <a:xfrm>
            <a:off x="207666" y="6224592"/>
            <a:ext cx="11928648" cy="553998"/>
          </a:xfrm>
          <a:prstGeom prst="rect">
            <a:avLst/>
          </a:prstGeom>
          <a:solidFill>
            <a:schemeClr val="bg1"/>
          </a:solidFill>
        </p:spPr>
        <p:txBody>
          <a:bodyPr wrap="square" rtlCol="0">
            <a:spAutoFit/>
          </a:bodyPr>
          <a:lstStyle/>
          <a:p>
            <a:pPr marL="357188">
              <a:spcBef>
                <a:spcPts val="600"/>
              </a:spcBef>
              <a:spcAft>
                <a:spcPts val="600"/>
              </a:spcAft>
            </a:pPr>
            <a:r>
              <a:rPr lang="en-GB" sz="1600" b="1" dirty="0" smtClean="0"/>
              <a:t> </a:t>
            </a:r>
            <a:r>
              <a:rPr lang="en-GB" sz="1400" b="1" dirty="0" smtClean="0"/>
              <a:t>     Where can I find out more? </a:t>
            </a:r>
            <a:r>
              <a:rPr lang="en-GB" sz="1400" dirty="0" smtClean="0"/>
              <a:t>The numbers of COVID-19 patients in hospital by acute trust are updated </a:t>
            </a:r>
            <a:r>
              <a:rPr lang="en-GB" sz="1400" dirty="0"/>
              <a:t>daily </a:t>
            </a:r>
            <a:r>
              <a:rPr lang="en-GB" sz="1400" dirty="0" smtClean="0"/>
              <a:t>by PHE </a:t>
            </a:r>
            <a:r>
              <a:rPr lang="en-GB" sz="1400" dirty="0"/>
              <a:t>at </a:t>
            </a:r>
            <a:r>
              <a:rPr lang="en-GB" sz="1400" dirty="0" smtClean="0">
                <a:hlinkClick r:id="rId3"/>
              </a:rPr>
              <a:t>https</a:t>
            </a:r>
            <a:r>
              <a:rPr lang="en-GB" sz="1400" dirty="0">
                <a:hlinkClick r:id="rId3"/>
              </a:rPr>
              <a:t>://coronavirus.data.gov.uk</a:t>
            </a:r>
            <a:r>
              <a:rPr lang="en-GB" sz="1400" dirty="0" smtClean="0">
                <a:hlinkClick r:id="rId3"/>
              </a:rPr>
              <a:t>/</a:t>
            </a:r>
            <a:r>
              <a:rPr lang="en-GB" sz="1400" dirty="0" smtClean="0"/>
              <a:t>, with an 11 day lag. </a:t>
            </a:r>
            <a:endParaRPr lang="en-GB" sz="1400" dirty="0"/>
          </a:p>
        </p:txBody>
      </p:sp>
      <p:pic>
        <p:nvPicPr>
          <p:cNvPr id="9" name="Picture 8" descr="magnifying glass icon"/>
          <p:cNvPicPr>
            <a:picLocks noChangeAspect="1"/>
          </p:cNvPicPr>
          <p:nvPr/>
        </p:nvPicPr>
        <p:blipFill rotWithShape="1">
          <a:blip r:embed="rId4">
            <a:clrChange>
              <a:clrFrom>
                <a:srgbClr val="FFFFFF"/>
              </a:clrFrom>
              <a:clrTo>
                <a:srgbClr val="FFFFFF">
                  <a:alpha val="0"/>
                </a:srgbClr>
              </a:clrTo>
            </a:clrChange>
          </a:blip>
          <a:srcRect l="8548"/>
          <a:stretch/>
        </p:blipFill>
        <p:spPr>
          <a:xfrm>
            <a:off x="479376" y="6191465"/>
            <a:ext cx="377226" cy="384543"/>
          </a:xfrm>
          <a:prstGeom prst="rect">
            <a:avLst/>
          </a:prstGeom>
        </p:spPr>
      </p:pic>
      <p:sp>
        <p:nvSpPr>
          <p:cNvPr id="2" name="Title 1"/>
          <p:cNvSpPr>
            <a:spLocks noGrp="1"/>
          </p:cNvSpPr>
          <p:nvPr>
            <p:ph type="title"/>
          </p:nvPr>
        </p:nvSpPr>
        <p:spPr>
          <a:xfrm>
            <a:off x="197795" y="48022"/>
            <a:ext cx="11519999" cy="548680"/>
          </a:xfrm>
        </p:spPr>
        <p:txBody>
          <a:bodyPr>
            <a:normAutofit/>
          </a:bodyPr>
          <a:lstStyle/>
          <a:p>
            <a:r>
              <a:rPr lang="en-GB" sz="2700" b="1" dirty="0">
                <a:solidFill>
                  <a:srgbClr val="282E2B"/>
                </a:solidFill>
                <a:cs typeface="Arial" panose="020B0604020202020204" pitchFamily="34" charset="0"/>
              </a:rPr>
              <a:t>Patients with </a:t>
            </a:r>
            <a:r>
              <a:rPr lang="en-GB" sz="2700" b="1" dirty="0" smtClean="0">
                <a:solidFill>
                  <a:srgbClr val="282E2B"/>
                </a:solidFill>
                <a:cs typeface="Arial" panose="020B0604020202020204" pitchFamily="34" charset="0"/>
              </a:rPr>
              <a:t>Covid-19</a:t>
            </a:r>
            <a:r>
              <a:rPr lang="en-GB" sz="2700" dirty="0" smtClean="0"/>
              <a:t> </a:t>
            </a:r>
            <a:r>
              <a:rPr lang="en-GB" sz="2700" b="1" dirty="0" smtClean="0">
                <a:solidFill>
                  <a:srgbClr val="282E2B"/>
                </a:solidFill>
                <a:cs typeface="Arial" panose="020B0604020202020204" pitchFamily="34" charset="0"/>
              </a:rPr>
              <a:t>in Herefordshire hospitals</a:t>
            </a:r>
            <a:endParaRPr lang="en-GB" sz="2700" dirty="0"/>
          </a:p>
        </p:txBody>
      </p:sp>
      <p:pic>
        <p:nvPicPr>
          <p:cNvPr id="6" name="Picture 5" descr="chart showing daily number of COVID-19 inpatients in Wye valley Trust hospitals from April 2020 onwards" title="Patients in hospital"/>
          <p:cNvPicPr>
            <a:picLocks noChangeAspect="1"/>
          </p:cNvPicPr>
          <p:nvPr/>
        </p:nvPicPr>
        <p:blipFill>
          <a:blip r:embed="rId5"/>
          <a:stretch>
            <a:fillRect/>
          </a:stretch>
        </p:blipFill>
        <p:spPr>
          <a:xfrm>
            <a:off x="197795" y="2204864"/>
            <a:ext cx="11792990" cy="3369651"/>
          </a:xfrm>
          <a:prstGeom prst="rect">
            <a:avLst/>
          </a:prstGeom>
        </p:spPr>
      </p:pic>
    </p:spTree>
    <p:extLst>
      <p:ext uri="{BB962C8B-B14F-4D97-AF65-F5344CB8AC3E}">
        <p14:creationId xmlns:p14="http://schemas.microsoft.com/office/powerpoint/2010/main" val="30373743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3886" y="6007862"/>
            <a:ext cx="6326672" cy="707886"/>
          </a:xfrm>
          <a:prstGeom prst="rect">
            <a:avLst/>
          </a:prstGeom>
          <a:solidFill>
            <a:schemeClr val="bg1"/>
          </a:solidFill>
          <a:ln>
            <a:solidFill>
              <a:schemeClr val="tx2"/>
            </a:solidFill>
          </a:ln>
        </p:spPr>
        <p:txBody>
          <a:bodyPr wrap="square">
            <a:spAutoFit/>
          </a:bodyPr>
          <a:lstStyle/>
          <a:p>
            <a:r>
              <a:rPr lang="en-US" sz="1000" b="1" dirty="0" smtClean="0"/>
              <a:t>          Where can I find out more? </a:t>
            </a:r>
            <a:r>
              <a:rPr lang="en-US" sz="1000" dirty="0"/>
              <a:t>ONS publish </a:t>
            </a:r>
            <a:r>
              <a:rPr lang="en-US" sz="1000" dirty="0">
                <a:hlinkClick r:id="rId3"/>
              </a:rPr>
              <a:t>provisional data on weekly </a:t>
            </a:r>
            <a:r>
              <a:rPr lang="en-US" sz="1000" dirty="0" smtClean="0">
                <a:hlinkClick r:id="rId3"/>
              </a:rPr>
              <a:t>numbers </a:t>
            </a:r>
            <a:r>
              <a:rPr lang="en-US" sz="1000" dirty="0">
                <a:hlinkClick r:id="rId3"/>
              </a:rPr>
              <a:t>of registered deaths</a:t>
            </a:r>
            <a:r>
              <a:rPr lang="en-US" sz="1000" dirty="0"/>
              <a:t> by usual residence </a:t>
            </a:r>
            <a:r>
              <a:rPr lang="en-US" sz="1000" dirty="0" smtClean="0"/>
              <a:t>for local authorities every </a:t>
            </a:r>
            <a:r>
              <a:rPr lang="en-US" sz="1000" dirty="0"/>
              <a:t>Tuesday, with an 11 day lag. Deaths recorded as COVID-19 </a:t>
            </a:r>
            <a:r>
              <a:rPr lang="en-US" sz="1000" dirty="0" smtClean="0"/>
              <a:t>by ONS include </a:t>
            </a:r>
            <a:r>
              <a:rPr lang="en-US" sz="1000" dirty="0"/>
              <a:t>deaths where possible or confirmed COVID-19 is mentioned as any cause of death</a:t>
            </a:r>
            <a:r>
              <a:rPr lang="en-US" sz="1000" dirty="0" smtClean="0"/>
              <a:t>. They are therefore higher than the </a:t>
            </a:r>
            <a:r>
              <a:rPr lang="en-US" sz="1000" dirty="0" smtClean="0">
                <a:hlinkClick r:id="rId4"/>
              </a:rPr>
              <a:t>PHE figures</a:t>
            </a:r>
            <a:r>
              <a:rPr lang="en-US" sz="1000" dirty="0" smtClean="0"/>
              <a:t>, which only include those who have died following a positive test.  </a:t>
            </a:r>
          </a:p>
        </p:txBody>
      </p:sp>
      <p:sp>
        <p:nvSpPr>
          <p:cNvPr id="2" name="Title 1"/>
          <p:cNvSpPr>
            <a:spLocks noGrp="1"/>
          </p:cNvSpPr>
          <p:nvPr>
            <p:ph type="title"/>
          </p:nvPr>
        </p:nvSpPr>
        <p:spPr>
          <a:xfrm>
            <a:off x="126329" y="88098"/>
            <a:ext cx="11519999" cy="501700"/>
          </a:xfrm>
        </p:spPr>
        <p:txBody>
          <a:bodyPr>
            <a:normAutofit/>
          </a:bodyPr>
          <a:lstStyle/>
          <a:p>
            <a:r>
              <a:rPr lang="en-GB" sz="2700" b="1" dirty="0" smtClean="0"/>
              <a:t>Profile of deaths: published data</a:t>
            </a:r>
            <a:endParaRPr lang="en-GB" sz="2700" b="1" dirty="0"/>
          </a:p>
        </p:txBody>
      </p:sp>
      <p:pic>
        <p:nvPicPr>
          <p:cNvPr id="8" name="Picture 7" descr="magnifying glass icon"/>
          <p:cNvPicPr>
            <a:picLocks noChangeAspect="1"/>
          </p:cNvPicPr>
          <p:nvPr/>
        </p:nvPicPr>
        <p:blipFill rotWithShape="1">
          <a:blip r:embed="rId5">
            <a:clrChange>
              <a:clrFrom>
                <a:srgbClr val="FFFFFF"/>
              </a:clrFrom>
              <a:clrTo>
                <a:srgbClr val="FFFFFF">
                  <a:alpha val="0"/>
                </a:srgbClr>
              </a:clrTo>
            </a:clrChange>
          </a:blip>
          <a:srcRect l="8548"/>
          <a:stretch/>
        </p:blipFill>
        <p:spPr>
          <a:xfrm>
            <a:off x="63886" y="5949121"/>
            <a:ext cx="356585" cy="333163"/>
          </a:xfrm>
          <a:prstGeom prst="rect">
            <a:avLst/>
          </a:prstGeom>
        </p:spPr>
      </p:pic>
      <p:sp>
        <p:nvSpPr>
          <p:cNvPr id="12" name="Rectangle 11"/>
          <p:cNvSpPr/>
          <p:nvPr/>
        </p:nvSpPr>
        <p:spPr>
          <a:xfrm>
            <a:off x="46906" y="464341"/>
            <a:ext cx="12145094" cy="861774"/>
          </a:xfrm>
          <a:prstGeom prst="rect">
            <a:avLst/>
          </a:prstGeom>
        </p:spPr>
        <p:txBody>
          <a:bodyPr wrap="square">
            <a:spAutoFit/>
          </a:bodyPr>
          <a:lstStyle/>
          <a:p>
            <a:pPr marL="180000" indent="-180000">
              <a:spcBef>
                <a:spcPts val="600"/>
              </a:spcBef>
              <a:buFont typeface="Arial" panose="020B0604020202020204" pitchFamily="34" charset="0"/>
              <a:buChar char="•"/>
            </a:pPr>
            <a:r>
              <a:rPr lang="en-US" sz="1500" dirty="0" smtClean="0"/>
              <a:t>One </a:t>
            </a:r>
            <a:r>
              <a:rPr lang="en-US" sz="1500" b="1" dirty="0" smtClean="0"/>
              <a:t>death related to Covid-19 </a:t>
            </a:r>
            <a:r>
              <a:rPr lang="en-US" sz="1500" dirty="0" smtClean="0"/>
              <a:t>was reported in </a:t>
            </a:r>
            <a:r>
              <a:rPr lang="en-US" sz="1500" dirty="0"/>
              <a:t>this week’s </a:t>
            </a:r>
            <a:r>
              <a:rPr lang="en-US" sz="1500" dirty="0" smtClean="0"/>
              <a:t>published ONS data </a:t>
            </a:r>
            <a:r>
              <a:rPr lang="en-US" sz="1500" dirty="0"/>
              <a:t>(occurring by </a:t>
            </a:r>
            <a:r>
              <a:rPr lang="en-US" sz="1500" dirty="0" smtClean="0"/>
              <a:t>12 Mar and </a:t>
            </a:r>
            <a:r>
              <a:rPr lang="en-US" sz="1500" dirty="0"/>
              <a:t>registered by </a:t>
            </a:r>
            <a:r>
              <a:rPr lang="en-US" sz="1500" dirty="0" smtClean="0"/>
              <a:t>19 Mar) – this </a:t>
            </a:r>
            <a:r>
              <a:rPr lang="en-US" sz="1500" dirty="0"/>
              <a:t>takes the official total amongst Herefordshire residents to </a:t>
            </a:r>
            <a:r>
              <a:rPr lang="en-US" sz="1500" dirty="0" smtClean="0"/>
              <a:t>329 </a:t>
            </a:r>
            <a:r>
              <a:rPr lang="en-US" sz="1500" dirty="0"/>
              <a:t>throughout the whole </a:t>
            </a:r>
            <a:r>
              <a:rPr lang="en-US" sz="1500" dirty="0" smtClean="0"/>
              <a:t>pandemic.</a:t>
            </a:r>
          </a:p>
          <a:p>
            <a:pPr marL="180000" indent="-180000">
              <a:spcBef>
                <a:spcPts val="600"/>
              </a:spcBef>
              <a:buFont typeface="Arial" panose="020B0604020202020204" pitchFamily="34" charset="0"/>
              <a:buChar char="•"/>
            </a:pPr>
            <a:r>
              <a:rPr lang="en-US" sz="1500" dirty="0" smtClean="0"/>
              <a:t>Almost one third (105) of deaths occurred in January.</a:t>
            </a:r>
          </a:p>
        </p:txBody>
      </p:sp>
      <p:sp>
        <p:nvSpPr>
          <p:cNvPr id="11" name="Rectangle 10"/>
          <p:cNvSpPr/>
          <p:nvPr/>
        </p:nvSpPr>
        <p:spPr>
          <a:xfrm>
            <a:off x="63886" y="1260409"/>
            <a:ext cx="6414768" cy="4747453"/>
          </a:xfrm>
          <a:prstGeom prst="rect">
            <a:avLst/>
          </a:prstGeom>
        </p:spPr>
        <p:txBody>
          <a:bodyPr wrap="square">
            <a:spAutoFit/>
          </a:bodyPr>
          <a:lstStyle/>
          <a:p>
            <a:pPr marL="432000" lvl="1" indent="-180000">
              <a:spcBef>
                <a:spcPts val="600"/>
              </a:spcBef>
              <a:spcAft>
                <a:spcPts val="600"/>
              </a:spcAft>
              <a:buFont typeface="Arial" panose="020B0604020202020204" pitchFamily="34" charset="0"/>
              <a:buChar char="•"/>
            </a:pPr>
            <a:r>
              <a:rPr lang="en-US" sz="1300" dirty="0" smtClean="0"/>
              <a:t>Following a sustained period of ‘excess deaths’ linked to Covid-19 during January and February, overall numbers of deaths have been below average levels for the time of year in four of the last five weeks.</a:t>
            </a:r>
          </a:p>
          <a:p>
            <a:pPr marL="432000" lvl="1" indent="-180000">
              <a:spcBef>
                <a:spcPts val="600"/>
              </a:spcBef>
              <a:spcAft>
                <a:spcPts val="600"/>
              </a:spcAft>
              <a:buFont typeface="Arial" panose="020B0604020202020204" pitchFamily="34" charset="0"/>
              <a:buChar char="•"/>
            </a:pPr>
            <a:r>
              <a:rPr lang="en-US" sz="1300" dirty="0"/>
              <a:t>As in May, one in every three deaths in January were related to Covid-19, although fewer of them were ‘excess deaths’ compared to May</a:t>
            </a:r>
            <a:r>
              <a:rPr lang="en-US" sz="1300" dirty="0" smtClean="0"/>
              <a:t>.</a:t>
            </a:r>
          </a:p>
          <a:p>
            <a:pPr marL="432000" lvl="1" indent="-180000">
              <a:spcBef>
                <a:spcPts val="600"/>
              </a:spcBef>
              <a:spcAft>
                <a:spcPts val="600"/>
              </a:spcAft>
              <a:buFont typeface="Arial" panose="020B0604020202020204" pitchFamily="34" charset="0"/>
              <a:buChar char="•"/>
            </a:pPr>
            <a:r>
              <a:rPr lang="en-US" sz="1300" dirty="0" smtClean="0"/>
              <a:t>There </a:t>
            </a:r>
            <a:r>
              <a:rPr lang="en-US" sz="1300" dirty="0"/>
              <a:t>have been 206 ‘excess deaths’ in Herefordshire since the beginning of March 2020</a:t>
            </a:r>
            <a:r>
              <a:rPr lang="en-US" sz="1300" dirty="0" smtClean="0"/>
              <a:t>.</a:t>
            </a:r>
          </a:p>
          <a:p>
            <a:pPr marL="180000" indent="-180000">
              <a:spcBef>
                <a:spcPts val="600"/>
              </a:spcBef>
              <a:spcAft>
                <a:spcPts val="600"/>
              </a:spcAft>
              <a:buFont typeface="Arial" panose="020B0604020202020204" pitchFamily="34" charset="0"/>
              <a:buChar char="•"/>
            </a:pPr>
            <a:r>
              <a:rPr lang="en-US" sz="1500" dirty="0"/>
              <a:t>There are signs that the latest wave of </a:t>
            </a:r>
            <a:r>
              <a:rPr lang="en-US" sz="1500" dirty="0" err="1"/>
              <a:t>Covid</a:t>
            </a:r>
            <a:r>
              <a:rPr lang="en-US" sz="1500" dirty="0"/>
              <a:t>-related deaths has peaked with only three Covid-19 related deaths so far recorded in </a:t>
            </a:r>
            <a:r>
              <a:rPr lang="en-US" sz="1500" dirty="0" smtClean="0"/>
              <a:t>March.</a:t>
            </a:r>
          </a:p>
          <a:p>
            <a:pPr marL="180000" indent="-180000">
              <a:spcBef>
                <a:spcPts val="600"/>
              </a:spcBef>
              <a:spcAft>
                <a:spcPts val="600"/>
              </a:spcAft>
              <a:buFont typeface="Arial" panose="020B0604020202020204" pitchFamily="34" charset="0"/>
              <a:buChar char="•"/>
            </a:pPr>
            <a:r>
              <a:rPr lang="en-US" sz="1500" dirty="0" smtClean="0"/>
              <a:t>Deaths </a:t>
            </a:r>
            <a:r>
              <a:rPr lang="en-US" sz="1500" dirty="0"/>
              <a:t>in Herefordshire remain lower than </a:t>
            </a:r>
            <a:r>
              <a:rPr lang="en-US" sz="1500" dirty="0" smtClean="0"/>
              <a:t>nationally: the </a:t>
            </a:r>
            <a:r>
              <a:rPr lang="en-US" sz="1500" dirty="0"/>
              <a:t>crude death rate </a:t>
            </a:r>
            <a:r>
              <a:rPr lang="en-US" sz="1500" dirty="0" smtClean="0"/>
              <a:t>is currently 171 </a:t>
            </a:r>
            <a:r>
              <a:rPr lang="en-US" sz="1500" dirty="0"/>
              <a:t>per 100,000 compared to the England figure of </a:t>
            </a:r>
            <a:r>
              <a:rPr lang="en-US" sz="1500" dirty="0" smtClean="0"/>
              <a:t>228.</a:t>
            </a:r>
          </a:p>
          <a:p>
            <a:pPr marL="180000" indent="-180000">
              <a:spcBef>
                <a:spcPts val="300"/>
              </a:spcBef>
              <a:spcAft>
                <a:spcPts val="600"/>
              </a:spcAft>
              <a:buFont typeface="Arial" panose="020B0604020202020204" pitchFamily="34" charset="0"/>
              <a:buChar char="•"/>
            </a:pPr>
            <a:r>
              <a:rPr lang="en-GB" sz="1500" dirty="0"/>
              <a:t>Public Health England also publish numbers of people who have </a:t>
            </a:r>
            <a:r>
              <a:rPr lang="en-GB" sz="1500" b="1" dirty="0"/>
              <a:t>died within 28 days </a:t>
            </a:r>
            <a:r>
              <a:rPr lang="en-GB" sz="1500" dirty="0"/>
              <a:t>of a first positive test:</a:t>
            </a:r>
          </a:p>
          <a:p>
            <a:pPr marL="432000" lvl="1" indent="-180000">
              <a:spcAft>
                <a:spcPts val="600"/>
              </a:spcAft>
              <a:buFont typeface="Arial" panose="020B0604020202020204" pitchFamily="34" charset="0"/>
              <a:buChar char="•"/>
            </a:pPr>
            <a:r>
              <a:rPr lang="en-GB" sz="1300" dirty="0" smtClean="0"/>
              <a:t>280 </a:t>
            </a:r>
            <a:r>
              <a:rPr lang="en-GB" sz="1300" dirty="0"/>
              <a:t>in total (registered by </a:t>
            </a:r>
            <a:r>
              <a:rPr lang="en-GB" sz="1300" dirty="0" smtClean="0"/>
              <a:t>24 </a:t>
            </a:r>
            <a:r>
              <a:rPr lang="en-GB" sz="1300" dirty="0"/>
              <a:t>March), a figure lower than that published by ONS as the latter does not require a positive test for COVID-19 to be mentioned on a death certificate. </a:t>
            </a:r>
          </a:p>
        </p:txBody>
      </p:sp>
      <p:pic>
        <p:nvPicPr>
          <p:cNvPr id="4" name="Picture 3" descr="Chart showing weekly number of covid and non-covid deaths throughout pandemic. Average number of deaths for 2015 to 2019 also shown. " title="Profile of deaths: number of deaths"/>
          <p:cNvPicPr>
            <a:picLocks noChangeAspect="1"/>
          </p:cNvPicPr>
          <p:nvPr/>
        </p:nvPicPr>
        <p:blipFill>
          <a:blip r:embed="rId6"/>
          <a:stretch>
            <a:fillRect/>
          </a:stretch>
        </p:blipFill>
        <p:spPr>
          <a:xfrm>
            <a:off x="6464828" y="1223194"/>
            <a:ext cx="5625602" cy="2590785"/>
          </a:xfrm>
          <a:prstGeom prst="rect">
            <a:avLst/>
          </a:prstGeom>
        </p:spPr>
      </p:pic>
      <p:pic>
        <p:nvPicPr>
          <p:cNvPr id="6" name="Picture 5" descr="Chart showing excess deaths for 2020/21 " title="Profile of deaths: excess deats"/>
          <p:cNvPicPr>
            <a:picLocks noChangeAspect="1"/>
          </p:cNvPicPr>
          <p:nvPr/>
        </p:nvPicPr>
        <p:blipFill>
          <a:blip r:embed="rId7"/>
          <a:stretch>
            <a:fillRect/>
          </a:stretch>
        </p:blipFill>
        <p:spPr>
          <a:xfrm>
            <a:off x="6477590" y="3933056"/>
            <a:ext cx="5647306" cy="2621587"/>
          </a:xfrm>
          <a:prstGeom prst="rect">
            <a:avLst/>
          </a:prstGeom>
        </p:spPr>
      </p:pic>
    </p:spTree>
    <p:extLst>
      <p:ext uri="{BB962C8B-B14F-4D97-AF65-F5344CB8AC3E}">
        <p14:creationId xmlns:p14="http://schemas.microsoft.com/office/powerpoint/2010/main" val="3273236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33901" y="723902"/>
            <a:ext cx="11838520" cy="1400383"/>
          </a:xfrm>
          <a:prstGeom prst="rect">
            <a:avLst/>
          </a:prstGeom>
          <a:solidFill>
            <a:schemeClr val="bg1"/>
          </a:solidFill>
        </p:spPr>
        <p:txBody>
          <a:bodyPr wrap="square">
            <a:spAutoFit/>
          </a:bodyPr>
          <a:lstStyle/>
          <a:p>
            <a:pPr marL="228589" indent="-228589" defTabSz="914354">
              <a:spcBef>
                <a:spcPts val="600"/>
              </a:spcBef>
              <a:buFont typeface="Arial" panose="020B0604020202020204" pitchFamily="34" charset="0"/>
              <a:buChar char="•"/>
              <a:defRPr/>
            </a:pPr>
            <a:r>
              <a:rPr lang="en-GB" sz="1600" dirty="0" smtClean="0"/>
              <a:t>During the first wave in April around two thirds of deaths were in hospital and a quarter in care homes, whereas in May the proportions were reversed. Since mid December hospital deaths have again dominated with almost three quarters (117) occurring in this setting while one fifth (33) have been in care homes. </a:t>
            </a:r>
          </a:p>
          <a:p>
            <a:pPr marL="228589" indent="-228589" defTabSz="914354">
              <a:spcBef>
                <a:spcPts val="600"/>
              </a:spcBef>
              <a:buFont typeface="Arial" panose="020B0604020202020204" pitchFamily="34" charset="0"/>
              <a:buChar char="•"/>
              <a:defRPr/>
            </a:pPr>
            <a:r>
              <a:rPr lang="en-GB" sz="1600" dirty="0" smtClean="0"/>
              <a:t>Over the course of the pandemic 106 </a:t>
            </a:r>
            <a:r>
              <a:rPr lang="en-GB" sz="1600" dirty="0" err="1" smtClean="0"/>
              <a:t>Covid</a:t>
            </a:r>
            <a:r>
              <a:rPr lang="en-GB" sz="1600" dirty="0" smtClean="0"/>
              <a:t>-related deaths have occurred in care homes, 200 in hospital (some of whom will have been care home residents), 18 at home and 4 in a hospice.</a:t>
            </a:r>
          </a:p>
        </p:txBody>
      </p:sp>
      <p:sp>
        <p:nvSpPr>
          <p:cNvPr id="14" name="Rectangle 13"/>
          <p:cNvSpPr/>
          <p:nvPr/>
        </p:nvSpPr>
        <p:spPr>
          <a:xfrm>
            <a:off x="133901" y="6211669"/>
            <a:ext cx="12128995" cy="646331"/>
          </a:xfrm>
          <a:prstGeom prst="rect">
            <a:avLst/>
          </a:prstGeom>
          <a:solidFill>
            <a:schemeClr val="bg1"/>
          </a:solidFill>
        </p:spPr>
        <p:txBody>
          <a:bodyPr wrap="square">
            <a:spAutoFit/>
          </a:bodyPr>
          <a:lstStyle/>
          <a:p>
            <a:r>
              <a:rPr lang="en-US" sz="1200" b="1" dirty="0" smtClean="0"/>
              <a:t>     Where can I find out more? </a:t>
            </a:r>
            <a:r>
              <a:rPr lang="en-US" sz="1200" dirty="0"/>
              <a:t>ONS publish </a:t>
            </a:r>
            <a:r>
              <a:rPr lang="en-US" sz="1200" dirty="0">
                <a:hlinkClick r:id="rId2"/>
              </a:rPr>
              <a:t>provisional data on weekly numbers of registered deaths</a:t>
            </a:r>
            <a:r>
              <a:rPr lang="en-US" sz="1200" dirty="0"/>
              <a:t> by usual residence </a:t>
            </a:r>
            <a:r>
              <a:rPr lang="en-US" sz="1200" dirty="0" smtClean="0"/>
              <a:t>for local authorities every </a:t>
            </a:r>
            <a:r>
              <a:rPr lang="en-US" sz="1200" dirty="0"/>
              <a:t>Tuesday, with an 11 day lag. Deaths recorded as COVID-19 include deaths where possible or confirmed COVID-19 is mentioned as any cause of death. </a:t>
            </a:r>
            <a:r>
              <a:rPr lang="en-US" sz="1200" dirty="0" smtClean="0"/>
              <a:t> Their </a:t>
            </a:r>
            <a:r>
              <a:rPr lang="en-US" sz="1200" dirty="0" smtClean="0">
                <a:hlinkClick r:id="rId3"/>
              </a:rPr>
              <a:t>interactive map</a:t>
            </a:r>
            <a:r>
              <a:rPr lang="en-US" sz="1200" dirty="0" smtClean="0"/>
              <a:t> is updated less regularly, and currently includes deaths occurring up to the end of December.</a:t>
            </a:r>
            <a:endParaRPr lang="en-GB" sz="1200" dirty="0">
              <a:solidFill>
                <a:srgbClr val="FF0000"/>
              </a:solidFill>
            </a:endParaRPr>
          </a:p>
        </p:txBody>
      </p:sp>
      <p:pic>
        <p:nvPicPr>
          <p:cNvPr id="15" name="Picture 14" descr="magnifying glass icon"/>
          <p:cNvPicPr>
            <a:picLocks noChangeAspect="1"/>
          </p:cNvPicPr>
          <p:nvPr/>
        </p:nvPicPr>
        <p:blipFill rotWithShape="1">
          <a:blip r:embed="rId4">
            <a:clrChange>
              <a:clrFrom>
                <a:srgbClr val="FFFFFF"/>
              </a:clrFrom>
              <a:clrTo>
                <a:srgbClr val="FFFFFF">
                  <a:alpha val="0"/>
                </a:srgbClr>
              </a:clrTo>
            </a:clrChange>
          </a:blip>
          <a:srcRect l="8548"/>
          <a:stretch/>
        </p:blipFill>
        <p:spPr>
          <a:xfrm>
            <a:off x="108248" y="6181132"/>
            <a:ext cx="310208" cy="289832"/>
          </a:xfrm>
          <a:prstGeom prst="rect">
            <a:avLst/>
          </a:prstGeom>
        </p:spPr>
      </p:pic>
      <p:sp>
        <p:nvSpPr>
          <p:cNvPr id="3" name="TextBox 2"/>
          <p:cNvSpPr txBox="1"/>
          <p:nvPr/>
        </p:nvSpPr>
        <p:spPr>
          <a:xfrm>
            <a:off x="63005" y="2139821"/>
            <a:ext cx="2963416" cy="2585323"/>
          </a:xfrm>
          <a:prstGeom prst="rect">
            <a:avLst/>
          </a:prstGeom>
          <a:noFill/>
        </p:spPr>
        <p:txBody>
          <a:bodyPr wrap="square" rtlCol="0">
            <a:spAutoFit/>
          </a:bodyPr>
          <a:lstStyle/>
          <a:p>
            <a:pPr marL="285750" indent="-285750">
              <a:buFont typeface="Arial" panose="020B0604020202020204" pitchFamily="34" charset="0"/>
              <a:buChar char="•"/>
            </a:pPr>
            <a:r>
              <a:rPr lang="en-GB" sz="1600" dirty="0"/>
              <a:t>The highest numbers of deaths in small areas are linked to deaths of care home residents, mainly during April and May.  Otherwise, there has been no geographic pattern of COVID-related deaths in Herefordshire. </a:t>
            </a:r>
          </a:p>
          <a:p>
            <a:pPr marL="285750" indent="-285750">
              <a:buFont typeface="Arial" panose="020B0604020202020204" pitchFamily="34" charset="0"/>
              <a:buChar char="•"/>
            </a:pPr>
            <a:endParaRPr lang="en-GB" sz="1600" dirty="0"/>
          </a:p>
        </p:txBody>
      </p:sp>
      <p:sp>
        <p:nvSpPr>
          <p:cNvPr id="4" name="Title 3"/>
          <p:cNvSpPr>
            <a:spLocks noGrp="1"/>
          </p:cNvSpPr>
          <p:nvPr>
            <p:ph type="title"/>
          </p:nvPr>
        </p:nvSpPr>
        <p:spPr>
          <a:xfrm>
            <a:off x="133901" y="88966"/>
            <a:ext cx="11519999" cy="594867"/>
          </a:xfrm>
        </p:spPr>
        <p:txBody>
          <a:bodyPr>
            <a:normAutofit/>
          </a:bodyPr>
          <a:lstStyle/>
          <a:p>
            <a:r>
              <a:rPr lang="en-US" sz="2800" dirty="0" smtClean="0"/>
              <a:t>Deaths associated with Covid-19: location</a:t>
            </a:r>
            <a:endParaRPr lang="en-US" sz="2800" dirty="0"/>
          </a:p>
        </p:txBody>
      </p:sp>
      <p:pic>
        <p:nvPicPr>
          <p:cNvPr id="5" name="Picture 4" descr="Chart illustrating where covid deaths have been recorded on a weekly basis" title="Profile of deaths: Place of death"/>
          <p:cNvPicPr>
            <a:picLocks noChangeAspect="1"/>
          </p:cNvPicPr>
          <p:nvPr/>
        </p:nvPicPr>
        <p:blipFill>
          <a:blip r:embed="rId5"/>
          <a:stretch>
            <a:fillRect/>
          </a:stretch>
        </p:blipFill>
        <p:spPr>
          <a:xfrm>
            <a:off x="3306751" y="2107917"/>
            <a:ext cx="8324693" cy="3877254"/>
          </a:xfrm>
          <a:prstGeom prst="rect">
            <a:avLst/>
          </a:prstGeom>
        </p:spPr>
      </p:pic>
    </p:spTree>
    <p:extLst>
      <p:ext uri="{BB962C8B-B14F-4D97-AF65-F5344CB8AC3E}">
        <p14:creationId xmlns:p14="http://schemas.microsoft.com/office/powerpoint/2010/main" val="22186123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42" y="188641"/>
            <a:ext cx="11519999" cy="720079"/>
          </a:xfrm>
        </p:spPr>
        <p:txBody>
          <a:bodyPr/>
          <a:lstStyle/>
          <a:p>
            <a:r>
              <a:rPr lang="en-GB" dirty="0" smtClean="0"/>
              <a:t>Other resources</a:t>
            </a:r>
            <a:endParaRPr lang="en-GB" dirty="0"/>
          </a:p>
        </p:txBody>
      </p:sp>
      <p:sp>
        <p:nvSpPr>
          <p:cNvPr id="3" name="Content Placeholder 2"/>
          <p:cNvSpPr>
            <a:spLocks noGrp="1"/>
          </p:cNvSpPr>
          <p:nvPr>
            <p:ph sz="half" idx="1"/>
          </p:nvPr>
        </p:nvSpPr>
        <p:spPr>
          <a:xfrm>
            <a:off x="294293" y="908720"/>
            <a:ext cx="11519999" cy="5184576"/>
          </a:xfrm>
        </p:spPr>
        <p:txBody>
          <a:bodyPr>
            <a:noAutofit/>
          </a:bodyPr>
          <a:lstStyle/>
          <a:p>
            <a:pPr>
              <a:lnSpc>
                <a:spcPct val="100000"/>
              </a:lnSpc>
            </a:pPr>
            <a:r>
              <a:rPr lang="en-GB" sz="2400" dirty="0" smtClean="0"/>
              <a:t>Wider vulnerabilities</a:t>
            </a:r>
          </a:p>
          <a:p>
            <a:pPr lvl="1">
              <a:lnSpc>
                <a:spcPct val="100000"/>
              </a:lnSpc>
            </a:pPr>
            <a:r>
              <a:rPr lang="en-GB" sz="1600" dirty="0" smtClean="0"/>
              <a:t>The draft </a:t>
            </a:r>
            <a:r>
              <a:rPr lang="en-GB" sz="1600" i="1" dirty="0" smtClean="0"/>
              <a:t>2020 Director of Public Health report: Impacts of COVID-19 </a:t>
            </a:r>
            <a:r>
              <a:rPr lang="en-GB" sz="1600" dirty="0" smtClean="0"/>
              <a:t>is available on the </a:t>
            </a:r>
            <a:r>
              <a:rPr lang="en-GB" sz="1600" dirty="0" smtClean="0">
                <a:hlinkClick r:id="rId2" tooltip="Opens pdf document on council website"/>
              </a:rPr>
              <a:t>Council’s website</a:t>
            </a:r>
            <a:r>
              <a:rPr lang="en-GB" sz="1600" dirty="0" smtClean="0"/>
              <a:t> (final version due for publication mid-April)  </a:t>
            </a:r>
            <a:endParaRPr lang="en-GB" sz="1400" dirty="0" smtClean="0"/>
          </a:p>
          <a:p>
            <a:pPr lvl="1">
              <a:lnSpc>
                <a:spcPct val="100000"/>
              </a:lnSpc>
            </a:pPr>
            <a:r>
              <a:rPr lang="en-GB" sz="1600" dirty="0"/>
              <a:t>A monthly </a:t>
            </a:r>
            <a:r>
              <a:rPr lang="en-GB" sz="1600" dirty="0" smtClean="0"/>
              <a:t>bulletin of the economic impacts of coronavirus is published on the </a:t>
            </a:r>
            <a:r>
              <a:rPr lang="en-GB" sz="1600" dirty="0" smtClean="0">
                <a:hlinkClick r:id="rId3" tooltip="link to Understanding Herefordshire website"/>
              </a:rPr>
              <a:t>Understanding Herefordshire website</a:t>
            </a:r>
            <a:endParaRPr lang="en-GB" sz="1600" dirty="0" smtClean="0"/>
          </a:p>
          <a:p>
            <a:pPr>
              <a:lnSpc>
                <a:spcPct val="100000"/>
              </a:lnSpc>
            </a:pPr>
            <a:r>
              <a:rPr lang="en-GB" sz="1800" dirty="0" smtClean="0"/>
              <a:t>New research and open access analytical tools are continually emerging. As well as the sources linked to throughout these slides, you may be interested in: </a:t>
            </a:r>
            <a:endParaRPr lang="en-GB" sz="1800" dirty="0"/>
          </a:p>
          <a:p>
            <a:pPr lvl="1">
              <a:lnSpc>
                <a:spcPct val="100000"/>
              </a:lnSpc>
            </a:pPr>
            <a:r>
              <a:rPr lang="en-US" sz="1600" dirty="0" smtClean="0">
                <a:hlinkClick r:id="rId4"/>
              </a:rPr>
              <a:t>The Office for National Statistics' daily coronavirus roundup</a:t>
            </a:r>
            <a:r>
              <a:rPr lang="en-US" sz="1600" dirty="0" smtClean="0"/>
              <a:t>: the latest research into the effects on the economy and society</a:t>
            </a:r>
          </a:p>
          <a:p>
            <a:pPr lvl="1">
              <a:lnSpc>
                <a:spcPct val="100000"/>
              </a:lnSpc>
            </a:pPr>
            <a:r>
              <a:rPr lang="en-US" sz="1600" dirty="0" smtClean="0">
                <a:hlinkClick r:id="rId5"/>
              </a:rPr>
              <a:t>The </a:t>
            </a:r>
            <a:r>
              <a:rPr lang="en-US" sz="1600" dirty="0">
                <a:hlinkClick r:id="rId5"/>
              </a:rPr>
              <a:t>Health Foundation - COVID-19 policy </a:t>
            </a:r>
            <a:r>
              <a:rPr lang="en-US" sz="1600" dirty="0" smtClean="0">
                <a:hlinkClick r:id="rId5"/>
              </a:rPr>
              <a:t>tracker</a:t>
            </a:r>
            <a:r>
              <a:rPr lang="en-US" sz="1600" dirty="0" smtClean="0"/>
              <a:t>: an interactive timeline of key events and government policy announcements related to coronavirus</a:t>
            </a:r>
          </a:p>
          <a:p>
            <a:pPr lvl="1">
              <a:lnSpc>
                <a:spcPct val="100000"/>
              </a:lnSpc>
            </a:pPr>
            <a:r>
              <a:rPr lang="en-US" sz="1600" dirty="0" smtClean="0"/>
              <a:t>An </a:t>
            </a:r>
            <a:r>
              <a:rPr lang="en-US" sz="1600" dirty="0" smtClean="0">
                <a:hlinkClick r:id="rId6"/>
              </a:rPr>
              <a:t>LG Inform dashboard </a:t>
            </a:r>
            <a:r>
              <a:rPr lang="en-US" sz="1600" dirty="0" smtClean="0"/>
              <a:t>tailored to Herefordshire &amp; Worcestershire, showing daily updates in cases and comparisons with other areas.</a:t>
            </a:r>
          </a:p>
          <a:p>
            <a:pPr lvl="1">
              <a:lnSpc>
                <a:spcPct val="100000"/>
              </a:lnSpc>
            </a:pPr>
            <a:r>
              <a:rPr lang="en-US" sz="1600" dirty="0" smtClean="0"/>
              <a:t>A </a:t>
            </a:r>
            <a:r>
              <a:rPr lang="en-US" sz="1600" dirty="0" smtClean="0">
                <a:hlinkClick r:id="rId7"/>
              </a:rPr>
              <a:t>Herefordshire Council dashboard</a:t>
            </a:r>
            <a:r>
              <a:rPr lang="en-US" sz="1600" dirty="0"/>
              <a:t> provides up to date information on cases in the county and provides links to other useful </a:t>
            </a:r>
            <a:r>
              <a:rPr lang="en-US" sz="1600" dirty="0" smtClean="0"/>
              <a:t>information.</a:t>
            </a:r>
          </a:p>
          <a:p>
            <a:pPr lvl="1">
              <a:lnSpc>
                <a:spcPct val="100000"/>
              </a:lnSpc>
            </a:pPr>
            <a:r>
              <a:rPr lang="en-US" sz="1600" dirty="0" smtClean="0"/>
              <a:t>A </a:t>
            </a:r>
            <a:r>
              <a:rPr lang="en-US" sz="1600" dirty="0" smtClean="0">
                <a:hlinkClick r:id="rId8"/>
              </a:rPr>
              <a:t>summary of Google mobility data </a:t>
            </a:r>
            <a:r>
              <a:rPr lang="en-US" sz="1600" dirty="0" smtClean="0"/>
              <a:t>for Herefordshire provided by Data Orchard </a:t>
            </a:r>
            <a:r>
              <a:rPr lang="en-GB" sz="1600" dirty="0" smtClean="0">
                <a:solidFill>
                  <a:srgbClr val="282E2B"/>
                </a:solidFill>
                <a:ea typeface="Times New Roman" panose="02020603050405020304" pitchFamily="18" charset="0"/>
              </a:rPr>
              <a:t>shows </a:t>
            </a:r>
            <a:r>
              <a:rPr lang="en-GB" sz="1600" dirty="0">
                <a:solidFill>
                  <a:srgbClr val="282E2B"/>
                </a:solidFill>
                <a:ea typeface="Times New Roman" panose="02020603050405020304" pitchFamily="18" charset="0"/>
              </a:rPr>
              <a:t>average visits to different categories of </a:t>
            </a:r>
            <a:r>
              <a:rPr lang="en-GB" sz="1600" dirty="0" smtClean="0">
                <a:solidFill>
                  <a:srgbClr val="282E2B"/>
                </a:solidFill>
                <a:ea typeface="Times New Roman" panose="02020603050405020304" pitchFamily="18" charset="0"/>
              </a:rPr>
              <a:t>places over the pandemic.</a:t>
            </a:r>
            <a:endParaRPr lang="en-US" sz="1600" dirty="0"/>
          </a:p>
          <a:p>
            <a:pPr lvl="1"/>
            <a:endParaRPr lang="en-GB" sz="1600" dirty="0" smtClean="0">
              <a:solidFill>
                <a:srgbClr val="FF0000"/>
              </a:solidFill>
            </a:endParaRPr>
          </a:p>
        </p:txBody>
      </p:sp>
    </p:spTree>
    <p:extLst>
      <p:ext uri="{BB962C8B-B14F-4D97-AF65-F5344CB8AC3E}">
        <p14:creationId xmlns:p14="http://schemas.microsoft.com/office/powerpoint/2010/main" val="3235982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6016" y="620688"/>
            <a:ext cx="11519999" cy="648071"/>
          </a:xfrm>
        </p:spPr>
        <p:txBody>
          <a:bodyPr>
            <a:normAutofit fontScale="90000"/>
          </a:bodyPr>
          <a:lstStyle/>
          <a:p>
            <a:r>
              <a:rPr lang="en-GB" dirty="0" smtClean="0"/>
              <a:t>Contents</a:t>
            </a:r>
            <a:r>
              <a:rPr lang="en-GB" dirty="0"/>
              <a:t/>
            </a:r>
            <a:br>
              <a:rPr lang="en-GB" dirty="0"/>
            </a:br>
            <a:endParaRPr lang="en-GB" sz="2000" dirty="0"/>
          </a:p>
        </p:txBody>
      </p:sp>
      <p:sp>
        <p:nvSpPr>
          <p:cNvPr id="6" name="Content Placeholder 5"/>
          <p:cNvSpPr>
            <a:spLocks noGrp="1"/>
          </p:cNvSpPr>
          <p:nvPr>
            <p:ph idx="1"/>
          </p:nvPr>
        </p:nvSpPr>
        <p:spPr>
          <a:xfrm>
            <a:off x="219868" y="1556792"/>
            <a:ext cx="11520000" cy="3834234"/>
          </a:xfrm>
        </p:spPr>
        <p:txBody>
          <a:bodyPr>
            <a:normAutofit/>
          </a:bodyPr>
          <a:lstStyle/>
          <a:p>
            <a:pPr marL="514350" indent="-514350">
              <a:buAutoNum type="arabicPeriod"/>
            </a:pPr>
            <a:r>
              <a:rPr lang="en-GB" sz="2000" dirty="0"/>
              <a:t>Key messages (</a:t>
            </a:r>
            <a:r>
              <a:rPr lang="en-GB" sz="2000" dirty="0">
                <a:hlinkClick r:id="rId3" action="ppaction://hlinksldjump"/>
              </a:rPr>
              <a:t>slide 3</a:t>
            </a:r>
            <a:r>
              <a:rPr lang="en-GB" sz="2000" dirty="0"/>
              <a:t>)</a:t>
            </a:r>
          </a:p>
          <a:p>
            <a:pPr marL="514350" indent="-514350">
              <a:buAutoNum type="arabicPeriod"/>
            </a:pPr>
            <a:r>
              <a:rPr lang="en-GB" sz="2000" dirty="0" smtClean="0"/>
              <a:t>COVID-19 </a:t>
            </a:r>
            <a:r>
              <a:rPr lang="en-GB" sz="2000" dirty="0"/>
              <a:t>testing (</a:t>
            </a:r>
            <a:r>
              <a:rPr lang="en-GB" sz="2000" u="sng" dirty="0">
                <a:solidFill>
                  <a:srgbClr val="00B0F0"/>
                </a:solidFill>
                <a:hlinkClick r:id="rId4" action="ppaction://hlinksldjump"/>
              </a:rPr>
              <a:t>slides </a:t>
            </a:r>
            <a:r>
              <a:rPr lang="en-GB" sz="2000" u="sng" dirty="0" smtClean="0">
                <a:solidFill>
                  <a:srgbClr val="00B0F0"/>
                </a:solidFill>
              </a:rPr>
              <a:t>4-5</a:t>
            </a:r>
            <a:r>
              <a:rPr lang="en-GB" sz="2000" dirty="0" smtClean="0"/>
              <a:t>), </a:t>
            </a:r>
          </a:p>
          <a:p>
            <a:pPr marL="514350" indent="-514350">
              <a:buAutoNum type="arabicPeriod"/>
            </a:pPr>
            <a:r>
              <a:rPr lang="en-GB" sz="2000" dirty="0" smtClean="0"/>
              <a:t>COVID-19 </a:t>
            </a:r>
            <a:r>
              <a:rPr lang="en-GB" sz="2000" dirty="0"/>
              <a:t>cases (</a:t>
            </a:r>
            <a:r>
              <a:rPr lang="en-GB" sz="2000" u="sng" dirty="0">
                <a:solidFill>
                  <a:srgbClr val="00B0F0"/>
                </a:solidFill>
                <a:hlinkClick r:id="rId4" action="ppaction://hlinksldjump"/>
              </a:rPr>
              <a:t>slides </a:t>
            </a:r>
            <a:r>
              <a:rPr lang="en-GB" sz="2000" u="sng" dirty="0" smtClean="0">
                <a:solidFill>
                  <a:srgbClr val="00B0F0"/>
                </a:solidFill>
              </a:rPr>
              <a:t>6-8</a:t>
            </a:r>
            <a:r>
              <a:rPr lang="en-GB" sz="2000" dirty="0" smtClean="0"/>
              <a:t>), </a:t>
            </a:r>
            <a:r>
              <a:rPr lang="en-GB" sz="2000" dirty="0"/>
              <a:t>including demographics (</a:t>
            </a:r>
            <a:r>
              <a:rPr lang="en-GB" sz="2000" dirty="0">
                <a:hlinkClick r:id="" action="ppaction://noaction"/>
              </a:rPr>
              <a:t>slide </a:t>
            </a:r>
            <a:r>
              <a:rPr lang="en-GB" sz="2000" dirty="0" smtClean="0">
                <a:hlinkClick r:id="" action="ppaction://noaction"/>
              </a:rPr>
              <a:t>9)</a:t>
            </a:r>
            <a:r>
              <a:rPr lang="en-GB" sz="2000" dirty="0" smtClean="0"/>
              <a:t> </a:t>
            </a:r>
            <a:r>
              <a:rPr lang="en-GB" sz="2000" dirty="0"/>
              <a:t>and local areas (</a:t>
            </a:r>
            <a:r>
              <a:rPr lang="en-GB" sz="2000" dirty="0">
                <a:hlinkClick r:id="rId5" action="ppaction://hlinksldjump"/>
              </a:rPr>
              <a:t>slides </a:t>
            </a:r>
            <a:r>
              <a:rPr lang="en-GB" sz="2000" dirty="0" smtClean="0">
                <a:hlinkClick r:id="rId5" action="ppaction://hlinksldjump"/>
              </a:rPr>
              <a:t>10-11)</a:t>
            </a:r>
            <a:endParaRPr lang="en-GB" sz="2000" dirty="0"/>
          </a:p>
          <a:p>
            <a:pPr marL="514350" indent="-514350">
              <a:buFont typeface="Arial"/>
              <a:buAutoNum type="arabicPeriod"/>
            </a:pPr>
            <a:r>
              <a:rPr lang="en-GB" sz="2000" dirty="0" smtClean="0"/>
              <a:t>Vaccinations in </a:t>
            </a:r>
            <a:r>
              <a:rPr lang="en-GB" sz="2000" dirty="0"/>
              <a:t>Herefordshire (</a:t>
            </a:r>
            <a:r>
              <a:rPr lang="en-GB" sz="2000" dirty="0">
                <a:hlinkClick r:id="" action="ppaction://noaction"/>
              </a:rPr>
              <a:t>slide 12</a:t>
            </a:r>
            <a:r>
              <a:rPr lang="en-GB" sz="2000" dirty="0"/>
              <a:t>)</a:t>
            </a:r>
          </a:p>
          <a:p>
            <a:pPr marL="514350" indent="-514350">
              <a:buFont typeface="Arial"/>
              <a:buAutoNum type="arabicPeriod"/>
            </a:pPr>
            <a:r>
              <a:rPr lang="en-GB" sz="2000" dirty="0" smtClean="0"/>
              <a:t>Patients admitted </a:t>
            </a:r>
            <a:r>
              <a:rPr lang="en-GB" sz="2000" dirty="0"/>
              <a:t>to hospital (</a:t>
            </a:r>
            <a:r>
              <a:rPr lang="en-GB" sz="2000" dirty="0">
                <a:hlinkClick r:id="" action="ppaction://noaction"/>
              </a:rPr>
              <a:t>slide </a:t>
            </a:r>
            <a:r>
              <a:rPr lang="en-GB" sz="2000" dirty="0" smtClean="0">
                <a:hlinkClick r:id="" action="ppaction://noaction"/>
              </a:rPr>
              <a:t>13</a:t>
            </a:r>
            <a:r>
              <a:rPr lang="en-GB" sz="2000" dirty="0" smtClean="0"/>
              <a:t>)</a:t>
            </a:r>
          </a:p>
          <a:p>
            <a:pPr marL="514350" indent="-514350">
              <a:buFont typeface="Arial"/>
              <a:buAutoNum type="arabicPeriod"/>
            </a:pPr>
            <a:r>
              <a:rPr lang="en-GB" sz="2000" dirty="0" smtClean="0"/>
              <a:t>Profile of deaths: published data (</a:t>
            </a:r>
            <a:r>
              <a:rPr lang="en-GB" sz="2000" dirty="0" smtClean="0">
                <a:hlinkClick r:id="" action="ppaction://noaction"/>
              </a:rPr>
              <a:t>slide 14-15</a:t>
            </a:r>
            <a:r>
              <a:rPr lang="en-GB" sz="2000" dirty="0" smtClean="0"/>
              <a:t>)</a:t>
            </a:r>
          </a:p>
          <a:p>
            <a:pPr marL="514350" indent="-514350">
              <a:buFont typeface="Arial"/>
              <a:buAutoNum type="arabicPeriod"/>
            </a:pPr>
            <a:r>
              <a:rPr lang="en-GB" sz="2000" dirty="0" smtClean="0"/>
              <a:t>Other </a:t>
            </a:r>
            <a:r>
              <a:rPr lang="en-GB" sz="2000" dirty="0"/>
              <a:t>resources (</a:t>
            </a:r>
            <a:r>
              <a:rPr lang="en-GB" sz="2000" dirty="0">
                <a:hlinkClick r:id="" action="ppaction://noaction"/>
              </a:rPr>
              <a:t>slide </a:t>
            </a:r>
            <a:r>
              <a:rPr lang="en-GB" sz="2000" dirty="0" smtClean="0">
                <a:hlinkClick r:id="" action="ppaction://noaction"/>
              </a:rPr>
              <a:t>16</a:t>
            </a:r>
            <a:r>
              <a:rPr lang="en-GB" sz="2000" dirty="0" smtClean="0"/>
              <a:t>)</a:t>
            </a:r>
            <a:endParaRPr lang="en-GB" sz="2000" dirty="0"/>
          </a:p>
          <a:p>
            <a:pPr marL="514350" indent="-514350">
              <a:buFont typeface="Arial"/>
              <a:buAutoNum type="arabicPeriod"/>
            </a:pPr>
            <a:endParaRPr lang="en-GB" sz="2000" dirty="0"/>
          </a:p>
          <a:p>
            <a:pPr marL="0" indent="0">
              <a:buNone/>
            </a:pPr>
            <a:endParaRPr lang="en-GB" sz="2000" dirty="0" smtClean="0"/>
          </a:p>
        </p:txBody>
      </p:sp>
      <p:sp>
        <p:nvSpPr>
          <p:cNvPr id="7" name="TextBox 6"/>
          <p:cNvSpPr txBox="1"/>
          <p:nvPr/>
        </p:nvSpPr>
        <p:spPr>
          <a:xfrm>
            <a:off x="216622" y="4876867"/>
            <a:ext cx="11520000" cy="523220"/>
          </a:xfrm>
          <a:prstGeom prst="rect">
            <a:avLst/>
          </a:prstGeom>
          <a:solidFill>
            <a:schemeClr val="bg1"/>
          </a:solidFill>
        </p:spPr>
        <p:txBody>
          <a:bodyPr wrap="square" rtlCol="0">
            <a:spAutoFit/>
          </a:bodyPr>
          <a:lstStyle/>
          <a:p>
            <a:r>
              <a:rPr lang="en-GB" sz="1400" dirty="0"/>
              <a:t>If you need help to understand this document, or would like it in another format or language, please contact us on 01432 261944 or e-mail </a:t>
            </a:r>
            <a:r>
              <a:rPr lang="en-GB" sz="1400" u="sng" dirty="0" smtClean="0">
                <a:hlinkClick r:id="rId6"/>
              </a:rPr>
              <a:t>researchteam@herefordshire.gov.uk</a:t>
            </a:r>
            <a:endParaRPr lang="en-GB" sz="1400" dirty="0"/>
          </a:p>
        </p:txBody>
      </p:sp>
    </p:spTree>
    <p:extLst>
      <p:ext uri="{BB962C8B-B14F-4D97-AF65-F5344CB8AC3E}">
        <p14:creationId xmlns:p14="http://schemas.microsoft.com/office/powerpoint/2010/main" val="2059709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918" y="116632"/>
            <a:ext cx="11519999" cy="432048"/>
          </a:xfrm>
        </p:spPr>
        <p:txBody>
          <a:bodyPr>
            <a:normAutofit fontScale="90000"/>
          </a:bodyPr>
          <a:lstStyle/>
          <a:p>
            <a:r>
              <a:rPr lang="en-GB" sz="3600" dirty="0" smtClean="0"/>
              <a:t>Covid-19 in Herefordshire: key messages, 24 March</a:t>
            </a:r>
            <a:endParaRPr lang="en-GB" sz="3600" dirty="0">
              <a:solidFill>
                <a:srgbClr val="FF0000"/>
              </a:solidFill>
            </a:endParaRPr>
          </a:p>
        </p:txBody>
      </p:sp>
      <p:sp>
        <p:nvSpPr>
          <p:cNvPr id="3" name="Content Placeholder 2"/>
          <p:cNvSpPr>
            <a:spLocks noGrp="1"/>
          </p:cNvSpPr>
          <p:nvPr>
            <p:ph sz="half" idx="1"/>
          </p:nvPr>
        </p:nvSpPr>
        <p:spPr>
          <a:xfrm>
            <a:off x="204918" y="557604"/>
            <a:ext cx="11640077" cy="5112568"/>
          </a:xfrm>
          <a:solidFill>
            <a:schemeClr val="bg1"/>
          </a:solidFill>
        </p:spPr>
        <p:txBody>
          <a:bodyPr>
            <a:noAutofit/>
          </a:bodyPr>
          <a:lstStyle/>
          <a:p>
            <a:pPr marL="228589" lvl="1">
              <a:lnSpc>
                <a:spcPct val="105000"/>
              </a:lnSpc>
              <a:spcBef>
                <a:spcPts val="300"/>
              </a:spcBef>
              <a:spcAft>
                <a:spcPts val="600"/>
              </a:spcAft>
              <a:buFont typeface="Wingdings" panose="05000000000000000000" pitchFamily="2" charset="2"/>
              <a:buChar char="Ø"/>
            </a:pPr>
            <a:r>
              <a:rPr lang="en-US" sz="1500" dirty="0" smtClean="0"/>
              <a:t>There has been a slight increase in the number of new cases in Herefordshire this week, but numbers remain low (average of 8 per day). Some increases are to be expected as society reopens and more asymptomatic cases are identified through regular LFD testing.  It’s important to note that even in areas with higher rates due to outbreaks, numbers have been in the low tens and have been quickly brought under control.</a:t>
            </a:r>
            <a:endParaRPr lang="en-US" sz="1500" dirty="0"/>
          </a:p>
          <a:p>
            <a:pPr marL="228589" lvl="1">
              <a:lnSpc>
                <a:spcPct val="105000"/>
              </a:lnSpc>
              <a:spcBef>
                <a:spcPts val="300"/>
              </a:spcBef>
              <a:spcAft>
                <a:spcPts val="600"/>
              </a:spcAft>
              <a:buFont typeface="Wingdings" panose="05000000000000000000" pitchFamily="2" charset="2"/>
              <a:buChar char="Ø"/>
            </a:pPr>
            <a:r>
              <a:rPr lang="en-GB" sz="1500" dirty="0"/>
              <a:t>T</a:t>
            </a:r>
            <a:r>
              <a:rPr lang="en-GB" sz="1500" dirty="0" smtClean="0"/>
              <a:t>he average number of </a:t>
            </a:r>
            <a:r>
              <a:rPr lang="en-GB" sz="1500" b="1" dirty="0" smtClean="0"/>
              <a:t>asymptomatic </a:t>
            </a:r>
            <a:r>
              <a:rPr lang="en-GB" sz="1500" b="1" dirty="0"/>
              <a:t>(LFD) </a:t>
            </a:r>
            <a:r>
              <a:rPr lang="en-GB" sz="1500" b="1" dirty="0" smtClean="0"/>
              <a:t>tests</a:t>
            </a:r>
            <a:r>
              <a:rPr lang="en-GB" sz="1500" dirty="0" smtClean="0"/>
              <a:t> remains around 4,000 a day.  As well as the families of school-children, all </a:t>
            </a:r>
            <a:r>
              <a:rPr lang="en-GB" sz="1500" dirty="0"/>
              <a:t>businesses are now eligible for testing of </a:t>
            </a:r>
            <a:r>
              <a:rPr lang="en-GB" sz="1500" dirty="0" smtClean="0"/>
              <a:t>staff. There are now 8 sites for community LFD testing across the county.</a:t>
            </a:r>
            <a:endParaRPr lang="en-GB" sz="1500" dirty="0"/>
          </a:p>
          <a:p>
            <a:pPr marL="228589" lvl="1">
              <a:lnSpc>
                <a:spcPct val="105000"/>
              </a:lnSpc>
              <a:spcBef>
                <a:spcPts val="300"/>
              </a:spcBef>
              <a:spcAft>
                <a:spcPts val="600"/>
              </a:spcAft>
              <a:buFont typeface="Wingdings" panose="05000000000000000000" pitchFamily="2" charset="2"/>
              <a:buChar char="Ø"/>
            </a:pPr>
            <a:r>
              <a:rPr lang="en-US" sz="1500" dirty="0" smtClean="0"/>
              <a:t>COVID-19 </a:t>
            </a:r>
            <a:r>
              <a:rPr lang="en-US" sz="1500" b="1" dirty="0" smtClean="0"/>
              <a:t>cases and in-patients </a:t>
            </a:r>
            <a:r>
              <a:rPr lang="en-US" sz="1500" dirty="0" smtClean="0"/>
              <a:t>remain </a:t>
            </a:r>
            <a:r>
              <a:rPr lang="en-US" sz="1500" dirty="0"/>
              <a:t>at their lowest levels since </a:t>
            </a:r>
            <a:r>
              <a:rPr lang="en-US" sz="1500" dirty="0" smtClean="0"/>
              <a:t>early October and </a:t>
            </a:r>
            <a:r>
              <a:rPr lang="en-US" sz="1500" b="1" dirty="0" smtClean="0"/>
              <a:t>total deaths </a:t>
            </a:r>
            <a:r>
              <a:rPr lang="en-US" sz="1500" dirty="0" smtClean="0"/>
              <a:t>are lower than average for the time of year. </a:t>
            </a:r>
            <a:r>
              <a:rPr lang="en-US" sz="1500" dirty="0"/>
              <a:t>T</a:t>
            </a:r>
            <a:r>
              <a:rPr lang="en-US" sz="1500" dirty="0" smtClean="0"/>
              <a:t>here </a:t>
            </a:r>
            <a:r>
              <a:rPr lang="en-US" sz="1500" dirty="0"/>
              <a:t>have </a:t>
            </a:r>
            <a:r>
              <a:rPr lang="en-US" sz="1500" dirty="0" smtClean="0"/>
              <a:t>been just </a:t>
            </a:r>
            <a:r>
              <a:rPr lang="en-US" sz="1500" b="1" dirty="0" smtClean="0"/>
              <a:t>three</a:t>
            </a:r>
            <a:r>
              <a:rPr lang="en-US" sz="1500" dirty="0" smtClean="0"/>
              <a:t> </a:t>
            </a:r>
            <a:r>
              <a:rPr lang="en-US" sz="1500" b="1" dirty="0" smtClean="0"/>
              <a:t>new outbreaks/situations </a:t>
            </a:r>
            <a:r>
              <a:rPr lang="en-US" sz="1500" dirty="0"/>
              <a:t>this </a:t>
            </a:r>
            <a:r>
              <a:rPr lang="en-US" sz="1500" dirty="0" smtClean="0"/>
              <a:t>week.</a:t>
            </a:r>
          </a:p>
          <a:p>
            <a:pPr marL="685765" lvl="2">
              <a:lnSpc>
                <a:spcPct val="105000"/>
              </a:lnSpc>
              <a:spcBef>
                <a:spcPts val="300"/>
              </a:spcBef>
              <a:spcAft>
                <a:spcPts val="600"/>
              </a:spcAft>
              <a:buFont typeface="Wingdings" panose="05000000000000000000" pitchFamily="2" charset="2"/>
              <a:buChar char="Ø"/>
            </a:pPr>
            <a:r>
              <a:rPr lang="en-GB" sz="1300" dirty="0"/>
              <a:t>demand for </a:t>
            </a:r>
            <a:r>
              <a:rPr lang="en-GB" sz="1300" b="1" dirty="0"/>
              <a:t>symptomatic (PCR) testing </a:t>
            </a:r>
            <a:r>
              <a:rPr lang="en-GB" sz="1300" dirty="0" smtClean="0"/>
              <a:t>is a quarter of what it was at the January peak, </a:t>
            </a:r>
            <a:r>
              <a:rPr lang="en-GB" sz="1300" dirty="0"/>
              <a:t>and the proportion testing positive </a:t>
            </a:r>
            <a:r>
              <a:rPr lang="en-GB" sz="1300" dirty="0" smtClean="0"/>
              <a:t>(0.9%) </a:t>
            </a:r>
            <a:r>
              <a:rPr lang="en-GB" sz="1300" dirty="0"/>
              <a:t>is at its lowest since early October</a:t>
            </a:r>
            <a:r>
              <a:rPr lang="en-GB" sz="1300" dirty="0" smtClean="0"/>
              <a:t>.</a:t>
            </a:r>
            <a:endParaRPr lang="en-US" sz="1300" dirty="0"/>
          </a:p>
          <a:p>
            <a:pPr marL="685765" lvl="2">
              <a:lnSpc>
                <a:spcPct val="105000"/>
              </a:lnSpc>
              <a:spcBef>
                <a:spcPts val="0"/>
              </a:spcBef>
              <a:spcAft>
                <a:spcPts val="600"/>
              </a:spcAft>
              <a:buFont typeface="Wingdings" panose="05000000000000000000" pitchFamily="2" charset="2"/>
              <a:buChar char="Ø"/>
            </a:pPr>
            <a:r>
              <a:rPr lang="en-US" sz="1300" dirty="0" smtClean="0"/>
              <a:t>57 </a:t>
            </a:r>
            <a:r>
              <a:rPr lang="en-US" sz="1300" dirty="0"/>
              <a:t>new cases across the whole county in the week to </a:t>
            </a:r>
            <a:r>
              <a:rPr lang="en-US" sz="1300" dirty="0" smtClean="0"/>
              <a:t>18 </a:t>
            </a:r>
            <a:r>
              <a:rPr lang="en-US" sz="1300" dirty="0"/>
              <a:t>March: </a:t>
            </a:r>
            <a:r>
              <a:rPr lang="en-US" sz="1300" dirty="0" smtClean="0"/>
              <a:t>fewer than 3 new cases in half of all MSOAs, and no </a:t>
            </a:r>
            <a:r>
              <a:rPr lang="en-US" sz="1300" dirty="0"/>
              <a:t>more than </a:t>
            </a:r>
            <a:r>
              <a:rPr lang="en-US" sz="1300" dirty="0" smtClean="0"/>
              <a:t>10 in any. Slight increase in cases amongst school-age children, but no cases aged 80+ for the first time since September. </a:t>
            </a:r>
          </a:p>
          <a:p>
            <a:pPr marL="685765" lvl="2">
              <a:lnSpc>
                <a:spcPct val="105000"/>
              </a:lnSpc>
              <a:spcBef>
                <a:spcPts val="0"/>
              </a:spcBef>
              <a:spcAft>
                <a:spcPts val="600"/>
              </a:spcAft>
              <a:buFont typeface="Wingdings" panose="05000000000000000000" pitchFamily="2" charset="2"/>
              <a:buChar char="Ø"/>
            </a:pPr>
            <a:r>
              <a:rPr lang="en-US" sz="1300" dirty="0" smtClean="0"/>
              <a:t>1 death </a:t>
            </a:r>
            <a:r>
              <a:rPr lang="en-US" sz="1300" dirty="0"/>
              <a:t>involving COVID-19 occurred in the week to </a:t>
            </a:r>
            <a:r>
              <a:rPr lang="en-US" sz="1300" dirty="0" smtClean="0"/>
              <a:t>12 March (registered </a:t>
            </a:r>
            <a:r>
              <a:rPr lang="en-US" sz="1300" dirty="0"/>
              <a:t>by </a:t>
            </a:r>
            <a:r>
              <a:rPr lang="en-US" sz="1300" dirty="0" smtClean="0"/>
              <a:t>19 </a:t>
            </a:r>
            <a:r>
              <a:rPr lang="en-US" sz="1300" dirty="0"/>
              <a:t>March</a:t>
            </a:r>
            <a:r>
              <a:rPr lang="en-US" sz="1300" dirty="0" smtClean="0"/>
              <a:t>) – the lowest since the end of November.  After </a:t>
            </a:r>
            <a:r>
              <a:rPr lang="en-US" sz="1300" dirty="0"/>
              <a:t>a sustained period of ‘excess deaths’ driven by COVID-19, total deaths </a:t>
            </a:r>
            <a:r>
              <a:rPr lang="en-US" sz="1300" dirty="0" smtClean="0"/>
              <a:t>during the last month have </a:t>
            </a:r>
            <a:r>
              <a:rPr lang="en-US" sz="1300" dirty="0"/>
              <a:t>been lower than </a:t>
            </a:r>
            <a:r>
              <a:rPr lang="en-US" sz="1300" dirty="0" smtClean="0"/>
              <a:t>average </a:t>
            </a:r>
            <a:r>
              <a:rPr lang="en-US" sz="1300" dirty="0"/>
              <a:t>for the time of </a:t>
            </a:r>
            <a:r>
              <a:rPr lang="en-US" sz="1300" dirty="0" smtClean="0"/>
              <a:t>year.</a:t>
            </a:r>
            <a:endParaRPr lang="en-US" sz="1300" dirty="0"/>
          </a:p>
          <a:p>
            <a:pPr marL="228589" lvl="1">
              <a:lnSpc>
                <a:spcPct val="105000"/>
              </a:lnSpc>
              <a:spcBef>
                <a:spcPts val="300"/>
              </a:spcBef>
              <a:spcAft>
                <a:spcPts val="600"/>
              </a:spcAft>
              <a:buFont typeface="Wingdings" panose="05000000000000000000" pitchFamily="2" charset="2"/>
              <a:buChar char="Ø"/>
            </a:pPr>
            <a:r>
              <a:rPr lang="en-GB" sz="1500" dirty="0" smtClean="0"/>
              <a:t>Over half of all </a:t>
            </a:r>
            <a:r>
              <a:rPr lang="en-GB" sz="1500" dirty="0"/>
              <a:t>Herefordshire </a:t>
            </a:r>
            <a:r>
              <a:rPr lang="en-GB" sz="1500" dirty="0" smtClean="0"/>
              <a:t>GP registered patients </a:t>
            </a:r>
            <a:r>
              <a:rPr lang="en-GB" sz="1500" dirty="0"/>
              <a:t>have received a first dose of </a:t>
            </a:r>
            <a:r>
              <a:rPr lang="en-GB" sz="1500" b="1" dirty="0"/>
              <a:t>COVID-19 vaccine.</a:t>
            </a:r>
            <a:r>
              <a:rPr lang="en-GB" sz="1500" dirty="0"/>
              <a:t> A</a:t>
            </a:r>
            <a:r>
              <a:rPr lang="en-GB" sz="1500" dirty="0" smtClean="0"/>
              <a:t>ll those aged over 50 and those at higher risk (e.g. clinically, as carer, health/social care worker, care home resident) should now</a:t>
            </a:r>
            <a:r>
              <a:rPr lang="en-US" sz="1500" dirty="0" smtClean="0"/>
              <a:t> have been invited. This includes all </a:t>
            </a:r>
            <a:r>
              <a:rPr lang="en-GB" sz="1500" dirty="0" smtClean="0"/>
              <a:t>those </a:t>
            </a:r>
            <a:r>
              <a:rPr lang="en-GB" sz="1500" dirty="0"/>
              <a:t>in the Phase 1 priority groups (</a:t>
            </a:r>
            <a:r>
              <a:rPr lang="en-GB" sz="1500" dirty="0" err="1" smtClean="0"/>
              <a:t>i.e</a:t>
            </a:r>
            <a:r>
              <a:rPr lang="en-GB" sz="1500" dirty="0" smtClean="0"/>
              <a:t> </a:t>
            </a:r>
            <a:r>
              <a:rPr lang="en-GB" sz="1500" dirty="0"/>
              <a:t>groups 1-9) identified by </a:t>
            </a:r>
            <a:r>
              <a:rPr lang="en-GB" sz="1500" dirty="0" smtClean="0"/>
              <a:t>the Joint Committee on Vaccination and Immunisation.</a:t>
            </a:r>
          </a:p>
          <a:p>
            <a:pPr marL="228589" lvl="1">
              <a:lnSpc>
                <a:spcPct val="105000"/>
              </a:lnSpc>
              <a:spcBef>
                <a:spcPts val="300"/>
              </a:spcBef>
              <a:spcAft>
                <a:spcPts val="600"/>
              </a:spcAft>
              <a:buFont typeface="Wingdings" panose="05000000000000000000" pitchFamily="2" charset="2"/>
              <a:buChar char="Ø"/>
            </a:pPr>
            <a:r>
              <a:rPr lang="en-US" sz="1500" dirty="0"/>
              <a:t>Next week sees the second stage in </a:t>
            </a:r>
            <a:r>
              <a:rPr lang="en-US" sz="1500" dirty="0" smtClean="0"/>
              <a:t>Step 1 of the </a:t>
            </a:r>
            <a:r>
              <a:rPr lang="en-US" sz="1500" dirty="0"/>
              <a:t>UK Government’s </a:t>
            </a:r>
            <a:r>
              <a:rPr lang="en-US" sz="1500" dirty="0">
                <a:hlinkClick r:id="rId3"/>
              </a:rPr>
              <a:t>roadmap out of lockdown</a:t>
            </a:r>
            <a:r>
              <a:rPr lang="en-US" sz="1500" dirty="0"/>
              <a:t>: outdoor gatherings following the Rule of 6 or 2 households will be permitted and </a:t>
            </a:r>
            <a:r>
              <a:rPr lang="en-US" sz="1500" dirty="0" smtClean="0"/>
              <a:t>the ‘stay at home’ rule will end on 29 March.  The recommendation to ‘shield’ for the 11,400 clinically extremely vulnerable people in Herefordshire will also end on 1 April.</a:t>
            </a:r>
            <a:endParaRPr lang="en-US" sz="1500" dirty="0"/>
          </a:p>
        </p:txBody>
      </p:sp>
    </p:spTree>
    <p:extLst>
      <p:ext uri="{BB962C8B-B14F-4D97-AF65-F5344CB8AC3E}">
        <p14:creationId xmlns:p14="http://schemas.microsoft.com/office/powerpoint/2010/main" val="2055393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 showing number of people tested in last seven days and 7-day PCR positivity" title="PCR tests and positivity"/>
          <p:cNvPicPr>
            <a:picLocks noChangeAspect="1"/>
          </p:cNvPicPr>
          <p:nvPr/>
        </p:nvPicPr>
        <p:blipFill>
          <a:blip r:embed="rId3"/>
          <a:stretch>
            <a:fillRect/>
          </a:stretch>
        </p:blipFill>
        <p:spPr>
          <a:xfrm>
            <a:off x="2137692" y="2746973"/>
            <a:ext cx="10001250" cy="3476625"/>
          </a:xfrm>
          <a:prstGeom prst="rect">
            <a:avLst/>
          </a:prstGeom>
        </p:spPr>
      </p:pic>
      <p:sp>
        <p:nvSpPr>
          <p:cNvPr id="2" name="Title 1"/>
          <p:cNvSpPr>
            <a:spLocks noGrp="1"/>
          </p:cNvSpPr>
          <p:nvPr>
            <p:ph type="title"/>
          </p:nvPr>
        </p:nvSpPr>
        <p:spPr>
          <a:xfrm>
            <a:off x="47328" y="101050"/>
            <a:ext cx="11519999" cy="447581"/>
          </a:xfrm>
        </p:spPr>
        <p:txBody>
          <a:bodyPr>
            <a:noAutofit/>
          </a:bodyPr>
          <a:lstStyle/>
          <a:p>
            <a:r>
              <a:rPr lang="en-GB" sz="2400" b="1" dirty="0" smtClean="0">
                <a:cs typeface="Arial" panose="020B0604020202020204" pitchFamily="34" charset="0"/>
              </a:rPr>
              <a:t>Symptomatic COVID-19</a:t>
            </a:r>
            <a:r>
              <a:rPr lang="en-GB" sz="2400" dirty="0" smtClean="0"/>
              <a:t> </a:t>
            </a:r>
            <a:r>
              <a:rPr lang="en-GB" sz="2400" b="1" dirty="0" smtClean="0">
                <a:cs typeface="Arial" panose="020B0604020202020204" pitchFamily="34" charset="0"/>
              </a:rPr>
              <a:t>testing: PCR tests and positivity</a:t>
            </a:r>
            <a:endParaRPr lang="en-GB" sz="2400" b="1" dirty="0">
              <a:cs typeface="Arial" panose="020B0604020202020204" pitchFamily="34" charset="0"/>
            </a:endParaRPr>
          </a:p>
        </p:txBody>
      </p:sp>
      <p:sp>
        <p:nvSpPr>
          <p:cNvPr id="9" name="Subtitle 2"/>
          <p:cNvSpPr txBox="1">
            <a:spLocks/>
          </p:cNvSpPr>
          <p:nvPr/>
        </p:nvSpPr>
        <p:spPr>
          <a:xfrm>
            <a:off x="0" y="548680"/>
            <a:ext cx="12232416" cy="2433061"/>
          </a:xfrm>
          <a:prstGeom prst="rect">
            <a:avLst/>
          </a:prstGeom>
        </p:spPr>
        <p:txBody>
          <a:bodyPr vert="horz" lIns="91440" tIns="45720" rIns="91440" bIns="45720" rtlCol="0">
            <a:noAutofit/>
          </a:bodyPr>
          <a:lstStyle>
            <a:lvl1pPr marL="228589" indent="-228589" algn="l" defTabSz="914354"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lnSpc>
                <a:spcPct val="100000"/>
              </a:lnSpc>
              <a:spcBef>
                <a:spcPts val="600"/>
              </a:spcBef>
              <a:defRPr/>
            </a:pPr>
            <a:r>
              <a:rPr lang="en-GB" sz="1600" dirty="0" smtClean="0">
                <a:solidFill>
                  <a:srgbClr val="282E2B"/>
                </a:solidFill>
              </a:rPr>
              <a:t>The graph gives a complete picture of local PCR </a:t>
            </a:r>
            <a:r>
              <a:rPr lang="en-GB" sz="1600" dirty="0">
                <a:solidFill>
                  <a:srgbClr val="282E2B"/>
                </a:solidFill>
              </a:rPr>
              <a:t>testing for </a:t>
            </a:r>
            <a:r>
              <a:rPr lang="en-GB" sz="1600" dirty="0" smtClean="0">
                <a:solidFill>
                  <a:srgbClr val="282E2B"/>
                </a:solidFill>
              </a:rPr>
              <a:t>Herefordshire residents, regardless of </a:t>
            </a:r>
            <a:r>
              <a:rPr lang="en-GB" sz="1600" dirty="0">
                <a:solidFill>
                  <a:srgbClr val="282E2B"/>
                </a:solidFill>
              </a:rPr>
              <a:t>where </a:t>
            </a:r>
            <a:r>
              <a:rPr lang="en-GB" sz="1600" dirty="0" smtClean="0">
                <a:solidFill>
                  <a:srgbClr val="282E2B"/>
                </a:solidFill>
              </a:rPr>
              <a:t>the test was carried out.</a:t>
            </a:r>
          </a:p>
          <a:p>
            <a:pPr>
              <a:lnSpc>
                <a:spcPct val="100000"/>
              </a:lnSpc>
              <a:spcBef>
                <a:spcPts val="600"/>
              </a:spcBef>
              <a:defRPr/>
            </a:pPr>
            <a:r>
              <a:rPr lang="en-GB" sz="1600" dirty="0" smtClean="0">
                <a:solidFill>
                  <a:srgbClr val="282E2B"/>
                </a:solidFill>
              </a:rPr>
              <a:t>The </a:t>
            </a:r>
            <a:r>
              <a:rPr lang="en-GB" sz="1600" b="1" dirty="0" smtClean="0">
                <a:solidFill>
                  <a:srgbClr val="282E2B"/>
                </a:solidFill>
              </a:rPr>
              <a:t>number of tests </a:t>
            </a:r>
            <a:r>
              <a:rPr lang="en-GB" sz="1600" dirty="0" smtClean="0">
                <a:solidFill>
                  <a:srgbClr val="282E2B"/>
                </a:solidFill>
              </a:rPr>
              <a:t>was higher this week (6,000) compared to last (5,200): although the level remains 25% lower than the January peak, reflecting lower numbers of symptomatic people currently requiring a test.</a:t>
            </a:r>
          </a:p>
          <a:p>
            <a:pPr>
              <a:lnSpc>
                <a:spcPct val="100000"/>
              </a:lnSpc>
              <a:spcBef>
                <a:spcPts val="600"/>
              </a:spcBef>
              <a:defRPr/>
            </a:pPr>
            <a:r>
              <a:rPr lang="en-GB" sz="1600" dirty="0" smtClean="0">
                <a:solidFill>
                  <a:srgbClr val="282E2B"/>
                </a:solidFill>
              </a:rPr>
              <a:t>The </a:t>
            </a:r>
            <a:r>
              <a:rPr lang="en-GB" sz="1600" dirty="0">
                <a:solidFill>
                  <a:srgbClr val="282E2B"/>
                </a:solidFill>
              </a:rPr>
              <a:t>line </a:t>
            </a:r>
            <a:r>
              <a:rPr lang="en-GB" sz="1600" dirty="0" smtClean="0">
                <a:solidFill>
                  <a:srgbClr val="282E2B"/>
                </a:solidFill>
              </a:rPr>
              <a:t>shows that the </a:t>
            </a:r>
            <a:r>
              <a:rPr lang="en-GB" sz="1600" b="1" dirty="0">
                <a:solidFill>
                  <a:srgbClr val="282E2B"/>
                </a:solidFill>
              </a:rPr>
              <a:t>positivity </a:t>
            </a:r>
            <a:r>
              <a:rPr lang="en-GB" sz="1600" b="1" dirty="0" smtClean="0">
                <a:solidFill>
                  <a:srgbClr val="282E2B"/>
                </a:solidFill>
              </a:rPr>
              <a:t>rate </a:t>
            </a:r>
            <a:r>
              <a:rPr lang="en-GB" sz="1600" dirty="0">
                <a:solidFill>
                  <a:srgbClr val="282E2B"/>
                </a:solidFill>
              </a:rPr>
              <a:t>from PCR tests (</a:t>
            </a:r>
            <a:r>
              <a:rPr lang="en-GB" sz="1600" dirty="0" smtClean="0">
                <a:solidFill>
                  <a:srgbClr val="282E2B"/>
                </a:solidFill>
              </a:rPr>
              <a:t>i.e</a:t>
            </a:r>
            <a:r>
              <a:rPr lang="en-GB" sz="1600" dirty="0">
                <a:solidFill>
                  <a:srgbClr val="282E2B"/>
                </a:solidFill>
              </a:rPr>
              <a:t>. the % of people whose test is </a:t>
            </a:r>
            <a:r>
              <a:rPr lang="en-GB" sz="1600" dirty="0" smtClean="0">
                <a:solidFill>
                  <a:srgbClr val="282E2B"/>
                </a:solidFill>
              </a:rPr>
              <a:t>positive). It is currently (18 March) 0.9% - a similar rate to this time last week and remaining at its lowest level since early October.</a:t>
            </a:r>
            <a:endParaRPr lang="en-GB" sz="1600" dirty="0">
              <a:solidFill>
                <a:srgbClr val="282E2B"/>
              </a:solidFill>
            </a:endParaRPr>
          </a:p>
          <a:p>
            <a:pPr marL="468000" lvl="1" indent="-171450">
              <a:lnSpc>
                <a:spcPct val="100000"/>
              </a:lnSpc>
              <a:spcBef>
                <a:spcPts val="600"/>
              </a:spcBef>
              <a:buFont typeface="Arial" panose="020B0604020202020204" pitchFamily="34" charset="0"/>
              <a:buChar char="•"/>
              <a:defRPr/>
            </a:pPr>
            <a:r>
              <a:rPr lang="en-GB" sz="1300" dirty="0" smtClean="0">
                <a:solidFill>
                  <a:srgbClr val="282E2B"/>
                </a:solidFill>
              </a:rPr>
              <a:t>high positivity </a:t>
            </a:r>
            <a:r>
              <a:rPr lang="en-GB" sz="1300" dirty="0">
                <a:solidFill>
                  <a:srgbClr val="282E2B"/>
                </a:solidFill>
              </a:rPr>
              <a:t>to May </a:t>
            </a:r>
            <a:r>
              <a:rPr lang="en-GB" sz="1300" dirty="0" smtClean="0">
                <a:solidFill>
                  <a:srgbClr val="282E2B"/>
                </a:solidFill>
              </a:rPr>
              <a:t>shows </a:t>
            </a:r>
            <a:r>
              <a:rPr lang="en-GB" sz="1300" dirty="0">
                <a:solidFill>
                  <a:srgbClr val="282E2B"/>
                </a:solidFill>
              </a:rPr>
              <a:t>the impact of testing policy at that time, when only </a:t>
            </a:r>
            <a:r>
              <a:rPr lang="en-GB" sz="1300" dirty="0" smtClean="0">
                <a:solidFill>
                  <a:srgbClr val="282E2B"/>
                </a:solidFill>
              </a:rPr>
              <a:t>suspected </a:t>
            </a:r>
            <a:r>
              <a:rPr lang="en-GB" sz="1300" dirty="0">
                <a:solidFill>
                  <a:srgbClr val="282E2B"/>
                </a:solidFill>
              </a:rPr>
              <a:t>cases </a:t>
            </a:r>
            <a:r>
              <a:rPr lang="en-GB" sz="1300" dirty="0" smtClean="0">
                <a:solidFill>
                  <a:srgbClr val="282E2B"/>
                </a:solidFill>
              </a:rPr>
              <a:t>amongst those most </a:t>
            </a:r>
            <a:r>
              <a:rPr lang="en-GB" sz="1300" dirty="0">
                <a:solidFill>
                  <a:srgbClr val="282E2B"/>
                </a:solidFill>
              </a:rPr>
              <a:t>vulnerable </a:t>
            </a:r>
            <a:r>
              <a:rPr lang="en-GB" sz="1300" dirty="0" smtClean="0">
                <a:solidFill>
                  <a:srgbClr val="282E2B"/>
                </a:solidFill>
              </a:rPr>
              <a:t>to </a:t>
            </a:r>
            <a:r>
              <a:rPr lang="en-GB" sz="1300" dirty="0">
                <a:solidFill>
                  <a:srgbClr val="282E2B"/>
                </a:solidFill>
              </a:rPr>
              <a:t>the disease were being </a:t>
            </a:r>
            <a:r>
              <a:rPr lang="en-GB" sz="1300" dirty="0" smtClean="0">
                <a:solidFill>
                  <a:srgbClr val="282E2B"/>
                </a:solidFill>
              </a:rPr>
              <a:t>tested. Availability of testing increased throughout the summer.</a:t>
            </a:r>
          </a:p>
          <a:p>
            <a:pPr marL="468000" lvl="1" indent="-171450">
              <a:lnSpc>
                <a:spcPct val="100000"/>
              </a:lnSpc>
              <a:spcBef>
                <a:spcPts val="600"/>
              </a:spcBef>
              <a:buFont typeface="Arial" panose="020B0604020202020204" pitchFamily="34" charset="0"/>
              <a:buChar char="•"/>
              <a:defRPr/>
            </a:pPr>
            <a:r>
              <a:rPr lang="en-GB" sz="1300" dirty="0" smtClean="0">
                <a:solidFill>
                  <a:srgbClr val="282E2B"/>
                </a:solidFill>
              </a:rPr>
              <a:t>Since May, increases in positivity rate have matched the peaks in cases: generally around 1-2%, rising </a:t>
            </a:r>
            <a:r>
              <a:rPr lang="en-GB" sz="1300" dirty="0" smtClean="0"/>
              <a:t>to 6% during </a:t>
            </a:r>
            <a:r>
              <a:rPr lang="en-GB" sz="1300" dirty="0" smtClean="0">
                <a:solidFill>
                  <a:srgbClr val="282E2B"/>
                </a:solidFill>
              </a:rPr>
              <a:t>November peak and 11% on 6 January</a:t>
            </a:r>
            <a:endParaRPr lang="en-GB" sz="1300" dirty="0">
              <a:solidFill>
                <a:srgbClr val="282E2B"/>
              </a:solidFill>
            </a:endParaRPr>
          </a:p>
        </p:txBody>
      </p:sp>
      <p:sp>
        <p:nvSpPr>
          <p:cNvPr id="18" name="TextBox 17"/>
          <p:cNvSpPr txBox="1"/>
          <p:nvPr/>
        </p:nvSpPr>
        <p:spPr>
          <a:xfrm>
            <a:off x="98016" y="6223598"/>
            <a:ext cx="11839159" cy="49244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282E2B"/>
                </a:solidFill>
                <a:effectLst/>
                <a:uLnTx/>
                <a:uFillTx/>
                <a:latin typeface="Arial" panose="020B0604020202020204"/>
                <a:ea typeface="+mn-ea"/>
                <a:cs typeface="+mn-cs"/>
              </a:rPr>
              <a:t>      </a:t>
            </a:r>
            <a:r>
              <a:rPr kumimoji="0" lang="en-GB" sz="1400" b="1" i="0" u="none" strike="noStrike" kern="1200" cap="none" spc="0" normalizeH="0" baseline="0" noProof="0" dirty="0" smtClean="0">
                <a:ln>
                  <a:noFill/>
                </a:ln>
                <a:solidFill>
                  <a:srgbClr val="282E2B"/>
                </a:solidFill>
                <a:effectLst/>
                <a:uLnTx/>
                <a:uFillTx/>
                <a:latin typeface="Arial" panose="020B0604020202020204"/>
                <a:ea typeface="+mn-ea"/>
                <a:cs typeface="+mn-cs"/>
              </a:rPr>
              <a:t>Where can I find out more? </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Local level testing data is now updated daily </a:t>
            </a:r>
            <a:r>
              <a:rPr lang="en-GB" sz="1200" dirty="0" smtClean="0">
                <a:solidFill>
                  <a:srgbClr val="282E2B"/>
                </a:solidFill>
                <a:latin typeface="Arial" panose="020B0604020202020204"/>
              </a:rPr>
              <a:t>on the government’s </a:t>
            </a:r>
            <a:r>
              <a:rPr lang="en-GB" sz="1200" dirty="0" smtClean="0">
                <a:solidFill>
                  <a:srgbClr val="282E2B"/>
                </a:solidFill>
                <a:latin typeface="Arial" panose="020B0604020202020204"/>
                <a:hlinkClick r:id="rId4"/>
              </a:rPr>
              <a:t>Covid-19 dashboard</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 Details of the</a:t>
            </a:r>
            <a:r>
              <a:rPr kumimoji="0" lang="en-GB" sz="1200" b="0" i="0" u="none" strike="noStrike" kern="1200" cap="none" spc="0" normalizeH="0" noProof="0" dirty="0" smtClean="0">
                <a:ln>
                  <a:noFill/>
                </a:ln>
                <a:solidFill>
                  <a:srgbClr val="282E2B"/>
                </a:solidFill>
                <a:effectLst/>
                <a:uLnTx/>
                <a:uFillTx/>
                <a:latin typeface="Arial" panose="020B0604020202020204"/>
                <a:ea typeface="+mn-ea"/>
                <a:cs typeface="+mn-cs"/>
              </a:rPr>
              <a:t> roll-out of lateral flow tests to local authorities was </a:t>
            </a:r>
            <a:r>
              <a:rPr kumimoji="0" lang="en-GB" sz="1200" b="0" i="0" u="none" strike="noStrike" kern="1200" cap="none" spc="0" normalizeH="0" noProof="0" dirty="0" smtClean="0">
                <a:ln>
                  <a:noFill/>
                </a:ln>
                <a:solidFill>
                  <a:srgbClr val="282E2B"/>
                </a:solidFill>
                <a:effectLst/>
                <a:uLnTx/>
                <a:uFillTx/>
                <a:latin typeface="Arial" panose="020B0604020202020204"/>
                <a:ea typeface="+mn-ea"/>
                <a:cs typeface="+mn-cs"/>
                <a:hlinkClick r:id="rId5"/>
              </a:rPr>
              <a:t>published by the government </a:t>
            </a:r>
            <a:r>
              <a:rPr kumimoji="0" lang="en-GB" sz="1200" b="0" i="0" u="none" strike="noStrike" kern="1200" cap="none" spc="0" normalizeH="0" noProof="0" dirty="0" smtClean="0">
                <a:ln>
                  <a:noFill/>
                </a:ln>
                <a:solidFill>
                  <a:srgbClr val="282E2B"/>
                </a:solidFill>
                <a:effectLst/>
                <a:uLnTx/>
                <a:uFillTx/>
                <a:latin typeface="Arial" panose="020B0604020202020204"/>
                <a:ea typeface="+mn-ea"/>
                <a:cs typeface="+mn-cs"/>
              </a:rPr>
              <a:t>on 9 November</a:t>
            </a:r>
            <a:r>
              <a:rPr lang="en-GB" sz="1200" dirty="0" smtClean="0">
                <a:solidFill>
                  <a:srgbClr val="282E2B"/>
                </a:solidFill>
                <a:latin typeface="Arial" panose="020B0604020202020204"/>
              </a:rPr>
              <a:t>, and a </a:t>
            </a:r>
            <a:r>
              <a:rPr lang="en-GB" sz="1200" dirty="0" smtClean="0">
                <a:solidFill>
                  <a:srgbClr val="282E2B"/>
                </a:solidFill>
                <a:latin typeface="Arial" panose="020B0604020202020204"/>
                <a:hlinkClick r:id="rId6"/>
              </a:rPr>
              <a:t>guide for local delivery of community testing</a:t>
            </a:r>
            <a:r>
              <a:rPr lang="en-GB" sz="1200" dirty="0" smtClean="0">
                <a:solidFill>
                  <a:srgbClr val="282E2B"/>
                </a:solidFill>
                <a:latin typeface="Arial" panose="020B0604020202020204"/>
              </a:rPr>
              <a:t> was published on 11 January.</a:t>
            </a:r>
            <a:r>
              <a:rPr kumimoji="0" lang="en-GB" sz="1200" b="1" i="0" u="none" strike="noStrike" kern="1200" cap="none" spc="0" normalizeH="0" baseline="0" noProof="0" dirty="0" smtClean="0">
                <a:ln>
                  <a:noFill/>
                </a:ln>
                <a:solidFill>
                  <a:srgbClr val="282E2B"/>
                </a:solidFill>
                <a:effectLst/>
                <a:uLnTx/>
                <a:uFillTx/>
                <a:latin typeface="Arial" panose="020B0604020202020204"/>
                <a:ea typeface="+mn-ea"/>
                <a:cs typeface="+mn-cs"/>
              </a:rPr>
              <a:t> </a:t>
            </a:r>
          </a:p>
        </p:txBody>
      </p:sp>
      <p:pic>
        <p:nvPicPr>
          <p:cNvPr id="19" name="Picture 18" descr="magnifying glass icon"/>
          <p:cNvPicPr>
            <a:picLocks noChangeAspect="1"/>
          </p:cNvPicPr>
          <p:nvPr/>
        </p:nvPicPr>
        <p:blipFill rotWithShape="1">
          <a:blip r:embed="rId7">
            <a:clrChange>
              <a:clrFrom>
                <a:srgbClr val="FFFFFF"/>
              </a:clrFrom>
              <a:clrTo>
                <a:srgbClr val="FFFFFF">
                  <a:alpha val="0"/>
                </a:srgbClr>
              </a:clrTo>
            </a:clrChange>
          </a:blip>
          <a:srcRect l="8548"/>
          <a:stretch/>
        </p:blipFill>
        <p:spPr>
          <a:xfrm>
            <a:off x="89158" y="6256864"/>
            <a:ext cx="330965" cy="337385"/>
          </a:xfrm>
          <a:prstGeom prst="rect">
            <a:avLst/>
          </a:prstGeom>
        </p:spPr>
      </p:pic>
      <p:sp>
        <p:nvSpPr>
          <p:cNvPr id="3" name="Rectangle 2"/>
          <p:cNvSpPr/>
          <p:nvPr/>
        </p:nvSpPr>
        <p:spPr>
          <a:xfrm>
            <a:off x="47328" y="2977173"/>
            <a:ext cx="2001553" cy="2988886"/>
          </a:xfrm>
          <a:prstGeom prst="rect">
            <a:avLst/>
          </a:prstGeom>
          <a:solidFill>
            <a:schemeClr val="bg1"/>
          </a:solidFill>
          <a:ln w="12700">
            <a:solidFill>
              <a:srgbClr val="FFC000"/>
            </a:solidFill>
          </a:ln>
        </p:spPr>
        <p:txBody>
          <a:bodyPr wrap="square" lIns="0" tIns="36000" rIns="0" bIns="36000">
            <a:spAutoFit/>
          </a:bodyPr>
          <a:lstStyle/>
          <a:p>
            <a:pPr>
              <a:spcBef>
                <a:spcPts val="600"/>
              </a:spcBef>
              <a:defRPr/>
            </a:pPr>
            <a:r>
              <a:rPr lang="en-GB" sz="1400" b="1" i="1" dirty="0"/>
              <a:t>! </a:t>
            </a:r>
            <a:r>
              <a:rPr lang="en-GB" sz="1400" b="1" i="1" dirty="0" smtClean="0"/>
              <a:t>Need to know !</a:t>
            </a:r>
            <a:endParaRPr lang="en-GB" sz="1400" dirty="0">
              <a:solidFill>
                <a:srgbClr val="282E2B"/>
              </a:solidFill>
            </a:endParaRPr>
          </a:p>
          <a:p>
            <a:pPr marL="254250" indent="-171450">
              <a:spcBef>
                <a:spcPts val="300"/>
              </a:spcBef>
              <a:buFont typeface="Arial" panose="020B0604020202020204" pitchFamily="34" charset="0"/>
              <a:buChar char="•"/>
              <a:defRPr/>
            </a:pPr>
            <a:r>
              <a:rPr lang="en-GB" sz="1200" dirty="0" smtClean="0">
                <a:solidFill>
                  <a:srgbClr val="282E2B"/>
                </a:solidFill>
              </a:rPr>
              <a:t>PCR </a:t>
            </a:r>
            <a:r>
              <a:rPr lang="en-GB" sz="1200" dirty="0">
                <a:solidFill>
                  <a:srgbClr val="282E2B"/>
                </a:solidFill>
              </a:rPr>
              <a:t>data is for rolling 7 day periods, not </a:t>
            </a:r>
            <a:r>
              <a:rPr lang="en-GB" sz="1200" dirty="0" smtClean="0">
                <a:solidFill>
                  <a:srgbClr val="282E2B"/>
                </a:solidFill>
              </a:rPr>
              <a:t>daily / </a:t>
            </a:r>
            <a:r>
              <a:rPr lang="en-GB" sz="1200" dirty="0">
                <a:solidFill>
                  <a:srgbClr val="282E2B"/>
                </a:solidFill>
              </a:rPr>
              <a:t>weekly counts</a:t>
            </a:r>
          </a:p>
          <a:p>
            <a:pPr marL="254250" indent="-171450">
              <a:spcBef>
                <a:spcPts val="300"/>
              </a:spcBef>
              <a:buFont typeface="Arial" panose="020B0604020202020204" pitchFamily="34" charset="0"/>
              <a:buChar char="•"/>
              <a:defRPr/>
            </a:pPr>
            <a:r>
              <a:rPr lang="en-GB" sz="1200" dirty="0" smtClean="0">
                <a:solidFill>
                  <a:srgbClr val="282E2B"/>
                </a:solidFill>
              </a:rPr>
              <a:t>Counts </a:t>
            </a:r>
            <a:r>
              <a:rPr lang="en-GB" sz="1200" i="1" dirty="0">
                <a:solidFill>
                  <a:srgbClr val="282E2B"/>
                </a:solidFill>
              </a:rPr>
              <a:t>individuals</a:t>
            </a:r>
            <a:r>
              <a:rPr lang="en-GB" sz="1200" dirty="0">
                <a:solidFill>
                  <a:srgbClr val="282E2B"/>
                </a:solidFill>
              </a:rPr>
              <a:t> tested in each 7-day period, </a:t>
            </a:r>
            <a:r>
              <a:rPr lang="en-GB" sz="1200" dirty="0" smtClean="0">
                <a:solidFill>
                  <a:srgbClr val="282E2B"/>
                </a:solidFill>
              </a:rPr>
              <a:t>not the </a:t>
            </a:r>
            <a:r>
              <a:rPr lang="en-GB" sz="1200" dirty="0">
                <a:solidFill>
                  <a:srgbClr val="282E2B"/>
                </a:solidFill>
              </a:rPr>
              <a:t>number of </a:t>
            </a:r>
            <a:r>
              <a:rPr lang="en-GB" sz="1200" i="1" dirty="0">
                <a:solidFill>
                  <a:srgbClr val="282E2B"/>
                </a:solidFill>
              </a:rPr>
              <a:t>tests</a:t>
            </a:r>
            <a:r>
              <a:rPr lang="en-GB" sz="1200" dirty="0">
                <a:solidFill>
                  <a:srgbClr val="282E2B"/>
                </a:solidFill>
              </a:rPr>
              <a:t> carried </a:t>
            </a:r>
            <a:r>
              <a:rPr lang="en-GB" sz="1200" dirty="0" smtClean="0">
                <a:solidFill>
                  <a:srgbClr val="282E2B"/>
                </a:solidFill>
              </a:rPr>
              <a:t>out. A person is only counted once.</a:t>
            </a:r>
          </a:p>
          <a:p>
            <a:pPr marL="254250" indent="-171450">
              <a:spcBef>
                <a:spcPts val="300"/>
              </a:spcBef>
              <a:buFont typeface="Arial" panose="020B0604020202020204" pitchFamily="34" charset="0"/>
              <a:buChar char="•"/>
              <a:defRPr/>
            </a:pPr>
            <a:r>
              <a:rPr lang="en-US" sz="1200" dirty="0" smtClean="0">
                <a:solidFill>
                  <a:srgbClr val="282E2B"/>
                </a:solidFill>
              </a:rPr>
              <a:t>Wholly residence based, whereas previous data included a mixture of Herefordshire residents &amp; also people working in the county.</a:t>
            </a:r>
            <a:endParaRPr lang="en-GB" sz="1200" dirty="0">
              <a:solidFill>
                <a:srgbClr val="282E2B"/>
              </a:solidFill>
            </a:endParaRPr>
          </a:p>
        </p:txBody>
      </p:sp>
    </p:spTree>
    <p:extLst>
      <p:ext uri="{BB962C8B-B14F-4D97-AF65-F5344CB8AC3E}">
        <p14:creationId xmlns:p14="http://schemas.microsoft.com/office/powerpoint/2010/main" val="3443584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6821" y="2996952"/>
            <a:ext cx="1371375" cy="3308598"/>
          </a:xfrm>
          <a:prstGeom prst="rect">
            <a:avLst/>
          </a:prstGeom>
          <a:solidFill>
            <a:schemeClr val="bg1"/>
          </a:solidFill>
        </p:spPr>
        <p:txBody>
          <a:bodyPr wrap="square">
            <a:spAutoFit/>
          </a:bodyPr>
          <a:lstStyle/>
          <a:p>
            <a:r>
              <a:rPr lang="en-US" sz="1100" dirty="0" smtClean="0">
                <a:solidFill>
                  <a:srgbClr val="0B0C0C"/>
                </a:solidFill>
              </a:rPr>
              <a:t>Notes</a:t>
            </a:r>
          </a:p>
          <a:p>
            <a:pPr marL="180000" indent="-180000">
              <a:buAutoNum type="arabicPeriod"/>
            </a:pPr>
            <a:r>
              <a:rPr lang="en-US" sz="1100" dirty="0" smtClean="0">
                <a:solidFill>
                  <a:srgbClr val="0B0C0C"/>
                </a:solidFill>
              </a:rPr>
              <a:t>LFD </a:t>
            </a:r>
            <a:r>
              <a:rPr lang="en-US" sz="1100" dirty="0">
                <a:solidFill>
                  <a:srgbClr val="0B0C0C"/>
                </a:solidFill>
              </a:rPr>
              <a:t>tests for NHS staff using a self-reporting tool have been included from 17 December 2020. </a:t>
            </a:r>
            <a:r>
              <a:rPr lang="en-US" sz="1100" dirty="0" smtClean="0">
                <a:solidFill>
                  <a:srgbClr val="0B0C0C"/>
                </a:solidFill>
              </a:rPr>
              <a:t>Some negative care home tests may not be included for the first 2 weeks of January</a:t>
            </a:r>
          </a:p>
          <a:p>
            <a:pPr marL="180000" indent="-180000">
              <a:buAutoNum type="arabicPeriod"/>
            </a:pPr>
            <a:r>
              <a:rPr lang="en-US" sz="1100" dirty="0" smtClean="0">
                <a:solidFill>
                  <a:srgbClr val="0B0C0C"/>
                </a:solidFill>
              </a:rPr>
              <a:t>All LFD tests are counted under Pillar 2 (Gov’t testing </a:t>
            </a:r>
            <a:r>
              <a:rPr lang="en-US" sz="1100" dirty="0" err="1" smtClean="0">
                <a:solidFill>
                  <a:srgbClr val="0B0C0C"/>
                </a:solidFill>
              </a:rPr>
              <a:t>programme</a:t>
            </a:r>
            <a:r>
              <a:rPr lang="en-US" sz="1100" dirty="0" smtClean="0">
                <a:solidFill>
                  <a:srgbClr val="0B0C0C"/>
                </a:solidFill>
              </a:rPr>
              <a:t>)</a:t>
            </a:r>
            <a:endParaRPr lang="en-US" sz="1100" dirty="0">
              <a:solidFill>
                <a:srgbClr val="0B0C0C"/>
              </a:solidFill>
            </a:endParaRPr>
          </a:p>
        </p:txBody>
      </p:sp>
      <p:sp>
        <p:nvSpPr>
          <p:cNvPr id="2" name="Title 1"/>
          <p:cNvSpPr>
            <a:spLocks noGrp="1"/>
          </p:cNvSpPr>
          <p:nvPr>
            <p:ph type="title"/>
          </p:nvPr>
        </p:nvSpPr>
        <p:spPr>
          <a:xfrm>
            <a:off x="48609" y="44624"/>
            <a:ext cx="11519999" cy="447581"/>
          </a:xfrm>
        </p:spPr>
        <p:txBody>
          <a:bodyPr>
            <a:noAutofit/>
          </a:bodyPr>
          <a:lstStyle/>
          <a:p>
            <a:r>
              <a:rPr lang="en-GB" sz="2400" b="1" dirty="0" smtClean="0">
                <a:cs typeface="Arial" panose="020B0604020202020204" pitchFamily="34" charset="0"/>
              </a:rPr>
              <a:t>COVID-19</a:t>
            </a:r>
            <a:r>
              <a:rPr lang="en-GB" sz="2400" dirty="0"/>
              <a:t> </a:t>
            </a:r>
            <a:r>
              <a:rPr lang="en-GB" sz="2400" b="1" dirty="0" smtClean="0">
                <a:cs typeface="Arial" panose="020B0604020202020204" pitchFamily="34" charset="0"/>
              </a:rPr>
              <a:t>testing: Lateral Flow Device (LFD) tests</a:t>
            </a:r>
            <a:endParaRPr lang="en-GB" sz="2400" b="1" dirty="0">
              <a:cs typeface="Arial" panose="020B0604020202020204" pitchFamily="34" charset="0"/>
            </a:endParaRPr>
          </a:p>
        </p:txBody>
      </p:sp>
      <p:sp>
        <p:nvSpPr>
          <p:cNvPr id="8" name="TextBox 7"/>
          <p:cNvSpPr txBox="1"/>
          <p:nvPr/>
        </p:nvSpPr>
        <p:spPr>
          <a:xfrm>
            <a:off x="264169" y="6325619"/>
            <a:ext cx="11839159" cy="49244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282E2B"/>
                </a:solidFill>
                <a:effectLst/>
                <a:uLnTx/>
                <a:uFillTx/>
                <a:latin typeface="Arial" panose="020B0604020202020204"/>
                <a:ea typeface="+mn-ea"/>
                <a:cs typeface="+mn-cs"/>
              </a:rPr>
              <a:t>      </a:t>
            </a:r>
            <a:r>
              <a:rPr kumimoji="0" lang="en-GB" sz="1400" b="1" i="0" u="none" strike="noStrike" kern="1200" cap="none" spc="0" normalizeH="0" baseline="0" noProof="0" dirty="0" smtClean="0">
                <a:ln>
                  <a:noFill/>
                </a:ln>
                <a:solidFill>
                  <a:srgbClr val="282E2B"/>
                </a:solidFill>
                <a:effectLst/>
                <a:uLnTx/>
                <a:uFillTx/>
                <a:latin typeface="Arial" panose="020B0604020202020204"/>
                <a:ea typeface="+mn-ea"/>
                <a:cs typeface="+mn-cs"/>
              </a:rPr>
              <a:t>Where can I find out more? </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Local level testing data is updated daily </a:t>
            </a:r>
            <a:r>
              <a:rPr lang="en-GB" sz="1200" dirty="0" smtClean="0">
                <a:solidFill>
                  <a:srgbClr val="282E2B"/>
                </a:solidFill>
                <a:latin typeface="Arial" panose="020B0604020202020204"/>
              </a:rPr>
              <a:t>on the government’s </a:t>
            </a:r>
            <a:r>
              <a:rPr lang="en-GB" sz="1200" dirty="0" smtClean="0">
                <a:solidFill>
                  <a:srgbClr val="282E2B"/>
                </a:solidFill>
                <a:latin typeface="Arial" panose="020B0604020202020204"/>
                <a:hlinkClick r:id="rId3"/>
              </a:rPr>
              <a:t>Covid-19 dashboard</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 Details of the</a:t>
            </a:r>
            <a:r>
              <a:rPr kumimoji="0" lang="en-GB" sz="1200" b="0" i="0" u="none" strike="noStrike" kern="1200" cap="none" spc="0" normalizeH="0" noProof="0" dirty="0" smtClean="0">
                <a:ln>
                  <a:noFill/>
                </a:ln>
                <a:solidFill>
                  <a:srgbClr val="282E2B"/>
                </a:solidFill>
                <a:effectLst/>
                <a:uLnTx/>
                <a:uFillTx/>
                <a:latin typeface="Arial" panose="020B0604020202020204"/>
                <a:ea typeface="+mn-ea"/>
                <a:cs typeface="+mn-cs"/>
              </a:rPr>
              <a:t> roll-out of lateral flow tests to local authorities was </a:t>
            </a:r>
            <a:r>
              <a:rPr kumimoji="0" lang="en-GB" sz="1200" b="0" i="0" u="none" strike="noStrike" kern="1200" cap="none" spc="0" normalizeH="0" noProof="0" dirty="0" smtClean="0">
                <a:ln>
                  <a:noFill/>
                </a:ln>
                <a:solidFill>
                  <a:srgbClr val="282E2B"/>
                </a:solidFill>
                <a:effectLst/>
                <a:uLnTx/>
                <a:uFillTx/>
                <a:latin typeface="Arial" panose="020B0604020202020204"/>
                <a:ea typeface="+mn-ea"/>
                <a:cs typeface="+mn-cs"/>
                <a:hlinkClick r:id="rId4"/>
              </a:rPr>
              <a:t>published by the government </a:t>
            </a:r>
            <a:r>
              <a:rPr kumimoji="0" lang="en-GB" sz="1200" b="0" i="0" u="none" strike="noStrike" kern="1200" cap="none" spc="0" normalizeH="0" noProof="0" dirty="0" smtClean="0">
                <a:ln>
                  <a:noFill/>
                </a:ln>
                <a:solidFill>
                  <a:srgbClr val="282E2B"/>
                </a:solidFill>
                <a:effectLst/>
                <a:uLnTx/>
                <a:uFillTx/>
                <a:latin typeface="Arial" panose="020B0604020202020204"/>
                <a:ea typeface="+mn-ea"/>
                <a:cs typeface="+mn-cs"/>
              </a:rPr>
              <a:t>on 9 November.</a:t>
            </a:r>
            <a:r>
              <a:rPr kumimoji="0" lang="en-GB" sz="1200" b="0" i="0" u="none" strike="noStrike" kern="1200" cap="none" spc="0" normalizeH="0" baseline="0" noProof="0" dirty="0" smtClean="0">
                <a:ln>
                  <a:noFill/>
                </a:ln>
                <a:solidFill>
                  <a:srgbClr val="282E2B"/>
                </a:solidFill>
                <a:effectLst/>
                <a:uLnTx/>
                <a:uFillTx/>
                <a:latin typeface="Arial" panose="020B0604020202020204"/>
                <a:ea typeface="+mn-ea"/>
                <a:cs typeface="+mn-cs"/>
              </a:rPr>
              <a:t>  </a:t>
            </a:r>
            <a:r>
              <a:rPr kumimoji="0" lang="en-GB" sz="1200" b="1" i="0" u="none" strike="noStrike" kern="1200" cap="none" spc="0" normalizeH="0" baseline="0" noProof="0" dirty="0" smtClean="0">
                <a:ln>
                  <a:noFill/>
                </a:ln>
                <a:solidFill>
                  <a:srgbClr val="282E2B"/>
                </a:solidFill>
                <a:effectLst/>
                <a:uLnTx/>
                <a:uFillTx/>
                <a:latin typeface="Arial" panose="020B0604020202020204"/>
                <a:ea typeface="+mn-ea"/>
                <a:cs typeface="+mn-cs"/>
              </a:rPr>
              <a:t> </a:t>
            </a:r>
          </a:p>
        </p:txBody>
      </p:sp>
      <p:pic>
        <p:nvPicPr>
          <p:cNvPr id="11" name="Picture 10" descr="magnifying glass icon"/>
          <p:cNvPicPr>
            <a:picLocks noChangeAspect="1"/>
          </p:cNvPicPr>
          <p:nvPr/>
        </p:nvPicPr>
        <p:blipFill rotWithShape="1">
          <a:blip r:embed="rId5">
            <a:clrChange>
              <a:clrFrom>
                <a:srgbClr val="FFFFFF"/>
              </a:clrFrom>
              <a:clrTo>
                <a:srgbClr val="FFFFFF">
                  <a:alpha val="0"/>
                </a:srgbClr>
              </a:clrTo>
            </a:clrChange>
          </a:blip>
          <a:srcRect l="8548"/>
          <a:stretch/>
        </p:blipFill>
        <p:spPr>
          <a:xfrm>
            <a:off x="178146" y="6387842"/>
            <a:ext cx="258941" cy="263964"/>
          </a:xfrm>
          <a:prstGeom prst="rect">
            <a:avLst/>
          </a:prstGeom>
        </p:spPr>
      </p:pic>
      <p:sp>
        <p:nvSpPr>
          <p:cNvPr id="9" name="Subtitle 2"/>
          <p:cNvSpPr txBox="1">
            <a:spLocks/>
          </p:cNvSpPr>
          <p:nvPr/>
        </p:nvSpPr>
        <p:spPr>
          <a:xfrm>
            <a:off x="142128" y="476672"/>
            <a:ext cx="10115857" cy="3426354"/>
          </a:xfrm>
          <a:prstGeom prst="rect">
            <a:avLst/>
          </a:prstGeom>
        </p:spPr>
        <p:txBody>
          <a:bodyPr vert="horz" lIns="91440" tIns="45720" rIns="91440" bIns="45720" rtlCol="0">
            <a:noAutofit/>
          </a:bodyPr>
          <a:lstStyle>
            <a:lvl1pPr marL="228589" indent="-228589" algn="l" defTabSz="914354"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5000"/>
              </a:lnSpc>
              <a:spcBef>
                <a:spcPts val="300"/>
              </a:spcBef>
              <a:spcAft>
                <a:spcPts val="600"/>
              </a:spcAft>
              <a:defRPr/>
            </a:pPr>
            <a:r>
              <a:rPr lang="en-GB" sz="1500" dirty="0" smtClean="0">
                <a:solidFill>
                  <a:srgbClr val="282E2B"/>
                </a:solidFill>
              </a:rPr>
              <a:t>Lateral flow device (LFD) tests are swab tests that give results in less than an hour, without needing to go to a lab. They are the national approach to rapid, frequent, community testing and eligibility continues to be widened.</a:t>
            </a:r>
          </a:p>
          <a:p>
            <a:pPr>
              <a:lnSpc>
                <a:spcPct val="105000"/>
              </a:lnSpc>
              <a:spcBef>
                <a:spcPts val="300"/>
              </a:spcBef>
              <a:defRPr/>
            </a:pPr>
            <a:r>
              <a:rPr lang="en-GB" sz="1500" dirty="0"/>
              <a:t>A</a:t>
            </a:r>
            <a:r>
              <a:rPr lang="en-GB" sz="1500" dirty="0" smtClean="0"/>
              <a:t> total of 141,000 LFD tests had been recorded in Herefordshire by 22 March.  The current average is 4,000 a day, which has been fairly consistent since 10 March.</a:t>
            </a:r>
          </a:p>
          <a:p>
            <a:pPr marL="576000" lvl="1" indent="-180000">
              <a:lnSpc>
                <a:spcPct val="100000"/>
              </a:lnSpc>
              <a:spcBef>
                <a:spcPts val="600"/>
              </a:spcBef>
              <a:defRPr/>
            </a:pPr>
            <a:r>
              <a:rPr lang="en-GB" sz="1300" dirty="0" smtClean="0"/>
              <a:t>The step change at the beginning of March reflects schools reopening to all pupils with twice-weekly testing of staff and secondary school pupils, and families of all school-age children also eligible. </a:t>
            </a:r>
          </a:p>
          <a:p>
            <a:pPr marL="576000" lvl="1" indent="-180000">
              <a:lnSpc>
                <a:spcPct val="100000"/>
              </a:lnSpc>
              <a:spcBef>
                <a:spcPts val="600"/>
              </a:spcBef>
              <a:defRPr/>
            </a:pPr>
            <a:r>
              <a:rPr lang="en-GB" sz="1300" dirty="0" smtClean="0"/>
              <a:t>Health and care home staff were the first to be regularly tested, and the initial offer of community LFD testing was to critical workers unable to work from home.  All businesses are now able to apply for LFD testing for their staff.  </a:t>
            </a:r>
          </a:p>
          <a:p>
            <a:pPr marL="576000" lvl="1" indent="-180000">
              <a:lnSpc>
                <a:spcPct val="100000"/>
              </a:lnSpc>
              <a:spcBef>
                <a:spcPts val="600"/>
              </a:spcBef>
              <a:defRPr/>
            </a:pPr>
            <a:r>
              <a:rPr lang="en-GB" sz="1300" dirty="0" smtClean="0"/>
              <a:t>Community LFD testing is now available at 8 sites across the county, including </a:t>
            </a:r>
            <a:r>
              <a:rPr lang="en-GB" sz="1300" dirty="0"/>
              <a:t>4</a:t>
            </a:r>
            <a:r>
              <a:rPr lang="en-GB" sz="1300" dirty="0" smtClean="0"/>
              <a:t> pharmacies.</a:t>
            </a:r>
            <a:endParaRPr lang="en-GB" sz="1300" dirty="0"/>
          </a:p>
          <a:p>
            <a:pPr lvl="0">
              <a:lnSpc>
                <a:spcPct val="100000"/>
              </a:lnSpc>
              <a:spcBef>
                <a:spcPts val="300"/>
              </a:spcBef>
              <a:defRPr/>
            </a:pPr>
            <a:endParaRPr lang="en-GB" sz="1500" dirty="0"/>
          </a:p>
        </p:txBody>
      </p:sp>
      <p:sp>
        <p:nvSpPr>
          <p:cNvPr id="14" name="TextBox 13"/>
          <p:cNvSpPr txBox="1"/>
          <p:nvPr/>
        </p:nvSpPr>
        <p:spPr>
          <a:xfrm>
            <a:off x="10305328" y="492205"/>
            <a:ext cx="1847528" cy="5732338"/>
          </a:xfrm>
          <a:prstGeom prst="rect">
            <a:avLst/>
          </a:prstGeom>
          <a:solidFill>
            <a:schemeClr val="bg1"/>
          </a:solidFill>
          <a:ln w="28575">
            <a:solidFill>
              <a:schemeClr val="accent1"/>
            </a:solidFill>
          </a:ln>
        </p:spPr>
        <p:txBody>
          <a:bodyPr wrap="square" rtlCol="0">
            <a:spAutoFit/>
          </a:bodyPr>
          <a:lstStyle/>
          <a:p>
            <a:r>
              <a:rPr lang="en-GB" sz="1150" b="1" i="1" dirty="0" smtClean="0"/>
              <a:t>! Be aware !</a:t>
            </a:r>
          </a:p>
          <a:p>
            <a:pPr marL="180000" indent="-180000">
              <a:lnSpc>
                <a:spcPct val="100000"/>
              </a:lnSpc>
              <a:spcBef>
                <a:spcPts val="300"/>
              </a:spcBef>
              <a:buFontTx/>
              <a:buChar char="-"/>
              <a:defRPr/>
            </a:pPr>
            <a:r>
              <a:rPr lang="en-GB" sz="1150" i="1" dirty="0" smtClean="0"/>
              <a:t>From </a:t>
            </a:r>
            <a:r>
              <a:rPr lang="en-GB" sz="1150" i="1" dirty="0"/>
              <a:t>27 Jan the requirement for </a:t>
            </a:r>
            <a:r>
              <a:rPr lang="en-GB" sz="1150" i="1" dirty="0" smtClean="0"/>
              <a:t>confirmatory </a:t>
            </a:r>
            <a:r>
              <a:rPr lang="en-GB" sz="1150" i="1" dirty="0"/>
              <a:t>PCR testing following a positive LFD result was removed for most LFD testing. </a:t>
            </a:r>
            <a:endParaRPr lang="en-GB" sz="1150" i="1" dirty="0" smtClean="0"/>
          </a:p>
          <a:p>
            <a:pPr marL="180000" indent="-180000">
              <a:lnSpc>
                <a:spcPct val="100000"/>
              </a:lnSpc>
              <a:spcBef>
                <a:spcPts val="300"/>
              </a:spcBef>
              <a:buFontTx/>
              <a:buChar char="-"/>
              <a:defRPr/>
            </a:pPr>
            <a:r>
              <a:rPr lang="en-GB" sz="1150" i="1" dirty="0" smtClean="0"/>
              <a:t>This </a:t>
            </a:r>
            <a:r>
              <a:rPr lang="en-GB" sz="1150" i="1" dirty="0"/>
              <a:t>means that a positive LFD test is now considered a confirmed case and requires the person to self-isolate. </a:t>
            </a:r>
            <a:endParaRPr lang="en-GB" sz="1150" i="1" dirty="0" smtClean="0"/>
          </a:p>
          <a:p>
            <a:pPr marL="180000" indent="-180000">
              <a:lnSpc>
                <a:spcPct val="100000"/>
              </a:lnSpc>
              <a:spcBef>
                <a:spcPts val="300"/>
              </a:spcBef>
              <a:buFontTx/>
              <a:buChar char="-"/>
              <a:defRPr/>
            </a:pPr>
            <a:r>
              <a:rPr lang="en-GB" sz="1150" i="1" dirty="0" smtClean="0"/>
              <a:t>Self-conducted </a:t>
            </a:r>
            <a:r>
              <a:rPr lang="en-GB" sz="1150" i="1" dirty="0"/>
              <a:t>tests will still require confirmation. </a:t>
            </a:r>
          </a:p>
          <a:p>
            <a:pPr marL="180000" lvl="0" indent="-180000">
              <a:lnSpc>
                <a:spcPct val="100000"/>
              </a:lnSpc>
              <a:spcBef>
                <a:spcPts val="300"/>
              </a:spcBef>
              <a:buFontTx/>
              <a:buChar char="-"/>
              <a:defRPr/>
            </a:pPr>
            <a:r>
              <a:rPr lang="en-GB" sz="1150" i="1" dirty="0"/>
              <a:t>Unlike the published PCR test </a:t>
            </a:r>
            <a:r>
              <a:rPr lang="en-GB" sz="1150" i="1" dirty="0" smtClean="0"/>
              <a:t>data, </a:t>
            </a:r>
            <a:r>
              <a:rPr lang="en-GB" sz="1150" i="1" dirty="0"/>
              <a:t>LFD tests are counted by the number of tests which returned either a positive, negative or void result – which can mean that a person is counted more than once.  Data is published as a daily count and 7-day average</a:t>
            </a:r>
            <a:r>
              <a:rPr lang="en-GB" sz="1150" i="1" dirty="0" smtClean="0"/>
              <a:t>.</a:t>
            </a:r>
            <a:endParaRPr lang="en-GB" sz="1150" i="1" dirty="0"/>
          </a:p>
        </p:txBody>
      </p:sp>
      <p:pic>
        <p:nvPicPr>
          <p:cNvPr id="3" name="Picture 2" descr="Chart showing daily number of test and 7-day average number of lateral flow device tests conducted" title="Lateral flow device test conducted"/>
          <p:cNvPicPr>
            <a:picLocks noChangeAspect="1"/>
          </p:cNvPicPr>
          <p:nvPr/>
        </p:nvPicPr>
        <p:blipFill>
          <a:blip r:embed="rId6"/>
          <a:stretch>
            <a:fillRect/>
          </a:stretch>
        </p:blipFill>
        <p:spPr>
          <a:xfrm>
            <a:off x="1325972" y="2938275"/>
            <a:ext cx="8932013" cy="3324225"/>
          </a:xfrm>
          <a:prstGeom prst="rect">
            <a:avLst/>
          </a:prstGeom>
        </p:spPr>
      </p:pic>
    </p:spTree>
    <p:extLst>
      <p:ext uri="{BB962C8B-B14F-4D97-AF65-F5344CB8AC3E}">
        <p14:creationId xmlns:p14="http://schemas.microsoft.com/office/powerpoint/2010/main" val="3380087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 showing daily number of cases (bars) and 7 day average (line)" title="Lab-confirmed COVID-19 cases in Herefordshire"/>
          <p:cNvPicPr>
            <a:picLocks noChangeAspect="1"/>
          </p:cNvPicPr>
          <p:nvPr/>
        </p:nvPicPr>
        <p:blipFill>
          <a:blip r:embed="rId3"/>
          <a:stretch>
            <a:fillRect/>
          </a:stretch>
        </p:blipFill>
        <p:spPr>
          <a:xfrm>
            <a:off x="194016" y="2111910"/>
            <a:ext cx="11872850" cy="4125402"/>
          </a:xfrm>
          <a:prstGeom prst="rect">
            <a:avLst/>
          </a:prstGeom>
        </p:spPr>
      </p:pic>
      <p:sp>
        <p:nvSpPr>
          <p:cNvPr id="5" name="Rectangle 4"/>
          <p:cNvSpPr/>
          <p:nvPr/>
        </p:nvSpPr>
        <p:spPr>
          <a:xfrm>
            <a:off x="0" y="516207"/>
            <a:ext cx="12191999" cy="1714676"/>
          </a:xfrm>
          <a:prstGeom prst="rect">
            <a:avLst/>
          </a:prstGeom>
        </p:spPr>
        <p:txBody>
          <a:bodyPr wrap="square" numCol="1" spcCol="360000">
            <a:noAutofit/>
          </a:bodyPr>
          <a:lstStyle/>
          <a:p>
            <a:pPr marL="180000" indent="-180000">
              <a:lnSpc>
                <a:spcPct val="105000"/>
              </a:lnSpc>
              <a:spcBef>
                <a:spcPts val="600"/>
              </a:spcBef>
              <a:spcAft>
                <a:spcPts val="300"/>
              </a:spcAft>
              <a:buFont typeface="Arial" panose="020B0604020202020204" pitchFamily="34" charset="0"/>
              <a:buChar char="•"/>
            </a:pPr>
            <a:r>
              <a:rPr lang="en-GB" sz="1500" dirty="0" smtClean="0">
                <a:ea typeface="Times New Roman" panose="02020603050405020304" pitchFamily="18" charset="0"/>
              </a:rPr>
              <a:t>Lab-confirmed cases are the official count of people who live in Herefordshire and have tested positive for COVID-19. In the first few months of the pandemic, numbers of confirmed cases were dependent on testing policy so are not comparable with later waves.</a:t>
            </a:r>
          </a:p>
          <a:p>
            <a:pPr marL="180000" indent="-180000">
              <a:lnSpc>
                <a:spcPct val="105000"/>
              </a:lnSpc>
              <a:spcBef>
                <a:spcPts val="600"/>
              </a:spcBef>
              <a:spcAft>
                <a:spcPts val="300"/>
              </a:spcAft>
              <a:buFont typeface="Arial" panose="020B0604020202020204" pitchFamily="34" charset="0"/>
              <a:buChar char="•"/>
            </a:pPr>
            <a:r>
              <a:rPr lang="en-GB" sz="1500" dirty="0" smtClean="0">
                <a:ea typeface="Times New Roman" panose="02020603050405020304" pitchFamily="18" charset="0"/>
              </a:rPr>
              <a:t>The total lab-confirmed cases over the course of the epidemic is now 6,784 (18 March).  This week’s increase of 57 cases is similar to the week before (note that reporting lags mean daily numbers can change, and the grey bars for the last 5 days will increase).  </a:t>
            </a:r>
            <a:endParaRPr lang="en-US" sz="1500" dirty="0" smtClean="0"/>
          </a:p>
          <a:p>
            <a:pPr marL="180000" indent="-180000">
              <a:lnSpc>
                <a:spcPct val="105000"/>
              </a:lnSpc>
              <a:spcBef>
                <a:spcPts val="600"/>
              </a:spcBef>
              <a:spcAft>
                <a:spcPts val="300"/>
              </a:spcAft>
              <a:buFont typeface="Arial" panose="020B0604020202020204" pitchFamily="34" charset="0"/>
              <a:buChar char="•"/>
            </a:pPr>
            <a:r>
              <a:rPr lang="en-US" sz="1500" dirty="0" smtClean="0"/>
              <a:t>The line on the chart shows the average daily number of new cases: currently 8.1 (8 Mar) - similar to levels seen in early October.</a:t>
            </a:r>
          </a:p>
        </p:txBody>
      </p:sp>
      <p:sp>
        <p:nvSpPr>
          <p:cNvPr id="12" name="TextBox 11"/>
          <p:cNvSpPr txBox="1"/>
          <p:nvPr/>
        </p:nvSpPr>
        <p:spPr>
          <a:xfrm>
            <a:off x="39486" y="6354910"/>
            <a:ext cx="11928648" cy="338554"/>
          </a:xfrm>
          <a:prstGeom prst="rect">
            <a:avLst/>
          </a:prstGeom>
          <a:solidFill>
            <a:schemeClr val="bg1"/>
          </a:solidFill>
        </p:spPr>
        <p:txBody>
          <a:bodyPr wrap="square" rtlCol="0">
            <a:spAutoFit/>
          </a:bodyPr>
          <a:lstStyle/>
          <a:p>
            <a:pPr marL="357188">
              <a:spcBef>
                <a:spcPts val="600"/>
              </a:spcBef>
              <a:spcAft>
                <a:spcPts val="600"/>
              </a:spcAft>
            </a:pPr>
            <a:r>
              <a:rPr lang="en-GB" sz="1600" b="1" dirty="0" smtClean="0"/>
              <a:t> </a:t>
            </a:r>
            <a:r>
              <a:rPr lang="en-GB" sz="1400" b="1" dirty="0" smtClean="0"/>
              <a:t>     </a:t>
            </a:r>
            <a:r>
              <a:rPr lang="en-GB" sz="1600" b="1" dirty="0" smtClean="0"/>
              <a:t>Where can I find out more? </a:t>
            </a:r>
            <a:r>
              <a:rPr lang="en-GB" sz="1400" dirty="0" smtClean="0"/>
              <a:t>Confirmed cases are updated </a:t>
            </a:r>
            <a:r>
              <a:rPr lang="en-GB" sz="1400" dirty="0"/>
              <a:t>daily </a:t>
            </a:r>
            <a:r>
              <a:rPr lang="en-GB" sz="1400" dirty="0" smtClean="0"/>
              <a:t>by PHE </a:t>
            </a:r>
            <a:r>
              <a:rPr lang="en-GB" sz="1400" dirty="0"/>
              <a:t>at </a:t>
            </a:r>
            <a:r>
              <a:rPr lang="en-GB" sz="1400" dirty="0" smtClean="0">
                <a:hlinkClick r:id="rId4"/>
              </a:rPr>
              <a:t>https</a:t>
            </a:r>
            <a:r>
              <a:rPr lang="en-GB" sz="1400" dirty="0">
                <a:hlinkClick r:id="rId4"/>
              </a:rPr>
              <a:t>://coronavirus.data.gov.uk</a:t>
            </a:r>
            <a:r>
              <a:rPr lang="en-GB" sz="1400" dirty="0" smtClean="0">
                <a:hlinkClick r:id="rId4"/>
              </a:rPr>
              <a:t>/</a:t>
            </a:r>
            <a:r>
              <a:rPr lang="en-GB" sz="1400" dirty="0" smtClean="0"/>
              <a:t>.</a:t>
            </a:r>
            <a:endParaRPr lang="en-GB" sz="1200" dirty="0"/>
          </a:p>
        </p:txBody>
      </p:sp>
      <p:sp>
        <p:nvSpPr>
          <p:cNvPr id="2" name="Title 1"/>
          <p:cNvSpPr>
            <a:spLocks noGrp="1"/>
          </p:cNvSpPr>
          <p:nvPr>
            <p:ph type="title"/>
          </p:nvPr>
        </p:nvSpPr>
        <p:spPr>
          <a:xfrm>
            <a:off x="18728" y="44624"/>
            <a:ext cx="11519999" cy="471583"/>
          </a:xfrm>
        </p:spPr>
        <p:txBody>
          <a:bodyPr>
            <a:normAutofit/>
          </a:bodyPr>
          <a:lstStyle/>
          <a:p>
            <a:r>
              <a:rPr lang="en-GB" sz="2400" b="1" dirty="0">
                <a:cs typeface="Arial" panose="020B0604020202020204" pitchFamily="34" charset="0"/>
              </a:rPr>
              <a:t>Lab-confirmed COVID-19 cases in </a:t>
            </a:r>
            <a:r>
              <a:rPr lang="en-GB" sz="2400" b="1" dirty="0" smtClean="0">
                <a:cs typeface="Arial" panose="020B0604020202020204" pitchFamily="34" charset="0"/>
              </a:rPr>
              <a:t>Herefordshire</a:t>
            </a:r>
            <a:endParaRPr lang="en-GB" sz="2400" dirty="0"/>
          </a:p>
        </p:txBody>
      </p:sp>
      <p:pic>
        <p:nvPicPr>
          <p:cNvPr id="11" name="Picture 10" descr="magnifying glass icon"/>
          <p:cNvPicPr>
            <a:picLocks noChangeAspect="1"/>
          </p:cNvPicPr>
          <p:nvPr/>
        </p:nvPicPr>
        <p:blipFill rotWithShape="1">
          <a:blip r:embed="rId5">
            <a:clrChange>
              <a:clrFrom>
                <a:srgbClr val="FFFFFF"/>
              </a:clrFrom>
              <a:clrTo>
                <a:srgbClr val="FFFFFF">
                  <a:alpha val="0"/>
                </a:srgbClr>
              </a:clrTo>
            </a:clrChange>
          </a:blip>
          <a:srcRect l="8548"/>
          <a:stretch/>
        </p:blipFill>
        <p:spPr>
          <a:xfrm>
            <a:off x="407368" y="6354910"/>
            <a:ext cx="377226" cy="384543"/>
          </a:xfrm>
          <a:prstGeom prst="rect">
            <a:avLst/>
          </a:prstGeom>
        </p:spPr>
      </p:pic>
    </p:spTree>
    <p:extLst>
      <p:ext uri="{BB962C8B-B14F-4D97-AF65-F5344CB8AC3E}">
        <p14:creationId xmlns:p14="http://schemas.microsoft.com/office/powerpoint/2010/main" val="3893176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76" y="174521"/>
            <a:ext cx="8760141" cy="469808"/>
          </a:xfrm>
        </p:spPr>
        <p:txBody>
          <a:bodyPr vert="horz" lIns="91440" tIns="45720" rIns="91440" bIns="45720" rtlCol="0" anchor="ctr">
            <a:normAutofit fontScale="97500"/>
          </a:bodyPr>
          <a:lstStyle/>
          <a:p>
            <a:r>
              <a:rPr lang="en-GB" sz="2800" b="1" dirty="0" smtClean="0">
                <a:cs typeface="Arial" panose="020B0604020202020204" pitchFamily="34" charset="0"/>
              </a:rPr>
              <a:t>Lab-confirmed cases</a:t>
            </a:r>
            <a:r>
              <a:rPr lang="en-GB" sz="2800" b="1" dirty="0">
                <a:cs typeface="Arial" panose="020B0604020202020204" pitchFamily="34" charset="0"/>
              </a:rPr>
              <a:t>: comparisons</a:t>
            </a:r>
          </a:p>
        </p:txBody>
      </p:sp>
      <p:sp>
        <p:nvSpPr>
          <p:cNvPr id="3" name="Content Placeholder 2"/>
          <p:cNvSpPr>
            <a:spLocks noGrp="1"/>
          </p:cNvSpPr>
          <p:nvPr>
            <p:ph sz="half" idx="1"/>
          </p:nvPr>
        </p:nvSpPr>
        <p:spPr>
          <a:xfrm>
            <a:off x="43387" y="692696"/>
            <a:ext cx="10242678" cy="2206306"/>
          </a:xfrm>
        </p:spPr>
        <p:txBody>
          <a:bodyPr lIns="36000" tIns="36000" rIns="36000" bIns="36000">
            <a:noAutofit/>
          </a:bodyPr>
          <a:lstStyle/>
          <a:p>
            <a:pPr>
              <a:lnSpc>
                <a:spcPct val="100000"/>
              </a:lnSpc>
              <a:spcBef>
                <a:spcPts val="600"/>
              </a:spcBef>
            </a:pPr>
            <a:r>
              <a:rPr lang="en-GB" sz="1600" dirty="0" smtClean="0"/>
              <a:t>The chart shows the recent trend in cases per 100,000 resident population for 7-day periods (the latest one ending 5 days ago to allow for lags in the results of tests). This rate is commonly quoted in national reporting.</a:t>
            </a:r>
          </a:p>
          <a:p>
            <a:pPr>
              <a:lnSpc>
                <a:spcPct val="100000"/>
              </a:lnSpc>
              <a:spcBef>
                <a:spcPts val="600"/>
              </a:spcBef>
            </a:pPr>
            <a:r>
              <a:rPr lang="en-US" sz="1600" dirty="0"/>
              <a:t>The latest rate of 30 per 100,000 is slightly higher than this time last week but remains less than a tenth of the peak seen in January.</a:t>
            </a:r>
          </a:p>
          <a:p>
            <a:pPr>
              <a:lnSpc>
                <a:spcPct val="100000"/>
              </a:lnSpc>
              <a:spcBef>
                <a:spcPts val="600"/>
              </a:spcBef>
            </a:pPr>
            <a:r>
              <a:rPr lang="en-US" sz="1600" dirty="0"/>
              <a:t>Following a plateau in mid-February when the gap narrowed, the Herefordshire rate is close to half of the national rate and less than half the regional figure.</a:t>
            </a:r>
            <a:endParaRPr lang="en-GB" sz="1600" dirty="0"/>
          </a:p>
        </p:txBody>
      </p:sp>
      <p:sp>
        <p:nvSpPr>
          <p:cNvPr id="11" name="TextBox 10"/>
          <p:cNvSpPr txBox="1"/>
          <p:nvPr/>
        </p:nvSpPr>
        <p:spPr>
          <a:xfrm>
            <a:off x="75572" y="6309320"/>
            <a:ext cx="12130488" cy="492443"/>
          </a:xfrm>
          <a:prstGeom prst="rect">
            <a:avLst/>
          </a:prstGeom>
          <a:solidFill>
            <a:schemeClr val="bg1"/>
          </a:solidFill>
        </p:spPr>
        <p:txBody>
          <a:bodyPr wrap="square" rtlCol="0">
            <a:spAutoFit/>
          </a:bodyPr>
          <a:lstStyle/>
          <a:p>
            <a:r>
              <a:rPr lang="en-GB" sz="1200" b="1" dirty="0"/>
              <a:t>  </a:t>
            </a:r>
            <a:r>
              <a:rPr lang="en-GB" sz="1200" b="1" dirty="0" smtClean="0"/>
              <a:t>  </a:t>
            </a:r>
            <a:r>
              <a:rPr lang="en-GB" sz="1400" b="1" dirty="0" smtClean="0"/>
              <a:t>Where can I find out more? </a:t>
            </a:r>
            <a:r>
              <a:rPr lang="en-GB" sz="1200" dirty="0" smtClean="0"/>
              <a:t>The graph is based </a:t>
            </a:r>
            <a:r>
              <a:rPr lang="en-GB" sz="1200" dirty="0"/>
              <a:t>on daily updated </a:t>
            </a:r>
            <a:r>
              <a:rPr lang="en-GB" sz="1200" dirty="0">
                <a:hlinkClick r:id="rId2"/>
              </a:rPr>
              <a:t>PHE data on lab-confirmed </a:t>
            </a:r>
            <a:r>
              <a:rPr lang="en-GB" sz="1200" dirty="0" smtClean="0">
                <a:hlinkClick r:id="rId2"/>
              </a:rPr>
              <a:t>cases</a:t>
            </a:r>
            <a:r>
              <a:rPr lang="en-GB" sz="1200" dirty="0" smtClean="0"/>
              <a:t>. </a:t>
            </a:r>
            <a:r>
              <a:rPr lang="en-GB" sz="1200" dirty="0"/>
              <a:t>Further </a:t>
            </a:r>
            <a:r>
              <a:rPr lang="en-GB" sz="1200" dirty="0" smtClean="0"/>
              <a:t>comparisons are included in the</a:t>
            </a:r>
            <a:r>
              <a:rPr lang="en-GB" sz="1200" b="1" dirty="0" smtClean="0"/>
              <a:t> </a:t>
            </a:r>
            <a:r>
              <a:rPr lang="en-GB" sz="1200" dirty="0" smtClean="0">
                <a:hlinkClick r:id="rId3"/>
              </a:rPr>
              <a:t>LG </a:t>
            </a:r>
            <a:r>
              <a:rPr lang="en-GB" sz="1200" dirty="0">
                <a:hlinkClick r:id="rId3"/>
              </a:rPr>
              <a:t>Inform</a:t>
            </a:r>
            <a:r>
              <a:rPr lang="en-GB" sz="1200" dirty="0"/>
              <a:t> </a:t>
            </a:r>
            <a:r>
              <a:rPr lang="en-GB" sz="1200" dirty="0" smtClean="0"/>
              <a:t>dashboard. You can also view the local 7-day case rates and numbers on the </a:t>
            </a:r>
            <a:r>
              <a:rPr lang="en-GB" sz="1200" dirty="0" smtClean="0">
                <a:hlinkClick r:id="rId4"/>
              </a:rPr>
              <a:t>Herefordshire Council website</a:t>
            </a:r>
            <a:r>
              <a:rPr lang="en-GB" sz="1200" dirty="0" smtClean="0"/>
              <a:t>.</a:t>
            </a:r>
            <a:endParaRPr lang="en-GB" sz="1200" dirty="0"/>
          </a:p>
        </p:txBody>
      </p:sp>
      <p:sp>
        <p:nvSpPr>
          <p:cNvPr id="5" name="TextBox 4"/>
          <p:cNvSpPr txBox="1"/>
          <p:nvPr/>
        </p:nvSpPr>
        <p:spPr>
          <a:xfrm>
            <a:off x="10273356" y="44624"/>
            <a:ext cx="1847528" cy="6286336"/>
          </a:xfrm>
          <a:prstGeom prst="rect">
            <a:avLst/>
          </a:prstGeom>
          <a:solidFill>
            <a:schemeClr val="bg1"/>
          </a:solidFill>
          <a:ln w="28575">
            <a:solidFill>
              <a:schemeClr val="accent1"/>
            </a:solidFill>
          </a:ln>
        </p:spPr>
        <p:txBody>
          <a:bodyPr wrap="square" rtlCol="0">
            <a:spAutoFit/>
          </a:bodyPr>
          <a:lstStyle/>
          <a:p>
            <a:r>
              <a:rPr lang="en-GB" sz="1150" b="1" i="1" dirty="0" smtClean="0"/>
              <a:t>! Be aware !</a:t>
            </a:r>
          </a:p>
          <a:p>
            <a:pPr marL="180000" indent="-180000">
              <a:buFontTx/>
              <a:buChar char="-"/>
            </a:pPr>
            <a:r>
              <a:rPr lang="en-US" sz="1150" i="1" dirty="0"/>
              <a:t>Rates per 100,000 resident population give a fairer comparison of the number of cases in each area but they do not take account of the different rates of testing or differences in the age and sex of the local populations. </a:t>
            </a:r>
            <a:endParaRPr lang="en-GB" sz="1150" i="1" dirty="0" smtClean="0"/>
          </a:p>
          <a:p>
            <a:pPr marL="180000" indent="-180000">
              <a:buFontTx/>
              <a:buChar char="-"/>
            </a:pPr>
            <a:endParaRPr lang="en-GB" sz="1150" i="1" dirty="0" smtClean="0"/>
          </a:p>
          <a:p>
            <a:pPr marL="180000" indent="-180000">
              <a:buFontTx/>
              <a:buChar char="-"/>
            </a:pPr>
            <a:r>
              <a:rPr lang="en-GB" sz="1150" i="1" dirty="0" smtClean="0"/>
              <a:t>With </a:t>
            </a:r>
            <a:r>
              <a:rPr lang="en-GB" sz="1150" i="1" dirty="0"/>
              <a:t>one of the smallest ‘upper tier’ local </a:t>
            </a:r>
            <a:r>
              <a:rPr lang="en-GB" sz="1150" i="1" dirty="0" smtClean="0"/>
              <a:t>authority populations (193,200), Herefordshire’s rate can be dramatically affected by relatively small changes in numbers of cases. An average of 28 cases a day in a week would result in a rate of 100 per 100,000.</a:t>
            </a:r>
          </a:p>
          <a:p>
            <a:pPr marL="180000" indent="-180000">
              <a:buFontTx/>
              <a:buChar char="-"/>
            </a:pPr>
            <a:endParaRPr lang="en-GB" sz="1150" i="1" dirty="0" smtClean="0"/>
          </a:p>
          <a:p>
            <a:pPr marL="180000" indent="-180000">
              <a:buFontTx/>
              <a:buChar char="-"/>
            </a:pPr>
            <a:r>
              <a:rPr lang="en-GB" sz="1150" i="1" dirty="0"/>
              <a:t>These are not rates of infection amongst the population: they can only reflect those who have been tested, so numbers are highly dependent on the availability of tests</a:t>
            </a:r>
            <a:r>
              <a:rPr lang="en-GB" sz="1150" i="1" dirty="0" smtClean="0"/>
              <a:t>.</a:t>
            </a:r>
          </a:p>
        </p:txBody>
      </p:sp>
      <p:pic>
        <p:nvPicPr>
          <p:cNvPr id="12" name="Picture 11" descr="magnifying glass icon"/>
          <p:cNvPicPr>
            <a:picLocks noChangeAspect="1"/>
          </p:cNvPicPr>
          <p:nvPr/>
        </p:nvPicPr>
        <p:blipFill rotWithShape="1">
          <a:blip r:embed="rId5">
            <a:clrChange>
              <a:clrFrom>
                <a:srgbClr val="FFFFFF"/>
              </a:clrFrom>
              <a:clrTo>
                <a:srgbClr val="FFFFFF">
                  <a:alpha val="0"/>
                </a:srgbClr>
              </a:clrTo>
            </a:clrChange>
          </a:blip>
          <a:srcRect l="8548"/>
          <a:stretch/>
        </p:blipFill>
        <p:spPr>
          <a:xfrm>
            <a:off x="0" y="6300147"/>
            <a:ext cx="312179" cy="285108"/>
          </a:xfrm>
          <a:prstGeom prst="rect">
            <a:avLst/>
          </a:prstGeom>
        </p:spPr>
      </p:pic>
      <p:pic>
        <p:nvPicPr>
          <p:cNvPr id="4" name="Picture 3" descr="Chart showing 7 day case rate in Herefordshire, England and the West Midlands since July. " title="Lab-confirmed cases: comparisons"/>
          <p:cNvPicPr>
            <a:picLocks noChangeAspect="1"/>
          </p:cNvPicPr>
          <p:nvPr/>
        </p:nvPicPr>
        <p:blipFill>
          <a:blip r:embed="rId6"/>
          <a:stretch>
            <a:fillRect/>
          </a:stretch>
        </p:blipFill>
        <p:spPr>
          <a:xfrm>
            <a:off x="140196" y="2420888"/>
            <a:ext cx="10047984" cy="3529807"/>
          </a:xfrm>
          <a:prstGeom prst="rect">
            <a:avLst/>
          </a:prstGeom>
        </p:spPr>
      </p:pic>
    </p:spTree>
    <p:extLst>
      <p:ext uri="{BB962C8B-B14F-4D97-AF65-F5344CB8AC3E}">
        <p14:creationId xmlns:p14="http://schemas.microsoft.com/office/powerpoint/2010/main" val="26371177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951984" y="46252"/>
            <a:ext cx="5686012" cy="5819408"/>
          </a:xfrm>
          <a:prstGeom prst="rect">
            <a:avLst/>
          </a:prstGeom>
        </p:spPr>
      </p:pic>
      <p:sp>
        <p:nvSpPr>
          <p:cNvPr id="6" name="TextBox 5"/>
          <p:cNvSpPr txBox="1"/>
          <p:nvPr/>
        </p:nvSpPr>
        <p:spPr>
          <a:xfrm>
            <a:off x="9161923" y="5680994"/>
            <a:ext cx="30300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282E2B"/>
                </a:solidFill>
                <a:effectLst/>
                <a:uLnTx/>
                <a:uFillTx/>
                <a:latin typeface="Arial" panose="020B0604020202020204"/>
                <a:ea typeface="+mn-ea"/>
                <a:cs typeface="+mn-cs"/>
              </a:rPr>
              <a:t>Time period: (12/3/21 to 18/3/21</a:t>
            </a:r>
            <a:r>
              <a:rPr kumimoji="0" lang="en-GB" sz="1800" b="0" i="0" u="none" strike="noStrike" kern="1200" cap="none" spc="0" normalizeH="0" baseline="0" noProof="0" dirty="0" smtClean="0">
                <a:ln>
                  <a:noFill/>
                </a:ln>
                <a:solidFill>
                  <a:srgbClr val="282E2B"/>
                </a:solidFill>
                <a:effectLst/>
                <a:uLnTx/>
                <a:uFillTx/>
                <a:latin typeface="Arial" panose="020B0604020202020204"/>
                <a:ea typeface="+mn-ea"/>
                <a:cs typeface="+mn-cs"/>
              </a:rPr>
              <a:t>)</a:t>
            </a:r>
            <a:endParaRPr kumimoji="0" lang="en-GB" sz="1800" b="0" i="0" u="none" strike="noStrike" kern="1200" cap="none" spc="0" normalizeH="0" baseline="0" noProof="0" dirty="0">
              <a:ln>
                <a:noFill/>
              </a:ln>
              <a:solidFill>
                <a:srgbClr val="282E2B"/>
              </a:solidFill>
              <a:effectLst/>
              <a:uLnTx/>
              <a:uFillTx/>
              <a:latin typeface="Arial" panose="020B0604020202020204"/>
              <a:ea typeface="+mn-ea"/>
              <a:cs typeface="+mn-cs"/>
            </a:endParaRPr>
          </a:p>
        </p:txBody>
      </p:sp>
      <p:sp>
        <p:nvSpPr>
          <p:cNvPr id="2" name="TextBox 1"/>
          <p:cNvSpPr txBox="1"/>
          <p:nvPr/>
        </p:nvSpPr>
        <p:spPr>
          <a:xfrm>
            <a:off x="297084" y="1387511"/>
            <a:ext cx="5510884" cy="4570482"/>
          </a:xfrm>
          <a:prstGeom prst="rect">
            <a:avLst/>
          </a:prstGeom>
          <a:noFill/>
        </p:spPr>
        <p:txBody>
          <a:bodyPr wrap="square" rtlCol="0">
            <a:spAutoFit/>
          </a:bodyPr>
          <a:lstStyle/>
          <a:p>
            <a:pPr>
              <a:spcBef>
                <a:spcPts val="600"/>
              </a:spcBef>
            </a:pPr>
            <a:r>
              <a:rPr lang="en-GB" sz="2000" dirty="0" smtClean="0">
                <a:solidFill>
                  <a:srgbClr val="282E2B"/>
                </a:solidFill>
              </a:rPr>
              <a:t>Latest published comparisons, for the week ending 18 March*, show:  </a:t>
            </a:r>
          </a:p>
          <a:p>
            <a:pPr marL="285750" indent="-285750">
              <a:spcBef>
                <a:spcPts val="600"/>
              </a:spcBef>
              <a:buFont typeface="Arial" panose="020B0604020202020204" pitchFamily="34" charset="0"/>
              <a:buChar char="•"/>
            </a:pPr>
            <a:r>
              <a:rPr lang="en-GB" dirty="0" smtClean="0">
                <a:solidFill>
                  <a:srgbClr val="282E2B"/>
                </a:solidFill>
              </a:rPr>
              <a:t>Herefordshire’s rate increased by 11% over the seven days to 18 March, but note that because numbers are so low, this only </a:t>
            </a:r>
            <a:r>
              <a:rPr lang="en-GB" dirty="0" smtClean="0"/>
              <a:t>represents six more cases than the previous week.</a:t>
            </a:r>
          </a:p>
          <a:p>
            <a:pPr marL="285750" indent="-285750">
              <a:spcBef>
                <a:spcPts val="600"/>
              </a:spcBef>
              <a:buFont typeface="Arial" panose="020B0604020202020204" pitchFamily="34" charset="0"/>
              <a:buChar char="•"/>
            </a:pPr>
            <a:r>
              <a:rPr lang="en-GB" dirty="0" smtClean="0">
                <a:solidFill>
                  <a:srgbClr val="282E2B"/>
                </a:solidFill>
              </a:rPr>
              <a:t>With the exception of Telford and Wrekin 7-day case rates fell in other bordering authorities (</a:t>
            </a:r>
            <a:r>
              <a:rPr lang="en-GB" dirty="0">
                <a:solidFill>
                  <a:srgbClr val="282E2B"/>
                </a:solidFill>
              </a:rPr>
              <a:t>as indicated by the </a:t>
            </a:r>
            <a:r>
              <a:rPr lang="en-GB" dirty="0" smtClean="0">
                <a:solidFill>
                  <a:srgbClr val="282E2B"/>
                </a:solidFill>
              </a:rPr>
              <a:t>arrows).</a:t>
            </a:r>
          </a:p>
          <a:p>
            <a:pPr marL="285750" indent="-285750">
              <a:spcBef>
                <a:spcPts val="600"/>
              </a:spcBef>
              <a:buFont typeface="Arial" panose="020B0604020202020204" pitchFamily="34" charset="0"/>
              <a:buChar char="•"/>
            </a:pPr>
            <a:r>
              <a:rPr lang="en-GB" dirty="0" smtClean="0">
                <a:solidFill>
                  <a:srgbClr val="282E2B"/>
                </a:solidFill>
              </a:rPr>
              <a:t>The rate in Herefordshire is broadly similar to elsewhere, with the exception of Worcestershire where the rate is almost twice as high.</a:t>
            </a:r>
            <a:endParaRPr lang="en-GB" dirty="0">
              <a:solidFill>
                <a:srgbClr val="282E2B"/>
              </a:solidFill>
            </a:endParaRPr>
          </a:p>
          <a:p>
            <a:pPr>
              <a:spcBef>
                <a:spcPts val="600"/>
              </a:spcBef>
            </a:pPr>
            <a:endParaRPr lang="en-GB" dirty="0">
              <a:solidFill>
                <a:srgbClr val="282E2B"/>
              </a:solidFill>
            </a:endParaRPr>
          </a:p>
          <a:p>
            <a:pPr>
              <a:spcBef>
                <a:spcPts val="600"/>
              </a:spcBef>
            </a:pPr>
            <a:r>
              <a:rPr lang="en-GB" sz="1400" dirty="0" smtClean="0">
                <a:solidFill>
                  <a:srgbClr val="282E2B"/>
                </a:solidFill>
              </a:rPr>
              <a:t>* Note that he slight lag in this data reflects the latest date for which complete data is available from test results </a:t>
            </a:r>
          </a:p>
        </p:txBody>
      </p:sp>
      <p:sp>
        <p:nvSpPr>
          <p:cNvPr id="3" name="Title 2"/>
          <p:cNvSpPr>
            <a:spLocks noGrp="1"/>
          </p:cNvSpPr>
          <p:nvPr>
            <p:ph type="title"/>
          </p:nvPr>
        </p:nvSpPr>
        <p:spPr>
          <a:xfrm>
            <a:off x="114118" y="282334"/>
            <a:ext cx="7139708" cy="749978"/>
          </a:xfrm>
        </p:spPr>
        <p:txBody>
          <a:bodyPr>
            <a:noAutofit/>
          </a:bodyPr>
          <a:lstStyle/>
          <a:p>
            <a:r>
              <a:rPr lang="en-GB" sz="2400" b="1" dirty="0" smtClean="0"/>
              <a:t>Lab-confirmed cases: comparison</a:t>
            </a:r>
            <a:r>
              <a:rPr lang="en-GB" sz="2400" b="1" dirty="0"/>
              <a:t> </a:t>
            </a:r>
            <a:r>
              <a:rPr lang="en-GB" sz="2400" b="1" dirty="0" smtClean="0"/>
              <a:t>with neighbouring authorities</a:t>
            </a:r>
            <a:endParaRPr lang="en-GB" sz="2400" b="1" dirty="0"/>
          </a:p>
        </p:txBody>
      </p:sp>
      <p:pic>
        <p:nvPicPr>
          <p:cNvPr id="5" name="Picture 4" descr="Map legend showing how darker colours represent higher rates" title="Map legend"/>
          <p:cNvPicPr>
            <a:picLocks noChangeAspect="1"/>
          </p:cNvPicPr>
          <p:nvPr/>
        </p:nvPicPr>
        <p:blipFill>
          <a:blip r:embed="rId4"/>
          <a:stretch>
            <a:fillRect/>
          </a:stretch>
        </p:blipFill>
        <p:spPr>
          <a:xfrm>
            <a:off x="11101214" y="1367430"/>
            <a:ext cx="864096" cy="1510411"/>
          </a:xfrm>
          <a:prstGeom prst="rect">
            <a:avLst/>
          </a:prstGeom>
        </p:spPr>
      </p:pic>
      <p:sp>
        <p:nvSpPr>
          <p:cNvPr id="17" name="TextBox 16"/>
          <p:cNvSpPr txBox="1"/>
          <p:nvPr/>
        </p:nvSpPr>
        <p:spPr>
          <a:xfrm>
            <a:off x="80988" y="6193034"/>
            <a:ext cx="8175251" cy="523220"/>
          </a:xfrm>
          <a:prstGeom prst="rect">
            <a:avLst/>
          </a:prstGeom>
          <a:solidFill>
            <a:schemeClr val="bg1"/>
          </a:solidFill>
        </p:spPr>
        <p:txBody>
          <a:bodyPr wrap="square" rtlCol="0">
            <a:spAutoFit/>
          </a:bodyPr>
          <a:lstStyle/>
          <a:p>
            <a:pPr marL="357188"/>
            <a:r>
              <a:rPr lang="en-GB" sz="1400" b="1" dirty="0" smtClean="0"/>
              <a:t>      Where can I find out more? </a:t>
            </a:r>
            <a:r>
              <a:rPr lang="en-GB" sz="1400" dirty="0"/>
              <a:t>M</a:t>
            </a:r>
            <a:r>
              <a:rPr lang="en-GB" sz="1400" dirty="0" smtClean="0"/>
              <a:t>aps comparing 7 day numbers of cases and rates per 100,000 people are updated </a:t>
            </a:r>
            <a:r>
              <a:rPr lang="en-GB" sz="1400" dirty="0"/>
              <a:t>daily </a:t>
            </a:r>
            <a:r>
              <a:rPr lang="en-GB" sz="1400" dirty="0" smtClean="0"/>
              <a:t>by PHE </a:t>
            </a:r>
            <a:r>
              <a:rPr lang="en-GB" sz="1400" dirty="0"/>
              <a:t>at </a:t>
            </a:r>
            <a:r>
              <a:rPr lang="en-GB" sz="1400" dirty="0" smtClean="0">
                <a:hlinkClick r:id="rId5"/>
              </a:rPr>
              <a:t>https</a:t>
            </a:r>
            <a:r>
              <a:rPr lang="en-GB" sz="1400" dirty="0">
                <a:hlinkClick r:id="rId5"/>
              </a:rPr>
              <a:t>://coronavirus.data.gov.uk</a:t>
            </a:r>
            <a:r>
              <a:rPr lang="en-GB" sz="1400" dirty="0" smtClean="0">
                <a:hlinkClick r:id="rId5"/>
              </a:rPr>
              <a:t>/</a:t>
            </a:r>
            <a:r>
              <a:rPr lang="en-GB" sz="1400" dirty="0" smtClean="0"/>
              <a:t>.</a:t>
            </a:r>
            <a:endParaRPr lang="en-GB" sz="1400" dirty="0"/>
          </a:p>
        </p:txBody>
      </p:sp>
      <p:pic>
        <p:nvPicPr>
          <p:cNvPr id="18" name="Picture 17" descr="magnifying glass icon"/>
          <p:cNvPicPr>
            <a:picLocks noChangeAspect="1"/>
          </p:cNvPicPr>
          <p:nvPr/>
        </p:nvPicPr>
        <p:blipFill rotWithShape="1">
          <a:blip r:embed="rId6">
            <a:clrChange>
              <a:clrFrom>
                <a:srgbClr val="FFFFFF"/>
              </a:clrFrom>
              <a:clrTo>
                <a:srgbClr val="FFFFFF">
                  <a:alpha val="0"/>
                </a:srgbClr>
              </a:clrTo>
            </a:clrChange>
          </a:blip>
          <a:srcRect l="8548"/>
          <a:stretch/>
        </p:blipFill>
        <p:spPr>
          <a:xfrm>
            <a:off x="108420" y="6232101"/>
            <a:ext cx="377226" cy="384543"/>
          </a:xfrm>
          <a:prstGeom prst="rect">
            <a:avLst/>
          </a:prstGeom>
        </p:spPr>
      </p:pic>
    </p:spTree>
    <p:extLst>
      <p:ext uri="{BB962C8B-B14F-4D97-AF65-F5344CB8AC3E}">
        <p14:creationId xmlns:p14="http://schemas.microsoft.com/office/powerpoint/2010/main" val="3425609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448761"/>
            <a:ext cx="12166781" cy="2659495"/>
          </a:xfrm>
          <a:prstGeom prst="rect">
            <a:avLst/>
          </a:prstGeom>
          <a:ln>
            <a:noFill/>
          </a:ln>
        </p:spPr>
        <p:txBody>
          <a:bodyPr vert="horz" wrap="squar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52000" lvl="0" indent="-180000">
              <a:lnSpc>
                <a:spcPct val="100000"/>
              </a:lnSpc>
              <a:spcBef>
                <a:spcPts val="600"/>
              </a:spcBef>
              <a:buFont typeface="Arial" panose="020B0604020202020204" pitchFamily="34" charset="0"/>
              <a:buChar char="•"/>
              <a:defRPr/>
            </a:pPr>
            <a:r>
              <a:rPr lang="en-US" sz="1800" dirty="0" smtClean="0">
                <a:latin typeface="+mn-lt"/>
              </a:rPr>
              <a:t>This </a:t>
            </a:r>
            <a:r>
              <a:rPr lang="en-US" sz="1800" dirty="0">
                <a:latin typeface="+mn-lt"/>
              </a:rPr>
              <a:t>“heat map” </a:t>
            </a:r>
            <a:r>
              <a:rPr lang="en-US" sz="1800" dirty="0" smtClean="0">
                <a:latin typeface="+mn-lt"/>
              </a:rPr>
              <a:t>shows how the 7-day rates per 100,000 for specific age groups have changed each week from September.  Each row represents an age group.  As rates increase, the chart </a:t>
            </a:r>
            <a:r>
              <a:rPr lang="en-US" sz="1800" dirty="0" err="1" smtClean="0">
                <a:latin typeface="+mn-lt"/>
              </a:rPr>
              <a:t>colours</a:t>
            </a:r>
            <a:r>
              <a:rPr lang="en-US" sz="1800" dirty="0" smtClean="0">
                <a:latin typeface="+mn-lt"/>
              </a:rPr>
              <a:t> become darker.</a:t>
            </a:r>
          </a:p>
          <a:p>
            <a:pPr marL="709200" lvl="1" indent="-180000">
              <a:spcBef>
                <a:spcPts val="300"/>
              </a:spcBef>
              <a:buFont typeface="Arial" panose="020B0604020202020204" pitchFamily="34" charset="0"/>
              <a:buChar char="•"/>
              <a:defRPr/>
            </a:pPr>
            <a:r>
              <a:rPr lang="en-US" sz="1400" dirty="0"/>
              <a:t>I</a:t>
            </a:r>
            <a:r>
              <a:rPr lang="en-US" sz="1400" dirty="0" smtClean="0"/>
              <a:t>t </a:t>
            </a:r>
            <a:r>
              <a:rPr lang="en-US" sz="1400" dirty="0"/>
              <a:t>is important to note that rates per 100,000 can be significantly affected by relatively small numbers of cases in a population as small as Herefordshire, even more </a:t>
            </a:r>
            <a:r>
              <a:rPr lang="en-US" sz="1400" dirty="0" smtClean="0"/>
              <a:t>so when broken down into age-groups.  The absolute number of cases are shown as context.  This is especially true in the current situation of single-figure case numbers in some groups.</a:t>
            </a:r>
          </a:p>
          <a:p>
            <a:pPr marL="252000" indent="-180000">
              <a:lnSpc>
                <a:spcPct val="100000"/>
              </a:lnSpc>
              <a:spcBef>
                <a:spcPts val="600"/>
              </a:spcBef>
              <a:buFont typeface="Arial" panose="020B0604020202020204" pitchFamily="34" charset="0"/>
              <a:buChar char="•"/>
              <a:defRPr/>
            </a:pPr>
            <a:r>
              <a:rPr lang="en-US" sz="1800" dirty="0" smtClean="0">
                <a:latin typeface="+mn-lt"/>
              </a:rPr>
              <a:t>Overall rates remain at levels last seen in early October.</a:t>
            </a:r>
          </a:p>
          <a:p>
            <a:pPr marL="252000" indent="-180000">
              <a:lnSpc>
                <a:spcPct val="100000"/>
              </a:lnSpc>
              <a:spcBef>
                <a:spcPts val="600"/>
              </a:spcBef>
              <a:buFont typeface="Arial" panose="020B0604020202020204" pitchFamily="34" charset="0"/>
              <a:buChar char="•"/>
              <a:defRPr/>
            </a:pPr>
            <a:r>
              <a:rPr lang="en-US" sz="1800" dirty="0" smtClean="0"/>
              <a:t>In the last week there were no new cases in those aged 80+ (the first time since mid-September), while n</a:t>
            </a:r>
            <a:r>
              <a:rPr lang="en-US" sz="1800" dirty="0" smtClean="0">
                <a:latin typeface="+mn-lt"/>
              </a:rPr>
              <a:t>ew cases amongst 30-39 year-olds halved.  Case rates amongst school-age children rose, but are still very low numbers.</a:t>
            </a:r>
          </a:p>
        </p:txBody>
      </p:sp>
      <p:sp>
        <p:nvSpPr>
          <p:cNvPr id="2" name="Title 1"/>
          <p:cNvSpPr>
            <a:spLocks noGrp="1"/>
          </p:cNvSpPr>
          <p:nvPr>
            <p:ph type="title"/>
          </p:nvPr>
        </p:nvSpPr>
        <p:spPr>
          <a:xfrm>
            <a:off x="191344" y="116632"/>
            <a:ext cx="11494781" cy="606804"/>
          </a:xfrm>
        </p:spPr>
        <p:txBody>
          <a:bodyPr>
            <a:normAutofit/>
          </a:bodyPr>
          <a:lstStyle/>
          <a:p>
            <a:pPr lvl="0">
              <a:defRPr/>
            </a:pPr>
            <a:r>
              <a:rPr lang="en-GB" sz="2400" b="1" dirty="0">
                <a:solidFill>
                  <a:srgbClr val="282E2B"/>
                </a:solidFill>
                <a:cs typeface="Arial" panose="020B0604020202020204" pitchFamily="34" charset="0"/>
              </a:rPr>
              <a:t>Demographics of COVID-19: rates per 100,000 by age over time</a:t>
            </a:r>
          </a:p>
        </p:txBody>
      </p:sp>
      <p:pic>
        <p:nvPicPr>
          <p:cNvPr id="4" name="Picture 3" descr="Table showing weekly 7 day case rate in different age groups from September 2020 onwards" title="Demographics of COVID-19: rates per 100,000 by age over time"/>
          <p:cNvPicPr>
            <a:picLocks noChangeAspect="1"/>
          </p:cNvPicPr>
          <p:nvPr/>
        </p:nvPicPr>
        <p:blipFill>
          <a:blip r:embed="rId3"/>
          <a:stretch>
            <a:fillRect/>
          </a:stretch>
        </p:blipFill>
        <p:spPr>
          <a:xfrm>
            <a:off x="-70072" y="2924944"/>
            <a:ext cx="12306924" cy="3927158"/>
          </a:xfrm>
          <a:prstGeom prst="rect">
            <a:avLst/>
          </a:prstGeom>
        </p:spPr>
      </p:pic>
    </p:spTree>
    <p:extLst>
      <p:ext uri="{BB962C8B-B14F-4D97-AF65-F5344CB8AC3E}">
        <p14:creationId xmlns:p14="http://schemas.microsoft.com/office/powerpoint/2010/main" val="3726023349"/>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Herefordshire Council 2018">
      <a:dk1>
        <a:srgbClr val="282E2B"/>
      </a:dk1>
      <a:lt1>
        <a:srgbClr val="FFFFFF"/>
      </a:lt1>
      <a:dk2>
        <a:srgbClr val="FFC937"/>
      </a:dk2>
      <a:lt2>
        <a:srgbClr val="FFFFFF"/>
      </a:lt2>
      <a:accent1>
        <a:srgbClr val="FFC937"/>
      </a:accent1>
      <a:accent2>
        <a:srgbClr val="FFFFFF"/>
      </a:accent2>
      <a:accent3>
        <a:srgbClr val="A7216D"/>
      </a:accent3>
      <a:accent4>
        <a:srgbClr val="F16A37"/>
      </a:accent4>
      <a:accent5>
        <a:srgbClr val="282E2B"/>
      </a:accent5>
      <a:accent6>
        <a:srgbClr val="EC2048"/>
      </a:accent6>
      <a:hlink>
        <a:srgbClr val="0099CB"/>
      </a:hlink>
      <a:folHlink>
        <a:srgbClr val="F16A3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standard template" id="{A72885D0-1A2A-4C58-88F4-C6E254859E9C}" vid="{919AB1B9-D6A2-494B-9B36-386A580FCF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57196</TotalTime>
  <Words>3681</Words>
  <Application>Microsoft Office PowerPoint</Application>
  <PresentationFormat>Widescreen</PresentationFormat>
  <Paragraphs>156</Paragraphs>
  <Slides>16</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Lato</vt:lpstr>
      <vt:lpstr>Times New Roman</vt:lpstr>
      <vt:lpstr>Wingdings</vt:lpstr>
      <vt:lpstr>2_Office Theme</vt:lpstr>
      <vt:lpstr>PowerPoint Presentation</vt:lpstr>
      <vt:lpstr>Contents </vt:lpstr>
      <vt:lpstr>Covid-19 in Herefordshire: key messages, 24 March</vt:lpstr>
      <vt:lpstr>Symptomatic COVID-19 testing: PCR tests and positivity</vt:lpstr>
      <vt:lpstr>COVID-19 testing: Lateral Flow Device (LFD) tests</vt:lpstr>
      <vt:lpstr>Lab-confirmed COVID-19 cases in Herefordshire</vt:lpstr>
      <vt:lpstr>Lab-confirmed cases: comparisons</vt:lpstr>
      <vt:lpstr>Lab-confirmed cases: comparison with neighbouring authorities</vt:lpstr>
      <vt:lpstr>Demographics of COVID-19: rates per 100,000 by age over time</vt:lpstr>
      <vt:lpstr>Lab-confirmed cases around the county: this week</vt:lpstr>
      <vt:lpstr>Lab-confirmed cases around the county: trends in rates over time</vt:lpstr>
      <vt:lpstr>Vaccinations in Herefordshire</vt:lpstr>
      <vt:lpstr>Patients with Covid-19 in Herefordshire hospitals</vt:lpstr>
      <vt:lpstr>Profile of deaths: published data</vt:lpstr>
      <vt:lpstr>Deaths associated with Covid-19: location</vt:lpstr>
      <vt:lpstr>Other resources</vt:lpstr>
    </vt:vector>
  </TitlesOfParts>
  <Company>Hoople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 Shield List</dc:title>
  <dc:creator>Harris, Paul</dc:creator>
  <cp:lastModifiedBy>Helm, Dave</cp:lastModifiedBy>
  <cp:revision>2718</cp:revision>
  <dcterms:created xsi:type="dcterms:W3CDTF">2020-04-22T15:49:00Z</dcterms:created>
  <dcterms:modified xsi:type="dcterms:W3CDTF">2021-03-29T14:23:56Z</dcterms:modified>
</cp:coreProperties>
</file>