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342" r:id="rId2"/>
    <p:sldId id="267" r:id="rId3"/>
    <p:sldId id="443" r:id="rId4"/>
    <p:sldId id="438" r:id="rId5"/>
    <p:sldId id="439" r:id="rId6"/>
    <p:sldId id="427" r:id="rId7"/>
    <p:sldId id="347" r:id="rId8"/>
    <p:sldId id="428" r:id="rId9"/>
    <p:sldId id="372" r:id="rId10"/>
    <p:sldId id="378" r:id="rId11"/>
    <p:sldId id="453" r:id="rId12"/>
    <p:sldId id="444" r:id="rId13"/>
    <p:sldId id="440" r:id="rId14"/>
    <p:sldId id="416" r:id="rId15"/>
    <p:sldId id="456" r:id="rId16"/>
    <p:sldId id="430" r:id="rId17"/>
    <p:sldId id="398" r:id="rId18"/>
    <p:sldId id="3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296" clrIdx="0">
    <p:extLst>
      <p:ext uri="{19B8F6BF-5375-455C-9EA6-DF929625EA0E}">
        <p15:presenceInfo xmlns:p15="http://schemas.microsoft.com/office/powerpoint/2012/main" userId="S-1-5-21-2047894233-766325340-581009308-6655" providerId="AD"/>
      </p:ext>
    </p:extLst>
  </p:cmAuthor>
  <p:cmAuthor id="2" name="Howell-Jones, Rebecca" initials="HR" lastIdx="53" clrIdx="1">
    <p:extLst>
      <p:ext uri="{19B8F6BF-5375-455C-9EA6-DF929625EA0E}">
        <p15:presenceInfo xmlns:p15="http://schemas.microsoft.com/office/powerpoint/2012/main" userId="S-1-5-21-2047894233-766325340-581009308-93377" providerId="AD"/>
      </p:ext>
    </p:extLst>
  </p:cmAuthor>
  <p:cmAuthor id="3" name="Spanjers, Katie" initials="SK" lastIdx="61" clrIdx="2">
    <p:extLst>
      <p:ext uri="{19B8F6BF-5375-455C-9EA6-DF929625EA0E}">
        <p15:presenceInfo xmlns:p15="http://schemas.microsoft.com/office/powerpoint/2012/main" userId="S-1-5-21-2047894233-766325340-581009308-107918" providerId="AD"/>
      </p:ext>
    </p:extLst>
  </p:cmAuthor>
  <p:cmAuthor id="4" name="Nikitik, Christopher" initials="NC" lastIdx="22" clrIdx="3">
    <p:extLst>
      <p:ext uri="{19B8F6BF-5375-455C-9EA6-DF929625EA0E}">
        <p15:presenceInfo xmlns:p15="http://schemas.microsoft.com/office/powerpoint/2012/main" userId="S-1-5-21-2047894233-766325340-581009308-8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3066" autoAdjust="0"/>
  </p:normalViewPr>
  <p:slideViewPr>
    <p:cSldViewPr>
      <p:cViewPr varScale="1">
        <p:scale>
          <a:sx n="68" d="100"/>
          <a:sy n="68" d="100"/>
        </p:scale>
        <p:origin x="9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E47D2-F313-4277-98B9-4C4C5C01D15A}"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3C8A1C6E-495E-4798-953D-BB86C8A6A328}">
      <dgm:prSet phldrT="[Text]" custT="1"/>
      <dgm:spPr/>
      <dgm:t>
        <a:bodyPr lIns="0" tIns="0" rIns="0" bIns="0"/>
        <a:lstStyle/>
        <a:p>
          <a:endParaRPr lang="en-US" sz="1200" b="0" dirty="0"/>
        </a:p>
      </dgm:t>
    </dgm:pt>
    <dgm:pt modelId="{B3B4109C-AA6F-4615-8557-AF42582A9E85}" type="parTrans" cxnId="{B4F6CC1B-6057-426D-AE40-9F244BAB8E63}">
      <dgm:prSet/>
      <dgm:spPr/>
      <dgm:t>
        <a:bodyPr/>
        <a:lstStyle/>
        <a:p>
          <a:endParaRPr lang="en-US"/>
        </a:p>
      </dgm:t>
    </dgm:pt>
    <dgm:pt modelId="{0571B7DE-C048-4B1C-B441-84187B87F2A4}" type="sibTrans" cxnId="{B4F6CC1B-6057-426D-AE40-9F244BAB8E63}">
      <dgm:prSet/>
      <dgm:spPr/>
      <dgm:t>
        <a:bodyPr/>
        <a:lstStyle/>
        <a:p>
          <a:endParaRPr lang="en-US"/>
        </a:p>
      </dgm:t>
    </dgm:pt>
    <dgm:pt modelId="{144061A7-FCA4-4EE0-AE31-BAE3506AF349}">
      <dgm:prSet phldrT="[Text]" custT="1"/>
      <dgm:spPr/>
      <dgm:t>
        <a:bodyPr/>
        <a:lstStyle/>
        <a:p>
          <a:r>
            <a:rPr lang="en-US" sz="2200" b="1" dirty="0" smtClean="0"/>
            <a:t>Clinically Extremely Vulnerable: </a:t>
          </a:r>
          <a:r>
            <a:rPr lang="en-US" sz="1400" b="0" dirty="0" smtClean="0"/>
            <a:t>Shield</a:t>
          </a:r>
        </a:p>
        <a:p>
          <a:r>
            <a:rPr lang="en-US" sz="2400" b="1" dirty="0" smtClean="0"/>
            <a:t>7,300 </a:t>
          </a:r>
          <a:r>
            <a:rPr lang="en-US" sz="1800" b="1" dirty="0" smtClean="0"/>
            <a:t>(4%)</a:t>
          </a:r>
        </a:p>
        <a:p>
          <a:r>
            <a:rPr lang="en-US" sz="1400" i="1" dirty="0" smtClean="0"/>
            <a:t>Specific serious health conditions</a:t>
          </a:r>
          <a:endParaRPr lang="en-US" sz="1400" i="1" dirty="0"/>
        </a:p>
      </dgm:t>
    </dgm:pt>
    <dgm:pt modelId="{518943DD-956C-4D31-93E6-4A1D2BE62DBE}" type="parTrans" cxnId="{AEE4B51C-9CA6-4066-B729-692C9FDFB120}">
      <dgm:prSet/>
      <dgm:spPr/>
      <dgm:t>
        <a:bodyPr/>
        <a:lstStyle/>
        <a:p>
          <a:endParaRPr lang="en-US"/>
        </a:p>
      </dgm:t>
    </dgm:pt>
    <dgm:pt modelId="{19C6B75A-DEC2-427D-9E61-5AB7117829DB}" type="sibTrans" cxnId="{AEE4B51C-9CA6-4066-B729-692C9FDFB120}">
      <dgm:prSet/>
      <dgm:spPr/>
      <dgm:t>
        <a:bodyPr/>
        <a:lstStyle/>
        <a:p>
          <a:endParaRPr lang="en-US"/>
        </a:p>
      </dgm:t>
    </dgm:pt>
    <dgm:pt modelId="{A6B8B76D-A856-485A-88ED-EA12457C2A73}">
      <dgm:prSet/>
      <dgm:spPr>
        <a:solidFill>
          <a:srgbClr val="16A691"/>
        </a:solidFill>
      </dgm:spPr>
      <dgm:t>
        <a:bodyPr/>
        <a:lstStyle/>
        <a:p>
          <a:endParaRPr lang="en-US"/>
        </a:p>
      </dgm:t>
    </dgm:pt>
    <dgm:pt modelId="{25FDE295-95B3-47CD-A0C9-048F23F76920}" type="parTrans" cxnId="{F14B4BE6-F0E1-4DD2-BCA6-9F15C1E11D48}">
      <dgm:prSet/>
      <dgm:spPr/>
      <dgm:t>
        <a:bodyPr/>
        <a:lstStyle/>
        <a:p>
          <a:endParaRPr lang="en-US"/>
        </a:p>
      </dgm:t>
    </dgm:pt>
    <dgm:pt modelId="{FBB0F460-E952-465A-8A2E-CDE621BAB494}" type="sibTrans" cxnId="{F14B4BE6-F0E1-4DD2-BCA6-9F15C1E11D48}">
      <dgm:prSet/>
      <dgm:spPr/>
      <dgm:t>
        <a:bodyPr/>
        <a:lstStyle/>
        <a:p>
          <a:endParaRPr lang="en-US"/>
        </a:p>
      </dgm:t>
    </dgm:pt>
    <dgm:pt modelId="{EF8A1C1C-9121-46B9-8C9D-714814FE07D8}" type="pres">
      <dgm:prSet presAssocID="{51BE47D2-F313-4277-98B9-4C4C5C01D15A}" presName="Name0" presStyleCnt="0">
        <dgm:presLayoutVars>
          <dgm:chMax val="7"/>
          <dgm:resizeHandles val="exact"/>
        </dgm:presLayoutVars>
      </dgm:prSet>
      <dgm:spPr/>
      <dgm:t>
        <a:bodyPr/>
        <a:lstStyle/>
        <a:p>
          <a:endParaRPr lang="en-US"/>
        </a:p>
      </dgm:t>
    </dgm:pt>
    <dgm:pt modelId="{E7594945-45B0-435D-B231-1F68EAD12C7B}" type="pres">
      <dgm:prSet presAssocID="{51BE47D2-F313-4277-98B9-4C4C5C01D15A}" presName="comp1" presStyleCnt="0"/>
      <dgm:spPr/>
      <dgm:t>
        <a:bodyPr/>
        <a:lstStyle/>
        <a:p>
          <a:endParaRPr lang="en-US"/>
        </a:p>
      </dgm:t>
    </dgm:pt>
    <dgm:pt modelId="{5703C18B-8F0C-4B2D-805A-B3FF64CADFD2}" type="pres">
      <dgm:prSet presAssocID="{51BE47D2-F313-4277-98B9-4C4C5C01D15A}" presName="circle1" presStyleLbl="node1" presStyleIdx="0" presStyleCnt="3" custScaleX="118796" custLinFactNeighborX="-27692"/>
      <dgm:spPr/>
      <dgm:t>
        <a:bodyPr/>
        <a:lstStyle/>
        <a:p>
          <a:endParaRPr lang="en-US"/>
        </a:p>
      </dgm:t>
    </dgm:pt>
    <dgm:pt modelId="{F9FB7DF0-733C-4625-BA3F-2A2A1E0A364D}" type="pres">
      <dgm:prSet presAssocID="{51BE47D2-F313-4277-98B9-4C4C5C01D15A}" presName="c1text" presStyleLbl="node1" presStyleIdx="0" presStyleCnt="3">
        <dgm:presLayoutVars>
          <dgm:bulletEnabled val="1"/>
        </dgm:presLayoutVars>
      </dgm:prSet>
      <dgm:spPr/>
      <dgm:t>
        <a:bodyPr/>
        <a:lstStyle/>
        <a:p>
          <a:endParaRPr lang="en-US"/>
        </a:p>
      </dgm:t>
    </dgm:pt>
    <dgm:pt modelId="{0BB04989-6312-4339-AEE2-2ABDE233C891}" type="pres">
      <dgm:prSet presAssocID="{51BE47D2-F313-4277-98B9-4C4C5C01D15A}" presName="comp2" presStyleCnt="0"/>
      <dgm:spPr/>
      <dgm:t>
        <a:bodyPr/>
        <a:lstStyle/>
        <a:p>
          <a:endParaRPr lang="en-US"/>
        </a:p>
      </dgm:t>
    </dgm:pt>
    <dgm:pt modelId="{4976861B-BDC6-4FD5-98CD-2EEE77400352}" type="pres">
      <dgm:prSet presAssocID="{51BE47D2-F313-4277-98B9-4C4C5C01D15A}" presName="circle2" presStyleLbl="node1" presStyleIdx="1" presStyleCnt="3" custScaleX="115245" custScaleY="105388" custLinFactNeighborY="1445"/>
      <dgm:spPr/>
      <dgm:t>
        <a:bodyPr/>
        <a:lstStyle/>
        <a:p>
          <a:endParaRPr lang="en-US"/>
        </a:p>
      </dgm:t>
    </dgm:pt>
    <dgm:pt modelId="{EC616E64-C7F1-42EA-9B17-03607D680498}" type="pres">
      <dgm:prSet presAssocID="{51BE47D2-F313-4277-98B9-4C4C5C01D15A}" presName="c2text" presStyleLbl="node1" presStyleIdx="1" presStyleCnt="3">
        <dgm:presLayoutVars>
          <dgm:bulletEnabled val="1"/>
        </dgm:presLayoutVars>
      </dgm:prSet>
      <dgm:spPr/>
      <dgm:t>
        <a:bodyPr/>
        <a:lstStyle/>
        <a:p>
          <a:endParaRPr lang="en-US"/>
        </a:p>
      </dgm:t>
    </dgm:pt>
    <dgm:pt modelId="{18B53A20-3F47-4A65-A1C0-1D7659026BBC}" type="pres">
      <dgm:prSet presAssocID="{51BE47D2-F313-4277-98B9-4C4C5C01D15A}" presName="comp3" presStyleCnt="0"/>
      <dgm:spPr/>
      <dgm:t>
        <a:bodyPr/>
        <a:lstStyle/>
        <a:p>
          <a:endParaRPr lang="en-US"/>
        </a:p>
      </dgm:t>
    </dgm:pt>
    <dgm:pt modelId="{FF473054-BADA-4D2B-9EAD-FACCE8009FFB}" type="pres">
      <dgm:prSet presAssocID="{51BE47D2-F313-4277-98B9-4C4C5C01D15A}" presName="circle3" presStyleLbl="node1" presStyleIdx="2" presStyleCnt="3" custScaleX="100292" custScaleY="82963" custLinFactNeighborX="50942" custLinFactNeighborY="11781"/>
      <dgm:spPr/>
      <dgm:t>
        <a:bodyPr/>
        <a:lstStyle/>
        <a:p>
          <a:endParaRPr lang="en-US"/>
        </a:p>
      </dgm:t>
    </dgm:pt>
    <dgm:pt modelId="{4C40D679-F5BB-4CA9-A3F2-9489CF89BCD0}" type="pres">
      <dgm:prSet presAssocID="{51BE47D2-F313-4277-98B9-4C4C5C01D15A}" presName="c3text" presStyleLbl="node1" presStyleIdx="2" presStyleCnt="3">
        <dgm:presLayoutVars>
          <dgm:bulletEnabled val="1"/>
        </dgm:presLayoutVars>
      </dgm:prSet>
      <dgm:spPr/>
      <dgm:t>
        <a:bodyPr/>
        <a:lstStyle/>
        <a:p>
          <a:endParaRPr lang="en-US"/>
        </a:p>
      </dgm:t>
    </dgm:pt>
  </dgm:ptLst>
  <dgm:cxnLst>
    <dgm:cxn modelId="{F14B4BE6-F0E1-4DD2-BCA6-9F15C1E11D48}" srcId="{51BE47D2-F313-4277-98B9-4C4C5C01D15A}" destId="{A6B8B76D-A856-485A-88ED-EA12457C2A73}" srcOrd="1" destOrd="0" parTransId="{25FDE295-95B3-47CD-A0C9-048F23F76920}" sibTransId="{FBB0F460-E952-465A-8A2E-CDE621BAB494}"/>
    <dgm:cxn modelId="{69401849-DC1A-425F-A20F-075C5A7F89D5}" type="presOf" srcId="{3C8A1C6E-495E-4798-953D-BB86C8A6A328}" destId="{5703C18B-8F0C-4B2D-805A-B3FF64CADFD2}" srcOrd="0" destOrd="0" presId="urn:microsoft.com/office/officeart/2005/8/layout/venn2"/>
    <dgm:cxn modelId="{46ED025B-C1DE-4750-9145-A1677D8F493B}" type="presOf" srcId="{144061A7-FCA4-4EE0-AE31-BAE3506AF349}" destId="{FF473054-BADA-4D2B-9EAD-FACCE8009FFB}" srcOrd="0" destOrd="0" presId="urn:microsoft.com/office/officeart/2005/8/layout/venn2"/>
    <dgm:cxn modelId="{AEE4B51C-9CA6-4066-B729-692C9FDFB120}" srcId="{51BE47D2-F313-4277-98B9-4C4C5C01D15A}" destId="{144061A7-FCA4-4EE0-AE31-BAE3506AF349}" srcOrd="2" destOrd="0" parTransId="{518943DD-956C-4D31-93E6-4A1D2BE62DBE}" sibTransId="{19C6B75A-DEC2-427D-9E61-5AB7117829DB}"/>
    <dgm:cxn modelId="{984741F8-084B-47E4-9A77-C3C045665DF4}" type="presOf" srcId="{51BE47D2-F313-4277-98B9-4C4C5C01D15A}" destId="{EF8A1C1C-9121-46B9-8C9D-714814FE07D8}" srcOrd="0" destOrd="0" presId="urn:microsoft.com/office/officeart/2005/8/layout/venn2"/>
    <dgm:cxn modelId="{DD3E484F-AA13-4779-9380-831DC40F47E0}" type="presOf" srcId="{3C8A1C6E-495E-4798-953D-BB86C8A6A328}" destId="{F9FB7DF0-733C-4625-BA3F-2A2A1E0A364D}" srcOrd="1" destOrd="0" presId="urn:microsoft.com/office/officeart/2005/8/layout/venn2"/>
    <dgm:cxn modelId="{B4F6CC1B-6057-426D-AE40-9F244BAB8E63}" srcId="{51BE47D2-F313-4277-98B9-4C4C5C01D15A}" destId="{3C8A1C6E-495E-4798-953D-BB86C8A6A328}" srcOrd="0" destOrd="0" parTransId="{B3B4109C-AA6F-4615-8557-AF42582A9E85}" sibTransId="{0571B7DE-C048-4B1C-B441-84187B87F2A4}"/>
    <dgm:cxn modelId="{28F4617A-60CB-4247-B747-6CDB5DBD2885}" type="presOf" srcId="{A6B8B76D-A856-485A-88ED-EA12457C2A73}" destId="{4976861B-BDC6-4FD5-98CD-2EEE77400352}" srcOrd="0" destOrd="0" presId="urn:microsoft.com/office/officeart/2005/8/layout/venn2"/>
    <dgm:cxn modelId="{E388F213-A675-4CA6-9C07-0F5388C8F1E5}" type="presOf" srcId="{A6B8B76D-A856-485A-88ED-EA12457C2A73}" destId="{EC616E64-C7F1-42EA-9B17-03607D680498}" srcOrd="1" destOrd="0" presId="urn:microsoft.com/office/officeart/2005/8/layout/venn2"/>
    <dgm:cxn modelId="{B56CE489-DA80-4CD4-A3DE-156EB4CEBB9F}" type="presOf" srcId="{144061A7-FCA4-4EE0-AE31-BAE3506AF349}" destId="{4C40D679-F5BB-4CA9-A3F2-9489CF89BCD0}" srcOrd="1" destOrd="0" presId="urn:microsoft.com/office/officeart/2005/8/layout/venn2"/>
    <dgm:cxn modelId="{0B8EC69C-C44E-4839-8E17-AB68BAAF8D5B}" type="presParOf" srcId="{EF8A1C1C-9121-46B9-8C9D-714814FE07D8}" destId="{E7594945-45B0-435D-B231-1F68EAD12C7B}" srcOrd="0" destOrd="0" presId="urn:microsoft.com/office/officeart/2005/8/layout/venn2"/>
    <dgm:cxn modelId="{4CE78DAE-73C3-4360-A1A1-601766936C7D}" type="presParOf" srcId="{E7594945-45B0-435D-B231-1F68EAD12C7B}" destId="{5703C18B-8F0C-4B2D-805A-B3FF64CADFD2}" srcOrd="0" destOrd="0" presId="urn:microsoft.com/office/officeart/2005/8/layout/venn2"/>
    <dgm:cxn modelId="{12852E2D-05D4-4C86-8FF3-E6F172F02A59}" type="presParOf" srcId="{E7594945-45B0-435D-B231-1F68EAD12C7B}" destId="{F9FB7DF0-733C-4625-BA3F-2A2A1E0A364D}" srcOrd="1" destOrd="0" presId="urn:microsoft.com/office/officeart/2005/8/layout/venn2"/>
    <dgm:cxn modelId="{A4D2DA03-96CE-402A-A704-9540F72E06CE}" type="presParOf" srcId="{EF8A1C1C-9121-46B9-8C9D-714814FE07D8}" destId="{0BB04989-6312-4339-AEE2-2ABDE233C891}" srcOrd="1" destOrd="0" presId="urn:microsoft.com/office/officeart/2005/8/layout/venn2"/>
    <dgm:cxn modelId="{8AE912D2-1A74-4C3A-944E-9A8223E99968}" type="presParOf" srcId="{0BB04989-6312-4339-AEE2-2ABDE233C891}" destId="{4976861B-BDC6-4FD5-98CD-2EEE77400352}" srcOrd="0" destOrd="0" presId="urn:microsoft.com/office/officeart/2005/8/layout/venn2"/>
    <dgm:cxn modelId="{8E01B1EF-0798-4806-8D73-817A036BEB7D}" type="presParOf" srcId="{0BB04989-6312-4339-AEE2-2ABDE233C891}" destId="{EC616E64-C7F1-42EA-9B17-03607D680498}" srcOrd="1" destOrd="0" presId="urn:microsoft.com/office/officeart/2005/8/layout/venn2"/>
    <dgm:cxn modelId="{08C3C8AF-ECC0-48FB-944F-7456BBB8DE6D}" type="presParOf" srcId="{EF8A1C1C-9121-46B9-8C9D-714814FE07D8}" destId="{18B53A20-3F47-4A65-A1C0-1D7659026BBC}" srcOrd="2" destOrd="0" presId="urn:microsoft.com/office/officeart/2005/8/layout/venn2"/>
    <dgm:cxn modelId="{488A0A24-D8E1-485F-A729-8CA71F121FEE}" type="presParOf" srcId="{18B53A20-3F47-4A65-A1C0-1D7659026BBC}" destId="{FF473054-BADA-4D2B-9EAD-FACCE8009FFB}" srcOrd="0" destOrd="0" presId="urn:microsoft.com/office/officeart/2005/8/layout/venn2"/>
    <dgm:cxn modelId="{2838C4DA-8682-42C0-81E1-2014DFE03F11}" type="presParOf" srcId="{18B53A20-3F47-4A65-A1C0-1D7659026BBC}" destId="{4C40D679-F5BB-4CA9-A3F2-9489CF89BCD0}" srcOrd="1" destOrd="0" presId="urn:microsoft.com/office/officeart/2005/8/layout/venn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C18B-8F0C-4B2D-805A-B3FF64CADFD2}">
      <dsp:nvSpPr>
        <dsp:cNvPr id="0" name=""/>
        <dsp:cNvSpPr/>
      </dsp:nvSpPr>
      <dsp:spPr>
        <a:xfrm>
          <a:off x="0" y="-52007"/>
          <a:ext cx="6115546" cy="51479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a:off x="1989081" y="205389"/>
        <a:ext cx="2137383" cy="772191"/>
      </dsp:txXfrm>
    </dsp:sp>
    <dsp:sp modelId="{4976861B-BDC6-4FD5-98CD-2EEE77400352}">
      <dsp:nvSpPr>
        <dsp:cNvPr id="0" name=""/>
        <dsp:cNvSpPr/>
      </dsp:nvSpPr>
      <dsp:spPr>
        <a:xfrm>
          <a:off x="2157738" y="1130963"/>
          <a:ext cx="4449557" cy="4068983"/>
        </a:xfrm>
        <a:prstGeom prst="ellipse">
          <a:avLst/>
        </a:prstGeom>
        <a:solidFill>
          <a:srgbClr val="16A6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n-US" sz="2600" kern="1200"/>
        </a:p>
      </dsp:txBody>
      <dsp:txXfrm>
        <a:off x="3345770" y="1385275"/>
        <a:ext cx="2073493" cy="762934"/>
      </dsp:txXfrm>
    </dsp:sp>
    <dsp:sp modelId="{FF473054-BADA-4D2B-9EAD-FACCE8009FFB}">
      <dsp:nvSpPr>
        <dsp:cNvPr id="0" name=""/>
        <dsp:cNvSpPr/>
      </dsp:nvSpPr>
      <dsp:spPr>
        <a:xfrm>
          <a:off x="4403005" y="3012497"/>
          <a:ext cx="2581485" cy="2135442"/>
        </a:xfrm>
        <a:prstGeom prst="ellipse">
          <a:avLst/>
        </a:prstGeom>
        <a:solidFill>
          <a:schemeClr val="accent3">
            <a:hueOff val="-18571044"/>
            <a:satOff val="19918"/>
            <a:lumOff val="1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Clinically Extremely Vulnerable: </a:t>
          </a:r>
          <a:r>
            <a:rPr lang="en-US" sz="1400" b="0" kern="1200" dirty="0" smtClean="0"/>
            <a:t>Shield</a:t>
          </a:r>
        </a:p>
        <a:p>
          <a:pPr lvl="0" algn="ctr" defTabSz="977900">
            <a:lnSpc>
              <a:spcPct val="90000"/>
            </a:lnSpc>
            <a:spcBef>
              <a:spcPct val="0"/>
            </a:spcBef>
            <a:spcAft>
              <a:spcPct val="35000"/>
            </a:spcAft>
          </a:pPr>
          <a:r>
            <a:rPr lang="en-US" sz="2400" b="1" kern="1200" dirty="0" smtClean="0"/>
            <a:t>7,300 </a:t>
          </a:r>
          <a:r>
            <a:rPr lang="en-US" sz="1800" b="1" kern="1200" dirty="0" smtClean="0"/>
            <a:t>(4%)</a:t>
          </a:r>
        </a:p>
        <a:p>
          <a:pPr lvl="0" algn="ctr" defTabSz="977900">
            <a:lnSpc>
              <a:spcPct val="90000"/>
            </a:lnSpc>
            <a:spcBef>
              <a:spcPct val="0"/>
            </a:spcBef>
            <a:spcAft>
              <a:spcPct val="35000"/>
            </a:spcAft>
          </a:pPr>
          <a:r>
            <a:rPr lang="en-US" sz="1400" i="1" kern="1200" dirty="0" smtClean="0"/>
            <a:t>Specific serious health conditions</a:t>
          </a:r>
          <a:endParaRPr lang="en-US" sz="1400" i="1" kern="1200" dirty="0"/>
        </a:p>
      </dsp:txBody>
      <dsp:txXfrm>
        <a:off x="4781055" y="3546357"/>
        <a:ext cx="1825386" cy="106772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a:p>
        </p:txBody>
      </p:sp>
    </p:spTree>
    <p:extLst>
      <p:ext uri="{BB962C8B-B14F-4D97-AF65-F5344CB8AC3E}">
        <p14:creationId xmlns:p14="http://schemas.microsoft.com/office/powerpoint/2010/main" val="245775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13</a:t>
            </a:fld>
            <a:endParaRPr lang="en-GB"/>
          </a:p>
        </p:txBody>
      </p:sp>
    </p:spTree>
    <p:extLst>
      <p:ext uri="{BB962C8B-B14F-4D97-AF65-F5344CB8AC3E}">
        <p14:creationId xmlns:p14="http://schemas.microsoft.com/office/powerpoint/2010/main" val="1769417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F87CAC-1A4F-4EE9-9CD3-3DDB706FC04B}" type="slidenum">
              <a:rPr lang="en-GB" smtClean="0"/>
              <a:t>14</a:t>
            </a:fld>
            <a:endParaRPr lang="en-GB"/>
          </a:p>
        </p:txBody>
      </p:sp>
    </p:spTree>
    <p:extLst>
      <p:ext uri="{BB962C8B-B14F-4D97-AF65-F5344CB8AC3E}">
        <p14:creationId xmlns:p14="http://schemas.microsoft.com/office/powerpoint/2010/main" val="92157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07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4</a:t>
            </a:fld>
            <a:endParaRPr lang="en-GB"/>
          </a:p>
        </p:txBody>
      </p:sp>
    </p:spTree>
    <p:extLst>
      <p:ext uri="{BB962C8B-B14F-4D97-AF65-F5344CB8AC3E}">
        <p14:creationId xmlns:p14="http://schemas.microsoft.com/office/powerpoint/2010/main" val="128832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5</a:t>
            </a:fld>
            <a:endParaRPr lang="en-GB"/>
          </a:p>
        </p:txBody>
      </p:sp>
    </p:spTree>
    <p:extLst>
      <p:ext uri="{BB962C8B-B14F-4D97-AF65-F5344CB8AC3E}">
        <p14:creationId xmlns:p14="http://schemas.microsoft.com/office/powerpoint/2010/main" val="347261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237050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8</a:t>
            </a:fld>
            <a:endParaRPr lang="en-GB"/>
          </a:p>
        </p:txBody>
      </p:sp>
    </p:spTree>
    <p:extLst>
      <p:ext uri="{BB962C8B-B14F-4D97-AF65-F5344CB8AC3E}">
        <p14:creationId xmlns:p14="http://schemas.microsoft.com/office/powerpoint/2010/main" val="335943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9</a:t>
            </a:fld>
            <a:endParaRPr lang="en-GB"/>
          </a:p>
        </p:txBody>
      </p:sp>
    </p:spTree>
    <p:extLst>
      <p:ext uri="{BB962C8B-B14F-4D97-AF65-F5344CB8AC3E}">
        <p14:creationId xmlns:p14="http://schemas.microsoft.com/office/powerpoint/2010/main" val="147952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10</a:t>
            </a:fld>
            <a:endParaRPr lang="en-GB"/>
          </a:p>
        </p:txBody>
      </p:sp>
    </p:spTree>
    <p:extLst>
      <p:ext uri="{BB962C8B-B14F-4D97-AF65-F5344CB8AC3E}">
        <p14:creationId xmlns:p14="http://schemas.microsoft.com/office/powerpoint/2010/main" val="100543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3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oronavirus-staging.data.gov.uk/details/interactive-m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ronavirus.data.gov.uk/details/testing?areaType=ltla&amp;areaName=Herefordshire,%20County%20o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hyperlink" Target="https://coronavirus.data.gov.u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hyperlink" Target="https://coronavirus.data.gov.uk/details/deaths?areaType=ltla&amp;areaName=Herefordshire,%20County%20o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ausesofdeath/articles/deathsinvolvingcovid19interactivemap/2020-06-12" TargetMode="External"/><Relationship Id="rId2" Type="http://schemas.openxmlformats.org/officeDocument/2006/relationships/hyperlink" Target="https://www.ons.gov.uk/peoplepopulationandcommunity/birthsdeathsandmarriages/deaths/datasets/weeklyprovisionalfiguresondeathsregisteredinenglandandwales"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gov.uk/guidance/national-lockdown-stay-at-home#summary-what-you-can-and-cannot-do-during-the-national-lockdown"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bbc.co.uk/news/55626008" TargetMode="External"/><Relationship Id="rId5" Type="http://schemas.openxmlformats.org/officeDocument/2006/relationships/hyperlink" Target="http://www.google.com/covid19/mobility/" TargetMode="External"/><Relationship Id="rId4" Type="http://schemas.openxmlformats.org/officeDocument/2006/relationships/hyperlink" Target="https://www.dataorchard.org.uk/additional-data/google-mobility-dat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researchteam@herefordshire.gov.uk" TargetMode="External"/><Relationship Id="rId7" Type="http://schemas.openxmlformats.org/officeDocument/2006/relationships/hyperlink" Target="https://www.herefordshire.gov.uk/covidcases" TargetMode="External"/><Relationship Id="rId2" Type="http://schemas.openxmlformats.org/officeDocument/2006/relationships/hyperlink" Target="https://understanding.herefordshire.gov.uk/media/1927/covid-19-impact-in-herefordshire-v15-without-links.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mailto:researchteam@herefordshire.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1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ronavirus.data.gov.uk/details/testing?areaType=ltla&amp;areaName=Herefordshire,%20County%20of"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v.uk/government/publications/community-testing-explainer/community-testing-a-guide-for-local-delivery" TargetMode="External"/><Relationship Id="rId4" Type="http://schemas.openxmlformats.org/officeDocument/2006/relationships/hyperlink" Target="https://www.gov.uk/government/news/more-rapid-covid-19-tests-to-be-rolled-out-across-eng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v.uk/government/news/more-rapid-covid-19-tests-to-be-rolled-out-across-england" TargetMode="External"/><Relationship Id="rId4" Type="http://schemas.openxmlformats.org/officeDocument/2006/relationships/hyperlink" Target="https://coronavirus.data.gov.uk/details/testing?areaType=ltla&amp;areaName=Herefordshire,%20County%20o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herefordshire.gov.uk/covidcases" TargetMode="External"/><Relationship Id="rId4" Type="http://schemas.openxmlformats.org/officeDocument/2006/relationships/hyperlink" Target="https://lginform.local.gov.uk/reports/view/lga-research/covid-19-case-tracker-area-quick-view-1?mod-area=E06000019&amp;mod-group=AllUnitaryLaInCountry_England&amp;mod-type=namedComparisonGrou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oronavirus.data.gov.uk/"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smtClean="0">
                <a:ea typeface="Lato" charset="0"/>
                <a:cs typeface="Lato" charset="0"/>
              </a:rPr>
              <a:t>Weekly intelligence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10</a:t>
            </a:r>
            <a:r>
              <a:rPr lang="en-US" altLang="en-US" sz="1800" baseline="30000" dirty="0" smtClean="0">
                <a:ea typeface="Lato" charset="0"/>
                <a:cs typeface="Lato" charset="0"/>
              </a:rPr>
              <a:t>th</a:t>
            </a:r>
            <a:r>
              <a:rPr lang="en-US" altLang="en-US" sz="1800" dirty="0" smtClean="0">
                <a:ea typeface="Lato" charset="0"/>
                <a:cs typeface="Lato" charset="0"/>
              </a:rPr>
              <a:t> February </a:t>
            </a:r>
            <a:r>
              <a:rPr lang="en-US" altLang="en-US" sz="1600" dirty="0" smtClean="0">
                <a:ea typeface="Lato" charset="0"/>
                <a:cs typeface="Lato" charset="0"/>
              </a:rPr>
              <a:t>2021</a:t>
            </a:r>
            <a:endParaRPr lang="en-US" altLang="en-US" sz="900" dirty="0">
              <a:ea typeface="Lato" charset="0"/>
              <a:cs typeface="Lato" charset="0"/>
            </a:endParaRPr>
          </a:p>
        </p:txBody>
      </p:sp>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showing weekly 7 day case rate in different age groups from July 2020 onwards" title="Demographics of COVID-19: rates per 100,000 by age over time"/>
          <p:cNvPicPr>
            <a:picLocks noChangeAspect="1"/>
          </p:cNvPicPr>
          <p:nvPr/>
        </p:nvPicPr>
        <p:blipFill rotWithShape="1">
          <a:blip r:embed="rId3"/>
          <a:srcRect l="514"/>
          <a:stretch/>
        </p:blipFill>
        <p:spPr>
          <a:xfrm>
            <a:off x="0" y="2924944"/>
            <a:ext cx="12216680" cy="3960440"/>
          </a:xfrm>
          <a:prstGeom prst="rect">
            <a:avLst/>
          </a:prstGeom>
        </p:spPr>
      </p:pic>
      <p:sp>
        <p:nvSpPr>
          <p:cNvPr id="10" name="Title 1"/>
          <p:cNvSpPr txBox="1">
            <a:spLocks/>
          </p:cNvSpPr>
          <p:nvPr/>
        </p:nvSpPr>
        <p:spPr>
          <a:xfrm>
            <a:off x="25219" y="562748"/>
            <a:ext cx="12166781" cy="2592288"/>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600"/>
              </a:spcBef>
              <a:buFont typeface="Arial" panose="020B0604020202020204" pitchFamily="34" charset="0"/>
              <a:buChar char="•"/>
              <a:defRPr/>
            </a:pPr>
            <a:r>
              <a:rPr lang="en-US" sz="1400" dirty="0" smtClean="0">
                <a:latin typeface="+mn-lt"/>
              </a:rPr>
              <a:t>This </a:t>
            </a:r>
            <a:r>
              <a:rPr lang="en-US" sz="1400" dirty="0">
                <a:latin typeface="+mn-lt"/>
              </a:rPr>
              <a:t>“heat map” </a:t>
            </a:r>
            <a:r>
              <a:rPr lang="en-US" sz="1400" dirty="0" smtClean="0">
                <a:latin typeface="+mn-lt"/>
              </a:rPr>
              <a:t>shows how the 7-day rates per 100,000 for specific age groups have changed each week from July.  Each row represents an age group.  As rates increase, the chart </a:t>
            </a:r>
            <a:r>
              <a:rPr lang="en-US" sz="1400" dirty="0" err="1" smtClean="0">
                <a:latin typeface="+mn-lt"/>
              </a:rPr>
              <a:t>colours</a:t>
            </a:r>
            <a:r>
              <a:rPr lang="en-US" sz="1400" dirty="0" smtClean="0">
                <a:latin typeface="+mn-lt"/>
              </a:rPr>
              <a:t> become darker.</a:t>
            </a:r>
          </a:p>
          <a:p>
            <a:pPr marL="709200" lvl="1" indent="-180000">
              <a:spcBef>
                <a:spcPts val="300"/>
              </a:spcBef>
              <a:buFont typeface="Arial" panose="020B0604020202020204" pitchFamily="34" charset="0"/>
              <a:buChar char="•"/>
              <a:defRPr/>
            </a:pPr>
            <a:r>
              <a:rPr lang="en-US" sz="1200" dirty="0">
                <a:latin typeface="+mn-lt"/>
              </a:rPr>
              <a:t>I</a:t>
            </a:r>
            <a:r>
              <a:rPr lang="en-US" sz="1200" dirty="0" smtClean="0">
                <a:latin typeface="+mn-lt"/>
              </a:rPr>
              <a:t>t </a:t>
            </a:r>
            <a:r>
              <a:rPr lang="en-US" sz="1200" dirty="0">
                <a:latin typeface="+mn-lt"/>
              </a:rPr>
              <a:t>is important to note that rates per 100,000 can be significantly affected by relatively small numbers of cases in a population as small as Herefordshire, even more </a:t>
            </a:r>
            <a:r>
              <a:rPr lang="en-US" sz="1200" dirty="0" smtClean="0">
                <a:latin typeface="+mn-lt"/>
              </a:rPr>
              <a:t>so when broken down into age-groups.  The absolute number of cases are shown as context.</a:t>
            </a:r>
          </a:p>
          <a:p>
            <a:pPr marL="709200" lvl="1" indent="-180000">
              <a:spcBef>
                <a:spcPts val="300"/>
              </a:spcBef>
              <a:buFont typeface="Arial" panose="020B0604020202020204" pitchFamily="34" charset="0"/>
              <a:buChar char="•"/>
              <a:defRPr/>
            </a:pPr>
            <a:r>
              <a:rPr lang="en-US" sz="1200" dirty="0" smtClean="0">
                <a:latin typeface="+mn-lt"/>
              </a:rPr>
              <a:t>The farm outbreak stands out in July, when rates were otherwise low for all ages for most of the summer.  October shows the higher rates in 18-21 year-olds associated with students returning to university, followed by the rises in all age-groups prior to the November lockdown taking effect.  </a:t>
            </a:r>
          </a:p>
          <a:p>
            <a:pPr marL="252000" indent="-180000">
              <a:lnSpc>
                <a:spcPct val="100000"/>
              </a:lnSpc>
              <a:spcBef>
                <a:spcPts val="600"/>
              </a:spcBef>
              <a:buFont typeface="Arial" panose="020B0604020202020204" pitchFamily="34" charset="0"/>
              <a:buChar char="•"/>
              <a:defRPr/>
            </a:pPr>
            <a:r>
              <a:rPr lang="en-US" sz="1400" dirty="0" smtClean="0">
                <a:latin typeface="+mn-lt"/>
              </a:rPr>
              <a:t>Reflecting the general decline in cases since the new year, rates for all ages are now either at or below the levels they were at the end of December.</a:t>
            </a:r>
            <a:endParaRPr lang="en-US" sz="1400" dirty="0">
              <a:latin typeface="+mn-lt"/>
            </a:endParaRPr>
          </a:p>
          <a:p>
            <a:pPr marL="252000" indent="-180000">
              <a:lnSpc>
                <a:spcPct val="100000"/>
              </a:lnSpc>
              <a:spcBef>
                <a:spcPts val="600"/>
              </a:spcBef>
              <a:buFont typeface="Arial" panose="020B0604020202020204" pitchFamily="34" charset="0"/>
              <a:buChar char="•"/>
              <a:defRPr/>
            </a:pPr>
            <a:r>
              <a:rPr lang="en-US" sz="1400" dirty="0" smtClean="0">
                <a:latin typeface="+mn-lt"/>
              </a:rPr>
              <a:t>The sharpest fall continues to be seen amongst 18-30 year-olds, for whom rates are now a fifth of what was seen at the turn of the year. </a:t>
            </a:r>
          </a:p>
          <a:p>
            <a:pPr marL="252000" indent="-180000">
              <a:lnSpc>
                <a:spcPct val="100000"/>
              </a:lnSpc>
              <a:spcBef>
                <a:spcPts val="600"/>
              </a:spcBef>
              <a:buFont typeface="Arial" panose="020B0604020202020204" pitchFamily="34" charset="0"/>
              <a:buChar char="•"/>
              <a:defRPr/>
            </a:pPr>
            <a:r>
              <a:rPr lang="en-US" sz="1400" dirty="0" smtClean="0">
                <a:latin typeface="+mn-lt"/>
              </a:rPr>
              <a:t>The rate amongst people aged 80+ has again halved in the last week and is at its lowest since mid-December. However, the figure of 131 per 100,000 is the third highest in the population this week. The link to care homes continues.</a:t>
            </a:r>
          </a:p>
        </p:txBody>
      </p:sp>
      <p:sp>
        <p:nvSpPr>
          <p:cNvPr id="2" name="Title 1"/>
          <p:cNvSpPr>
            <a:spLocks noGrp="1"/>
          </p:cNvSpPr>
          <p:nvPr>
            <p:ph type="title"/>
          </p:nvPr>
        </p:nvSpPr>
        <p:spPr>
          <a:xfrm>
            <a:off x="25219" y="44624"/>
            <a:ext cx="11494781" cy="606804"/>
          </a:xfrm>
        </p:spPr>
        <p:txBody>
          <a:bodyPr>
            <a:normAutofit/>
          </a:bodyPr>
          <a:lstStyle/>
          <a:p>
            <a:pPr lvl="0">
              <a:defRPr/>
            </a:pPr>
            <a:r>
              <a:rPr lang="en-GB" sz="2400" b="1" dirty="0">
                <a:solidFill>
                  <a:srgbClr val="282E2B"/>
                </a:solidFill>
                <a:cs typeface="Arial" panose="020B0604020202020204" pitchFamily="34" charset="0"/>
              </a:rPr>
              <a:t>Demographics of COVID-19: rates per 100,000 by age over time</a:t>
            </a:r>
          </a:p>
        </p:txBody>
      </p:sp>
    </p:spTree>
    <p:extLst>
      <p:ext uri="{BB962C8B-B14F-4D97-AF65-F5344CB8AC3E}">
        <p14:creationId xmlns:p14="http://schemas.microsoft.com/office/powerpoint/2010/main" val="372602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showing the 7-day case rate in Herefordshire MSOAs" title="Lab-confirmed cases around the county: this week"/>
          <p:cNvPicPr>
            <a:picLocks noChangeAspect="1"/>
          </p:cNvPicPr>
          <p:nvPr/>
        </p:nvPicPr>
        <p:blipFill>
          <a:blip r:embed="rId2"/>
          <a:stretch>
            <a:fillRect/>
          </a:stretch>
        </p:blipFill>
        <p:spPr>
          <a:xfrm>
            <a:off x="6477774" y="419316"/>
            <a:ext cx="5424401" cy="5382754"/>
          </a:xfrm>
          <a:prstGeom prst="rect">
            <a:avLst/>
          </a:prstGeom>
        </p:spPr>
      </p:pic>
      <p:sp>
        <p:nvSpPr>
          <p:cNvPr id="4" name="Rectangle 3"/>
          <p:cNvSpPr/>
          <p:nvPr/>
        </p:nvSpPr>
        <p:spPr>
          <a:xfrm>
            <a:off x="45003" y="5931277"/>
            <a:ext cx="6291125"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Aft>
                <a:spcPts val="0"/>
              </a:spcAft>
              <a:buClrTx/>
              <a:buSzTx/>
              <a:buFontTx/>
              <a:buNone/>
              <a:tabLst/>
              <a:defRPr/>
            </a:pPr>
            <a:r>
              <a:rPr kumimoji="0" lang="en-GB" sz="1100" b="0" i="0" u="none" strike="noStrike" kern="1200" cap="none" spc="0" normalizeH="0" baseline="0" noProof="0" dirty="0">
                <a:ln>
                  <a:noFill/>
                </a:ln>
                <a:solidFill>
                  <a:srgbClr val="282E2B"/>
                </a:solidFill>
                <a:effectLst/>
                <a:uLnTx/>
                <a:uFillTx/>
                <a:latin typeface="Arial" panose="020B0604020202020204"/>
              </a:rPr>
              <a:t>* Note that the slight time-lag in this data reflects that test results are incomplete for the most recent few </a:t>
            </a:r>
            <a:r>
              <a:rPr kumimoji="0" lang="en-GB" sz="1100" b="0" i="0" u="none" strike="noStrike" kern="1200" cap="none" spc="0" normalizeH="0" baseline="0" noProof="0" dirty="0" smtClean="0">
                <a:ln>
                  <a:noFill/>
                </a:ln>
                <a:solidFill>
                  <a:srgbClr val="282E2B"/>
                </a:solidFill>
                <a:effectLst/>
                <a:uLnTx/>
                <a:uFillTx/>
                <a:latin typeface="Arial" panose="020B0604020202020204"/>
              </a:rPr>
              <a:t>days</a:t>
            </a:r>
            <a:endParaRPr kumimoji="0" lang="en-GB" sz="1100" b="0" i="0" u="none" strike="noStrike" kern="1200" cap="none" spc="0" normalizeH="0" baseline="0" noProof="0" dirty="0">
              <a:ln>
                <a:noFill/>
              </a:ln>
              <a:solidFill>
                <a:srgbClr val="282E2B"/>
              </a:solidFill>
              <a:effectLst/>
              <a:uLnTx/>
              <a:uFillTx/>
              <a:latin typeface="Arial" panose="020B0604020202020204"/>
            </a:endParaRPr>
          </a:p>
          <a:p>
            <a:pPr>
              <a:defRPr/>
            </a:pPr>
            <a:r>
              <a:rPr kumimoji="0" lang="en-GB" sz="1100" b="0" i="0" u="none" strike="noStrike" kern="1200" cap="none" spc="0" normalizeH="0" baseline="0" noProof="0" dirty="0" smtClean="0">
                <a:ln>
                  <a:noFill/>
                </a:ln>
                <a:solidFill>
                  <a:srgbClr val="282E2B"/>
                </a:solidFill>
                <a:effectLst/>
                <a:uLnTx/>
                <a:uFillTx/>
                <a:latin typeface="Arial" panose="020B0604020202020204"/>
              </a:rPr>
              <a:t>^ </a:t>
            </a:r>
            <a:r>
              <a:rPr lang="en-GB" sz="1100" dirty="0" smtClean="0"/>
              <a:t>Middle </a:t>
            </a:r>
            <a:r>
              <a:rPr lang="en-GB" sz="1100" dirty="0"/>
              <a:t>super output areas: geographies designed by the Office for National Statistics in 2004 to have broadly similar population </a:t>
            </a:r>
            <a:r>
              <a:rPr lang="en-GB" sz="1100" dirty="0" smtClean="0"/>
              <a:t>sizes – which means that they tend to be geographically bigger in rural Herefordshire</a:t>
            </a:r>
            <a:r>
              <a:rPr lang="en-GB" sz="1200" dirty="0" smtClean="0"/>
              <a:t>.</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5" name="Picture 4"/>
          <p:cNvPicPr>
            <a:picLocks noChangeAspect="1"/>
          </p:cNvPicPr>
          <p:nvPr/>
        </p:nvPicPr>
        <p:blipFill>
          <a:blip r:embed="rId3"/>
          <a:stretch>
            <a:fillRect/>
          </a:stretch>
        </p:blipFill>
        <p:spPr>
          <a:xfrm>
            <a:off x="6219169" y="4954276"/>
            <a:ext cx="1574892" cy="859032"/>
          </a:xfrm>
          <a:prstGeom prst="rect">
            <a:avLst/>
          </a:prstGeom>
        </p:spPr>
      </p:pic>
      <p:sp>
        <p:nvSpPr>
          <p:cNvPr id="17" name="Rectangle 16"/>
          <p:cNvSpPr/>
          <p:nvPr/>
        </p:nvSpPr>
        <p:spPr>
          <a:xfrm>
            <a:off x="6239914" y="5802070"/>
            <a:ext cx="4175196" cy="21544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rPr>
              <a:t>Data supressed</a:t>
            </a:r>
            <a:r>
              <a:rPr lang="en-GB" sz="800" dirty="0">
                <a:solidFill>
                  <a:srgbClr val="282E2B"/>
                </a:solidFill>
                <a:latin typeface="Arial" panose="020B0604020202020204"/>
              </a:rPr>
              <a:t> </a:t>
            </a:r>
            <a:r>
              <a:rPr lang="en-GB" sz="800" dirty="0" smtClean="0">
                <a:solidFill>
                  <a:srgbClr val="282E2B"/>
                </a:solidFill>
                <a:latin typeface="Arial" panose="020B0604020202020204"/>
              </a:rPr>
              <a:t>where numbers are low </a:t>
            </a:r>
            <a:r>
              <a:rPr kumimoji="0" lang="en-GB" sz="800" b="0" i="0" u="none" strike="noStrike" kern="1200" cap="none" spc="0" normalizeH="0" noProof="0" dirty="0" smtClean="0">
                <a:ln>
                  <a:noFill/>
                </a:ln>
                <a:solidFill>
                  <a:srgbClr val="282E2B"/>
                </a:solidFill>
                <a:effectLst/>
                <a:uLnTx/>
                <a:uFillTx/>
                <a:latin typeface="Arial" panose="020B0604020202020204"/>
              </a:rPr>
              <a:t>to avoid possible identification of individuals</a:t>
            </a:r>
            <a:endParaRPr kumimoji="0" lang="en-GB" sz="800" b="0" i="0" u="none" strike="noStrike" kern="1200" cap="none" spc="0" normalizeH="0" baseline="0" noProof="0" dirty="0">
              <a:ln>
                <a:noFill/>
              </a:ln>
              <a:solidFill>
                <a:srgbClr val="282E2B"/>
              </a:solidFill>
              <a:effectLst/>
              <a:uLnTx/>
              <a:uFillTx/>
              <a:latin typeface="Arial" panose="020B0604020202020204"/>
            </a:endParaRPr>
          </a:p>
        </p:txBody>
      </p:sp>
      <p:sp>
        <p:nvSpPr>
          <p:cNvPr id="15" name="Rectangle 14"/>
          <p:cNvSpPr/>
          <p:nvPr/>
        </p:nvSpPr>
        <p:spPr>
          <a:xfrm>
            <a:off x="32426" y="820350"/>
            <a:ext cx="6017028" cy="5775582"/>
          </a:xfrm>
          <a:prstGeom prst="rect">
            <a:avLst/>
          </a:prstGeom>
        </p:spPr>
        <p:txBody>
          <a:bodyPr wrap="square" numCol="1" spcCol="360000">
            <a:noAutofit/>
          </a:bodyPr>
          <a:lstStyle/>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effectLst/>
                <a:uLnTx/>
                <a:uFillTx/>
                <a:ea typeface="Times New Roman" panose="02020603050405020304" pitchFamily="18" charset="0"/>
              </a:rPr>
              <a:t>The map shows the latest </a:t>
            </a:r>
            <a:r>
              <a:rPr lang="en-GB" sz="1600" dirty="0" smtClean="0">
                <a:ea typeface="Times New Roman" panose="02020603050405020304" pitchFamily="18" charset="0"/>
              </a:rPr>
              <a:t>7-day </a:t>
            </a:r>
            <a:r>
              <a:rPr kumimoji="0" lang="en-GB" sz="1600" b="0" i="0" u="none" strike="noStrike" kern="1200" cap="none" spc="0" normalizeH="0" baseline="0" noProof="0" dirty="0" smtClean="0">
                <a:ln>
                  <a:noFill/>
                </a:ln>
                <a:effectLst/>
                <a:uLnTx/>
                <a:uFillTx/>
                <a:ea typeface="Times New Roman" panose="02020603050405020304" pitchFamily="18" charset="0"/>
              </a:rPr>
              <a:t>rates of new cases</a:t>
            </a:r>
            <a:r>
              <a:rPr kumimoji="0" lang="en-GB" sz="1600" b="0" i="0" u="none" strike="noStrike" kern="1200" cap="none" spc="0" normalizeH="0" noProof="0" dirty="0" smtClean="0">
                <a:ln>
                  <a:noFill/>
                </a:ln>
                <a:effectLst/>
                <a:uLnTx/>
                <a:uFillTx/>
                <a:ea typeface="Times New Roman" panose="02020603050405020304" pitchFamily="18" charset="0"/>
              </a:rPr>
              <a:t> </a:t>
            </a:r>
            <a:r>
              <a:rPr lang="en-GB" sz="1600" dirty="0" smtClean="0">
                <a:ea typeface="Times New Roman" panose="02020603050405020304" pitchFamily="18" charset="0"/>
              </a:rPr>
              <a:t>per 100,000 population, as published by </a:t>
            </a:r>
            <a:r>
              <a:rPr kumimoji="0" lang="en-GB" sz="1600" b="0" i="0" u="none" strike="noStrike" kern="1200" cap="none" spc="0" normalizeH="0" baseline="0" noProof="0" dirty="0" smtClean="0">
                <a:ln>
                  <a:noFill/>
                </a:ln>
                <a:effectLst/>
                <a:uLnTx/>
                <a:uFillTx/>
                <a:ea typeface="Times New Roman" panose="02020603050405020304" pitchFamily="18" charset="0"/>
              </a:rPr>
              <a:t>Public Health England: the darker the shading, the higher</a:t>
            </a:r>
            <a:r>
              <a:rPr kumimoji="0" lang="en-GB" sz="1600" b="0" i="0" u="none" strike="noStrike" kern="1200" cap="none" spc="0" normalizeH="0" noProof="0" dirty="0" smtClean="0">
                <a:ln>
                  <a:noFill/>
                </a:ln>
                <a:effectLst/>
                <a:uLnTx/>
                <a:uFillTx/>
                <a:ea typeface="Times New Roman" panose="02020603050405020304" pitchFamily="18" charset="0"/>
              </a:rPr>
              <a:t> the rate</a:t>
            </a:r>
            <a:r>
              <a:rPr kumimoji="0" lang="en-GB" sz="1600" b="0" i="0" u="none" strike="noStrike" kern="1200" cap="none" spc="0" normalizeH="0" baseline="0" noProof="0" dirty="0" smtClean="0">
                <a:ln>
                  <a:noFill/>
                </a:ln>
                <a:effectLst/>
                <a:uLnTx/>
                <a:uFillTx/>
                <a:ea typeface="Times New Roman" panose="02020603050405020304" pitchFamily="18" charset="0"/>
              </a:rPr>
              <a:t> (unshaded areas have had fewer than 3 cases in the last 7 days). </a:t>
            </a:r>
            <a:endParaRPr kumimoji="0" lang="en-GB" sz="1600" b="0" i="1" u="none" strike="noStrike" kern="1200" cap="none" spc="0" normalizeH="0" baseline="0" noProof="0" dirty="0" smtClean="0">
              <a:ln>
                <a:noFill/>
              </a:ln>
              <a:effectLst/>
              <a:uLnTx/>
              <a:uFillTx/>
              <a:ea typeface="Times New Roman" panose="02020603050405020304" pitchFamily="18" charset="0"/>
            </a:endParaRPr>
          </a:p>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lang="en-GB" sz="1600" dirty="0" smtClean="0">
                <a:ea typeface="Times New Roman" panose="02020603050405020304" pitchFamily="18" charset="0"/>
              </a:rPr>
              <a:t>Two of Herefordshire’s 23 MSOAs reported less than 3 cases in the week to 5 Feb* compared to one last week. Both Leominster areas.</a:t>
            </a:r>
            <a:endParaRPr lang="en-GB" sz="1600" dirty="0" smtClean="0">
              <a:solidFill>
                <a:srgbClr val="FF0000"/>
              </a:solidFill>
              <a:ea typeface="Times New Roman" panose="02020603050405020304" pitchFamily="18" charset="0"/>
            </a:endParaRPr>
          </a:p>
          <a:p>
            <a:pPr marL="180000" indent="-180000">
              <a:spcBef>
                <a:spcPts val="600"/>
              </a:spcBef>
              <a:spcAft>
                <a:spcPts val="300"/>
              </a:spcAft>
              <a:buFont typeface="Arial" panose="020B0604020202020204" pitchFamily="34" charset="0"/>
              <a:buChar char="•"/>
              <a:defRPr/>
            </a:pPr>
            <a:r>
              <a:rPr lang="en-GB" sz="1600" noProof="0" dirty="0" smtClean="0">
                <a:ea typeface="Times New Roman" panose="02020603050405020304" pitchFamily="18" charset="0"/>
              </a:rPr>
              <a:t>Highest rates remain in </a:t>
            </a:r>
            <a:r>
              <a:rPr lang="en-GB" sz="1600" dirty="0" smtClean="0">
                <a:ea typeface="Times New Roman" panose="02020603050405020304" pitchFamily="18" charset="0"/>
              </a:rPr>
              <a:t>H</a:t>
            </a:r>
            <a:r>
              <a:rPr lang="en-GB" sz="1600" noProof="0" dirty="0" err="1" smtClean="0">
                <a:ea typeface="Times New Roman" panose="02020603050405020304" pitchFamily="18" charset="0"/>
              </a:rPr>
              <a:t>ereford</a:t>
            </a:r>
            <a:r>
              <a:rPr lang="en-GB" sz="1600" noProof="0" dirty="0" smtClean="0">
                <a:ea typeface="Times New Roman" panose="02020603050405020304" pitchFamily="18" charset="0"/>
              </a:rPr>
              <a:t>, although all rates were lower than that for England overall (203 per 100,000). The highest rates </a:t>
            </a:r>
            <a:r>
              <a:rPr lang="en-GB" sz="1600" dirty="0" smtClean="0">
                <a:ea typeface="Times New Roman" panose="02020603050405020304" pitchFamily="18" charset="0"/>
              </a:rPr>
              <a:t>were in:</a:t>
            </a:r>
            <a:endParaRPr lang="en-GB" sz="1600" noProof="0" dirty="0" smtClean="0">
              <a:ea typeface="Times New Roman" panose="02020603050405020304" pitchFamily="18" charset="0"/>
            </a:endParaRPr>
          </a:p>
          <a:p>
            <a:pPr marL="637200" lvl="1" indent="-180000">
              <a:spcBef>
                <a:spcPts val="300"/>
              </a:spcBef>
              <a:spcAft>
                <a:spcPts val="300"/>
              </a:spcAft>
              <a:buFont typeface="Arial" panose="020B0604020202020204" pitchFamily="34" charset="0"/>
              <a:buChar char="•"/>
              <a:defRPr/>
            </a:pPr>
            <a:r>
              <a:rPr lang="en-GB" sz="1400" noProof="0" dirty="0" smtClean="0">
                <a:ea typeface="Times New Roman" panose="02020603050405020304" pitchFamily="18" charset="0"/>
              </a:rPr>
              <a:t>‘Hereford North East’ (14 cases, 181 per 100,000)</a:t>
            </a:r>
          </a:p>
          <a:p>
            <a:pPr marL="637200" lvl="1" indent="-180000">
              <a:spcBef>
                <a:spcPts val="300"/>
              </a:spcBef>
              <a:spcAft>
                <a:spcPts val="300"/>
              </a:spcAft>
              <a:buFont typeface="Arial" panose="020B0604020202020204" pitchFamily="34" charset="0"/>
              <a:buChar char="•"/>
              <a:defRPr/>
            </a:pPr>
            <a:r>
              <a:rPr lang="en-GB" sz="1400" dirty="0" smtClean="0">
                <a:ea typeface="Times New Roman" panose="02020603050405020304" pitchFamily="18" charset="0"/>
              </a:rPr>
              <a:t>‘Hereford Central’ (17 cases, 169 per 100,000), </a:t>
            </a:r>
          </a:p>
          <a:p>
            <a:pPr marL="637200" lvl="1" indent="-180000">
              <a:spcBef>
                <a:spcPts val="300"/>
              </a:spcBef>
              <a:spcAft>
                <a:spcPts val="300"/>
              </a:spcAft>
              <a:buFont typeface="Arial" panose="020B0604020202020204" pitchFamily="34" charset="0"/>
              <a:buChar char="•"/>
              <a:defRPr/>
            </a:pPr>
            <a:r>
              <a:rPr lang="en-GB" sz="1400" dirty="0" smtClean="0">
                <a:ea typeface="Times New Roman" panose="02020603050405020304" pitchFamily="18" charset="0"/>
              </a:rPr>
              <a:t>‘Hereford South West’ (14 cases, 169 per 100,000)</a:t>
            </a:r>
          </a:p>
          <a:p>
            <a:pPr marL="180000"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Rates in all</a:t>
            </a:r>
            <a:r>
              <a:rPr kumimoji="0" lang="en-GB" sz="1600" b="0" i="0" u="none" strike="noStrike" kern="1200" cap="none" spc="0" normalizeH="0" noProof="0" dirty="0" smtClean="0">
                <a:ln>
                  <a:noFill/>
                </a:ln>
                <a:effectLst/>
                <a:uLnTx/>
                <a:uFillTx/>
                <a:ea typeface="Times New Roman" panose="02020603050405020304" pitchFamily="18" charset="0"/>
              </a:rPr>
              <a:t> other areas were less than 160 per 100,000.</a:t>
            </a: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10" name="Rectangle 9"/>
          <p:cNvSpPr/>
          <p:nvPr/>
        </p:nvSpPr>
        <p:spPr>
          <a:xfrm>
            <a:off x="7148825" y="142317"/>
            <a:ext cx="48846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Positive cases from samples taken in the 7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day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period ending 5/2/21*</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 name="TextBox 1"/>
          <p:cNvSpPr txBox="1"/>
          <p:nvPr/>
        </p:nvSpPr>
        <p:spPr>
          <a:xfrm>
            <a:off x="6283823" y="1385737"/>
            <a:ext cx="803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ea typeface="+mn-ea"/>
                <a:cs typeface="+mn-cs"/>
              </a:rPr>
              <a:t>Note that data for Wales is not included</a:t>
            </a:r>
            <a:endParaRPr kumimoji="0" lang="en-GB" sz="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p:cNvPicPr>
            <a:picLocks noChangeAspect="1"/>
          </p:cNvPicPr>
          <p:nvPr/>
        </p:nvPicPr>
        <p:blipFill rotWithShape="1">
          <a:blip r:embed="rId5">
            <a:clrChange>
              <a:clrFrom>
                <a:srgbClr val="FFFFFF"/>
              </a:clrFrom>
              <a:clrTo>
                <a:srgbClr val="FFFFFF">
                  <a:alpha val="0"/>
                </a:srgbClr>
              </a:clrTo>
            </a:clrChange>
          </a:blip>
          <a:srcRect l="8548"/>
          <a:stretch/>
        </p:blipFill>
        <p:spPr>
          <a:xfrm>
            <a:off x="6417043" y="6201349"/>
            <a:ext cx="382229" cy="394583"/>
          </a:xfrm>
          <a:prstGeom prst="rect">
            <a:avLst/>
          </a:prstGeom>
        </p:spPr>
      </p:pic>
      <p:sp>
        <p:nvSpPr>
          <p:cNvPr id="3" name="Title 2"/>
          <p:cNvSpPr>
            <a:spLocks noGrp="1"/>
          </p:cNvSpPr>
          <p:nvPr>
            <p:ph type="title"/>
          </p:nvPr>
        </p:nvSpPr>
        <p:spPr>
          <a:xfrm>
            <a:off x="92403" y="102415"/>
            <a:ext cx="6194911" cy="787665"/>
          </a:xfrm>
        </p:spPr>
        <p:txBody>
          <a:bodyPr>
            <a:normAutofit/>
          </a:bodyPr>
          <a:lstStyle/>
          <a:p>
            <a:r>
              <a:rPr lang="en-GB" sz="2400" b="1" dirty="0">
                <a:solidFill>
                  <a:srgbClr val="282E2B"/>
                </a:solidFill>
                <a:cs typeface="Arial" panose="020B0604020202020204" pitchFamily="34" charset="0"/>
              </a:rPr>
              <a:t>Lab-confirmed cases around the </a:t>
            </a:r>
            <a:r>
              <a:rPr lang="en-GB" sz="2400" b="1" dirty="0" smtClean="0">
                <a:solidFill>
                  <a:srgbClr val="282E2B"/>
                </a:solidFill>
                <a:cs typeface="Arial" panose="020B0604020202020204" pitchFamily="34" charset="0"/>
              </a:rPr>
              <a:t>county</a:t>
            </a:r>
            <a:r>
              <a:rPr lang="en-GB" sz="2400" b="1" dirty="0">
                <a:solidFill>
                  <a:srgbClr val="282E2B"/>
                </a:solidFill>
                <a:cs typeface="Arial" panose="020B0604020202020204" pitchFamily="34" charset="0"/>
              </a:rPr>
              <a:t>: this </a:t>
            </a:r>
            <a:r>
              <a:rPr lang="en-GB" sz="2400" b="1" dirty="0" smtClean="0">
                <a:solidFill>
                  <a:srgbClr val="282E2B"/>
                </a:solidFill>
                <a:cs typeface="Arial" panose="020B0604020202020204" pitchFamily="34" charset="0"/>
              </a:rPr>
              <a:t>week</a:t>
            </a:r>
            <a:endParaRPr lang="en-GB" sz="2400" dirty="0"/>
          </a:p>
        </p:txBody>
      </p:sp>
      <p:sp>
        <p:nvSpPr>
          <p:cNvPr id="14" name="Rectangle 13"/>
          <p:cNvSpPr/>
          <p:nvPr/>
        </p:nvSpPr>
        <p:spPr>
          <a:xfrm>
            <a:off x="68556" y="4865994"/>
            <a:ext cx="5944768" cy="1065283"/>
          </a:xfrm>
          <a:prstGeom prst="rect">
            <a:avLst/>
          </a:prstGeom>
          <a:ln w="12700">
            <a:solidFill>
              <a:srgbClr val="FFC000"/>
            </a:solidFill>
          </a:ln>
        </p:spPr>
        <p:txBody>
          <a:bodyPr wrap="square" lIns="0" tIns="36000" rIns="0" bIns="36000">
            <a:spAutoFit/>
          </a:bodyPr>
          <a:lstStyle/>
          <a:p>
            <a:pPr>
              <a:spcBef>
                <a:spcPts val="600"/>
              </a:spcBef>
              <a:defRPr/>
            </a:pPr>
            <a:r>
              <a:rPr lang="en-GB" sz="1400" b="1" i="1" dirty="0"/>
              <a:t>! </a:t>
            </a:r>
            <a:r>
              <a:rPr lang="en-GB" sz="1400" b="1" i="1" dirty="0" smtClean="0"/>
              <a:t>Be aware !</a:t>
            </a:r>
            <a:endParaRPr lang="en-GB" sz="1400" dirty="0">
              <a:solidFill>
                <a:srgbClr val="282E2B"/>
              </a:solidFill>
            </a:endParaRPr>
          </a:p>
          <a:p>
            <a:pPr marL="254250" indent="-171450">
              <a:spcBef>
                <a:spcPts val="300"/>
              </a:spcBef>
              <a:buFont typeface="Arial" panose="020B0604020202020204" pitchFamily="34" charset="0"/>
              <a:buChar char="•"/>
              <a:defRPr/>
            </a:pPr>
            <a:r>
              <a:rPr lang="en-US" sz="1200" dirty="0">
                <a:solidFill>
                  <a:srgbClr val="282E2B"/>
                </a:solidFill>
              </a:rPr>
              <a:t>- It’s important to note that these rates are very sensitive to small changes for small areas like MSOAs^. For instance, an increase of 1 case from 9 to 10 cases in an area of 10,000 people (about the size of Ledbury), would increase the rate from 90 to 100 per 100,000.</a:t>
            </a:r>
          </a:p>
        </p:txBody>
      </p:sp>
    </p:spTree>
    <p:extLst>
      <p:ext uri="{BB962C8B-B14F-4D97-AF65-F5344CB8AC3E}">
        <p14:creationId xmlns:p14="http://schemas.microsoft.com/office/powerpoint/2010/main" val="2033191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showing weekly 7 day case rate in Herefordshire MSOAs from July 2020 onwards" title="Lab-confirmed cases around the county: trends in rates over time"/>
          <p:cNvPicPr>
            <a:picLocks noChangeAspect="1"/>
          </p:cNvPicPr>
          <p:nvPr/>
        </p:nvPicPr>
        <p:blipFill>
          <a:blip r:embed="rId3"/>
          <a:stretch>
            <a:fillRect/>
          </a:stretch>
        </p:blipFill>
        <p:spPr>
          <a:xfrm>
            <a:off x="804343" y="2420888"/>
            <a:ext cx="11412337" cy="4464497"/>
          </a:xfrm>
          <a:prstGeom prst="rect">
            <a:avLst/>
          </a:prstGeom>
        </p:spPr>
      </p:pic>
      <p:sp>
        <p:nvSpPr>
          <p:cNvPr id="10" name="Title 1"/>
          <p:cNvSpPr txBox="1">
            <a:spLocks/>
          </p:cNvSpPr>
          <p:nvPr/>
        </p:nvSpPr>
        <p:spPr>
          <a:xfrm>
            <a:off x="80010" y="382653"/>
            <a:ext cx="12025336" cy="2382274"/>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82E2B"/>
                </a:solidFill>
                <a:effectLst/>
                <a:uLnTx/>
                <a:uFillTx/>
                <a:latin typeface="+mn-lt"/>
              </a:rPr>
              <a:t>Whilst the previous slide shows cases in the last 7 days, this “</a:t>
            </a:r>
            <a:r>
              <a:rPr kumimoji="0" lang="en-US" sz="1400" b="0" i="0" u="none" strike="noStrike" kern="1200" cap="none" spc="0" normalizeH="0" baseline="0" noProof="0" dirty="0">
                <a:ln>
                  <a:noFill/>
                </a:ln>
                <a:solidFill>
                  <a:srgbClr val="282E2B"/>
                </a:solidFill>
                <a:effectLst/>
                <a:uLnTx/>
                <a:uFillTx/>
                <a:latin typeface="+mn-lt"/>
              </a:rPr>
              <a:t>heat map” </a:t>
            </a:r>
            <a:r>
              <a:rPr kumimoji="0" lang="en-US" sz="1400" b="0" i="0" u="none" strike="noStrike" kern="1200" cap="none" spc="0" normalizeH="0" baseline="0" noProof="0" dirty="0" smtClean="0">
                <a:ln>
                  <a:noFill/>
                </a:ln>
                <a:solidFill>
                  <a:srgbClr val="282E2B"/>
                </a:solidFill>
                <a:effectLst/>
                <a:uLnTx/>
                <a:uFillTx/>
                <a:latin typeface="+mn-lt"/>
              </a:rPr>
              <a:t>shows how the 7-day rates per 100,000 have changed in each area of Herefordshire from August. The areas (MSOAs*) are ranked by the rate in the last week with the highest at the top.</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smtClean="0">
                <a:solidFill>
                  <a:srgbClr val="282E2B"/>
                </a:solidFill>
                <a:latin typeface="+mn-lt"/>
              </a:rPr>
              <a:t>It</a:t>
            </a:r>
            <a:r>
              <a:rPr kumimoji="0" lang="en-US" sz="1400" b="0" i="0" u="none" strike="noStrike" kern="1200" cap="none" spc="0" normalizeH="0" baseline="0" noProof="0" dirty="0" smtClean="0">
                <a:ln>
                  <a:noFill/>
                </a:ln>
                <a:solidFill>
                  <a:srgbClr val="282E2B"/>
                </a:solidFill>
                <a:effectLst/>
                <a:uLnTx/>
                <a:uFillTx/>
                <a:latin typeface="+mn-lt"/>
              </a:rPr>
              <a:t> illustrates how </a:t>
            </a:r>
            <a:r>
              <a:rPr kumimoji="0" lang="en-US" sz="1400" b="0" i="0" u="none" strike="noStrike" kern="1200" cap="none" spc="0" normalizeH="0" baseline="0" noProof="0" dirty="0">
                <a:ln>
                  <a:noFill/>
                </a:ln>
                <a:solidFill>
                  <a:srgbClr val="282E2B"/>
                </a:solidFill>
                <a:effectLst/>
                <a:uLnTx/>
                <a:uFillTx/>
                <a:latin typeface="+mn-lt"/>
              </a:rPr>
              <a:t>cases had generally been scattered </a:t>
            </a:r>
            <a:r>
              <a:rPr kumimoji="0" lang="en-US" sz="1400" b="0" i="0" u="none" strike="noStrike" kern="1200" cap="none" spc="0" normalizeH="0" baseline="0" noProof="0" dirty="0" smtClean="0">
                <a:ln>
                  <a:noFill/>
                </a:ln>
                <a:solidFill>
                  <a:srgbClr val="282E2B"/>
                </a:solidFill>
                <a:effectLst/>
                <a:uLnTx/>
                <a:uFillTx/>
                <a:latin typeface="+mn-lt"/>
              </a:rPr>
              <a:t>across </a:t>
            </a:r>
            <a:r>
              <a:rPr kumimoji="0" lang="en-US" sz="1400" b="0" i="0" u="none" strike="noStrike" kern="1200" cap="none" spc="0" normalizeH="0" baseline="0" noProof="0" dirty="0">
                <a:ln>
                  <a:noFill/>
                </a:ln>
                <a:solidFill>
                  <a:srgbClr val="282E2B"/>
                </a:solidFill>
                <a:effectLst/>
                <a:uLnTx/>
                <a:uFillTx/>
                <a:latin typeface="+mn-lt"/>
              </a:rPr>
              <a:t>the county and were relatively low in all areas until </a:t>
            </a:r>
            <a:r>
              <a:rPr kumimoji="0" lang="en-US" sz="1400" b="0" i="0" u="none" strike="noStrike" kern="1200" cap="none" spc="0" normalizeH="0" baseline="0" noProof="0" dirty="0" smtClean="0">
                <a:ln>
                  <a:noFill/>
                </a:ln>
                <a:solidFill>
                  <a:srgbClr val="282E2B"/>
                </a:solidFill>
                <a:effectLst/>
                <a:uLnTx/>
                <a:uFillTx/>
                <a:latin typeface="+mn-lt"/>
              </a:rPr>
              <a:t>mid-October.</a:t>
            </a:r>
            <a:r>
              <a:rPr kumimoji="0" lang="en-US" sz="1400" b="0" i="0" u="none" strike="noStrike" kern="1200" cap="none" spc="0" normalizeH="0" noProof="0" dirty="0" smtClean="0">
                <a:ln>
                  <a:noFill/>
                </a:ln>
                <a:solidFill>
                  <a:srgbClr val="282E2B"/>
                </a:solidFill>
                <a:effectLst/>
                <a:uLnTx/>
                <a:uFillTx/>
                <a:latin typeface="+mn-lt"/>
              </a:rPr>
              <a:t>  Most areas saw increases during the November peak, but this was particularly driven by high case rates in the city – especially the south.</a:t>
            </a:r>
            <a:r>
              <a:rPr kumimoji="0" lang="en-US" sz="1400" b="0" i="0" u="none" strike="noStrike" kern="1200" cap="none" spc="0" normalizeH="0" baseline="0" noProof="0" dirty="0" smtClean="0">
                <a:ln>
                  <a:noFill/>
                </a:ln>
                <a:solidFill>
                  <a:srgbClr val="282E2B"/>
                </a:solidFill>
                <a:effectLst/>
                <a:uLnTx/>
                <a:uFillTx/>
                <a:latin typeface="+mn-lt"/>
              </a:rPr>
              <a:t> </a:t>
            </a:r>
          </a:p>
          <a:p>
            <a:pPr marL="180000" lvl="0" indent="-180000">
              <a:lnSpc>
                <a:spcPct val="100000"/>
              </a:lnSpc>
              <a:spcBef>
                <a:spcPts val="600"/>
              </a:spcBef>
              <a:buFont typeface="Arial" panose="020B0604020202020204" pitchFamily="34" charset="0"/>
              <a:buChar char="•"/>
              <a:defRPr/>
            </a:pPr>
            <a:r>
              <a:rPr lang="en-US" sz="1400" dirty="0">
                <a:solidFill>
                  <a:srgbClr val="282E2B"/>
                </a:solidFill>
                <a:latin typeface="+mn-lt"/>
              </a:rPr>
              <a:t>The latest wave saw rises across </a:t>
            </a:r>
            <a:r>
              <a:rPr lang="en-US" sz="1400" dirty="0" smtClean="0">
                <a:solidFill>
                  <a:srgbClr val="282E2B"/>
                </a:solidFill>
                <a:latin typeface="+mn-lt"/>
              </a:rPr>
              <a:t>the </a:t>
            </a:r>
            <a:r>
              <a:rPr lang="en-US" sz="1400" dirty="0">
                <a:solidFill>
                  <a:srgbClr val="282E2B"/>
                </a:solidFill>
                <a:latin typeface="+mn-lt"/>
              </a:rPr>
              <a:t>county through December, peaking in most areas </a:t>
            </a:r>
            <a:r>
              <a:rPr lang="en-US" sz="1400" dirty="0" smtClean="0">
                <a:solidFill>
                  <a:srgbClr val="282E2B"/>
                </a:solidFill>
                <a:latin typeface="+mn-lt"/>
              </a:rPr>
              <a:t>by </a:t>
            </a:r>
            <a:r>
              <a:rPr lang="en-US" sz="1400" dirty="0">
                <a:solidFill>
                  <a:srgbClr val="282E2B"/>
                </a:solidFill>
                <a:latin typeface="+mn-lt"/>
              </a:rPr>
              <a:t>8 </a:t>
            </a:r>
            <a:r>
              <a:rPr lang="en-US" sz="1400" dirty="0" smtClean="0">
                <a:solidFill>
                  <a:srgbClr val="282E2B"/>
                </a:solidFill>
                <a:latin typeface="+mn-lt"/>
              </a:rPr>
              <a:t>Jan. </a:t>
            </a:r>
            <a:r>
              <a:rPr lang="en-US" sz="1400" dirty="0">
                <a:solidFill>
                  <a:srgbClr val="282E2B"/>
                </a:solidFill>
                <a:latin typeface="+mn-lt"/>
              </a:rPr>
              <a:t>This reflected </a:t>
            </a:r>
            <a:r>
              <a:rPr lang="en-US" sz="1400" dirty="0" smtClean="0">
                <a:solidFill>
                  <a:srgbClr val="282E2B"/>
                </a:solidFill>
                <a:latin typeface="+mn-lt"/>
              </a:rPr>
              <a:t>widespread </a:t>
            </a:r>
            <a:r>
              <a:rPr lang="en-US" sz="1400" dirty="0">
                <a:solidFill>
                  <a:srgbClr val="282E2B"/>
                </a:solidFill>
                <a:latin typeface="+mn-lt"/>
              </a:rPr>
              <a:t>community </a:t>
            </a:r>
            <a:r>
              <a:rPr lang="en-US" sz="1400" dirty="0" smtClean="0">
                <a:solidFill>
                  <a:srgbClr val="282E2B"/>
                </a:solidFill>
                <a:latin typeface="+mn-lt"/>
              </a:rPr>
              <a:t>transmission.</a:t>
            </a:r>
            <a:endParaRPr lang="en-US" sz="1400" dirty="0">
              <a:solidFill>
                <a:srgbClr val="282E2B"/>
              </a:solidFill>
              <a:latin typeface="+mn-lt"/>
            </a:endParaRPr>
          </a:p>
          <a:p>
            <a:pPr marL="180000" lvl="0" indent="-180000">
              <a:lnSpc>
                <a:spcPct val="100000"/>
              </a:lnSpc>
              <a:spcBef>
                <a:spcPts val="600"/>
              </a:spcBef>
              <a:buFont typeface="Arial" panose="020B0604020202020204" pitchFamily="34" charset="0"/>
              <a:buChar char="•"/>
              <a:defRPr/>
            </a:pPr>
            <a:r>
              <a:rPr lang="en-US" sz="1400" dirty="0">
                <a:solidFill>
                  <a:srgbClr val="282E2B"/>
                </a:solidFill>
                <a:latin typeface="+mn-lt"/>
              </a:rPr>
              <a:t>R</a:t>
            </a:r>
            <a:r>
              <a:rPr lang="en-US" sz="1400" dirty="0" smtClean="0">
                <a:solidFill>
                  <a:srgbClr val="282E2B"/>
                </a:solidFill>
                <a:latin typeface="+mn-lt"/>
              </a:rPr>
              <a:t>ates </a:t>
            </a:r>
            <a:r>
              <a:rPr lang="en-US" sz="1400" dirty="0">
                <a:solidFill>
                  <a:srgbClr val="282E2B"/>
                </a:solidFill>
                <a:latin typeface="+mn-lt"/>
              </a:rPr>
              <a:t>have fallen in </a:t>
            </a:r>
            <a:r>
              <a:rPr lang="en-US" sz="1400" dirty="0" smtClean="0">
                <a:solidFill>
                  <a:srgbClr val="282E2B"/>
                </a:solidFill>
                <a:latin typeface="+mn-lt"/>
              </a:rPr>
              <a:t>all areas since early January, although most still remain relatively high compared to pre-December levels</a:t>
            </a:r>
            <a:r>
              <a:rPr lang="en-US" sz="1400" dirty="0">
                <a:solidFill>
                  <a:srgbClr val="282E2B"/>
                </a:solidFill>
                <a:latin typeface="+mn-lt"/>
              </a:rPr>
              <a:t> </a:t>
            </a:r>
            <a:r>
              <a:rPr lang="en-US" sz="1400" dirty="0" smtClean="0">
                <a:solidFill>
                  <a:srgbClr val="282E2B"/>
                </a:solidFill>
                <a:latin typeface="+mn-lt"/>
              </a:rPr>
              <a:t>- note however that as cases numbers fall, one or two cases can have a dramatic impact on an area’s rate.</a:t>
            </a:r>
          </a:p>
          <a:p>
            <a:pPr marL="180000" indent="-180000">
              <a:lnSpc>
                <a:spcPct val="100000"/>
              </a:lnSpc>
              <a:spcBef>
                <a:spcPts val="600"/>
              </a:spcBef>
              <a:buFont typeface="Arial" panose="020B0604020202020204" pitchFamily="34" charset="0"/>
              <a:buChar char="•"/>
              <a:defRPr/>
            </a:pPr>
            <a:r>
              <a:rPr lang="en-US" sz="1400" dirty="0">
                <a:solidFill>
                  <a:srgbClr val="282E2B"/>
                </a:solidFill>
              </a:rPr>
              <a:t>Hereford still has the highest rates, although on average rates in the city have fallen by </a:t>
            </a:r>
            <a:r>
              <a:rPr lang="en-US" sz="1400" dirty="0" smtClean="0">
                <a:solidFill>
                  <a:srgbClr val="282E2B"/>
                </a:solidFill>
              </a:rPr>
              <a:t>a third </a:t>
            </a:r>
            <a:r>
              <a:rPr lang="en-US" sz="1400" dirty="0">
                <a:solidFill>
                  <a:srgbClr val="282E2B"/>
                </a:solidFill>
              </a:rPr>
              <a:t>in the last </a:t>
            </a:r>
            <a:r>
              <a:rPr lang="en-US" sz="1400" dirty="0" smtClean="0">
                <a:solidFill>
                  <a:srgbClr val="282E2B"/>
                </a:solidFill>
              </a:rPr>
              <a:t>week. </a:t>
            </a:r>
            <a:endParaRPr lang="en-US" sz="1400" dirty="0">
              <a:solidFill>
                <a:srgbClr val="282E2B"/>
              </a:solidFill>
            </a:endParaRPr>
          </a:p>
        </p:txBody>
      </p:sp>
      <p:sp>
        <p:nvSpPr>
          <p:cNvPr id="2" name="Title 1"/>
          <p:cNvSpPr>
            <a:spLocks noGrp="1"/>
          </p:cNvSpPr>
          <p:nvPr>
            <p:ph type="title"/>
          </p:nvPr>
        </p:nvSpPr>
        <p:spPr>
          <a:xfrm>
            <a:off x="94644" y="116632"/>
            <a:ext cx="11519999" cy="399575"/>
          </a:xfrm>
        </p:spPr>
        <p:txBody>
          <a:bodyPr>
            <a:normAutofit fontScale="90000"/>
          </a:bodyPr>
          <a:lstStyle/>
          <a:p>
            <a:r>
              <a:rPr lang="en-GB" sz="2400" b="1" dirty="0">
                <a:solidFill>
                  <a:srgbClr val="282E2B"/>
                </a:solidFill>
                <a:cs typeface="Arial" panose="020B0604020202020204" pitchFamily="34" charset="0"/>
              </a:rPr>
              <a:t>Lab-confirmed cases around the county: trends in rates over </a:t>
            </a:r>
            <a:r>
              <a:rPr lang="en-GB" sz="2400" b="1" dirty="0" smtClean="0">
                <a:solidFill>
                  <a:srgbClr val="282E2B"/>
                </a:solidFill>
                <a:cs typeface="Arial" panose="020B0604020202020204" pitchFamily="34" charset="0"/>
              </a:rPr>
              <a:t>time</a:t>
            </a:r>
            <a:endParaRPr lang="en-GB" sz="2400" b="1" dirty="0"/>
          </a:p>
        </p:txBody>
      </p:sp>
      <p:sp>
        <p:nvSpPr>
          <p:cNvPr id="11" name="Rectangle 10"/>
          <p:cNvSpPr/>
          <p:nvPr/>
        </p:nvSpPr>
        <p:spPr>
          <a:xfrm>
            <a:off x="67974" y="2636916"/>
            <a:ext cx="1707546" cy="3046988"/>
          </a:xfrm>
          <a:prstGeom prst="rect">
            <a:avLst/>
          </a:prstGeom>
          <a:noFill/>
        </p:spPr>
        <p:txBody>
          <a:bodyPr wrap="square">
            <a:spAutoFit/>
          </a:bodyPr>
          <a:lstStyle/>
          <a:p>
            <a:pPr marL="180000" lvl="0" indent="-180000">
              <a:lnSpc>
                <a:spcPct val="100000"/>
              </a:lnSpc>
              <a:spcBef>
                <a:spcPts val="600"/>
              </a:spcBef>
              <a:buFont typeface="Arial" panose="020B0604020202020204" pitchFamily="34" charset="0"/>
              <a:buChar char="•"/>
              <a:defRPr/>
            </a:pPr>
            <a:r>
              <a:rPr lang="en-US" sz="1400" dirty="0" smtClean="0"/>
              <a:t>The higher </a:t>
            </a:r>
            <a:r>
              <a:rPr lang="en-US" sz="1400" dirty="0"/>
              <a:t>rates are linked to care provider and other </a:t>
            </a:r>
            <a:r>
              <a:rPr lang="en-US" sz="1400" dirty="0" smtClean="0"/>
              <a:t>workplaces - </a:t>
            </a:r>
            <a:r>
              <a:rPr lang="en-US" sz="1400" dirty="0"/>
              <a:t>with onward transmission within households driving </a:t>
            </a:r>
            <a:r>
              <a:rPr lang="en-US" sz="1400" dirty="0" smtClean="0"/>
              <a:t>up </a:t>
            </a:r>
            <a:r>
              <a:rPr lang="en-US" sz="1400" dirty="0"/>
              <a:t>numbers</a:t>
            </a:r>
          </a:p>
          <a:p>
            <a:pPr marL="180000" lvl="0" indent="-180000">
              <a:lnSpc>
                <a:spcPct val="100000"/>
              </a:lnSpc>
              <a:spcBef>
                <a:spcPts val="600"/>
              </a:spcBef>
              <a:buFont typeface="Arial" panose="020B0604020202020204" pitchFamily="34" charset="0"/>
              <a:buChar char="•"/>
              <a:defRPr/>
            </a:pPr>
            <a:endParaRPr lang="en-US" sz="1400" dirty="0" smtClean="0"/>
          </a:p>
          <a:p>
            <a:pPr marL="180000" lvl="0" indent="-180000">
              <a:lnSpc>
                <a:spcPct val="100000"/>
              </a:lnSpc>
              <a:spcBef>
                <a:spcPts val="600"/>
              </a:spcBef>
              <a:buFont typeface="Arial" panose="020B0604020202020204" pitchFamily="34" charset="0"/>
              <a:buChar char="•"/>
              <a:defRPr/>
            </a:pPr>
            <a:endParaRPr lang="en-US" sz="1400" dirty="0"/>
          </a:p>
        </p:txBody>
      </p:sp>
      <p:sp>
        <p:nvSpPr>
          <p:cNvPr id="4" name="TextBox 3"/>
          <p:cNvSpPr txBox="1"/>
          <p:nvPr/>
        </p:nvSpPr>
        <p:spPr>
          <a:xfrm>
            <a:off x="0" y="5934584"/>
            <a:ext cx="1991544" cy="938719"/>
          </a:xfrm>
          <a:prstGeom prst="rect">
            <a:avLst/>
          </a:prstGeom>
          <a:solidFill>
            <a:schemeClr val="bg1"/>
          </a:solidFill>
        </p:spPr>
        <p:txBody>
          <a:bodyPr wrap="square" rtlCol="0">
            <a:spAutoFit/>
          </a:bodyPr>
          <a:lstStyle/>
          <a:p>
            <a:pPr lvl="0">
              <a:defRPr/>
            </a:pPr>
            <a:r>
              <a:rPr lang="en-GB" sz="1100" dirty="0">
                <a:solidFill>
                  <a:srgbClr val="282E2B"/>
                </a:solidFill>
              </a:rPr>
              <a:t>* Middle super output areas: geographies designed by the Office for National Statistics in 2004 to have broadly similar population sizes</a:t>
            </a:r>
          </a:p>
        </p:txBody>
      </p:sp>
    </p:spTree>
    <p:extLst>
      <p:ext uri="{BB962C8B-B14F-4D97-AF65-F5344CB8AC3E}">
        <p14:creationId xmlns:p14="http://schemas.microsoft.com/office/powerpoint/2010/main" val="289404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837" y="620688"/>
            <a:ext cx="11832819" cy="1891563"/>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600" dirty="0" smtClean="0">
                <a:latin typeface="+mn-lt"/>
              </a:rPr>
              <a:t>Information on the number of COVID-19 inpatients in NHS trusts is now included in the </a:t>
            </a:r>
            <a:r>
              <a:rPr lang="en-GB" sz="1600" dirty="0">
                <a:solidFill>
                  <a:srgbClr val="282E2B"/>
                </a:solidFill>
                <a:latin typeface="+mn-lt"/>
              </a:rPr>
              <a:t>government’s public </a:t>
            </a:r>
            <a:r>
              <a:rPr lang="en-GB" sz="1600" i="1" dirty="0">
                <a:solidFill>
                  <a:srgbClr val="282E2B"/>
                </a:solidFill>
                <a:latin typeface="+mn-lt"/>
                <a:hlinkClick r:id="rId3"/>
              </a:rPr>
              <a:t>Coronavirus in the UK</a:t>
            </a:r>
            <a:r>
              <a:rPr lang="en-GB" sz="1600" dirty="0">
                <a:solidFill>
                  <a:srgbClr val="282E2B"/>
                </a:solidFill>
                <a:latin typeface="+mn-lt"/>
                <a:hlinkClick r:id="rId3"/>
              </a:rPr>
              <a:t> </a:t>
            </a:r>
            <a:r>
              <a:rPr lang="en-GB" sz="1600" dirty="0" smtClean="0">
                <a:solidFill>
                  <a:srgbClr val="282E2B"/>
                </a:solidFill>
                <a:latin typeface="+mn-lt"/>
              </a:rPr>
              <a:t>dashboard, with an 11 day lag</a:t>
            </a:r>
            <a:r>
              <a:rPr lang="en-US" sz="1600" dirty="0" smtClean="0">
                <a:latin typeface="+mn-lt"/>
              </a:rPr>
              <a:t>.</a:t>
            </a:r>
          </a:p>
          <a:p>
            <a:pPr marL="180000" lvl="0" indent="-180000">
              <a:lnSpc>
                <a:spcPct val="100000"/>
              </a:lnSpc>
              <a:spcBef>
                <a:spcPts val="600"/>
              </a:spcBef>
              <a:buFont typeface="Arial" panose="020B0604020202020204" pitchFamily="34" charset="0"/>
              <a:buChar char="•"/>
              <a:defRPr/>
            </a:pPr>
            <a:r>
              <a:rPr lang="en-US" sz="1600" dirty="0" smtClean="0">
                <a:latin typeface="+mn-lt"/>
              </a:rPr>
              <a:t>Published data shows that by 30 Jan there were 50 COVID-19 patients in Wye Valley Trust hospitals compared to the peak of 117 seen on 19 Jan which continues a steeply downward trend. The most recent 7-day average of 57 is still almost twice the peak of 32 seen in the first wave.  The highest number on a single day previously was 50 (5 April). </a:t>
            </a:r>
          </a:p>
          <a:p>
            <a:pPr marL="180000" lvl="0" indent="-180000">
              <a:lnSpc>
                <a:spcPct val="100000"/>
              </a:lnSpc>
              <a:spcBef>
                <a:spcPts val="600"/>
              </a:spcBef>
              <a:buFont typeface="Arial" panose="020B0604020202020204" pitchFamily="34" charset="0"/>
              <a:buChar char="•"/>
              <a:defRPr/>
            </a:pPr>
            <a:r>
              <a:rPr lang="en-US" sz="1600" dirty="0">
                <a:latin typeface="+mn-lt"/>
              </a:rPr>
              <a:t>O</a:t>
            </a:r>
            <a:r>
              <a:rPr lang="en-US" sz="1600" dirty="0" smtClean="0">
                <a:latin typeface="+mn-lt"/>
              </a:rPr>
              <a:t>ver the course of the pandemic a total of 687 patients have been admitted, a third of whom have been admitted since the beginning of January.</a:t>
            </a:r>
          </a:p>
        </p:txBody>
      </p:sp>
      <p:sp>
        <p:nvSpPr>
          <p:cNvPr id="7" name="TextBox 6"/>
          <p:cNvSpPr txBox="1"/>
          <p:nvPr/>
        </p:nvSpPr>
        <p:spPr>
          <a:xfrm>
            <a:off x="207666" y="6224592"/>
            <a:ext cx="11928648" cy="553998"/>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The numbers of COVID-19 patients in hospital by acute trust are updated </a:t>
            </a:r>
            <a:r>
              <a:rPr lang="en-GB" sz="1400" dirty="0"/>
              <a:t>daily </a:t>
            </a:r>
            <a:r>
              <a:rPr lang="en-GB" sz="1400" dirty="0" smtClean="0"/>
              <a:t>by PHE </a:t>
            </a:r>
            <a:r>
              <a:rPr lang="en-GB" sz="1400" dirty="0"/>
              <a:t>at </a:t>
            </a:r>
            <a:r>
              <a:rPr lang="en-GB" sz="1400" dirty="0" smtClean="0">
                <a:hlinkClick r:id="rId4"/>
              </a:rPr>
              <a:t>https</a:t>
            </a:r>
            <a:r>
              <a:rPr lang="en-GB" sz="1400" dirty="0">
                <a:hlinkClick r:id="rId4"/>
              </a:rPr>
              <a:t>://coronavirus.data.gov.uk</a:t>
            </a:r>
            <a:r>
              <a:rPr lang="en-GB" sz="1400" dirty="0" smtClean="0">
                <a:hlinkClick r:id="rId4"/>
              </a:rPr>
              <a:t>/</a:t>
            </a:r>
            <a:r>
              <a:rPr lang="en-GB" sz="1400" dirty="0" smtClean="0"/>
              <a:t>, with an 11 day lag. </a:t>
            </a:r>
            <a:endParaRPr lang="en-GB" sz="1400" dirty="0"/>
          </a:p>
        </p:txBody>
      </p:sp>
      <p:pic>
        <p:nvPicPr>
          <p:cNvPr id="9" name="Picture 8"/>
          <p:cNvPicPr>
            <a:picLocks noChangeAspect="1"/>
          </p:cNvPicPr>
          <p:nvPr/>
        </p:nvPicPr>
        <p:blipFill rotWithShape="1">
          <a:blip r:embed="rId5">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2" name="Title 1"/>
          <p:cNvSpPr>
            <a:spLocks noGrp="1"/>
          </p:cNvSpPr>
          <p:nvPr>
            <p:ph type="title"/>
          </p:nvPr>
        </p:nvSpPr>
        <p:spPr>
          <a:xfrm>
            <a:off x="167837" y="123850"/>
            <a:ext cx="11519999" cy="548680"/>
          </a:xfrm>
        </p:spPr>
        <p:txBody>
          <a:bodyPr>
            <a:normAutofit/>
          </a:bodyPr>
          <a:lstStyle/>
          <a:p>
            <a:r>
              <a:rPr lang="en-GB" sz="2700" b="1" dirty="0">
                <a:solidFill>
                  <a:srgbClr val="282E2B"/>
                </a:solidFill>
                <a:cs typeface="Arial" panose="020B0604020202020204" pitchFamily="34" charset="0"/>
              </a:rPr>
              <a:t>Patients </a:t>
            </a:r>
            <a:r>
              <a:rPr lang="en-GB" sz="2700" b="1" dirty="0" smtClean="0">
                <a:solidFill>
                  <a:srgbClr val="282E2B"/>
                </a:solidFill>
                <a:cs typeface="Arial" panose="020B0604020202020204" pitchFamily="34" charset="0"/>
              </a:rPr>
              <a:t>in Herefordshire hospitals with Covid-19</a:t>
            </a:r>
            <a:endParaRPr lang="en-GB" sz="2700" dirty="0"/>
          </a:p>
        </p:txBody>
      </p:sp>
      <p:grpSp>
        <p:nvGrpSpPr>
          <p:cNvPr id="3" name="Group 2" descr="Chart showing daily number of patients admitted to Wye Valley Trust and 7-day average number of admitted patients" title="Patients in hospital"/>
          <p:cNvGrpSpPr/>
          <p:nvPr/>
        </p:nvGrpSpPr>
        <p:grpSpPr>
          <a:xfrm>
            <a:off x="1093897" y="2514382"/>
            <a:ext cx="9923809" cy="3496323"/>
            <a:chOff x="1093897" y="2514382"/>
            <a:chExt cx="9923809" cy="3496323"/>
          </a:xfrm>
        </p:grpSpPr>
        <p:pic>
          <p:nvPicPr>
            <p:cNvPr id="5" name="Picture 4"/>
            <p:cNvPicPr>
              <a:picLocks noChangeAspect="1"/>
            </p:cNvPicPr>
            <p:nvPr/>
          </p:nvPicPr>
          <p:blipFill>
            <a:blip r:embed="rId6"/>
            <a:stretch>
              <a:fillRect/>
            </a:stretch>
          </p:blipFill>
          <p:spPr>
            <a:xfrm>
              <a:off x="1093897" y="2708920"/>
              <a:ext cx="9923809" cy="3301785"/>
            </a:xfrm>
            <a:prstGeom prst="rect">
              <a:avLst/>
            </a:prstGeom>
          </p:spPr>
        </p:pic>
        <p:sp>
          <p:nvSpPr>
            <p:cNvPr id="4" name="TextBox 3"/>
            <p:cNvSpPr txBox="1"/>
            <p:nvPr/>
          </p:nvSpPr>
          <p:spPr>
            <a:xfrm>
              <a:off x="3719736" y="2514382"/>
              <a:ext cx="5256584" cy="338554"/>
            </a:xfrm>
            <a:prstGeom prst="rect">
              <a:avLst/>
            </a:prstGeom>
            <a:solidFill>
              <a:schemeClr val="bg1"/>
            </a:solidFill>
          </p:spPr>
          <p:txBody>
            <a:bodyPr wrap="square" rtlCol="0">
              <a:spAutoFit/>
            </a:bodyPr>
            <a:lstStyle/>
            <a:p>
              <a:r>
                <a:rPr lang="en-GB" sz="1600" b="1" dirty="0" smtClean="0"/>
                <a:t>Patients in Wye Valley Trust hospitals</a:t>
              </a:r>
              <a:endParaRPr lang="en-GB" sz="1600" b="1" dirty="0"/>
            </a:p>
          </p:txBody>
        </p:sp>
      </p:grpSp>
    </p:spTree>
    <p:extLst>
      <p:ext uri="{BB962C8B-B14F-4D97-AF65-F5344CB8AC3E}">
        <p14:creationId xmlns:p14="http://schemas.microsoft.com/office/powerpoint/2010/main" val="14024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304" y="4136791"/>
            <a:ext cx="5414325" cy="1646605"/>
          </a:xfrm>
          <a:prstGeom prst="rect">
            <a:avLst/>
          </a:prstGeom>
        </p:spPr>
        <p:txBody>
          <a:bodyPr wrap="square">
            <a:spAutoFit/>
          </a:bodyPr>
          <a:lstStyle/>
          <a:p>
            <a:pPr marL="180000" indent="-180000">
              <a:spcBef>
                <a:spcPts val="300"/>
              </a:spcBef>
              <a:spcAft>
                <a:spcPts val="600"/>
              </a:spcAft>
              <a:buFont typeface="Arial" panose="020B0604020202020204" pitchFamily="34" charset="0"/>
              <a:buChar char="•"/>
            </a:pPr>
            <a:r>
              <a:rPr lang="en-GB" sz="1500" dirty="0" smtClean="0"/>
              <a:t>Public Health England also publish numbers of people who have died within 28 days of a first positive test:</a:t>
            </a:r>
          </a:p>
          <a:p>
            <a:pPr marL="432000" lvl="1" indent="-180000">
              <a:spcAft>
                <a:spcPts val="600"/>
              </a:spcAft>
              <a:buFont typeface="Arial" panose="020B0604020202020204" pitchFamily="34" charset="0"/>
              <a:buChar char="•"/>
            </a:pPr>
            <a:r>
              <a:rPr lang="en-GB" sz="1200" dirty="0" smtClean="0"/>
              <a:t>256 </a:t>
            </a:r>
            <a:r>
              <a:rPr lang="en-GB" sz="1200" dirty="0"/>
              <a:t>in total, a figure lower than that published by ONS as the latter does not require a positive test for COVID to be mentioned on a death certificate</a:t>
            </a:r>
          </a:p>
          <a:p>
            <a:pPr marL="432000" lvl="1" indent="-180000">
              <a:spcAft>
                <a:spcPts val="600"/>
              </a:spcAft>
              <a:buFont typeface="Arial" panose="020B0604020202020204" pitchFamily="34" charset="0"/>
              <a:buChar char="•"/>
            </a:pPr>
            <a:r>
              <a:rPr lang="en-GB" sz="1200" dirty="0" smtClean="0"/>
              <a:t>Six of these </a:t>
            </a:r>
            <a:r>
              <a:rPr lang="en-GB" sz="1200" dirty="0"/>
              <a:t>have been registered since </a:t>
            </a:r>
            <a:r>
              <a:rPr lang="en-GB" sz="1200" dirty="0" smtClean="0"/>
              <a:t>5 Feb– so are </a:t>
            </a:r>
            <a:r>
              <a:rPr lang="en-GB" sz="1200" dirty="0"/>
              <a:t>likely to be counted in the next couple of weeks’ ONS death registration </a:t>
            </a:r>
            <a:r>
              <a:rPr lang="en-GB" sz="1300" dirty="0"/>
              <a:t>data</a:t>
            </a:r>
            <a:r>
              <a:rPr lang="en-GB" sz="1200" dirty="0" smtClean="0">
                <a:solidFill>
                  <a:srgbClr val="FF0000"/>
                </a:solidFill>
              </a:rPr>
              <a:t>.</a:t>
            </a:r>
          </a:p>
        </p:txBody>
      </p:sp>
      <p:sp>
        <p:nvSpPr>
          <p:cNvPr id="7" name="Rectangle 6"/>
          <p:cNvSpPr/>
          <p:nvPr/>
        </p:nvSpPr>
        <p:spPr>
          <a:xfrm>
            <a:off x="43525" y="5886115"/>
            <a:ext cx="5692435" cy="861774"/>
          </a:xfrm>
          <a:prstGeom prst="rect">
            <a:avLst/>
          </a:prstGeom>
          <a:solidFill>
            <a:schemeClr val="bg1"/>
          </a:solidFill>
          <a:ln>
            <a:solidFill>
              <a:schemeClr val="tx2"/>
            </a:solidFill>
          </a:ln>
        </p:spPr>
        <p:txBody>
          <a:bodyPr wrap="square">
            <a:spAutoFit/>
          </a:bodyPr>
          <a:lstStyle/>
          <a:p>
            <a:r>
              <a:rPr lang="en-US" sz="1000" b="1" dirty="0" smtClean="0"/>
              <a:t>          Where can I find out more? </a:t>
            </a:r>
            <a:r>
              <a:rPr lang="en-US" sz="1000" dirty="0"/>
              <a:t>ONS publish </a:t>
            </a:r>
            <a:r>
              <a:rPr lang="en-US" sz="1000" dirty="0">
                <a:hlinkClick r:id="rId3"/>
              </a:rPr>
              <a:t>provisional data on weekly </a:t>
            </a:r>
            <a:r>
              <a:rPr lang="en-US" sz="1000" dirty="0" smtClean="0">
                <a:hlinkClick r:id="rId3"/>
              </a:rPr>
              <a:t>numbers </a:t>
            </a:r>
            <a:r>
              <a:rPr lang="en-US" sz="1000" dirty="0">
                <a:hlinkClick r:id="rId3"/>
              </a:rPr>
              <a:t>of registered deaths</a:t>
            </a:r>
            <a:r>
              <a:rPr lang="en-US" sz="1000" dirty="0"/>
              <a:t> by usual residence </a:t>
            </a:r>
            <a:r>
              <a:rPr lang="en-US" sz="1000" dirty="0" smtClean="0"/>
              <a:t>for local authorities every </a:t>
            </a:r>
            <a:r>
              <a:rPr lang="en-US" sz="1000" dirty="0"/>
              <a:t>Tuesday, with an 11 day lag. Deaths recorded as COVID-19 </a:t>
            </a:r>
            <a:r>
              <a:rPr lang="en-US" sz="1000" dirty="0" smtClean="0"/>
              <a:t>by ONS include </a:t>
            </a:r>
            <a:r>
              <a:rPr lang="en-US" sz="1000" dirty="0"/>
              <a:t>deaths where possible or confirmed COVID-19 is mentioned as any cause of death</a:t>
            </a:r>
            <a:r>
              <a:rPr lang="en-US" sz="1000" dirty="0" smtClean="0"/>
              <a:t>. They are therefore higher than the </a:t>
            </a:r>
            <a:r>
              <a:rPr lang="en-US" sz="1000" dirty="0" smtClean="0">
                <a:hlinkClick r:id="rId4"/>
              </a:rPr>
              <a:t>PHE figures</a:t>
            </a:r>
            <a:r>
              <a:rPr lang="en-US" sz="1000" dirty="0" smtClean="0"/>
              <a:t>, which only include those who have died following a positive test.  </a:t>
            </a:r>
            <a:endParaRPr lang="en-GB" sz="1000" dirty="0">
              <a:solidFill>
                <a:srgbClr val="FF0000"/>
              </a:solidFill>
            </a:endParaRPr>
          </a:p>
        </p:txBody>
      </p:sp>
      <p:sp>
        <p:nvSpPr>
          <p:cNvPr id="2" name="Title 1"/>
          <p:cNvSpPr>
            <a:spLocks noGrp="1"/>
          </p:cNvSpPr>
          <p:nvPr>
            <p:ph type="title"/>
          </p:nvPr>
        </p:nvSpPr>
        <p:spPr>
          <a:xfrm>
            <a:off x="191343" y="21755"/>
            <a:ext cx="11519999" cy="501700"/>
          </a:xfrm>
        </p:spPr>
        <p:txBody>
          <a:bodyPr>
            <a:normAutofit/>
          </a:bodyPr>
          <a:lstStyle/>
          <a:p>
            <a:r>
              <a:rPr lang="en-GB" sz="2700" b="1" dirty="0" smtClean="0"/>
              <a:t>Profile of deaths: published data</a:t>
            </a:r>
            <a:endParaRPr lang="en-GB" sz="2700" b="1" dirty="0"/>
          </a:p>
        </p:txBody>
      </p:sp>
      <p:pic>
        <p:nvPicPr>
          <p:cNvPr id="8" name="Picture 7"/>
          <p:cNvPicPr>
            <a:picLocks noChangeAspect="1"/>
          </p:cNvPicPr>
          <p:nvPr/>
        </p:nvPicPr>
        <p:blipFill rotWithShape="1">
          <a:blip r:embed="rId5">
            <a:clrChange>
              <a:clrFrom>
                <a:srgbClr val="FFFFFF"/>
              </a:clrFrom>
              <a:clrTo>
                <a:srgbClr val="FFFFFF">
                  <a:alpha val="0"/>
                </a:srgbClr>
              </a:clrTo>
            </a:clrChange>
          </a:blip>
          <a:srcRect l="8548"/>
          <a:stretch/>
        </p:blipFill>
        <p:spPr>
          <a:xfrm>
            <a:off x="63583" y="5825260"/>
            <a:ext cx="356585" cy="333163"/>
          </a:xfrm>
          <a:prstGeom prst="rect">
            <a:avLst/>
          </a:prstGeom>
        </p:spPr>
      </p:pic>
      <p:sp>
        <p:nvSpPr>
          <p:cNvPr id="12" name="Rectangle 11"/>
          <p:cNvSpPr/>
          <p:nvPr/>
        </p:nvSpPr>
        <p:spPr>
          <a:xfrm>
            <a:off x="46906" y="434933"/>
            <a:ext cx="12145094" cy="1092607"/>
          </a:xfrm>
          <a:prstGeom prst="rect">
            <a:avLst/>
          </a:prstGeom>
        </p:spPr>
        <p:txBody>
          <a:bodyPr wrap="square">
            <a:spAutoFit/>
          </a:bodyPr>
          <a:lstStyle/>
          <a:p>
            <a:pPr marL="180000" indent="-180000">
              <a:spcBef>
                <a:spcPts val="600"/>
              </a:spcBef>
              <a:buFont typeface="Arial" panose="020B0604020202020204" pitchFamily="34" charset="0"/>
              <a:buChar char="•"/>
            </a:pPr>
            <a:r>
              <a:rPr lang="en-US" sz="1500" dirty="0"/>
              <a:t>Numbers of deaths related to Covid-19 remain relatively </a:t>
            </a:r>
            <a:r>
              <a:rPr lang="en-US" sz="1500" dirty="0" smtClean="0"/>
              <a:t>high: mentioned on 26 death certificates in </a:t>
            </a:r>
            <a:r>
              <a:rPr lang="en-US" sz="1500" dirty="0"/>
              <a:t>this week’s </a:t>
            </a:r>
            <a:r>
              <a:rPr lang="en-US" sz="1500" dirty="0" smtClean="0"/>
              <a:t>published ONS data </a:t>
            </a:r>
            <a:r>
              <a:rPr lang="en-US" sz="1500" dirty="0"/>
              <a:t>(occurring by 29 Jan and registered by 5 Feb) – 16 in hospital and 7 in care homes</a:t>
            </a:r>
            <a:r>
              <a:rPr lang="en-US" sz="1500" dirty="0" smtClean="0"/>
              <a:t>.</a:t>
            </a:r>
            <a:endParaRPr lang="en-US" sz="1500" dirty="0"/>
          </a:p>
          <a:p>
            <a:pPr marL="180000" indent="-180000">
              <a:spcBef>
                <a:spcPts val="600"/>
              </a:spcBef>
              <a:buFont typeface="Arial" panose="020B0604020202020204" pitchFamily="34" charset="0"/>
              <a:buChar char="•"/>
            </a:pPr>
            <a:r>
              <a:rPr lang="en-US" sz="1500" dirty="0"/>
              <a:t>This takes the official total amongst Herefordshire residents to 277 throughout the whole pandemic, one third (89) of which have been in the last four weeks</a:t>
            </a:r>
            <a:r>
              <a:rPr lang="en-US" sz="1500" dirty="0" smtClean="0"/>
              <a:t>.</a:t>
            </a:r>
          </a:p>
        </p:txBody>
      </p:sp>
      <p:pic>
        <p:nvPicPr>
          <p:cNvPr id="10" name="Picture 9" descr="Chart showing weekly number excess deaths for 2020/21 compared to 2015-19 average" title="Profile of deaths - excess deaths"/>
          <p:cNvPicPr>
            <a:picLocks noChangeAspect="1"/>
          </p:cNvPicPr>
          <p:nvPr/>
        </p:nvPicPr>
        <p:blipFill>
          <a:blip r:embed="rId6"/>
          <a:stretch>
            <a:fillRect/>
          </a:stretch>
        </p:blipFill>
        <p:spPr>
          <a:xfrm>
            <a:off x="5817707" y="4081133"/>
            <a:ext cx="5912769" cy="2744820"/>
          </a:xfrm>
          <a:prstGeom prst="rect">
            <a:avLst/>
          </a:prstGeom>
        </p:spPr>
      </p:pic>
      <p:pic>
        <p:nvPicPr>
          <p:cNvPr id="4" name="Picture 3" descr="Chart showing weekly number of covid and non-covid deaths throughout pandemic. Average number of deaths for 2015 to 2019 also shown. " title="Profile of deaths: number of deaths"/>
          <p:cNvPicPr>
            <a:picLocks noChangeAspect="1"/>
          </p:cNvPicPr>
          <p:nvPr/>
        </p:nvPicPr>
        <p:blipFill>
          <a:blip r:embed="rId7"/>
          <a:stretch>
            <a:fillRect/>
          </a:stretch>
        </p:blipFill>
        <p:spPr>
          <a:xfrm>
            <a:off x="5816843" y="1330640"/>
            <a:ext cx="5913633" cy="2719052"/>
          </a:xfrm>
          <a:prstGeom prst="rect">
            <a:avLst/>
          </a:prstGeom>
        </p:spPr>
      </p:pic>
      <p:sp>
        <p:nvSpPr>
          <p:cNvPr id="11" name="Rectangle 10"/>
          <p:cNvSpPr/>
          <p:nvPr/>
        </p:nvSpPr>
        <p:spPr>
          <a:xfrm>
            <a:off x="43525" y="1527540"/>
            <a:ext cx="5585458" cy="2785378"/>
          </a:xfrm>
          <a:prstGeom prst="rect">
            <a:avLst/>
          </a:prstGeom>
        </p:spPr>
        <p:txBody>
          <a:bodyPr wrap="square">
            <a:spAutoFit/>
          </a:bodyPr>
          <a:lstStyle/>
          <a:p>
            <a:pPr marL="180000" indent="-180000">
              <a:spcBef>
                <a:spcPts val="600"/>
              </a:spcBef>
              <a:buFont typeface="Arial" panose="020B0604020202020204" pitchFamily="34" charset="0"/>
              <a:buChar char="•"/>
            </a:pPr>
            <a:r>
              <a:rPr lang="en-US" sz="1500" dirty="0"/>
              <a:t>Proportion due to Covid-19 has also increased recently: recorded in 36% of deaths in the last 4 weeks, higher than the 30% in first 3 weeks of May </a:t>
            </a:r>
            <a:endParaRPr lang="en-US" sz="1500" dirty="0" smtClean="0"/>
          </a:p>
          <a:p>
            <a:pPr marL="180000" indent="-180000">
              <a:spcBef>
                <a:spcPts val="600"/>
              </a:spcBef>
              <a:buFont typeface="Arial" panose="020B0604020202020204" pitchFamily="34" charset="0"/>
              <a:buChar char="•"/>
            </a:pPr>
            <a:r>
              <a:rPr lang="en-US" sz="1500" dirty="0" smtClean="0"/>
              <a:t>The </a:t>
            </a:r>
            <a:r>
              <a:rPr lang="en-US" sz="1500" dirty="0"/>
              <a:t>number of deaths have been higher than average for 4 of the last 5 weeks. This is the first time that we have seen so called ‘excess deaths’ linked to Covid-19 since May</a:t>
            </a:r>
            <a:r>
              <a:rPr lang="en-US" sz="1400" dirty="0" smtClean="0"/>
              <a:t>.</a:t>
            </a:r>
          </a:p>
          <a:p>
            <a:pPr marL="432000" lvl="1" indent="-180000">
              <a:spcBef>
                <a:spcPts val="600"/>
              </a:spcBef>
              <a:spcAft>
                <a:spcPts val="600"/>
              </a:spcAft>
              <a:buFont typeface="Arial" panose="020B0604020202020204" pitchFamily="34" charset="0"/>
              <a:buChar char="•"/>
            </a:pPr>
            <a:r>
              <a:rPr lang="en-US" sz="1200" dirty="0"/>
              <a:t>In England and Wales, deaths have been consistently above average since early October </a:t>
            </a:r>
          </a:p>
          <a:p>
            <a:pPr marL="432000" lvl="1" indent="-180000">
              <a:spcBef>
                <a:spcPts val="600"/>
              </a:spcBef>
              <a:spcAft>
                <a:spcPts val="600"/>
              </a:spcAft>
              <a:buFont typeface="Arial" panose="020B0604020202020204" pitchFamily="34" charset="0"/>
              <a:buChar char="•"/>
            </a:pPr>
            <a:r>
              <a:rPr lang="en-US" sz="1200" dirty="0"/>
              <a:t>Deaths in Herefordshire remain lower than nationally with the crude death rate currently being 144 per 100,000 compared to the England figure of 193.</a:t>
            </a:r>
          </a:p>
        </p:txBody>
      </p:sp>
    </p:spTree>
    <p:extLst>
      <p:ext uri="{BB962C8B-B14F-4D97-AF65-F5344CB8AC3E}">
        <p14:creationId xmlns:p14="http://schemas.microsoft.com/office/powerpoint/2010/main" val="4238548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248" y="43968"/>
            <a:ext cx="11354446" cy="579901"/>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b="1" dirty="0" smtClean="0">
                <a:latin typeface="Arial" panose="020B0604020202020204" pitchFamily="34" charset="0"/>
                <a:cs typeface="Arial" panose="020B0604020202020204" pitchFamily="34" charset="0"/>
              </a:rPr>
              <a:t>Deaths associated with COVID-19: location</a:t>
            </a:r>
            <a:endParaRPr lang="en-GB" sz="27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8120" y="523364"/>
            <a:ext cx="7896200" cy="2985433"/>
          </a:xfrm>
          <a:prstGeom prst="rect">
            <a:avLst/>
          </a:prstGeom>
          <a:solidFill>
            <a:schemeClr val="bg1"/>
          </a:solidFill>
        </p:spPr>
        <p:txBody>
          <a:bodyPr wrap="square">
            <a:spAutoFit/>
          </a:bodyPr>
          <a:lstStyle/>
          <a:p>
            <a:pPr marL="228589" indent="-228589" defTabSz="914354">
              <a:spcBef>
                <a:spcPts val="600"/>
              </a:spcBef>
              <a:buFont typeface="Arial" panose="020B0604020202020204" pitchFamily="34" charset="0"/>
              <a:buChar char="•"/>
              <a:defRPr/>
            </a:pPr>
            <a:r>
              <a:rPr lang="en-GB" sz="1400" dirty="0" smtClean="0"/>
              <a:t>During the first wave, whereas in April around two thirds of deaths were in hospital and a quarter in care homes in May the proportions were reversed. During the second wave hospital deaths have again dominated with almost three quarters (75) occurring in this setting while one fifth (22) have been in care homes. </a:t>
            </a:r>
          </a:p>
          <a:p>
            <a:pPr marL="228589" indent="-228589" defTabSz="914354">
              <a:spcBef>
                <a:spcPts val="600"/>
              </a:spcBef>
              <a:buFont typeface="Arial" panose="020B0604020202020204" pitchFamily="34" charset="0"/>
              <a:buChar char="•"/>
              <a:defRPr/>
            </a:pPr>
            <a:r>
              <a:rPr lang="en-GB" sz="1400" dirty="0" smtClean="0"/>
              <a:t>Over the course of the pandemic 94 have occurred in care homes, 164 in hospital (some of whom will have been care home residents), 14 at home and 4 in a hospice.</a:t>
            </a:r>
          </a:p>
          <a:p>
            <a:pPr marL="228589" lvl="0" indent="-228589" defTabSz="914354">
              <a:spcBef>
                <a:spcPts val="600"/>
              </a:spcBef>
              <a:buFont typeface="Arial" panose="020B0604020202020204" pitchFamily="34" charset="0"/>
              <a:buChar char="•"/>
              <a:defRPr/>
            </a:pPr>
            <a:r>
              <a:rPr lang="en-GB" sz="1400" dirty="0" smtClean="0"/>
              <a:t>Some areas of Herefordshire have seen more COVID related deaths than others: in 4 MSOAs the total has been more than 10 as of the end of December.  These high totals are</a:t>
            </a:r>
            <a:r>
              <a:rPr lang="en-US" sz="1400" dirty="0" smtClean="0"/>
              <a:t> due to deaths which occurred in April or May, and are linked to location of care homes.</a:t>
            </a:r>
            <a:r>
              <a:rPr lang="en-GB" sz="1400" dirty="0" smtClean="0"/>
              <a:t> </a:t>
            </a:r>
          </a:p>
          <a:p>
            <a:pPr marL="228589" indent="-228589" defTabSz="914354">
              <a:spcBef>
                <a:spcPts val="600"/>
              </a:spcBef>
              <a:buFont typeface="Arial" panose="020B0604020202020204" pitchFamily="34" charset="0"/>
              <a:buChar char="•"/>
              <a:defRPr/>
            </a:pPr>
            <a:r>
              <a:rPr lang="en-GB" sz="1400" dirty="0" smtClean="0"/>
              <a:t>No </a:t>
            </a:r>
            <a:r>
              <a:rPr lang="en-GB" sz="1400" dirty="0"/>
              <a:t>areas saw more than 3 deaths in any month from July to December, suggesting that there has been no particular pattern of deaths in the community in </a:t>
            </a:r>
            <a:r>
              <a:rPr lang="en-GB" sz="1400" dirty="0" smtClean="0"/>
              <a:t>general. </a:t>
            </a:r>
            <a:endParaRPr lang="en-US" sz="1400" dirty="0">
              <a:solidFill>
                <a:srgbClr val="282E2B"/>
              </a:solidFill>
            </a:endParaRPr>
          </a:p>
          <a:p>
            <a:pPr marL="228589" lvl="0" indent="-228589" defTabSz="914354">
              <a:spcBef>
                <a:spcPts val="600"/>
              </a:spcBef>
              <a:buFont typeface="Arial" panose="020B0604020202020204" pitchFamily="34" charset="0"/>
              <a:buChar char="•"/>
              <a:defRPr/>
            </a:pPr>
            <a:endParaRPr lang="en-GB" sz="1400" dirty="0" smtClean="0"/>
          </a:p>
        </p:txBody>
      </p:sp>
      <p:sp>
        <p:nvSpPr>
          <p:cNvPr id="12" name="Rectangle 11"/>
          <p:cNvSpPr/>
          <p:nvPr/>
        </p:nvSpPr>
        <p:spPr>
          <a:xfrm>
            <a:off x="7752184" y="105911"/>
            <a:ext cx="4275141" cy="276999"/>
          </a:xfrm>
          <a:prstGeom prst="rect">
            <a:avLst/>
          </a:prstGeom>
        </p:spPr>
        <p:txBody>
          <a:bodyPr wrap="square">
            <a:spAutoFit/>
          </a:bodyPr>
          <a:lstStyle/>
          <a:p>
            <a:r>
              <a:rPr lang="en-US" sz="1200" b="1" dirty="0">
                <a:solidFill>
                  <a:srgbClr val="323132"/>
                </a:solidFill>
                <a:latin typeface="inherit"/>
              </a:rPr>
              <a:t>Deaths involving COVID-19 in and around </a:t>
            </a:r>
            <a:r>
              <a:rPr lang="en-US" sz="1200" b="1" dirty="0" smtClean="0">
                <a:solidFill>
                  <a:srgbClr val="323132"/>
                </a:solidFill>
                <a:latin typeface="inherit"/>
              </a:rPr>
              <a:t>Herefordshire</a:t>
            </a:r>
            <a:endParaRPr lang="en-US" sz="1200" b="1" dirty="0">
              <a:solidFill>
                <a:srgbClr val="323132"/>
              </a:solidFill>
              <a:latin typeface="inherit"/>
            </a:endParaRPr>
          </a:p>
        </p:txBody>
      </p:sp>
      <p:sp>
        <p:nvSpPr>
          <p:cNvPr id="13" name="Rectangle 12"/>
          <p:cNvSpPr/>
          <p:nvPr/>
        </p:nvSpPr>
        <p:spPr>
          <a:xfrm>
            <a:off x="7752185" y="5109365"/>
            <a:ext cx="4439816" cy="707886"/>
          </a:xfrm>
          <a:prstGeom prst="rect">
            <a:avLst/>
          </a:prstGeom>
          <a:solidFill>
            <a:schemeClr val="bg1"/>
          </a:solidFill>
        </p:spPr>
        <p:txBody>
          <a:bodyPr wrap="square">
            <a:spAutoFit/>
          </a:bodyPr>
          <a:lstStyle/>
          <a:p>
            <a:r>
              <a:rPr lang="en-US" sz="1000" b="1" dirty="0" smtClean="0">
                <a:solidFill>
                  <a:srgbClr val="323132"/>
                </a:solidFill>
                <a:latin typeface="inherit"/>
              </a:rPr>
              <a:t>Source: Office for National Statistics</a:t>
            </a:r>
          </a:p>
          <a:p>
            <a:r>
              <a:rPr lang="en-US" sz="1000" dirty="0" smtClean="0">
                <a:solidFill>
                  <a:srgbClr val="323132"/>
                </a:solidFill>
                <a:latin typeface="inherit"/>
              </a:rPr>
              <a:t>Note that p</a:t>
            </a:r>
            <a:r>
              <a:rPr lang="en-US" sz="1000" dirty="0" smtClean="0">
                <a:solidFill>
                  <a:srgbClr val="323132"/>
                </a:solidFill>
                <a:latin typeface="open sans"/>
              </a:rPr>
              <a:t>oints are </a:t>
            </a:r>
            <a:r>
              <a:rPr lang="en-US" sz="1000" dirty="0">
                <a:solidFill>
                  <a:srgbClr val="323132"/>
                </a:solidFill>
                <a:latin typeface="open sans"/>
              </a:rPr>
              <a:t>placed at the </a:t>
            </a:r>
            <a:r>
              <a:rPr lang="en-US" sz="1000" dirty="0" err="1">
                <a:solidFill>
                  <a:srgbClr val="323132"/>
                </a:solidFill>
                <a:latin typeface="open sans"/>
              </a:rPr>
              <a:t>centre</a:t>
            </a:r>
            <a:r>
              <a:rPr lang="en-US" sz="1000" dirty="0">
                <a:solidFill>
                  <a:srgbClr val="323132"/>
                </a:solidFill>
                <a:latin typeface="open sans"/>
              </a:rPr>
              <a:t> of the </a:t>
            </a:r>
            <a:r>
              <a:rPr lang="en-US" sz="1000" dirty="0" smtClean="0">
                <a:solidFill>
                  <a:srgbClr val="323132"/>
                </a:solidFill>
                <a:latin typeface="open sans"/>
              </a:rPr>
              <a:t>middle super output </a:t>
            </a:r>
            <a:r>
              <a:rPr lang="en-US" sz="1000" dirty="0">
                <a:solidFill>
                  <a:srgbClr val="323132"/>
                </a:solidFill>
                <a:latin typeface="open sans"/>
              </a:rPr>
              <a:t>area </a:t>
            </a:r>
            <a:r>
              <a:rPr lang="en-US" sz="1000" dirty="0" smtClean="0">
                <a:solidFill>
                  <a:srgbClr val="323132"/>
                </a:solidFill>
                <a:latin typeface="open sans"/>
              </a:rPr>
              <a:t>(MSOA) they </a:t>
            </a:r>
            <a:r>
              <a:rPr lang="en-US" sz="1000" dirty="0">
                <a:solidFill>
                  <a:srgbClr val="323132"/>
                </a:solidFill>
                <a:latin typeface="open sans"/>
              </a:rPr>
              <a:t>represent and do not show the actual location of deaths. The size of the circle is proportional to the number of </a:t>
            </a:r>
            <a:r>
              <a:rPr lang="en-US" sz="1000" dirty="0" smtClean="0">
                <a:solidFill>
                  <a:srgbClr val="323132"/>
                </a:solidFill>
                <a:latin typeface="open sans"/>
              </a:rPr>
              <a:t>deaths.</a:t>
            </a:r>
            <a:endParaRPr lang="en-US" sz="1000" dirty="0">
              <a:solidFill>
                <a:srgbClr val="323132"/>
              </a:solidFill>
              <a:latin typeface="open sans"/>
            </a:endParaRPr>
          </a:p>
        </p:txBody>
      </p:sp>
      <p:sp>
        <p:nvSpPr>
          <p:cNvPr id="14" name="Rectangle 13"/>
          <p:cNvSpPr/>
          <p:nvPr/>
        </p:nvSpPr>
        <p:spPr>
          <a:xfrm>
            <a:off x="63005" y="6326048"/>
            <a:ext cx="12128995" cy="400110"/>
          </a:xfrm>
          <a:prstGeom prst="rect">
            <a:avLst/>
          </a:prstGeom>
          <a:solidFill>
            <a:schemeClr val="bg1"/>
          </a:solidFill>
        </p:spPr>
        <p:txBody>
          <a:bodyPr wrap="square">
            <a:spAutoFit/>
          </a:bodyPr>
          <a:lstStyle/>
          <a:p>
            <a:r>
              <a:rPr lang="en-US" sz="1000" b="1" dirty="0" smtClean="0"/>
              <a:t>     Where can I find out more? </a:t>
            </a:r>
            <a:r>
              <a:rPr lang="en-US" sz="1000" dirty="0"/>
              <a:t>ONS publish </a:t>
            </a:r>
            <a:r>
              <a:rPr lang="en-US" sz="1000" dirty="0">
                <a:hlinkClick r:id="rId2"/>
              </a:rPr>
              <a:t>provisional data on weekly numbers of registered deaths</a:t>
            </a:r>
            <a:r>
              <a:rPr lang="en-US" sz="1000" dirty="0"/>
              <a:t> by usual residence </a:t>
            </a:r>
            <a:r>
              <a:rPr lang="en-US" sz="1000" dirty="0" smtClean="0"/>
              <a:t>for local authorities every </a:t>
            </a:r>
            <a:r>
              <a:rPr lang="en-US" sz="1000" dirty="0"/>
              <a:t>Tuesday, with an 11 day lag. Deaths recorded as COVID-19 include deaths where possible or confirmed COVID-19 is mentioned as any cause of death. </a:t>
            </a:r>
            <a:r>
              <a:rPr lang="en-US" sz="1000" dirty="0" smtClean="0"/>
              <a:t> Their </a:t>
            </a:r>
            <a:r>
              <a:rPr lang="en-US" sz="1000" dirty="0" smtClean="0">
                <a:hlinkClick r:id="rId3"/>
              </a:rPr>
              <a:t>interactive map</a:t>
            </a:r>
            <a:r>
              <a:rPr lang="en-US" sz="1000" dirty="0" smtClean="0"/>
              <a:t> is updated less regularly, and currently includes deaths occurring up to the end of December.</a:t>
            </a:r>
            <a:endParaRPr lang="en-GB" sz="1000" dirty="0">
              <a:solidFill>
                <a:srgbClr val="FF0000"/>
              </a:solidFill>
            </a:endParaRPr>
          </a:p>
        </p:txBody>
      </p:sp>
      <p:pic>
        <p:nvPicPr>
          <p:cNvPr id="15" name="Picture 14"/>
          <p:cNvPicPr>
            <a:picLocks noChangeAspect="1"/>
          </p:cNvPicPr>
          <p:nvPr/>
        </p:nvPicPr>
        <p:blipFill rotWithShape="1">
          <a:blip r:embed="rId4">
            <a:clrChange>
              <a:clrFrom>
                <a:srgbClr val="FFFFFF"/>
              </a:clrFrom>
              <a:clrTo>
                <a:srgbClr val="FFFFFF">
                  <a:alpha val="0"/>
                </a:srgbClr>
              </a:clrTo>
            </a:clrChange>
          </a:blip>
          <a:srcRect l="8548"/>
          <a:stretch/>
        </p:blipFill>
        <p:spPr>
          <a:xfrm>
            <a:off x="108248" y="6181132"/>
            <a:ext cx="310208" cy="289832"/>
          </a:xfrm>
          <a:prstGeom prst="rect">
            <a:avLst/>
          </a:prstGeom>
        </p:spPr>
      </p:pic>
      <p:pic>
        <p:nvPicPr>
          <p:cNvPr id="17" name="Picture 16" descr="Map showing total number of COVID deaths around the county" title="COVID dceaths around the county"/>
          <p:cNvPicPr>
            <a:picLocks noChangeAspect="1"/>
          </p:cNvPicPr>
          <p:nvPr/>
        </p:nvPicPr>
        <p:blipFill>
          <a:blip r:embed="rId5"/>
          <a:stretch>
            <a:fillRect/>
          </a:stretch>
        </p:blipFill>
        <p:spPr>
          <a:xfrm>
            <a:off x="7824192" y="430525"/>
            <a:ext cx="4175952" cy="4644182"/>
          </a:xfrm>
          <a:prstGeom prst="rect">
            <a:avLst/>
          </a:prstGeom>
        </p:spPr>
      </p:pic>
      <p:pic>
        <p:nvPicPr>
          <p:cNvPr id="4" name="Picture 3" descr="Chart illustrating where covid deaths have been recorded on a weekly basis" title="Profile of deaths: Place of death"/>
          <p:cNvPicPr>
            <a:picLocks noChangeAspect="1"/>
          </p:cNvPicPr>
          <p:nvPr/>
        </p:nvPicPr>
        <p:blipFill>
          <a:blip r:embed="rId6"/>
          <a:stretch>
            <a:fillRect/>
          </a:stretch>
        </p:blipFill>
        <p:spPr>
          <a:xfrm>
            <a:off x="660636" y="3284984"/>
            <a:ext cx="6664041" cy="2681024"/>
          </a:xfrm>
          <a:prstGeom prst="rect">
            <a:avLst/>
          </a:prstGeom>
        </p:spPr>
      </p:pic>
    </p:spTree>
    <p:extLst>
      <p:ext uri="{BB962C8B-B14F-4D97-AF65-F5344CB8AC3E}">
        <p14:creationId xmlns:p14="http://schemas.microsoft.com/office/powerpoint/2010/main" val="221861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4172641086"/>
              </p:ext>
            </p:extLst>
          </p:nvPr>
        </p:nvGraphicFramePr>
        <p:xfrm>
          <a:off x="4943872" y="1643121"/>
          <a:ext cx="8765034" cy="5147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1"/>
          </p:nvPr>
        </p:nvSpPr>
        <p:spPr>
          <a:xfrm>
            <a:off x="47328" y="476672"/>
            <a:ext cx="11953328" cy="5821927"/>
          </a:xfrm>
        </p:spPr>
        <p:txBody>
          <a:bodyPr>
            <a:normAutofit/>
          </a:bodyPr>
          <a:lstStyle/>
          <a:p>
            <a:pPr>
              <a:lnSpc>
                <a:spcPct val="110000"/>
              </a:lnSpc>
            </a:pPr>
            <a:r>
              <a:rPr lang="en-GB" sz="1400" dirty="0"/>
              <a:t>T</a:t>
            </a:r>
            <a:r>
              <a:rPr lang="en-GB" sz="1400" dirty="0" smtClean="0"/>
              <a:t>he UK government announced a third national lockdown with immediate effect from 5 January. More stringent than the English lockdown in November; schools are likely to be closed for the majority of pupils until March, and shielding has been reintroduced for the most vulnerable.</a:t>
            </a:r>
          </a:p>
          <a:p>
            <a:pPr>
              <a:lnSpc>
                <a:spcPct val="110000"/>
              </a:lnSpc>
              <a:spcBef>
                <a:spcPts val="800"/>
              </a:spcBef>
            </a:pPr>
            <a:r>
              <a:rPr lang="en-GB" sz="1400" dirty="0" smtClean="0"/>
              <a:t>The </a:t>
            </a:r>
            <a:r>
              <a:rPr lang="en-GB" sz="1400" dirty="0" smtClean="0">
                <a:hlinkClick r:id="rId7"/>
              </a:rPr>
              <a:t>official guidance </a:t>
            </a:r>
            <a:r>
              <a:rPr lang="en-GB" sz="1400" dirty="0" smtClean="0"/>
              <a:t>says that clinically extremely vulnerable (CEV) people should “</a:t>
            </a:r>
            <a:r>
              <a:rPr lang="en-US" sz="1400" dirty="0"/>
              <a:t>follow resumed shielding guidance and </a:t>
            </a:r>
            <a:r>
              <a:rPr lang="en-US" sz="1400" dirty="0" smtClean="0"/>
              <a:t>should:</a:t>
            </a:r>
          </a:p>
          <a:p>
            <a:pPr lvl="1">
              <a:lnSpc>
                <a:spcPct val="100000"/>
              </a:lnSpc>
            </a:pPr>
            <a:r>
              <a:rPr lang="en-US" sz="1300" dirty="0" smtClean="0"/>
              <a:t>not </a:t>
            </a:r>
            <a:r>
              <a:rPr lang="en-US" sz="1300" dirty="0"/>
              <a:t>attend work, school, college or </a:t>
            </a:r>
            <a:r>
              <a:rPr lang="en-US" sz="1300" dirty="0" smtClean="0"/>
              <a:t>university.</a:t>
            </a:r>
          </a:p>
          <a:p>
            <a:pPr lvl="1">
              <a:lnSpc>
                <a:spcPct val="100000"/>
              </a:lnSpc>
            </a:pPr>
            <a:r>
              <a:rPr lang="en-US" sz="1300" dirty="0" smtClean="0"/>
              <a:t>limit </a:t>
            </a:r>
            <a:r>
              <a:rPr lang="en-US" sz="1300" dirty="0"/>
              <a:t>the time you spend outside the </a:t>
            </a:r>
            <a:r>
              <a:rPr lang="en-US" sz="1300" dirty="0" smtClean="0"/>
              <a:t>home</a:t>
            </a:r>
          </a:p>
          <a:p>
            <a:pPr lvl="1">
              <a:lnSpc>
                <a:spcPct val="100000"/>
              </a:lnSpc>
            </a:pPr>
            <a:r>
              <a:rPr lang="en-US" sz="1300" dirty="0" smtClean="0"/>
              <a:t>only </a:t>
            </a:r>
            <a:r>
              <a:rPr lang="en-US" sz="1300" dirty="0"/>
              <a:t>go out for medical appointments, exercise or if it is essential</a:t>
            </a:r>
            <a:r>
              <a:rPr lang="en-US" sz="1300" dirty="0" smtClean="0"/>
              <a:t>.”</a:t>
            </a:r>
            <a:endParaRPr lang="en-GB" sz="1300" dirty="0" smtClean="0"/>
          </a:p>
          <a:p>
            <a:pPr>
              <a:lnSpc>
                <a:spcPct val="110000"/>
              </a:lnSpc>
            </a:pPr>
            <a:r>
              <a:rPr lang="en-GB" sz="1400" dirty="0"/>
              <a:t>L</a:t>
            </a:r>
            <a:r>
              <a:rPr lang="en-GB" sz="1400" dirty="0" smtClean="0"/>
              <a:t>ocal and national support systems have been</a:t>
            </a:r>
            <a:br>
              <a:rPr lang="en-GB" sz="1400" dirty="0" smtClean="0"/>
            </a:br>
            <a:r>
              <a:rPr lang="en-GB" sz="1400" dirty="0" smtClean="0"/>
              <a:t>re-introduced, and CEV people needing support</a:t>
            </a:r>
            <a:br>
              <a:rPr lang="en-GB" sz="1400" dirty="0" smtClean="0"/>
            </a:br>
            <a:r>
              <a:rPr lang="en-GB" sz="1400" dirty="0" smtClean="0"/>
              <a:t>are encouraged to register with the government’s </a:t>
            </a:r>
            <a:br>
              <a:rPr lang="en-GB" sz="1400" dirty="0" smtClean="0"/>
            </a:br>
            <a:r>
              <a:rPr lang="en-GB" sz="1400" dirty="0" smtClean="0"/>
              <a:t>National</a:t>
            </a:r>
            <a:r>
              <a:rPr lang="en-GB" sz="1400" dirty="0"/>
              <a:t> </a:t>
            </a:r>
            <a:r>
              <a:rPr lang="en-GB" sz="1400" dirty="0" smtClean="0"/>
              <a:t>Shielding Support Service (NSSS):</a:t>
            </a:r>
          </a:p>
          <a:p>
            <a:pPr marL="360000" lvl="1" indent="-144000">
              <a:lnSpc>
                <a:spcPct val="110000"/>
              </a:lnSpc>
            </a:pPr>
            <a:r>
              <a:rPr lang="en-US" sz="1300" dirty="0" smtClean="0"/>
              <a:t>Just over 200 </a:t>
            </a:r>
            <a:r>
              <a:rPr lang="en-US" sz="1300" dirty="0"/>
              <a:t>people have registered since the NSSS was </a:t>
            </a:r>
            <a:br>
              <a:rPr lang="en-US" sz="1300" dirty="0"/>
            </a:br>
            <a:r>
              <a:rPr lang="en-US" sz="1300" dirty="0"/>
              <a:t>switched back on for Herefordshire on Sunday 31 December,</a:t>
            </a:r>
            <a:br>
              <a:rPr lang="en-US" sz="1300" dirty="0"/>
            </a:br>
            <a:r>
              <a:rPr lang="en-US" sz="1300" dirty="0"/>
              <a:t>compared with 364 during the previous lockdown</a:t>
            </a:r>
          </a:p>
          <a:p>
            <a:pPr marL="360000" lvl="1" indent="-144000">
              <a:lnSpc>
                <a:spcPct val="110000"/>
              </a:lnSpc>
            </a:pPr>
            <a:r>
              <a:rPr lang="en-US" sz="1300" dirty="0" smtClean="0"/>
              <a:t>Three-quarters </a:t>
            </a:r>
            <a:r>
              <a:rPr lang="en-US" sz="1300" dirty="0"/>
              <a:t>want priority online delivery slots</a:t>
            </a:r>
          </a:p>
          <a:p>
            <a:pPr marL="360000" lvl="1" indent="-144000">
              <a:lnSpc>
                <a:spcPct val="110000"/>
              </a:lnSpc>
            </a:pPr>
            <a:r>
              <a:rPr lang="en-US" sz="1300" dirty="0" smtClean="0"/>
              <a:t>One-quarter requested </a:t>
            </a:r>
            <a:r>
              <a:rPr lang="en-US" sz="1300" dirty="0"/>
              <a:t>contact from the council, and of </a:t>
            </a:r>
            <a:r>
              <a:rPr lang="en-US" sz="1300" dirty="0" smtClean="0"/>
              <a:t/>
            </a:r>
            <a:br>
              <a:rPr lang="en-US" sz="1300" dirty="0" smtClean="0"/>
            </a:br>
            <a:r>
              <a:rPr lang="en-US" sz="1300" dirty="0" smtClean="0"/>
              <a:t>those who were </a:t>
            </a:r>
            <a:r>
              <a:rPr lang="en-US" sz="1300" dirty="0"/>
              <a:t>able to be contacted, </a:t>
            </a:r>
            <a:r>
              <a:rPr lang="en-US" sz="1300" dirty="0" smtClean="0"/>
              <a:t>fewer than 10 needed</a:t>
            </a:r>
            <a:br>
              <a:rPr lang="en-US" sz="1300" dirty="0" smtClean="0"/>
            </a:br>
            <a:r>
              <a:rPr lang="en-US" sz="1300" dirty="0" smtClean="0"/>
              <a:t>support </a:t>
            </a:r>
            <a:r>
              <a:rPr lang="en-US" sz="1300" dirty="0"/>
              <a:t>for </a:t>
            </a:r>
            <a:r>
              <a:rPr lang="en-US" sz="1300" dirty="0" smtClean="0"/>
              <a:t>either food </a:t>
            </a:r>
            <a:r>
              <a:rPr lang="en-US" sz="1300" dirty="0"/>
              <a:t>or other reasons</a:t>
            </a:r>
          </a:p>
          <a:p>
            <a:pPr>
              <a:lnSpc>
                <a:spcPct val="100000"/>
              </a:lnSpc>
            </a:pPr>
            <a:r>
              <a:rPr lang="en-GB" sz="1400" dirty="0" smtClean="0"/>
              <a:t>People </a:t>
            </a:r>
            <a:r>
              <a:rPr lang="en-GB" sz="1400" dirty="0"/>
              <a:t>who have been identified as CEV since November, </a:t>
            </a:r>
            <a:r>
              <a:rPr lang="en-GB" sz="1400" dirty="0" smtClean="0"/>
              <a:t/>
            </a:r>
            <a:br>
              <a:rPr lang="en-GB" sz="1400" dirty="0" smtClean="0"/>
            </a:br>
            <a:r>
              <a:rPr lang="en-GB" sz="1400" dirty="0" smtClean="0"/>
              <a:t>and those </a:t>
            </a:r>
            <a:r>
              <a:rPr lang="en-GB" sz="1400" dirty="0"/>
              <a:t>who were in receipt of Talk </a:t>
            </a:r>
            <a:r>
              <a:rPr lang="en-GB" sz="1400" dirty="0" smtClean="0"/>
              <a:t>Community </a:t>
            </a:r>
            <a:r>
              <a:rPr lang="en-GB" sz="1400" dirty="0"/>
              <a:t>support in </a:t>
            </a:r>
            <a:r>
              <a:rPr lang="en-GB" sz="1400" dirty="0" smtClean="0"/>
              <a:t/>
            </a:r>
            <a:br>
              <a:rPr lang="en-GB" sz="1400" dirty="0" smtClean="0"/>
            </a:br>
            <a:r>
              <a:rPr lang="en-GB" sz="1400" dirty="0" smtClean="0"/>
              <a:t>previous lockdowns are being contacted</a:t>
            </a:r>
            <a:endParaRPr lang="en-GB" sz="1400" dirty="0"/>
          </a:p>
        </p:txBody>
      </p:sp>
      <p:sp>
        <p:nvSpPr>
          <p:cNvPr id="2" name="Title 1"/>
          <p:cNvSpPr>
            <a:spLocks noGrp="1"/>
          </p:cNvSpPr>
          <p:nvPr>
            <p:ph type="title"/>
          </p:nvPr>
        </p:nvSpPr>
        <p:spPr>
          <a:xfrm>
            <a:off x="263992" y="-57284"/>
            <a:ext cx="11519999" cy="720079"/>
          </a:xfrm>
        </p:spPr>
        <p:txBody>
          <a:bodyPr>
            <a:normAutofit/>
          </a:bodyPr>
          <a:lstStyle/>
          <a:p>
            <a:r>
              <a:rPr lang="en-GB" sz="2700" b="1" dirty="0" smtClean="0"/>
              <a:t>Wider impacts: clinically vulnerable people</a:t>
            </a:r>
            <a:endParaRPr lang="en-GB" sz="2700" b="1" dirty="0"/>
          </a:p>
        </p:txBody>
      </p:sp>
      <p:sp>
        <p:nvSpPr>
          <p:cNvPr id="8" name="TextBox 7"/>
          <p:cNvSpPr txBox="1"/>
          <p:nvPr/>
        </p:nvSpPr>
        <p:spPr>
          <a:xfrm>
            <a:off x="5591944" y="1804452"/>
            <a:ext cx="429829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Everyone</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r>
            <a:b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lang="en-US" sz="1400" noProof="0" dirty="0" smtClean="0">
                <a:solidFill>
                  <a:srgbClr val="FFFFFF"/>
                </a:solidFill>
                <a:latin typeface="Arial" panose="020B0604020202020204"/>
              </a:rPr>
              <a:t>Stay at home unless necessary.  Stay 2 </a:t>
            </a:r>
            <a:r>
              <a:rPr lang="en-US" sz="1400" noProof="0" dirty="0" err="1" smtClean="0">
                <a:solidFill>
                  <a:srgbClr val="FFFFFF"/>
                </a:solidFill>
                <a:latin typeface="Arial" panose="020B0604020202020204"/>
              </a:rPr>
              <a:t>metres</a:t>
            </a:r>
            <a:r>
              <a:rPr lang="en-US" sz="1400" noProof="0" dirty="0" smtClean="0">
                <a:solidFill>
                  <a:srgbClr val="FFFFFF"/>
                </a:solidFill>
                <a:latin typeface="Arial" panose="020B0604020202020204"/>
              </a:rPr>
              <a:t> apart from anyone not in your household or bubble.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192,300</a:t>
            </a: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b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t>Herefordshire </a:t>
            </a:r>
            <a:b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t>residents</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p:cNvSpPr txBox="1"/>
          <p:nvPr/>
        </p:nvSpPr>
        <p:spPr>
          <a:xfrm>
            <a:off x="7320137" y="3206357"/>
            <a:ext cx="3751102"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2200" b="1" i="0" u="none" strike="noStrike" kern="1200" cap="none" spc="0" normalizeH="0" baseline="0" noProof="0" dirty="0" smtClean="0">
                <a:ln>
                  <a:noFill/>
                </a:ln>
                <a:solidFill>
                  <a:srgbClr val="FFFFFF"/>
                </a:solidFill>
                <a:effectLst/>
                <a:uLnTx/>
                <a:uFillTx/>
                <a:latin typeface="Arial" panose="020B0604020202020204"/>
                <a:ea typeface="+mn-ea"/>
                <a:cs typeface="+mn-cs"/>
              </a:rPr>
              <a:t>Clinically Vulnerable: </a:t>
            </a:r>
            <a:br>
              <a:rPr kumimoji="0" lang="en-US" sz="2200" b="1" i="0" u="none" strike="noStrike" kern="1200" cap="none" spc="0" normalizeH="0" baseline="0" noProof="0" dirty="0" smtClean="0">
                <a:ln>
                  <a:noFill/>
                </a:ln>
                <a:solidFill>
                  <a:srgbClr val="FFFFFF"/>
                </a:solidFill>
                <a:effectLst/>
                <a:uLnTx/>
                <a:uFillTx/>
                <a:latin typeface="Arial" panose="020B0604020202020204"/>
                <a:ea typeface="+mn-ea"/>
                <a:cs typeface="+mn-cs"/>
              </a:rPr>
            </a:br>
            <a:r>
              <a:rPr kumimoji="0" lang="en-US" sz="22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rPr>
              <a:t>be especially careful &amp; </a:t>
            </a:r>
            <a:r>
              <a:rPr kumimoji="0" lang="en-US" sz="1400" b="0" i="0" u="none" strike="noStrike" kern="1200" cap="none" spc="0" normalizeH="0" baseline="0" noProof="0" dirty="0" err="1" smtClean="0">
                <a:ln>
                  <a:noFill/>
                </a:ln>
                <a:solidFill>
                  <a:srgbClr val="FFFFFF"/>
                </a:solidFill>
                <a:effectLst/>
                <a:uLnTx/>
                <a:uFillTx/>
                <a:latin typeface="Arial" panose="020B0604020202020204"/>
                <a:ea typeface="+mn-ea"/>
                <a:cs typeface="+mn-cs"/>
              </a:rPr>
              <a:t>minimise</a:t>
            </a:r>
            <a:r>
              <a:rPr kumimoji="0" lang="en-US" sz="1400" b="0" i="0" u="none" strike="noStrike" kern="1200" cap="none" spc="0" normalizeH="0" baseline="0" noProof="0" dirty="0" smtClean="0">
                <a:ln>
                  <a:noFill/>
                </a:ln>
                <a:solidFill>
                  <a:srgbClr val="FFFFFF"/>
                </a:solidFill>
                <a:effectLst/>
                <a:uLnTx/>
                <a:uFillTx/>
                <a:latin typeface="Arial" panose="020B0604020202020204"/>
                <a:ea typeface="+mn-ea"/>
                <a:cs typeface="+mn-cs"/>
              </a:rPr>
              <a:t> contact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56,000 </a:t>
            </a:r>
            <a:r>
              <a:rPr kumimoji="0" lang="en-US" sz="1600" b="0" i="0" u="none" strike="noStrike" kern="1200" cap="none" spc="0" normalizeH="0" baseline="0" noProof="0" dirty="0" smtClean="0">
                <a:ln>
                  <a:noFill/>
                </a:ln>
                <a:solidFill>
                  <a:srgbClr val="FFFFFF"/>
                </a:solidFill>
                <a:effectLst/>
                <a:uLnTx/>
                <a:uFillTx/>
                <a:latin typeface="Arial" panose="020B0604020202020204"/>
                <a:ea typeface="+mn-ea"/>
                <a:cs typeface="+mn-cs"/>
              </a:rPr>
              <a:t>residents</a:t>
            </a: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US" sz="1800" b="1" i="0" u="none" strike="noStrike" kern="1200" cap="none" spc="0" normalizeH="0" baseline="0" noProof="0" dirty="0" smtClean="0">
                <a:ln>
                  <a:noFill/>
                </a:ln>
                <a:solidFill>
                  <a:srgbClr val="FFFFFF"/>
                </a:solidFill>
                <a:effectLst/>
                <a:uLnTx/>
                <a:uFillTx/>
                <a:latin typeface="Arial" panose="020B0604020202020204"/>
                <a:ea typeface="+mn-ea"/>
                <a:cs typeface="+mn-cs"/>
              </a:rPr>
              <a:t>(1 in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Arial" panose="020B0604020202020204"/>
                <a:ea typeface="+mn-ea"/>
                <a:cs typeface="+mn-cs"/>
              </a:rPr>
              <a:t>70+; eligible for annual flu jab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Arial" panose="020B0604020202020204"/>
                <a:ea typeface="+mn-ea"/>
                <a:cs typeface="+mn-cs"/>
              </a:rPr>
              <a:t>on medical grounds; pregnant</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7707040" y="5144113"/>
            <a:ext cx="17291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Arial" panose="020B0604020202020204"/>
                <a:ea typeface="+mn-ea"/>
                <a:cs typeface="+mn-cs"/>
              </a:rPr>
              <a:t>* People aged 60+ have also been identified as potentially being at higher risk. 26,100 residents are aged 60-69   </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7924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howing how access to different places  during the pandemic illustrating how lockdowns have impacted on these movements" title="Effects of lockdown on population movements"/>
          <p:cNvPicPr>
            <a:picLocks noChangeAspect="1"/>
          </p:cNvPicPr>
          <p:nvPr/>
        </p:nvPicPr>
        <p:blipFill>
          <a:blip r:embed="rId3"/>
          <a:stretch>
            <a:fillRect/>
          </a:stretch>
        </p:blipFill>
        <p:spPr>
          <a:xfrm>
            <a:off x="142221" y="2887616"/>
            <a:ext cx="11377778" cy="3394981"/>
          </a:xfrm>
          <a:prstGeom prst="rect">
            <a:avLst/>
          </a:prstGeom>
        </p:spPr>
      </p:pic>
      <p:sp>
        <p:nvSpPr>
          <p:cNvPr id="25" name="TextBox 24"/>
          <p:cNvSpPr txBox="1"/>
          <p:nvPr/>
        </p:nvSpPr>
        <p:spPr>
          <a:xfrm>
            <a:off x="0" y="6231834"/>
            <a:ext cx="12192000" cy="646331"/>
          </a:xfrm>
          <a:prstGeom prst="rect">
            <a:avLst/>
          </a:prstGeom>
          <a:solidFill>
            <a:schemeClr val="bg1"/>
          </a:solidFill>
        </p:spPr>
        <p:txBody>
          <a:bodyPr wrap="square" rIns="0" rtlCol="0">
            <a:spAutoFit/>
          </a:bodyPr>
          <a:lstStyle/>
          <a:p>
            <a:pPr marL="357188"/>
            <a:r>
              <a:rPr kumimoji="0" lang="en-GB" sz="1200" b="1" i="0" u="none" strike="noStrike" kern="1200" cap="none" spc="0" normalizeH="0" baseline="0" noProof="0" dirty="0" smtClean="0">
                <a:ln>
                  <a:noFill/>
                </a:ln>
                <a:solidFill>
                  <a:srgbClr val="282E2B"/>
                </a:solidFill>
                <a:effectLst/>
                <a:uLnTx/>
                <a:uFillTx/>
                <a:latin typeface="Arial" panose="020B0604020202020204"/>
              </a:rPr>
              <a:t> </a:t>
            </a:r>
            <a:r>
              <a:rPr kumimoji="0" lang="en-GB" sz="1200" b="1" i="0" u="none" strike="noStrike" kern="1200" cap="none" spc="0" normalizeH="0" noProof="0" dirty="0" smtClean="0">
                <a:ln>
                  <a:noFill/>
                </a:ln>
                <a:solidFill>
                  <a:srgbClr val="282E2B"/>
                </a:solidFill>
                <a:effectLst/>
                <a:uLnTx/>
                <a:uFillTx/>
                <a:latin typeface="Arial" panose="020B0604020202020204"/>
              </a:rPr>
              <a:t>   </a:t>
            </a:r>
            <a:r>
              <a:rPr kumimoji="0" lang="en-GB" sz="1200" b="1" i="0" u="none" strike="noStrike" kern="1200" cap="none" spc="0" normalizeH="0" baseline="0" noProof="0" dirty="0" smtClean="0">
                <a:ln>
                  <a:noFill/>
                </a:ln>
                <a:solidFill>
                  <a:srgbClr val="282E2B"/>
                </a:solidFill>
                <a:effectLst/>
                <a:uLnTx/>
                <a:uFillTx/>
                <a:latin typeface="Arial" panose="020B0604020202020204"/>
              </a:rPr>
              <a:t>Where can I find out more? </a:t>
            </a:r>
            <a:r>
              <a:rPr kumimoji="0" lang="en-GB" sz="1200" b="0" i="0" u="none" strike="noStrike" kern="1200" cap="none" spc="0" normalizeH="0" baseline="0" noProof="0" dirty="0" smtClean="0">
                <a:ln>
                  <a:noFill/>
                </a:ln>
                <a:solidFill>
                  <a:srgbClr val="282E2B"/>
                </a:solidFill>
                <a:effectLst/>
                <a:uLnTx/>
                <a:uFillTx/>
              </a:rPr>
              <a:t>This</a:t>
            </a:r>
            <a:r>
              <a:rPr kumimoji="0" lang="en-GB" sz="1200" b="0" i="0" u="none" strike="noStrike" kern="1200" cap="none" spc="0" normalizeH="0" noProof="0" dirty="0" smtClean="0">
                <a:ln>
                  <a:noFill/>
                </a:ln>
                <a:solidFill>
                  <a:srgbClr val="282E2B"/>
                </a:solidFill>
                <a:effectLst/>
                <a:uLnTx/>
                <a:uFillTx/>
              </a:rPr>
              <a:t> chart is updated daily on the </a:t>
            </a:r>
            <a:r>
              <a:rPr kumimoji="0" lang="en-GB" sz="1200" b="0" i="0" u="none" strike="noStrike" kern="1200" cap="none" spc="0" normalizeH="0" noProof="0" dirty="0" smtClean="0">
                <a:ln>
                  <a:noFill/>
                </a:ln>
                <a:solidFill>
                  <a:srgbClr val="282E2B"/>
                </a:solidFill>
                <a:effectLst/>
                <a:uLnTx/>
                <a:uFillTx/>
                <a:hlinkClick r:id="rId4"/>
              </a:rPr>
              <a:t>Data Orchard website</a:t>
            </a:r>
            <a:r>
              <a:rPr kumimoji="0" lang="en-GB" sz="1200" b="0" i="0" u="none" strike="noStrike" kern="1200" cap="none" spc="0" normalizeH="0" noProof="0" dirty="0" smtClean="0">
                <a:ln>
                  <a:noFill/>
                </a:ln>
                <a:solidFill>
                  <a:srgbClr val="282E2B"/>
                </a:solidFill>
                <a:effectLst/>
                <a:uLnTx/>
                <a:uFillTx/>
              </a:rPr>
              <a:t>, using data published by Google at</a:t>
            </a:r>
            <a:r>
              <a:rPr lang="en-GB" sz="1200" dirty="0" smtClean="0">
                <a:solidFill>
                  <a:srgbClr val="282E2B"/>
                </a:solidFill>
              </a:rPr>
              <a:t> </a:t>
            </a:r>
            <a:r>
              <a:rPr lang="en-GB" sz="1200" dirty="0" smtClean="0">
                <a:solidFill>
                  <a:srgbClr val="282E2B"/>
                </a:solidFill>
                <a:hlinkClick r:id="rId5"/>
              </a:rPr>
              <a:t>www.google.com/covid19/mobility/</a:t>
            </a:r>
            <a:r>
              <a:rPr lang="en-GB" sz="1200" dirty="0" smtClean="0">
                <a:solidFill>
                  <a:srgbClr val="282E2B"/>
                </a:solidFill>
              </a:rPr>
              <a:t>. </a:t>
            </a:r>
            <a:r>
              <a:rPr lang="en-US" sz="1200" dirty="0" smtClean="0"/>
              <a:t>The baseline is the median value, for the corresponding day of the week, during the five weeks 3 Jan–6 Feb 2020. Note that the data is based on movements of those who have opted to turn on location history in their Google accounts on their mobile devices. </a:t>
            </a:r>
            <a:endParaRPr lang="en-GB" sz="1200" dirty="0" smtClean="0"/>
          </a:p>
        </p:txBody>
      </p:sp>
      <p:sp>
        <p:nvSpPr>
          <p:cNvPr id="5" name="Rectangle 4"/>
          <p:cNvSpPr/>
          <p:nvPr/>
        </p:nvSpPr>
        <p:spPr>
          <a:xfrm>
            <a:off x="119338" y="548680"/>
            <a:ext cx="11809312" cy="1990902"/>
          </a:xfrm>
          <a:prstGeom prst="rect">
            <a:avLst/>
          </a:prstGeom>
        </p:spPr>
        <p:txBody>
          <a:bodyPr wrap="square" numCol="1" spcCol="360000">
            <a:noAutofit/>
          </a:bodyPr>
          <a:lstStyle/>
          <a:p>
            <a:pPr marL="180000" lvl="0" indent="-180000">
              <a:spcBef>
                <a:spcPts val="600"/>
              </a:spcBef>
              <a:buFont typeface="Arial" panose="020B0604020202020204" pitchFamily="34" charset="0"/>
              <a:buChar char="•"/>
              <a:defRPr/>
            </a:pPr>
            <a:r>
              <a:rPr lang="en-GB" sz="1400" dirty="0">
                <a:solidFill>
                  <a:srgbClr val="282E2B"/>
                </a:solidFill>
                <a:ea typeface="Times New Roman" panose="02020603050405020304" pitchFamily="18" charset="0"/>
              </a:rPr>
              <a:t>This chart shows average visits to different categories of places, using location data of Google users, compared to the beginning of 2020.</a:t>
            </a:r>
          </a:p>
          <a:p>
            <a:pPr marL="180000" lvl="0" indent="-180000">
              <a:spcBef>
                <a:spcPts val="600"/>
              </a:spcBef>
              <a:buFont typeface="Arial" panose="020B0604020202020204" pitchFamily="34" charset="0"/>
              <a:buChar char="•"/>
              <a:defRPr/>
            </a:pPr>
            <a:r>
              <a:rPr lang="en-GB" sz="1400" dirty="0">
                <a:solidFill>
                  <a:srgbClr val="282E2B"/>
                </a:solidFill>
                <a:ea typeface="Times New Roman" panose="02020603050405020304" pitchFamily="18" charset="0"/>
              </a:rPr>
              <a:t>Visits to all categories except residential seem to have </a:t>
            </a:r>
            <a:r>
              <a:rPr lang="en-GB" sz="1400" dirty="0" smtClean="0">
                <a:solidFill>
                  <a:srgbClr val="282E2B"/>
                </a:solidFill>
                <a:ea typeface="Times New Roman" panose="02020603050405020304" pitchFamily="18" charset="0"/>
              </a:rPr>
              <a:t>fallen </a:t>
            </a:r>
            <a:r>
              <a:rPr lang="en-GB" sz="1400" dirty="0">
                <a:solidFill>
                  <a:srgbClr val="282E2B"/>
                </a:solidFill>
                <a:ea typeface="Times New Roman" panose="02020603050405020304" pitchFamily="18" charset="0"/>
              </a:rPr>
              <a:t>during the current English national restrictions </a:t>
            </a:r>
            <a:r>
              <a:rPr lang="en-GB" sz="1400" dirty="0" smtClean="0">
                <a:solidFill>
                  <a:srgbClr val="282E2B"/>
                </a:solidFill>
                <a:ea typeface="Times New Roman" panose="02020603050405020304" pitchFamily="18" charset="0"/>
              </a:rPr>
              <a:t>(Lockdown 3), </a:t>
            </a:r>
            <a:r>
              <a:rPr lang="en-GB" sz="1400" dirty="0">
                <a:solidFill>
                  <a:srgbClr val="282E2B"/>
                </a:solidFill>
                <a:ea typeface="Times New Roman" panose="02020603050405020304" pitchFamily="18" charset="0"/>
              </a:rPr>
              <a:t>but not to the levels seen at the end of March</a:t>
            </a:r>
            <a:r>
              <a:rPr lang="en-GB" sz="1400" dirty="0" smtClean="0">
                <a:solidFill>
                  <a:srgbClr val="282E2B"/>
                </a:solidFill>
                <a:ea typeface="Times New Roman" panose="02020603050405020304" pitchFamily="18" charset="0"/>
              </a:rPr>
              <a:t>. This is probably to be expected, since more activity is permitted than in the spring.  The </a:t>
            </a:r>
            <a:r>
              <a:rPr lang="en-GB" sz="1400" dirty="0" smtClean="0">
                <a:solidFill>
                  <a:srgbClr val="282E2B"/>
                </a:solidFill>
                <a:ea typeface="Times New Roman" panose="02020603050405020304" pitchFamily="18" charset="0"/>
                <a:hlinkClick r:id="rId6" action="ppaction://hlinkfile"/>
              </a:rPr>
              <a:t>BBC</a:t>
            </a:r>
            <a:r>
              <a:rPr lang="en-GB" sz="1400" dirty="0" smtClean="0">
                <a:solidFill>
                  <a:srgbClr val="282E2B"/>
                </a:solidFill>
                <a:ea typeface="Times New Roman" panose="02020603050405020304" pitchFamily="18" charset="0"/>
              </a:rPr>
              <a:t> analysed the differences.</a:t>
            </a:r>
            <a:endParaRPr lang="en-GB" sz="1400" dirty="0">
              <a:solidFill>
                <a:srgbClr val="282E2B"/>
              </a:solidFill>
              <a:ea typeface="Times New Roman" panose="02020603050405020304" pitchFamily="18" charset="0"/>
            </a:endParaRPr>
          </a:p>
          <a:p>
            <a:pPr marL="180000" lvl="0" indent="-180000">
              <a:spcBef>
                <a:spcPts val="600"/>
              </a:spcBef>
              <a:buFont typeface="Arial" panose="020B0604020202020204" pitchFamily="34" charset="0"/>
              <a:buChar char="•"/>
            </a:pPr>
            <a:r>
              <a:rPr lang="en-GB" sz="1400" dirty="0">
                <a:solidFill>
                  <a:srgbClr val="282E2B"/>
                </a:solidFill>
                <a:ea typeface="Times New Roman" panose="02020603050405020304" pitchFamily="18" charset="0"/>
              </a:rPr>
              <a:t>Unsurprisingly, </a:t>
            </a:r>
            <a:r>
              <a:rPr lang="en-GB" sz="1400" b="1" dirty="0">
                <a:solidFill>
                  <a:schemeClr val="accent6">
                    <a:lumMod val="75000"/>
                  </a:schemeClr>
                </a:solidFill>
                <a:ea typeface="Times New Roman" panose="02020603050405020304" pitchFamily="18" charset="0"/>
              </a:rPr>
              <a:t>‘retail and recreation’</a:t>
            </a:r>
            <a:r>
              <a:rPr lang="en-GB" sz="1400" dirty="0">
                <a:solidFill>
                  <a:srgbClr val="282E2B"/>
                </a:solidFill>
                <a:ea typeface="Times New Roman" panose="02020603050405020304" pitchFamily="18" charset="0"/>
              </a:rPr>
              <a:t> – places like r</a:t>
            </a:r>
            <a:r>
              <a:rPr lang="en-US" sz="1400" dirty="0" err="1"/>
              <a:t>estaurants</a:t>
            </a:r>
            <a:r>
              <a:rPr lang="en-US" sz="1400" dirty="0"/>
              <a:t>, cafés, shopping </a:t>
            </a:r>
            <a:r>
              <a:rPr lang="en-US" sz="1400" dirty="0" err="1"/>
              <a:t>centres</a:t>
            </a:r>
            <a:r>
              <a:rPr lang="en-US" sz="1400" dirty="0"/>
              <a:t>, museums, libraries and cinemas </a:t>
            </a:r>
            <a:r>
              <a:rPr lang="en-GB" sz="1400" dirty="0">
                <a:solidFill>
                  <a:srgbClr val="282E2B"/>
                </a:solidFill>
                <a:ea typeface="Times New Roman" panose="02020603050405020304" pitchFamily="18" charset="0"/>
              </a:rPr>
              <a:t>which have had to </a:t>
            </a:r>
            <a:r>
              <a:rPr lang="en-GB" sz="1400" dirty="0" smtClean="0">
                <a:solidFill>
                  <a:srgbClr val="282E2B"/>
                </a:solidFill>
                <a:ea typeface="Times New Roman" panose="02020603050405020304" pitchFamily="18" charset="0"/>
              </a:rPr>
              <a:t>close again in the latest lockdown </a:t>
            </a:r>
            <a:r>
              <a:rPr lang="en-GB" sz="1400" dirty="0">
                <a:solidFill>
                  <a:srgbClr val="282E2B"/>
                </a:solidFill>
                <a:ea typeface="Times New Roman" panose="02020603050405020304" pitchFamily="18" charset="0"/>
              </a:rPr>
              <a:t>– have seen the sharpest </a:t>
            </a:r>
            <a:r>
              <a:rPr lang="en-GB" sz="1400" dirty="0" smtClean="0">
                <a:solidFill>
                  <a:srgbClr val="282E2B"/>
                </a:solidFill>
                <a:ea typeface="Times New Roman" panose="02020603050405020304" pitchFamily="18" charset="0"/>
              </a:rPr>
              <a:t>drop</a:t>
            </a:r>
            <a:r>
              <a:rPr lang="en-GB" sz="1400" dirty="0">
                <a:solidFill>
                  <a:srgbClr val="282E2B"/>
                </a:solidFill>
                <a:ea typeface="Times New Roman" panose="02020603050405020304" pitchFamily="18" charset="0"/>
              </a:rPr>
              <a:t> </a:t>
            </a:r>
            <a:r>
              <a:rPr lang="en-GB" sz="1400" dirty="0" smtClean="0">
                <a:solidFill>
                  <a:srgbClr val="282E2B"/>
                </a:solidFill>
                <a:ea typeface="Times New Roman" panose="02020603050405020304" pitchFamily="18" charset="0"/>
              </a:rPr>
              <a:t>and are currently 65% lower than baseline.  Visits to stations are 55% lower.</a:t>
            </a:r>
          </a:p>
          <a:p>
            <a:pPr marL="180000" lvl="0" indent="-180000">
              <a:spcBef>
                <a:spcPts val="600"/>
              </a:spcBef>
              <a:buFont typeface="Arial" panose="020B0604020202020204" pitchFamily="34" charset="0"/>
              <a:buChar char="•"/>
            </a:pPr>
            <a:r>
              <a:rPr lang="en-GB" sz="1400" dirty="0" smtClean="0">
                <a:solidFill>
                  <a:srgbClr val="282E2B"/>
                </a:solidFill>
                <a:ea typeface="Times New Roman" panose="02020603050405020304" pitchFamily="18" charset="0"/>
              </a:rPr>
              <a:t>After a post-Christmas increase, visits to </a:t>
            </a:r>
            <a:r>
              <a:rPr lang="en-GB" sz="1400" b="1" dirty="0" smtClean="0">
                <a:solidFill>
                  <a:schemeClr val="accent1"/>
                </a:solidFill>
                <a:ea typeface="Times New Roman" panose="02020603050405020304" pitchFamily="18" charset="0"/>
              </a:rPr>
              <a:t>workplaces </a:t>
            </a:r>
            <a:r>
              <a:rPr lang="en-GB" sz="1400" dirty="0" smtClean="0">
                <a:solidFill>
                  <a:srgbClr val="282E2B"/>
                </a:solidFill>
                <a:ea typeface="Times New Roman" panose="02020603050405020304" pitchFamily="18" charset="0"/>
              </a:rPr>
              <a:t>do seem to have levelled off around 40% lower than the baseline. This isn’t as low as in the spring (-60%), but will be affected by more places of work remaining open this time, e.g. early years childcare and health services.</a:t>
            </a:r>
          </a:p>
        </p:txBody>
      </p:sp>
      <p:sp>
        <p:nvSpPr>
          <p:cNvPr id="12" name="TextBox 11"/>
          <p:cNvSpPr txBox="1"/>
          <p:nvPr/>
        </p:nvSpPr>
        <p:spPr>
          <a:xfrm>
            <a:off x="608409" y="9217101"/>
            <a:ext cx="12192000" cy="646331"/>
          </a:xfrm>
          <a:prstGeom prst="rect">
            <a:avLst/>
          </a:prstGeom>
          <a:solidFill>
            <a:schemeClr val="bg1"/>
          </a:solidFill>
        </p:spPr>
        <p:txBody>
          <a:bodyPr wrap="square" rIns="0" rtlCol="0">
            <a:spAutoFit/>
          </a:bodyPr>
          <a:lstStyle/>
          <a:p>
            <a:pPr marL="357188"/>
            <a:r>
              <a:rPr kumimoji="0" lang="en-GB" sz="1200" b="1" i="0" u="none" strike="noStrike" kern="1200" cap="none" spc="0" normalizeH="0" baseline="0" noProof="0" dirty="0" smtClean="0">
                <a:ln>
                  <a:noFill/>
                </a:ln>
                <a:solidFill>
                  <a:srgbClr val="282E2B"/>
                </a:solidFill>
                <a:effectLst/>
                <a:uLnTx/>
                <a:uFillTx/>
                <a:latin typeface="Arial" panose="020B0604020202020204"/>
              </a:rPr>
              <a:t> </a:t>
            </a:r>
            <a:r>
              <a:rPr kumimoji="0" lang="en-GB" sz="1200" b="1" i="0" u="none" strike="noStrike" kern="1200" cap="none" spc="0" normalizeH="0" noProof="0" dirty="0" smtClean="0">
                <a:ln>
                  <a:noFill/>
                </a:ln>
                <a:solidFill>
                  <a:srgbClr val="282E2B"/>
                </a:solidFill>
                <a:effectLst/>
                <a:uLnTx/>
                <a:uFillTx/>
                <a:latin typeface="Arial" panose="020B0604020202020204"/>
              </a:rPr>
              <a:t>   </a:t>
            </a:r>
            <a:r>
              <a:rPr kumimoji="0" lang="en-GB" sz="1200" b="1" i="0" u="none" strike="noStrike" kern="1200" cap="none" spc="0" normalizeH="0" baseline="0" noProof="0" dirty="0" smtClean="0">
                <a:ln>
                  <a:noFill/>
                </a:ln>
                <a:solidFill>
                  <a:srgbClr val="282E2B"/>
                </a:solidFill>
                <a:effectLst/>
                <a:uLnTx/>
                <a:uFillTx/>
                <a:latin typeface="Arial" panose="020B0604020202020204"/>
              </a:rPr>
              <a:t>Where can I find out more? </a:t>
            </a:r>
            <a:r>
              <a:rPr kumimoji="0" lang="en-GB" sz="1200" b="0" i="0" u="none" strike="noStrike" kern="1200" cap="none" spc="0" normalizeH="0" baseline="0" noProof="0" dirty="0" smtClean="0">
                <a:ln>
                  <a:noFill/>
                </a:ln>
                <a:solidFill>
                  <a:srgbClr val="282E2B"/>
                </a:solidFill>
                <a:effectLst/>
                <a:uLnTx/>
                <a:uFillTx/>
              </a:rPr>
              <a:t>This</a:t>
            </a:r>
            <a:r>
              <a:rPr kumimoji="0" lang="en-GB" sz="1200" b="0" i="0" u="none" strike="noStrike" kern="1200" cap="none" spc="0" normalizeH="0" noProof="0" dirty="0" smtClean="0">
                <a:ln>
                  <a:noFill/>
                </a:ln>
                <a:solidFill>
                  <a:srgbClr val="282E2B"/>
                </a:solidFill>
                <a:effectLst/>
                <a:uLnTx/>
                <a:uFillTx/>
              </a:rPr>
              <a:t> chart is updated daily on the </a:t>
            </a:r>
            <a:r>
              <a:rPr kumimoji="0" lang="en-GB" sz="1200" b="0" i="0" u="none" strike="noStrike" kern="1200" cap="none" spc="0" normalizeH="0" noProof="0" dirty="0" smtClean="0">
                <a:ln>
                  <a:noFill/>
                </a:ln>
                <a:solidFill>
                  <a:srgbClr val="282E2B"/>
                </a:solidFill>
                <a:effectLst/>
                <a:uLnTx/>
                <a:uFillTx/>
                <a:hlinkClick r:id="rId4"/>
              </a:rPr>
              <a:t>Data Orchard website</a:t>
            </a:r>
            <a:r>
              <a:rPr kumimoji="0" lang="en-GB" sz="1200" b="0" i="0" u="none" strike="noStrike" kern="1200" cap="none" spc="0" normalizeH="0" noProof="0" dirty="0" smtClean="0">
                <a:ln>
                  <a:noFill/>
                </a:ln>
                <a:solidFill>
                  <a:srgbClr val="282E2B"/>
                </a:solidFill>
                <a:effectLst/>
                <a:uLnTx/>
                <a:uFillTx/>
              </a:rPr>
              <a:t>, using data published by Google at</a:t>
            </a:r>
            <a:r>
              <a:rPr lang="en-GB" sz="1200" dirty="0" smtClean="0">
                <a:solidFill>
                  <a:srgbClr val="282E2B"/>
                </a:solidFill>
              </a:rPr>
              <a:t> </a:t>
            </a:r>
            <a:r>
              <a:rPr lang="en-GB" sz="1200" dirty="0" smtClean="0">
                <a:solidFill>
                  <a:srgbClr val="282E2B"/>
                </a:solidFill>
                <a:hlinkClick r:id="rId5"/>
              </a:rPr>
              <a:t>www.google.com/covid19/mobility/</a:t>
            </a:r>
            <a:r>
              <a:rPr lang="en-GB" sz="1200" dirty="0" smtClean="0">
                <a:solidFill>
                  <a:srgbClr val="282E2B"/>
                </a:solidFill>
              </a:rPr>
              <a:t>. </a:t>
            </a:r>
            <a:r>
              <a:rPr lang="en-US" sz="1200" dirty="0" smtClean="0"/>
              <a:t>The baseline is the median value, for the corresponding day of the week, during the five weeks 3 Jan–6 Feb 2020. Note that the data is based on movements of those who have opted to turn on location history in their Google accounts on their mobile devices. </a:t>
            </a:r>
            <a:endParaRPr lang="en-GB" sz="1200" dirty="0" smtClean="0"/>
          </a:p>
        </p:txBody>
      </p:sp>
      <p:pic>
        <p:nvPicPr>
          <p:cNvPr id="11" name="Picture 10"/>
          <p:cNvPicPr>
            <a:picLocks noChangeAspect="1"/>
          </p:cNvPicPr>
          <p:nvPr/>
        </p:nvPicPr>
        <p:blipFill rotWithShape="1">
          <a:blip r:embed="rId7">
            <a:clrChange>
              <a:clrFrom>
                <a:srgbClr val="FFFFFF"/>
              </a:clrFrom>
              <a:clrTo>
                <a:srgbClr val="FFFFFF">
                  <a:alpha val="0"/>
                </a:srgbClr>
              </a:clrTo>
            </a:clrChange>
          </a:blip>
          <a:srcRect l="8548"/>
          <a:stretch/>
        </p:blipFill>
        <p:spPr>
          <a:xfrm>
            <a:off x="163580" y="6199027"/>
            <a:ext cx="377226" cy="384543"/>
          </a:xfrm>
          <a:prstGeom prst="rect">
            <a:avLst/>
          </a:prstGeom>
        </p:spPr>
      </p:pic>
      <p:sp>
        <p:nvSpPr>
          <p:cNvPr id="2" name="Title 1"/>
          <p:cNvSpPr>
            <a:spLocks noGrp="1"/>
          </p:cNvSpPr>
          <p:nvPr>
            <p:ph type="title"/>
          </p:nvPr>
        </p:nvSpPr>
        <p:spPr>
          <a:xfrm>
            <a:off x="0" y="77097"/>
            <a:ext cx="11519999" cy="471583"/>
          </a:xfrm>
        </p:spPr>
        <p:txBody>
          <a:bodyPr>
            <a:normAutofit/>
          </a:bodyPr>
          <a:lstStyle/>
          <a:p>
            <a:r>
              <a:rPr lang="en-GB" sz="2000" b="1" dirty="0" smtClean="0">
                <a:cs typeface="Arial" panose="020B0604020202020204" pitchFamily="34" charset="0"/>
              </a:rPr>
              <a:t>Effects of lockdown on population movement</a:t>
            </a:r>
            <a:endParaRPr lang="en-GB" sz="2000" dirty="0"/>
          </a:p>
        </p:txBody>
      </p:sp>
      <p:grpSp>
        <p:nvGrpSpPr>
          <p:cNvPr id="23" name="Group 22"/>
          <p:cNvGrpSpPr/>
          <p:nvPr/>
        </p:nvGrpSpPr>
        <p:grpSpPr>
          <a:xfrm>
            <a:off x="568671" y="2733360"/>
            <a:ext cx="11903077" cy="3214187"/>
            <a:chOff x="571287" y="1869264"/>
            <a:chExt cx="11903077" cy="3214187"/>
          </a:xfrm>
        </p:grpSpPr>
        <p:grpSp>
          <p:nvGrpSpPr>
            <p:cNvPr id="22" name="Group 21"/>
            <p:cNvGrpSpPr/>
            <p:nvPr/>
          </p:nvGrpSpPr>
          <p:grpSpPr>
            <a:xfrm>
              <a:off x="986048" y="2238768"/>
              <a:ext cx="11488316" cy="2844683"/>
              <a:chOff x="1067107" y="2382784"/>
              <a:chExt cx="11488316" cy="2844683"/>
            </a:xfrm>
          </p:grpSpPr>
          <p:grpSp>
            <p:nvGrpSpPr>
              <p:cNvPr id="7" name="Group 6" descr="Line chart showing how visits to places retail and recreation have fallen the most during November, compared to the beginning of 2020 " title="Line chart showing population movements during 2020"/>
              <p:cNvGrpSpPr/>
              <p:nvPr/>
            </p:nvGrpSpPr>
            <p:grpSpPr>
              <a:xfrm>
                <a:off x="1067107" y="2382784"/>
                <a:ext cx="11488316" cy="2307679"/>
                <a:chOff x="970626" y="3013758"/>
                <a:chExt cx="11488316" cy="2307679"/>
              </a:xfrm>
            </p:grpSpPr>
            <p:grpSp>
              <p:nvGrpSpPr>
                <p:cNvPr id="8" name="Group 7" descr="Line chart showing trends in visits to different categories of places in Herefordshire throughout 2020" title="Chart showing Google mobility data"/>
                <p:cNvGrpSpPr/>
                <p:nvPr/>
              </p:nvGrpSpPr>
              <p:grpSpPr>
                <a:xfrm>
                  <a:off x="10742771" y="3956961"/>
                  <a:ext cx="1716171" cy="1364476"/>
                  <a:chOff x="9456982" y="2992552"/>
                  <a:chExt cx="1655174" cy="1144818"/>
                </a:xfrm>
              </p:grpSpPr>
              <p:grpSp>
                <p:nvGrpSpPr>
                  <p:cNvPr id="9" name="Group 8"/>
                  <p:cNvGrpSpPr/>
                  <p:nvPr/>
                </p:nvGrpSpPr>
                <p:grpSpPr>
                  <a:xfrm>
                    <a:off x="9456982" y="2992552"/>
                    <a:ext cx="1639683" cy="1144818"/>
                    <a:chOff x="10217061" y="2946515"/>
                    <a:chExt cx="1639683" cy="1144818"/>
                  </a:xfrm>
                </p:grpSpPr>
                <p:sp>
                  <p:nvSpPr>
                    <p:cNvPr id="14" name="TextBox 13"/>
                    <p:cNvSpPr txBox="1"/>
                    <p:nvPr/>
                  </p:nvSpPr>
                  <p:spPr>
                    <a:xfrm>
                      <a:off x="10232553" y="3196814"/>
                      <a:ext cx="1476102" cy="276999"/>
                    </a:xfrm>
                    <a:prstGeom prst="rect">
                      <a:avLst/>
                    </a:prstGeom>
                    <a:noFill/>
                  </p:spPr>
                  <p:txBody>
                    <a:bodyPr wrap="square" rtlCol="0">
                      <a:spAutoFit/>
                    </a:bodyPr>
                    <a:lstStyle/>
                    <a:p>
                      <a:r>
                        <a:rPr lang="en-GB" sz="1200" dirty="0" smtClean="0">
                          <a:solidFill>
                            <a:srgbClr val="FF7C80"/>
                          </a:solidFill>
                        </a:rPr>
                        <a:t>Parks</a:t>
                      </a:r>
                      <a:endParaRPr lang="en-GB" sz="1200" dirty="0">
                        <a:solidFill>
                          <a:srgbClr val="FF7C80"/>
                        </a:solidFill>
                      </a:endParaRPr>
                    </a:p>
                  </p:txBody>
                </p:sp>
                <p:sp>
                  <p:nvSpPr>
                    <p:cNvPr id="15" name="TextBox 14"/>
                    <p:cNvSpPr txBox="1"/>
                    <p:nvPr/>
                  </p:nvSpPr>
                  <p:spPr>
                    <a:xfrm>
                      <a:off x="10232553" y="3814334"/>
                      <a:ext cx="1476102" cy="276999"/>
                    </a:xfrm>
                    <a:prstGeom prst="rect">
                      <a:avLst/>
                    </a:prstGeom>
                    <a:noFill/>
                  </p:spPr>
                  <p:txBody>
                    <a:bodyPr wrap="square" rtlCol="0">
                      <a:spAutoFit/>
                    </a:bodyPr>
                    <a:lstStyle/>
                    <a:p>
                      <a:r>
                        <a:rPr lang="en-GB" sz="1200" dirty="0" smtClean="0">
                          <a:solidFill>
                            <a:srgbClr val="990033"/>
                          </a:solidFill>
                        </a:rPr>
                        <a:t>Retail &amp; recreation</a:t>
                      </a:r>
                      <a:endParaRPr lang="en-GB" sz="1200" dirty="0">
                        <a:solidFill>
                          <a:srgbClr val="990033"/>
                        </a:solidFill>
                      </a:endParaRPr>
                    </a:p>
                  </p:txBody>
                </p:sp>
                <p:sp>
                  <p:nvSpPr>
                    <p:cNvPr id="16" name="TextBox 15"/>
                    <p:cNvSpPr txBox="1"/>
                    <p:nvPr/>
                  </p:nvSpPr>
                  <p:spPr>
                    <a:xfrm>
                      <a:off x="10232553" y="2946515"/>
                      <a:ext cx="1476102" cy="276999"/>
                    </a:xfrm>
                    <a:prstGeom prst="rect">
                      <a:avLst/>
                    </a:prstGeom>
                    <a:noFill/>
                  </p:spPr>
                  <p:txBody>
                    <a:bodyPr wrap="square" rtlCol="0">
                      <a:spAutoFit/>
                    </a:bodyPr>
                    <a:lstStyle/>
                    <a:p>
                      <a:r>
                        <a:rPr lang="en-GB" sz="1200" dirty="0" smtClean="0">
                          <a:solidFill>
                            <a:schemeClr val="bg1">
                              <a:lumMod val="50000"/>
                            </a:schemeClr>
                          </a:solidFill>
                        </a:rPr>
                        <a:t>Residential</a:t>
                      </a:r>
                      <a:endParaRPr lang="en-GB" sz="1200" dirty="0">
                        <a:solidFill>
                          <a:schemeClr val="bg1">
                            <a:lumMod val="50000"/>
                          </a:schemeClr>
                        </a:solidFill>
                      </a:endParaRPr>
                    </a:p>
                  </p:txBody>
                </p:sp>
                <p:sp>
                  <p:nvSpPr>
                    <p:cNvPr id="17" name="TextBox 16"/>
                    <p:cNvSpPr txBox="1"/>
                    <p:nvPr/>
                  </p:nvSpPr>
                  <p:spPr>
                    <a:xfrm>
                      <a:off x="10232553" y="3697786"/>
                      <a:ext cx="1476103" cy="276999"/>
                    </a:xfrm>
                    <a:prstGeom prst="rect">
                      <a:avLst/>
                    </a:prstGeom>
                    <a:noFill/>
                  </p:spPr>
                  <p:txBody>
                    <a:bodyPr wrap="square" rtlCol="0">
                      <a:spAutoFit/>
                    </a:bodyPr>
                    <a:lstStyle/>
                    <a:p>
                      <a:r>
                        <a:rPr lang="en-GB" sz="1200" dirty="0" smtClean="0">
                          <a:solidFill>
                            <a:srgbClr val="669900"/>
                          </a:solidFill>
                        </a:rPr>
                        <a:t>Stations</a:t>
                      </a:r>
                      <a:endParaRPr lang="en-GB" sz="1200" dirty="0">
                        <a:solidFill>
                          <a:srgbClr val="669900"/>
                        </a:solidFill>
                      </a:endParaRPr>
                    </a:p>
                  </p:txBody>
                </p:sp>
                <p:sp>
                  <p:nvSpPr>
                    <p:cNvPr id="18" name="TextBox 17"/>
                    <p:cNvSpPr txBox="1"/>
                    <p:nvPr/>
                  </p:nvSpPr>
                  <p:spPr>
                    <a:xfrm>
                      <a:off x="10217061" y="3546436"/>
                      <a:ext cx="1639683" cy="276999"/>
                    </a:xfrm>
                    <a:prstGeom prst="rect">
                      <a:avLst/>
                    </a:prstGeom>
                    <a:noFill/>
                  </p:spPr>
                  <p:txBody>
                    <a:bodyPr wrap="square" rtlCol="0">
                      <a:spAutoFit/>
                    </a:bodyPr>
                    <a:lstStyle/>
                    <a:p>
                      <a:r>
                        <a:rPr lang="en-GB" sz="1200" dirty="0" smtClean="0">
                          <a:solidFill>
                            <a:srgbClr val="FF9900"/>
                          </a:solidFill>
                        </a:rPr>
                        <a:t>Workplaces</a:t>
                      </a:r>
                      <a:endParaRPr lang="en-GB" sz="1200" dirty="0">
                        <a:solidFill>
                          <a:srgbClr val="FF9900"/>
                        </a:solidFill>
                      </a:endParaRPr>
                    </a:p>
                  </p:txBody>
                </p:sp>
              </p:grpSp>
              <p:sp>
                <p:nvSpPr>
                  <p:cNvPr id="10" name="TextBox 9"/>
                  <p:cNvSpPr txBox="1"/>
                  <p:nvPr/>
                </p:nvSpPr>
                <p:spPr>
                  <a:xfrm>
                    <a:off x="9472474" y="3421813"/>
                    <a:ext cx="1639682" cy="280482"/>
                  </a:xfrm>
                  <a:prstGeom prst="rect">
                    <a:avLst/>
                  </a:prstGeom>
                  <a:noFill/>
                </p:spPr>
                <p:txBody>
                  <a:bodyPr wrap="square" rtlCol="0">
                    <a:spAutoFit/>
                  </a:bodyPr>
                  <a:lstStyle/>
                  <a:p>
                    <a:r>
                      <a:rPr lang="en-GB" sz="1200" dirty="0" smtClean="0">
                        <a:solidFill>
                          <a:srgbClr val="009999"/>
                        </a:solidFill>
                      </a:rPr>
                      <a:t>Grocery &amp; pharmacy</a:t>
                    </a:r>
                    <a:endParaRPr lang="en-GB" sz="1200" dirty="0">
                      <a:solidFill>
                        <a:srgbClr val="009999"/>
                      </a:solidFill>
                    </a:endParaRPr>
                  </a:p>
                </p:txBody>
              </p:sp>
            </p:grpSp>
            <p:sp>
              <p:nvSpPr>
                <p:cNvPr id="6" name="Down Arrow Callout 5"/>
                <p:cNvSpPr/>
                <p:nvPr/>
              </p:nvSpPr>
              <p:spPr>
                <a:xfrm>
                  <a:off x="970626" y="3066686"/>
                  <a:ext cx="1856936" cy="819944"/>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First full national lockdown (23 Mar)</a:t>
                  </a:r>
                  <a:endParaRPr lang="en-GB" sz="1400" dirty="0"/>
                </a:p>
              </p:txBody>
            </p:sp>
            <p:sp>
              <p:nvSpPr>
                <p:cNvPr id="19" name="Down Arrow Callout 18"/>
                <p:cNvSpPr/>
                <p:nvPr/>
              </p:nvSpPr>
              <p:spPr>
                <a:xfrm>
                  <a:off x="8603474" y="3013758"/>
                  <a:ext cx="1856936" cy="804012"/>
                </a:xfrm>
                <a:prstGeom prst="downArrowCallout">
                  <a:avLst>
                    <a:gd name="adj1" fmla="val 27106"/>
                    <a:gd name="adj2" fmla="val 25000"/>
                    <a:gd name="adj3" fmla="val 21841"/>
                    <a:gd name="adj4" fmla="val 63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New national lockdown (5 Jan)</a:t>
                  </a:r>
                  <a:endParaRPr lang="en-GB" sz="1400" dirty="0"/>
                </a:p>
              </p:txBody>
            </p:sp>
          </p:grpSp>
          <p:sp>
            <p:nvSpPr>
              <p:cNvPr id="13" name="Up Arrow Callout 12"/>
              <p:cNvSpPr/>
              <p:nvPr/>
            </p:nvSpPr>
            <p:spPr>
              <a:xfrm>
                <a:off x="7691843" y="4525510"/>
                <a:ext cx="1647157" cy="701957"/>
              </a:xfrm>
              <a:prstGeom prst="upArrowCallout">
                <a:avLst>
                  <a:gd name="adj1" fmla="val 61073"/>
                  <a:gd name="adj2" fmla="val 49049"/>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English lockdown 2.0 (5 Nov-2 Dec)</a:t>
                </a:r>
              </a:p>
            </p:txBody>
          </p:sp>
        </p:grpSp>
        <p:sp>
          <p:nvSpPr>
            <p:cNvPr id="20" name="TextBox 19"/>
            <p:cNvSpPr txBox="1"/>
            <p:nvPr/>
          </p:nvSpPr>
          <p:spPr>
            <a:xfrm>
              <a:off x="571287" y="1869264"/>
              <a:ext cx="5170677" cy="369332"/>
            </a:xfrm>
            <a:prstGeom prst="rect">
              <a:avLst/>
            </a:prstGeom>
            <a:noFill/>
          </p:spPr>
          <p:txBody>
            <a:bodyPr wrap="square" rtlCol="0">
              <a:spAutoFit/>
            </a:bodyPr>
            <a:lstStyle/>
            <a:p>
              <a:r>
                <a:rPr lang="en-GB" b="1" dirty="0" smtClean="0"/>
                <a:t>Changing visits in Herefordshire to…</a:t>
              </a:r>
              <a:endParaRPr lang="en-GB" b="1" dirty="0"/>
            </a:p>
          </p:txBody>
        </p:sp>
      </p:grpSp>
    </p:spTree>
    <p:extLst>
      <p:ext uri="{BB962C8B-B14F-4D97-AF65-F5344CB8AC3E}">
        <p14:creationId xmlns:p14="http://schemas.microsoft.com/office/powerpoint/2010/main" val="244228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1008112"/>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1052736"/>
            <a:ext cx="11519999" cy="4829294"/>
          </a:xfrm>
        </p:spPr>
        <p:txBody>
          <a:bodyPr>
            <a:normAutofit fontScale="85000" lnSpcReduction="20000"/>
          </a:bodyPr>
          <a:lstStyle/>
          <a:p>
            <a:pPr>
              <a:lnSpc>
                <a:spcPct val="110000"/>
              </a:lnSpc>
            </a:pPr>
            <a:r>
              <a:rPr lang="en-GB" dirty="0" smtClean="0"/>
              <a:t>Wider vulnerabilities</a:t>
            </a:r>
          </a:p>
          <a:p>
            <a:pPr lvl="1">
              <a:lnSpc>
                <a:spcPct val="110000"/>
              </a:lnSpc>
            </a:pPr>
            <a:r>
              <a:rPr lang="en-GB" sz="2000" dirty="0" smtClean="0"/>
              <a:t>A factsheet of the numbers of people in Herefordshire likely to be affected by different aspects of the virus and the measures taken to control its spread can be downloaded from the </a:t>
            </a:r>
            <a:r>
              <a:rPr lang="en-GB" sz="2000" dirty="0" smtClean="0">
                <a:solidFill>
                  <a:srgbClr val="FF0000"/>
                </a:solidFill>
                <a:hlinkClick r:id="rId2"/>
              </a:rPr>
              <a:t>Understanding Herefordshire website </a:t>
            </a:r>
            <a:r>
              <a:rPr lang="en-GB" sz="1900" dirty="0" smtClean="0"/>
              <a:t>(produced March 2020)</a:t>
            </a:r>
          </a:p>
          <a:p>
            <a:pPr lvl="1">
              <a:lnSpc>
                <a:spcPct val="110000"/>
              </a:lnSpc>
            </a:pPr>
            <a:r>
              <a:rPr lang="en-GB" sz="2000" dirty="0"/>
              <a:t>A monthly monitor of key economic recovery indicators: contact the </a:t>
            </a:r>
            <a:r>
              <a:rPr lang="en-GB" sz="2000" dirty="0" smtClean="0">
                <a:hlinkClick r:id="rId3"/>
              </a:rPr>
              <a:t>intelligence unit</a:t>
            </a:r>
            <a:endParaRPr lang="en-GB" sz="2000" dirty="0" smtClean="0"/>
          </a:p>
          <a:p>
            <a:pPr marL="457177" lvl="1" indent="0">
              <a:lnSpc>
                <a:spcPct val="110000"/>
              </a:lnSpc>
              <a:buNone/>
            </a:pPr>
            <a:endParaRPr lang="en-GB" sz="2000" dirty="0" smtClean="0"/>
          </a:p>
          <a:p>
            <a:pPr>
              <a:lnSpc>
                <a:spcPct val="110000"/>
              </a:lnSpc>
            </a:pPr>
            <a:r>
              <a:rPr lang="en-GB" sz="2400" dirty="0" smtClean="0"/>
              <a:t>New research and open access analytical tools are continually emerging. As well as the sources linked to throughout these slides, you may be interested in: </a:t>
            </a:r>
            <a:endParaRPr lang="en-GB" sz="2400" dirty="0"/>
          </a:p>
          <a:p>
            <a:pPr lvl="1">
              <a:lnSpc>
                <a:spcPct val="110000"/>
              </a:lnSpc>
            </a:pPr>
            <a:r>
              <a:rPr lang="en-US" sz="2000" dirty="0" smtClean="0">
                <a:hlinkClick r:id="rId4"/>
              </a:rPr>
              <a:t>The Office for National Statistics' daily coronavirus roundup</a:t>
            </a:r>
            <a:r>
              <a:rPr lang="en-US" sz="2000" dirty="0" smtClean="0"/>
              <a:t>: the latest research into the effects on the economy and society</a:t>
            </a:r>
          </a:p>
          <a:p>
            <a:pPr lvl="1">
              <a:lnSpc>
                <a:spcPct val="110000"/>
              </a:lnSpc>
            </a:pPr>
            <a:r>
              <a:rPr lang="en-US" sz="2000" dirty="0" smtClean="0">
                <a:hlinkClick r:id="rId5"/>
              </a:rPr>
              <a:t>The </a:t>
            </a:r>
            <a:r>
              <a:rPr lang="en-US" sz="2000" dirty="0">
                <a:hlinkClick r:id="rId5"/>
              </a:rPr>
              <a:t>Health Foundation - COVID-19 policy </a:t>
            </a:r>
            <a:r>
              <a:rPr lang="en-US" sz="2000" dirty="0" smtClean="0">
                <a:hlinkClick r:id="rId5"/>
              </a:rPr>
              <a:t>tracker</a:t>
            </a:r>
            <a:r>
              <a:rPr lang="en-US" sz="2000" dirty="0" smtClean="0"/>
              <a:t>: an interactive timeline of key events and government policy announcements related to coronavirus</a:t>
            </a:r>
          </a:p>
          <a:p>
            <a:pPr lvl="1">
              <a:lnSpc>
                <a:spcPct val="110000"/>
              </a:lnSpc>
            </a:pPr>
            <a:r>
              <a:rPr lang="en-US" sz="2000" dirty="0" smtClean="0"/>
              <a:t>An </a:t>
            </a:r>
            <a:r>
              <a:rPr lang="en-US" sz="2000" dirty="0" smtClean="0">
                <a:hlinkClick r:id="rId6"/>
              </a:rPr>
              <a:t>LG Inform dashboard </a:t>
            </a:r>
            <a:r>
              <a:rPr lang="en-US" sz="2000" dirty="0" smtClean="0"/>
              <a:t>tailored to Herefordshire &amp; Worcestershire, showing daily updates in cases and comparisons with other areas.</a:t>
            </a:r>
          </a:p>
          <a:p>
            <a:pPr lvl="1">
              <a:lnSpc>
                <a:spcPct val="110000"/>
              </a:lnSpc>
            </a:pPr>
            <a:r>
              <a:rPr lang="en-US" sz="2000" dirty="0" smtClean="0"/>
              <a:t>A </a:t>
            </a:r>
            <a:r>
              <a:rPr lang="en-US" sz="2000" dirty="0" smtClean="0">
                <a:hlinkClick r:id="rId7"/>
              </a:rPr>
              <a:t>Herefordshire Council dashboard</a:t>
            </a:r>
            <a:r>
              <a:rPr lang="en-US" sz="2000" dirty="0"/>
              <a:t> provides up to date information on cases in the county and provides links to other useful </a:t>
            </a:r>
            <a:r>
              <a:rPr lang="en-US" sz="2000" dirty="0" smtClean="0"/>
              <a:t>information.</a:t>
            </a:r>
            <a:endParaRPr lang="en-US" sz="2000" dirty="0"/>
          </a:p>
          <a:p>
            <a:pPr lvl="1"/>
            <a:endParaRPr lang="en-GB"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1295" y="539367"/>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221295" y="1340768"/>
            <a:ext cx="11520000" cy="4554314"/>
          </a:xfrm>
        </p:spPr>
        <p:txBody>
          <a:bodyPr>
            <a:normAutofit/>
          </a:bodyPr>
          <a:lstStyle/>
          <a:p>
            <a:pPr marL="514350" indent="-514350">
              <a:buAutoNum type="arabicPeriod"/>
            </a:pPr>
            <a:r>
              <a:rPr lang="en-GB" sz="2000" dirty="0"/>
              <a:t>Key messages (</a:t>
            </a:r>
            <a:r>
              <a:rPr lang="en-GB" sz="2000" dirty="0">
                <a:hlinkClick r:id="rId3" action="ppaction://hlinksldjump"/>
              </a:rPr>
              <a:t>slide 3</a:t>
            </a:r>
            <a:r>
              <a:rPr lang="en-GB" sz="2000" dirty="0"/>
              <a:t>)</a:t>
            </a:r>
          </a:p>
          <a:p>
            <a:pPr marL="514350" indent="-514350">
              <a:buAutoNum type="arabicPeriod"/>
            </a:pPr>
            <a:r>
              <a:rPr lang="en-GB" sz="2000" dirty="0"/>
              <a:t>COVID-19 testing (</a:t>
            </a:r>
            <a:r>
              <a:rPr lang="en-GB" sz="2000" u="sng" dirty="0">
                <a:solidFill>
                  <a:srgbClr val="00B0F0"/>
                </a:solidFill>
                <a:hlinkClick r:id="rId4" action="ppaction://hlinksldjump"/>
              </a:rPr>
              <a:t>slides </a:t>
            </a:r>
            <a:r>
              <a:rPr lang="en-GB" sz="2000" u="sng" dirty="0">
                <a:solidFill>
                  <a:srgbClr val="00B0F0"/>
                </a:solidFill>
              </a:rPr>
              <a:t>4-5</a:t>
            </a:r>
            <a:r>
              <a:rPr lang="en-GB" sz="2000" dirty="0"/>
              <a:t>), </a:t>
            </a:r>
          </a:p>
          <a:p>
            <a:pPr marL="514350" indent="-514350">
              <a:buAutoNum type="arabicPeriod"/>
            </a:pPr>
            <a:r>
              <a:rPr lang="en-GB" sz="2000" dirty="0"/>
              <a:t>COVID-19 cases (</a:t>
            </a:r>
            <a:r>
              <a:rPr lang="en-GB" sz="2000" u="sng" dirty="0">
                <a:solidFill>
                  <a:srgbClr val="00B0F0"/>
                </a:solidFill>
                <a:hlinkClick r:id="rId4" action="ppaction://hlinksldjump"/>
              </a:rPr>
              <a:t>slides </a:t>
            </a:r>
            <a:r>
              <a:rPr lang="en-GB" sz="2000" u="sng" dirty="0">
                <a:solidFill>
                  <a:srgbClr val="00B0F0"/>
                </a:solidFill>
              </a:rPr>
              <a:t>6-8</a:t>
            </a:r>
            <a:r>
              <a:rPr lang="en-GB" sz="2000" dirty="0"/>
              <a:t>), including demographics (</a:t>
            </a:r>
            <a:r>
              <a:rPr lang="en-GB" sz="2000" dirty="0">
                <a:hlinkClick r:id="rId5" action="ppaction://hlinksldjump"/>
              </a:rPr>
              <a:t>slide 9-10)</a:t>
            </a:r>
            <a:r>
              <a:rPr lang="en-GB" sz="2000" dirty="0"/>
              <a:t> and local areas (</a:t>
            </a:r>
            <a:r>
              <a:rPr lang="en-GB" sz="2000" dirty="0">
                <a:hlinkClick r:id="rId6" action="ppaction://hlinksldjump"/>
              </a:rPr>
              <a:t>slides 11-12)</a:t>
            </a:r>
            <a:endParaRPr lang="en-GB" sz="2000" dirty="0"/>
          </a:p>
          <a:p>
            <a:pPr marL="514350" indent="-514350">
              <a:buFont typeface="Arial"/>
              <a:buAutoNum type="arabicPeriod"/>
            </a:pPr>
            <a:r>
              <a:rPr lang="en-GB" sz="2000" dirty="0"/>
              <a:t>Patients admitted to hospital (</a:t>
            </a:r>
            <a:r>
              <a:rPr lang="en-GB" sz="2000" dirty="0">
                <a:hlinkClick r:id="rId5" action="ppaction://hlinksldjump"/>
              </a:rPr>
              <a:t>slide 13</a:t>
            </a:r>
            <a:r>
              <a:rPr lang="en-GB" sz="2000" dirty="0"/>
              <a:t>)</a:t>
            </a:r>
          </a:p>
          <a:p>
            <a:pPr marL="514350" indent="-514350">
              <a:buFont typeface="Arial"/>
              <a:buAutoNum type="arabicPeriod"/>
            </a:pPr>
            <a:r>
              <a:rPr lang="en-GB" sz="2000" dirty="0"/>
              <a:t>Profile of deaths: published data (</a:t>
            </a:r>
            <a:r>
              <a:rPr lang="en-GB" sz="2000" dirty="0">
                <a:hlinkClick r:id="rId5" action="ppaction://hlinksldjump"/>
              </a:rPr>
              <a:t>slide 14-15</a:t>
            </a:r>
            <a:r>
              <a:rPr lang="en-GB" sz="2000" dirty="0"/>
              <a:t>)</a:t>
            </a:r>
          </a:p>
          <a:p>
            <a:pPr marL="514350" indent="-514350">
              <a:buFont typeface="Arial"/>
              <a:buAutoNum type="arabicPeriod"/>
            </a:pPr>
            <a:r>
              <a:rPr lang="en-GB" sz="2000" dirty="0"/>
              <a:t>Wider impacts – national restrictions (</a:t>
            </a:r>
            <a:r>
              <a:rPr lang="en-GB" sz="2000" dirty="0">
                <a:hlinkClick r:id="rId5" action="ppaction://hlinksldjump"/>
              </a:rPr>
              <a:t>slide 16</a:t>
            </a:r>
            <a:r>
              <a:rPr lang="en-GB" sz="2000" dirty="0"/>
              <a:t>)</a:t>
            </a:r>
          </a:p>
          <a:p>
            <a:pPr marL="514350" indent="-514350">
              <a:buFont typeface="Arial"/>
              <a:buAutoNum type="arabicPeriod"/>
            </a:pPr>
            <a:r>
              <a:rPr lang="en-GB" sz="2000" dirty="0"/>
              <a:t>Effects of lockdown on population movement (</a:t>
            </a:r>
            <a:r>
              <a:rPr lang="en-GB" sz="2000" dirty="0">
                <a:hlinkClick r:id="rId5" action="ppaction://hlinksldjump"/>
              </a:rPr>
              <a:t>slide 17</a:t>
            </a:r>
            <a:r>
              <a:rPr lang="en-GB" sz="2000" dirty="0"/>
              <a:t>)</a:t>
            </a:r>
          </a:p>
          <a:p>
            <a:pPr marL="514350" indent="-514350">
              <a:buFont typeface="Arial"/>
              <a:buAutoNum type="arabicPeriod"/>
            </a:pPr>
            <a:r>
              <a:rPr lang="en-GB" sz="2000" dirty="0"/>
              <a:t>Other resources (</a:t>
            </a:r>
            <a:r>
              <a:rPr lang="en-GB" sz="2000" dirty="0">
                <a:hlinkClick r:id="rId5" action="ppaction://hlinksldjump"/>
              </a:rPr>
              <a:t>slide 18</a:t>
            </a:r>
            <a:r>
              <a:rPr lang="en-GB" sz="2000" dirty="0"/>
              <a:t>)</a:t>
            </a:r>
          </a:p>
          <a:p>
            <a:pPr marL="514350" indent="-514350">
              <a:buFont typeface="Arial"/>
              <a:buAutoNum type="arabicPeriod"/>
            </a:pPr>
            <a:endParaRPr lang="en-GB" sz="2000" dirty="0"/>
          </a:p>
          <a:p>
            <a:pPr marL="0" indent="0">
              <a:buNone/>
            </a:pPr>
            <a:endParaRPr lang="en-GB" sz="2000" dirty="0" smtClean="0"/>
          </a:p>
        </p:txBody>
      </p:sp>
      <p:sp>
        <p:nvSpPr>
          <p:cNvPr id="7" name="TextBox 6"/>
          <p:cNvSpPr txBox="1"/>
          <p:nvPr/>
        </p:nvSpPr>
        <p:spPr>
          <a:xfrm>
            <a:off x="276017" y="5525192"/>
            <a:ext cx="11520000" cy="523220"/>
          </a:xfrm>
          <a:prstGeom prst="rect">
            <a:avLst/>
          </a:prstGeom>
          <a:solidFill>
            <a:schemeClr val="bg1"/>
          </a:solidFill>
        </p:spPr>
        <p:txBody>
          <a:bodyPr wrap="square" rtlCol="0">
            <a:spAutoFit/>
          </a:bodyPr>
          <a:lstStyle/>
          <a:p>
            <a:r>
              <a:rPr lang="en-GB" sz="1400" dirty="0"/>
              <a:t>If you need help to understand this document, or would like it in another format or language, please contact us on 01432 261944 or e-mail </a:t>
            </a:r>
            <a:r>
              <a:rPr lang="en-GB" sz="1400" u="sng" dirty="0" smtClean="0">
                <a:hlinkClick r:id="rId7"/>
              </a:rPr>
              <a:t>researchteam@herefordshire.gov.uk</a:t>
            </a:r>
            <a:endParaRPr lang="en-GB" sz="1400" dirty="0"/>
          </a:p>
        </p:txBody>
      </p:sp>
    </p:spTree>
    <p:extLst>
      <p:ext uri="{BB962C8B-B14F-4D97-AF65-F5344CB8AC3E}">
        <p14:creationId xmlns:p14="http://schemas.microsoft.com/office/powerpoint/2010/main" val="205970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9" y="116632"/>
            <a:ext cx="11519999" cy="432048"/>
          </a:xfrm>
        </p:spPr>
        <p:txBody>
          <a:bodyPr>
            <a:normAutofit fontScale="90000"/>
          </a:bodyPr>
          <a:lstStyle/>
          <a:p>
            <a:r>
              <a:rPr lang="en-GB" sz="3600" dirty="0" smtClean="0"/>
              <a:t>Key messages</a:t>
            </a:r>
            <a:endParaRPr lang="en-GB" sz="3600" dirty="0">
              <a:solidFill>
                <a:srgbClr val="FF0000"/>
              </a:solidFill>
            </a:endParaRPr>
          </a:p>
        </p:txBody>
      </p:sp>
      <p:sp>
        <p:nvSpPr>
          <p:cNvPr id="3" name="Content Placeholder 2"/>
          <p:cNvSpPr>
            <a:spLocks noGrp="1"/>
          </p:cNvSpPr>
          <p:nvPr>
            <p:ph sz="half" idx="1"/>
          </p:nvPr>
        </p:nvSpPr>
        <p:spPr>
          <a:xfrm>
            <a:off x="177697" y="533805"/>
            <a:ext cx="11881320" cy="6048672"/>
          </a:xfrm>
        </p:spPr>
        <p:txBody>
          <a:bodyPr>
            <a:noAutofit/>
          </a:bodyPr>
          <a:lstStyle/>
          <a:p>
            <a:pPr>
              <a:lnSpc>
                <a:spcPct val="105000"/>
              </a:lnSpc>
              <a:spcBef>
                <a:spcPts val="600"/>
              </a:spcBef>
              <a:spcAft>
                <a:spcPts val="600"/>
              </a:spcAft>
              <a:buFont typeface="Wingdings" panose="05000000000000000000" pitchFamily="2" charset="2"/>
              <a:buChar char="Ø"/>
            </a:pPr>
            <a:r>
              <a:rPr lang="en-GB" sz="1400" dirty="0" smtClean="0"/>
              <a:t>Although case rates have fallen considerably and we are starting to see a fall in number of patients with COVID-19 in hospital in the county, Herefordshire remains on level 5 (red) on the local system rating, to reflect the continued pressure on health and care capacity.</a:t>
            </a:r>
            <a:endParaRPr lang="en-GB" sz="1400" dirty="0"/>
          </a:p>
          <a:p>
            <a:pPr>
              <a:lnSpc>
                <a:spcPct val="105000"/>
              </a:lnSpc>
              <a:spcBef>
                <a:spcPts val="600"/>
              </a:spcBef>
              <a:spcAft>
                <a:spcPts val="600"/>
              </a:spcAft>
              <a:buFont typeface="Wingdings" panose="05000000000000000000" pitchFamily="2" charset="2"/>
              <a:buChar char="Ø"/>
            </a:pPr>
            <a:r>
              <a:rPr lang="en-US" sz="1400" b="1" dirty="0" smtClean="0"/>
              <a:t>New cases </a:t>
            </a:r>
            <a:r>
              <a:rPr lang="en-US" sz="1400" dirty="0" smtClean="0"/>
              <a:t>continue to fall and average daily numbers are now one third of the peak in early January; and lower than the November peak.  This mirrors the national picture, suggesting that the current lockdown is taking effect.</a:t>
            </a:r>
          </a:p>
          <a:p>
            <a:pPr marL="612000" lvl="2" indent="-180000">
              <a:lnSpc>
                <a:spcPct val="100000"/>
              </a:lnSpc>
              <a:spcBef>
                <a:spcPts val="0"/>
              </a:spcBef>
              <a:spcAft>
                <a:spcPts val="600"/>
              </a:spcAft>
              <a:buFont typeface="Arial" panose="020B0604020202020204" pitchFamily="34" charset="0"/>
              <a:buChar char="•"/>
            </a:pPr>
            <a:r>
              <a:rPr lang="en-US" sz="1200" dirty="0" smtClean="0"/>
              <a:t>The total number of lab-confirmed cases in the county throughout the course of the pandemic is now </a:t>
            </a:r>
            <a:r>
              <a:rPr lang="en-GB" sz="1200" dirty="0" smtClean="0">
                <a:ea typeface="Times New Roman" panose="02020603050405020304" pitchFamily="18" charset="0"/>
              </a:rPr>
              <a:t>6,210 (9 Feb</a:t>
            </a:r>
            <a:r>
              <a:rPr lang="en-US" sz="1200" dirty="0" smtClean="0"/>
              <a:t>). This is 159 more than for the same time last week – almost a half less less than the previous week (283).</a:t>
            </a:r>
          </a:p>
          <a:p>
            <a:pPr marL="612000" lvl="2" indent="-180000">
              <a:lnSpc>
                <a:spcPct val="100000"/>
              </a:lnSpc>
              <a:spcBef>
                <a:spcPts val="0"/>
              </a:spcBef>
              <a:spcAft>
                <a:spcPts val="600"/>
              </a:spcAft>
              <a:buFont typeface="Arial" panose="020B0604020202020204" pitchFamily="34" charset="0"/>
              <a:buChar char="•"/>
            </a:pPr>
            <a:r>
              <a:rPr lang="en-US" sz="1200" dirty="0" smtClean="0"/>
              <a:t>The 7-day case rate per 100,000 population reached 386 on 8 January, and is currently 101 (5 Jan) – similar to mid December and lower than the November peak.</a:t>
            </a:r>
          </a:p>
          <a:p>
            <a:pPr marL="612000" lvl="2" indent="-180000">
              <a:lnSpc>
                <a:spcPct val="100000"/>
              </a:lnSpc>
              <a:spcBef>
                <a:spcPts val="0"/>
              </a:spcBef>
              <a:spcAft>
                <a:spcPts val="600"/>
              </a:spcAft>
              <a:buFont typeface="Arial" panose="020B0604020202020204" pitchFamily="34" charset="0"/>
              <a:buChar char="•"/>
            </a:pPr>
            <a:r>
              <a:rPr lang="en-US" sz="1200" dirty="0" smtClean="0"/>
              <a:t>Rates </a:t>
            </a:r>
            <a:r>
              <a:rPr lang="en-US" sz="1200" dirty="0"/>
              <a:t>have </a:t>
            </a:r>
            <a:r>
              <a:rPr lang="en-US" sz="1200" dirty="0" smtClean="0"/>
              <a:t>generally </a:t>
            </a:r>
            <a:r>
              <a:rPr lang="en-US" sz="1200" dirty="0"/>
              <a:t>fallen in all age-groups </a:t>
            </a:r>
            <a:r>
              <a:rPr lang="en-US" sz="1200" dirty="0" smtClean="0"/>
              <a:t>in recent weeks (including </a:t>
            </a:r>
            <a:r>
              <a:rPr lang="en-US" sz="1200" dirty="0"/>
              <a:t>the young adults which had been driving the </a:t>
            </a:r>
            <a:r>
              <a:rPr lang="en-US" sz="1200" dirty="0" smtClean="0"/>
              <a:t>increases) and </a:t>
            </a:r>
            <a:r>
              <a:rPr lang="en-US" sz="1200" dirty="0"/>
              <a:t>across all areas of the county.  </a:t>
            </a:r>
            <a:r>
              <a:rPr lang="en-US" sz="1200" dirty="0" smtClean="0"/>
              <a:t>Despite halving in the last week, </a:t>
            </a:r>
            <a:r>
              <a:rPr lang="en-US" sz="1200" dirty="0"/>
              <a:t>the rate amongst people aged 80+ remains relatively </a:t>
            </a:r>
            <a:r>
              <a:rPr lang="en-US" sz="1200" dirty="0" smtClean="0"/>
              <a:t>high.</a:t>
            </a:r>
          </a:p>
          <a:p>
            <a:pPr marL="228589" lvl="1">
              <a:lnSpc>
                <a:spcPct val="105000"/>
              </a:lnSpc>
              <a:spcBef>
                <a:spcPts val="600"/>
              </a:spcBef>
              <a:spcAft>
                <a:spcPts val="600"/>
              </a:spcAft>
              <a:buFont typeface="Wingdings" panose="05000000000000000000" pitchFamily="2" charset="2"/>
              <a:buChar char="Ø"/>
            </a:pPr>
            <a:r>
              <a:rPr lang="en-US" sz="1400" dirty="0" smtClean="0"/>
              <a:t>Demand for </a:t>
            </a:r>
            <a:r>
              <a:rPr lang="en-US" sz="1400" b="1" dirty="0" smtClean="0"/>
              <a:t>testing</a:t>
            </a:r>
            <a:r>
              <a:rPr lang="en-US" sz="1400" dirty="0" smtClean="0"/>
              <a:t> from symptomatic residents continues to fall, although 6,200 people had a lab-based PCR test in the week to 5 Feb.  It’s encouraging that the number that were positive has fallen to 3.5%.  Rapid lateral flow device (LFD) testing continues to increase, and capacity will increase further with three new community testing sites in Hereford, Ross and Ledbury for people who need to leave home to work. </a:t>
            </a:r>
          </a:p>
          <a:p>
            <a:pPr marL="228589" lvl="1">
              <a:lnSpc>
                <a:spcPct val="105000"/>
              </a:lnSpc>
              <a:spcBef>
                <a:spcPts val="600"/>
              </a:spcBef>
              <a:spcAft>
                <a:spcPts val="600"/>
              </a:spcAft>
              <a:buFont typeface="Wingdings" panose="05000000000000000000" pitchFamily="2" charset="2"/>
              <a:buChar char="Ø"/>
            </a:pPr>
            <a:r>
              <a:rPr lang="en-US" sz="1400" dirty="0" smtClean="0"/>
              <a:t>Published data on </a:t>
            </a:r>
            <a:r>
              <a:rPr lang="en-US" sz="1400" b="1" dirty="0" smtClean="0"/>
              <a:t>people in Herefordshire hospitals with Covid-19 </a:t>
            </a:r>
            <a:r>
              <a:rPr lang="en-US" sz="1400" dirty="0" smtClean="0"/>
              <a:t>shows that there were 50 inpatients on 30 Jan, less than half of the peak seen on 19 Jan.  More recent local intelligence indicates that numbers are continuing to fall.</a:t>
            </a:r>
          </a:p>
          <a:p>
            <a:pPr marL="228589" lvl="1">
              <a:lnSpc>
                <a:spcPct val="105000"/>
              </a:lnSpc>
              <a:spcBef>
                <a:spcPts val="600"/>
              </a:spcBef>
              <a:spcAft>
                <a:spcPts val="600"/>
              </a:spcAft>
              <a:buFont typeface="Wingdings" panose="05000000000000000000" pitchFamily="2" charset="2"/>
              <a:buChar char="Ø"/>
            </a:pPr>
            <a:r>
              <a:rPr lang="en-US" sz="1400" dirty="0" smtClean="0"/>
              <a:t>Numbers </a:t>
            </a:r>
            <a:r>
              <a:rPr lang="en-US" sz="1400" dirty="0"/>
              <a:t>of </a:t>
            </a:r>
            <a:r>
              <a:rPr lang="en-US" sz="1400" b="1" dirty="0"/>
              <a:t>deaths involving </a:t>
            </a:r>
            <a:r>
              <a:rPr lang="en-US" sz="1400" b="1" dirty="0" smtClean="0"/>
              <a:t>Covid-19 </a:t>
            </a:r>
            <a:r>
              <a:rPr lang="en-US" sz="1400" dirty="0" smtClean="0"/>
              <a:t>continue to increase, resulting in a higher than average number of deaths for the time of year.  26 were included in the latest week’s ONS data (occurring by 29 Jan and registered </a:t>
            </a:r>
            <a:r>
              <a:rPr lang="en-US" sz="1400" dirty="0"/>
              <a:t>by </a:t>
            </a:r>
            <a:r>
              <a:rPr lang="en-US" sz="1400" dirty="0" smtClean="0"/>
              <a:t>5 Feb).  </a:t>
            </a:r>
            <a:r>
              <a:rPr lang="en-US" sz="1400" dirty="0"/>
              <a:t>PHE data indicates that </a:t>
            </a:r>
            <a:r>
              <a:rPr lang="en-US" sz="1400" dirty="0" smtClean="0"/>
              <a:t>six more have </a:t>
            </a:r>
            <a:r>
              <a:rPr lang="en-US" sz="1400" dirty="0"/>
              <a:t>occurred since, which will appear in future weeks’ official counts. </a:t>
            </a:r>
            <a:endParaRPr lang="en-US" sz="1400" dirty="0" smtClean="0"/>
          </a:p>
          <a:p>
            <a:pPr marL="228589" lvl="1">
              <a:lnSpc>
                <a:spcPct val="105000"/>
              </a:lnSpc>
              <a:spcBef>
                <a:spcPts val="600"/>
              </a:spcBef>
              <a:spcAft>
                <a:spcPts val="600"/>
              </a:spcAft>
              <a:buFont typeface="Wingdings" panose="05000000000000000000" pitchFamily="2" charset="2"/>
              <a:buChar char="Ø"/>
            </a:pPr>
            <a:r>
              <a:rPr lang="en-US" sz="1400" dirty="0" smtClean="0"/>
              <a:t>O</a:t>
            </a:r>
            <a:r>
              <a:rPr lang="en-US" sz="1400" b="1" dirty="0" smtClean="0"/>
              <a:t>utbreaks and situations </a:t>
            </a:r>
            <a:r>
              <a:rPr lang="en-US" sz="1400" dirty="0" smtClean="0"/>
              <a:t>continue to be identified and supported, and the number of outbreaks/situations continues to reduce. Transmission is becoming increasingly linked to key workers at social care and other workplaces, and within households, rather than the widespread community transmission seen during December and early January.</a:t>
            </a:r>
            <a:endParaRPr lang="en-US" sz="1400" dirty="0"/>
          </a:p>
          <a:p>
            <a:pPr marL="228589" lvl="1">
              <a:lnSpc>
                <a:spcPct val="105000"/>
              </a:lnSpc>
              <a:spcBef>
                <a:spcPts val="300"/>
              </a:spcBef>
              <a:spcAft>
                <a:spcPts val="300"/>
              </a:spcAft>
              <a:buFont typeface="Wingdings" panose="05000000000000000000" pitchFamily="2" charset="2"/>
              <a:buChar char="Ø"/>
            </a:pPr>
            <a:endParaRPr lang="en-US" sz="1400" dirty="0"/>
          </a:p>
        </p:txBody>
      </p:sp>
    </p:spTree>
    <p:extLst>
      <p:ext uri="{BB962C8B-B14F-4D97-AF65-F5344CB8AC3E}">
        <p14:creationId xmlns:p14="http://schemas.microsoft.com/office/powerpoint/2010/main" val="175160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101050"/>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PCR tests and positivity</a:t>
            </a:r>
            <a:endParaRPr lang="en-GB" sz="2400" b="1" dirty="0">
              <a:cs typeface="Arial" panose="020B0604020202020204" pitchFamily="34" charset="0"/>
            </a:endParaRPr>
          </a:p>
        </p:txBody>
      </p:sp>
      <p:sp>
        <p:nvSpPr>
          <p:cNvPr id="9" name="Subtitle 2"/>
          <p:cNvSpPr txBox="1">
            <a:spLocks/>
          </p:cNvSpPr>
          <p:nvPr/>
        </p:nvSpPr>
        <p:spPr>
          <a:xfrm>
            <a:off x="-23913" y="588057"/>
            <a:ext cx="12232416" cy="2348682"/>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600"/>
              </a:spcBef>
              <a:defRPr/>
            </a:pPr>
            <a:r>
              <a:rPr lang="en-GB" sz="1400" dirty="0" smtClean="0">
                <a:solidFill>
                  <a:srgbClr val="282E2B"/>
                </a:solidFill>
              </a:rPr>
              <a:t>The graph gives a complete picture of local PCR </a:t>
            </a:r>
            <a:r>
              <a:rPr lang="en-GB" sz="1400" dirty="0">
                <a:solidFill>
                  <a:srgbClr val="282E2B"/>
                </a:solidFill>
              </a:rPr>
              <a:t>testing for </a:t>
            </a:r>
            <a:r>
              <a:rPr lang="en-GB" sz="1400" dirty="0" smtClean="0">
                <a:solidFill>
                  <a:srgbClr val="282E2B"/>
                </a:solidFill>
              </a:rPr>
              <a:t>Herefordshire residents, regardless of </a:t>
            </a:r>
            <a:r>
              <a:rPr lang="en-GB" sz="1400" dirty="0">
                <a:solidFill>
                  <a:srgbClr val="282E2B"/>
                </a:solidFill>
              </a:rPr>
              <a:t>where </a:t>
            </a:r>
            <a:r>
              <a:rPr lang="en-GB" sz="1400" dirty="0" smtClean="0">
                <a:solidFill>
                  <a:srgbClr val="282E2B"/>
                </a:solidFill>
              </a:rPr>
              <a:t>or under which Pillar the test was carried out.</a:t>
            </a:r>
          </a:p>
          <a:p>
            <a:pPr>
              <a:lnSpc>
                <a:spcPct val="100000"/>
              </a:lnSpc>
              <a:spcBef>
                <a:spcPts val="600"/>
              </a:spcBef>
              <a:defRPr/>
            </a:pPr>
            <a:r>
              <a:rPr lang="en-GB" sz="1400" dirty="0" smtClean="0">
                <a:solidFill>
                  <a:srgbClr val="282E2B"/>
                </a:solidFill>
              </a:rPr>
              <a:t>Demand for testing continues to fall slightly, with 6,200 </a:t>
            </a:r>
            <a:r>
              <a:rPr lang="en-GB" sz="1400" dirty="0">
                <a:solidFill>
                  <a:srgbClr val="282E2B"/>
                </a:solidFill>
              </a:rPr>
              <a:t>people tested in the week to </a:t>
            </a:r>
            <a:r>
              <a:rPr lang="en-GB" sz="1400" dirty="0" smtClean="0">
                <a:solidFill>
                  <a:srgbClr val="282E2B"/>
                </a:solidFill>
              </a:rPr>
              <a:t>5 Feb.  This is lower than last week and continues a falling trend in numbers of tests – a pattern likely due to falling numbers of people needing tests because they have symptoms. </a:t>
            </a:r>
          </a:p>
          <a:p>
            <a:pPr>
              <a:lnSpc>
                <a:spcPct val="100000"/>
              </a:lnSpc>
              <a:spcBef>
                <a:spcPts val="600"/>
              </a:spcBef>
              <a:defRPr/>
            </a:pPr>
            <a:r>
              <a:rPr lang="en-GB" sz="1400" dirty="0" smtClean="0">
                <a:solidFill>
                  <a:srgbClr val="282E2B"/>
                </a:solidFill>
              </a:rPr>
              <a:t>The </a:t>
            </a:r>
            <a:r>
              <a:rPr lang="en-GB" sz="1400" dirty="0">
                <a:solidFill>
                  <a:srgbClr val="282E2B"/>
                </a:solidFill>
              </a:rPr>
              <a:t>line </a:t>
            </a:r>
            <a:r>
              <a:rPr lang="en-GB" sz="1400" dirty="0" smtClean="0">
                <a:solidFill>
                  <a:srgbClr val="282E2B"/>
                </a:solidFill>
              </a:rPr>
              <a:t>shows that the </a:t>
            </a:r>
            <a:r>
              <a:rPr lang="en-GB" sz="1400" b="1" dirty="0">
                <a:solidFill>
                  <a:srgbClr val="282E2B"/>
                </a:solidFill>
              </a:rPr>
              <a:t>positivity </a:t>
            </a:r>
            <a:r>
              <a:rPr lang="en-GB" sz="1400" b="1" dirty="0" smtClean="0">
                <a:solidFill>
                  <a:srgbClr val="282E2B"/>
                </a:solidFill>
              </a:rPr>
              <a:t>rate </a:t>
            </a:r>
            <a:r>
              <a:rPr lang="en-GB" sz="1400" dirty="0">
                <a:solidFill>
                  <a:srgbClr val="282E2B"/>
                </a:solidFill>
              </a:rPr>
              <a:t>from PCR tests (</a:t>
            </a:r>
            <a:r>
              <a:rPr lang="en-GB" sz="1400" dirty="0" smtClean="0">
                <a:solidFill>
                  <a:srgbClr val="282E2B"/>
                </a:solidFill>
              </a:rPr>
              <a:t>i.e</a:t>
            </a:r>
            <a:r>
              <a:rPr lang="en-GB" sz="1400" dirty="0">
                <a:solidFill>
                  <a:srgbClr val="282E2B"/>
                </a:solidFill>
              </a:rPr>
              <a:t>. the % of people whose test is </a:t>
            </a:r>
            <a:r>
              <a:rPr lang="en-GB" sz="1400" dirty="0" smtClean="0">
                <a:solidFill>
                  <a:srgbClr val="282E2B"/>
                </a:solidFill>
              </a:rPr>
              <a:t>positive) continues to fall: currently 3.5% (5 Feb)</a:t>
            </a:r>
            <a:endParaRPr lang="en-GB" sz="1400" dirty="0">
              <a:solidFill>
                <a:srgbClr val="282E2B"/>
              </a:solidFill>
            </a:endParaRPr>
          </a:p>
          <a:p>
            <a:pPr marL="468000" lvl="1" indent="-171450">
              <a:lnSpc>
                <a:spcPct val="100000"/>
              </a:lnSpc>
              <a:spcBef>
                <a:spcPts val="600"/>
              </a:spcBef>
              <a:buFont typeface="Arial" panose="020B0604020202020204" pitchFamily="34" charset="0"/>
              <a:buChar char="•"/>
              <a:defRPr/>
            </a:pPr>
            <a:r>
              <a:rPr lang="en-GB" sz="1200" dirty="0">
                <a:solidFill>
                  <a:srgbClr val="282E2B"/>
                </a:solidFill>
              </a:rPr>
              <a:t>the high </a:t>
            </a:r>
            <a:r>
              <a:rPr lang="en-GB" sz="1200" dirty="0" smtClean="0">
                <a:solidFill>
                  <a:srgbClr val="282E2B"/>
                </a:solidFill>
              </a:rPr>
              <a:t>positivity </a:t>
            </a:r>
            <a:r>
              <a:rPr lang="en-GB" sz="1200" dirty="0">
                <a:solidFill>
                  <a:srgbClr val="282E2B"/>
                </a:solidFill>
              </a:rPr>
              <a:t>to May </a:t>
            </a:r>
            <a:r>
              <a:rPr lang="en-GB" sz="1200" dirty="0" smtClean="0">
                <a:solidFill>
                  <a:srgbClr val="282E2B"/>
                </a:solidFill>
              </a:rPr>
              <a:t>shows </a:t>
            </a:r>
            <a:r>
              <a:rPr lang="en-GB" sz="1200" dirty="0">
                <a:solidFill>
                  <a:srgbClr val="282E2B"/>
                </a:solidFill>
              </a:rPr>
              <a:t>the impact of testing policy at that time, when only </a:t>
            </a:r>
            <a:r>
              <a:rPr lang="en-GB" sz="1200" dirty="0" smtClean="0">
                <a:solidFill>
                  <a:srgbClr val="282E2B"/>
                </a:solidFill>
              </a:rPr>
              <a:t>suspected </a:t>
            </a:r>
            <a:r>
              <a:rPr lang="en-GB" sz="1200" dirty="0">
                <a:solidFill>
                  <a:srgbClr val="282E2B"/>
                </a:solidFill>
              </a:rPr>
              <a:t>cases </a:t>
            </a:r>
            <a:r>
              <a:rPr lang="en-GB" sz="1200" dirty="0" smtClean="0">
                <a:solidFill>
                  <a:srgbClr val="282E2B"/>
                </a:solidFill>
              </a:rPr>
              <a:t>amongst those most </a:t>
            </a:r>
            <a:r>
              <a:rPr lang="en-GB" sz="1200" dirty="0">
                <a:solidFill>
                  <a:srgbClr val="282E2B"/>
                </a:solidFill>
              </a:rPr>
              <a:t>vulnerable </a:t>
            </a:r>
            <a:r>
              <a:rPr lang="en-GB" sz="1200" dirty="0" smtClean="0">
                <a:solidFill>
                  <a:srgbClr val="282E2B"/>
                </a:solidFill>
              </a:rPr>
              <a:t>to </a:t>
            </a:r>
            <a:r>
              <a:rPr lang="en-GB" sz="1200" dirty="0">
                <a:solidFill>
                  <a:srgbClr val="282E2B"/>
                </a:solidFill>
              </a:rPr>
              <a:t>the disease were being tested</a:t>
            </a:r>
          </a:p>
          <a:p>
            <a:pPr marL="468000" lvl="1" indent="-171450">
              <a:lnSpc>
                <a:spcPct val="100000"/>
              </a:lnSpc>
              <a:spcBef>
                <a:spcPts val="600"/>
              </a:spcBef>
              <a:buFont typeface="Arial" panose="020B0604020202020204" pitchFamily="34" charset="0"/>
              <a:buChar char="•"/>
              <a:defRPr/>
            </a:pPr>
            <a:r>
              <a:rPr lang="en-GB" sz="1200" dirty="0" smtClean="0">
                <a:solidFill>
                  <a:srgbClr val="282E2B"/>
                </a:solidFill>
              </a:rPr>
              <a:t>reflecting </a:t>
            </a:r>
            <a:r>
              <a:rPr lang="en-GB" sz="1200" dirty="0">
                <a:solidFill>
                  <a:srgbClr val="282E2B"/>
                </a:solidFill>
              </a:rPr>
              <a:t>the low levels of </a:t>
            </a:r>
            <a:r>
              <a:rPr lang="en-GB" sz="1200" dirty="0" smtClean="0">
                <a:solidFill>
                  <a:srgbClr val="282E2B"/>
                </a:solidFill>
              </a:rPr>
              <a:t>cases in </a:t>
            </a:r>
            <a:r>
              <a:rPr lang="en-GB" sz="1200" dirty="0">
                <a:solidFill>
                  <a:srgbClr val="282E2B"/>
                </a:solidFill>
              </a:rPr>
              <a:t>the summer </a:t>
            </a:r>
            <a:r>
              <a:rPr lang="en-GB" sz="1200" dirty="0" smtClean="0">
                <a:solidFill>
                  <a:srgbClr val="282E2B"/>
                </a:solidFill>
              </a:rPr>
              <a:t>and early </a:t>
            </a:r>
            <a:r>
              <a:rPr lang="en-GB" sz="1200" dirty="0">
                <a:solidFill>
                  <a:srgbClr val="282E2B"/>
                </a:solidFill>
              </a:rPr>
              <a:t>autumn, </a:t>
            </a:r>
            <a:r>
              <a:rPr lang="en-GB" sz="1200" dirty="0" smtClean="0">
                <a:solidFill>
                  <a:srgbClr val="282E2B"/>
                </a:solidFill>
              </a:rPr>
              <a:t>positivity </a:t>
            </a:r>
            <a:r>
              <a:rPr lang="en-GB" sz="1200" dirty="0">
                <a:solidFill>
                  <a:srgbClr val="282E2B"/>
                </a:solidFill>
              </a:rPr>
              <a:t>remained low despite </a:t>
            </a:r>
            <a:r>
              <a:rPr lang="en-GB" sz="1200" dirty="0" smtClean="0">
                <a:solidFill>
                  <a:srgbClr val="282E2B"/>
                </a:solidFill>
              </a:rPr>
              <a:t>increasing numbers of tests as </a:t>
            </a:r>
            <a:r>
              <a:rPr lang="en-GB" sz="1200" dirty="0">
                <a:solidFill>
                  <a:srgbClr val="282E2B"/>
                </a:solidFill>
              </a:rPr>
              <a:t>national </a:t>
            </a:r>
            <a:r>
              <a:rPr lang="en-GB" sz="1200" dirty="0" smtClean="0">
                <a:solidFill>
                  <a:srgbClr val="282E2B"/>
                </a:solidFill>
              </a:rPr>
              <a:t>policy changed</a:t>
            </a:r>
            <a:endParaRPr lang="en-GB" sz="1200" dirty="0">
              <a:solidFill>
                <a:srgbClr val="282E2B"/>
              </a:solidFill>
            </a:endParaRPr>
          </a:p>
          <a:p>
            <a:pPr marL="468000" lvl="1" indent="-171450">
              <a:lnSpc>
                <a:spcPct val="100000"/>
              </a:lnSpc>
              <a:spcBef>
                <a:spcPts val="600"/>
              </a:spcBef>
              <a:buFont typeface="Arial" panose="020B0604020202020204" pitchFamily="34" charset="0"/>
              <a:buChar char="•"/>
              <a:defRPr/>
            </a:pPr>
            <a:r>
              <a:rPr lang="en-GB" sz="1200" dirty="0">
                <a:solidFill>
                  <a:srgbClr val="282E2B"/>
                </a:solidFill>
              </a:rPr>
              <a:t>i</a:t>
            </a:r>
            <a:r>
              <a:rPr lang="en-GB" sz="1200" dirty="0" smtClean="0">
                <a:solidFill>
                  <a:srgbClr val="282E2B"/>
                </a:solidFill>
              </a:rPr>
              <a:t>t rose from </a:t>
            </a:r>
            <a:r>
              <a:rPr lang="en-GB" sz="1200" dirty="0">
                <a:solidFill>
                  <a:srgbClr val="282E2B"/>
                </a:solidFill>
              </a:rPr>
              <a:t>October, </a:t>
            </a:r>
            <a:r>
              <a:rPr lang="en-GB" sz="1200" dirty="0" smtClean="0">
                <a:solidFill>
                  <a:srgbClr val="282E2B"/>
                </a:solidFill>
              </a:rPr>
              <a:t>particularly </a:t>
            </a:r>
            <a:r>
              <a:rPr lang="en-GB" sz="1200" dirty="0">
                <a:solidFill>
                  <a:srgbClr val="282E2B"/>
                </a:solidFill>
              </a:rPr>
              <a:t>during December – from 2% of tests being positive to </a:t>
            </a:r>
            <a:r>
              <a:rPr lang="en-GB" sz="1200" dirty="0" smtClean="0">
                <a:solidFill>
                  <a:srgbClr val="282E2B"/>
                </a:solidFill>
              </a:rPr>
              <a:t>a peak of 11</a:t>
            </a:r>
            <a:r>
              <a:rPr lang="en-GB" sz="1200" dirty="0">
                <a:solidFill>
                  <a:srgbClr val="282E2B"/>
                </a:solidFill>
              </a:rPr>
              <a:t>% on 6 </a:t>
            </a:r>
            <a:r>
              <a:rPr lang="en-GB" sz="1200" dirty="0" smtClean="0">
                <a:solidFill>
                  <a:srgbClr val="282E2B"/>
                </a:solidFill>
              </a:rPr>
              <a:t>January</a:t>
            </a:r>
            <a:endParaRPr lang="en-GB" sz="1200" dirty="0">
              <a:solidFill>
                <a:srgbClr val="282E2B"/>
              </a:solidFill>
            </a:endParaRPr>
          </a:p>
        </p:txBody>
      </p:sp>
      <p:sp>
        <p:nvSpPr>
          <p:cNvPr id="18" name="TextBox 17"/>
          <p:cNvSpPr txBox="1"/>
          <p:nvPr/>
        </p:nvSpPr>
        <p:spPr>
          <a:xfrm>
            <a:off x="98016" y="6223598"/>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3"/>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4"/>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lang="en-GB" sz="1200" dirty="0" smtClean="0">
                <a:solidFill>
                  <a:srgbClr val="282E2B"/>
                </a:solidFill>
                <a:latin typeface="Arial" panose="020B0604020202020204"/>
              </a:rPr>
              <a:t>, and a </a:t>
            </a:r>
            <a:r>
              <a:rPr lang="en-GB" sz="1200" dirty="0" smtClean="0">
                <a:solidFill>
                  <a:srgbClr val="282E2B"/>
                </a:solidFill>
                <a:latin typeface="Arial" panose="020B0604020202020204"/>
                <a:hlinkClick r:id="rId5"/>
              </a:rPr>
              <a:t>guide for local delivery of community testing</a:t>
            </a:r>
            <a:r>
              <a:rPr lang="en-GB" sz="1200" dirty="0" smtClean="0">
                <a:solidFill>
                  <a:srgbClr val="282E2B"/>
                </a:solidFill>
                <a:latin typeface="Arial" panose="020B0604020202020204"/>
              </a:rPr>
              <a:t> was published on 11 January.</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9" name="Picture 18"/>
          <p:cNvPicPr>
            <a:picLocks noChangeAspect="1"/>
          </p:cNvPicPr>
          <p:nvPr/>
        </p:nvPicPr>
        <p:blipFill rotWithShape="1">
          <a:blip r:embed="rId6">
            <a:clrChange>
              <a:clrFrom>
                <a:srgbClr val="FFFFFF"/>
              </a:clrFrom>
              <a:clrTo>
                <a:srgbClr val="FFFFFF">
                  <a:alpha val="0"/>
                </a:srgbClr>
              </a:clrTo>
            </a:clrChange>
          </a:blip>
          <a:srcRect l="8548"/>
          <a:stretch/>
        </p:blipFill>
        <p:spPr>
          <a:xfrm>
            <a:off x="98016" y="6223598"/>
            <a:ext cx="330965" cy="337385"/>
          </a:xfrm>
          <a:prstGeom prst="rect">
            <a:avLst/>
          </a:prstGeom>
        </p:spPr>
      </p:pic>
      <p:sp>
        <p:nvSpPr>
          <p:cNvPr id="3" name="Rectangle 2"/>
          <p:cNvSpPr/>
          <p:nvPr/>
        </p:nvSpPr>
        <p:spPr>
          <a:xfrm>
            <a:off x="47328" y="2564904"/>
            <a:ext cx="1872208" cy="3358218"/>
          </a:xfrm>
          <a:prstGeom prst="rect">
            <a:avLst/>
          </a:prstGeom>
          <a:ln w="12700">
            <a:solidFill>
              <a:srgbClr val="FFC000"/>
            </a:solidFill>
          </a:ln>
        </p:spPr>
        <p:txBody>
          <a:bodyPr wrap="square" lIns="0" tIns="36000" rIns="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GB" sz="1200" dirty="0" smtClean="0">
                <a:solidFill>
                  <a:srgbClr val="282E2B"/>
                </a:solidFill>
              </a:rPr>
              <a:t>PCR </a:t>
            </a:r>
            <a:r>
              <a:rPr lang="en-GB" sz="1200" dirty="0">
                <a:solidFill>
                  <a:srgbClr val="282E2B"/>
                </a:solidFill>
              </a:rPr>
              <a:t>data is for rolling 7 day periods, not </a:t>
            </a:r>
            <a:r>
              <a:rPr lang="en-GB" sz="1200" dirty="0" smtClean="0">
                <a:solidFill>
                  <a:srgbClr val="282E2B"/>
                </a:solidFill>
              </a:rPr>
              <a:t>daily / </a:t>
            </a:r>
            <a:r>
              <a:rPr lang="en-GB" sz="1200" dirty="0">
                <a:solidFill>
                  <a:srgbClr val="282E2B"/>
                </a:solidFill>
              </a:rPr>
              <a:t>weekly counts</a:t>
            </a:r>
          </a:p>
          <a:p>
            <a:pPr marL="254250" indent="-171450">
              <a:spcBef>
                <a:spcPts val="300"/>
              </a:spcBef>
              <a:buFont typeface="Arial" panose="020B0604020202020204" pitchFamily="34" charset="0"/>
              <a:buChar char="•"/>
              <a:defRPr/>
            </a:pPr>
            <a:r>
              <a:rPr lang="en-GB" sz="1200" dirty="0" smtClean="0">
                <a:solidFill>
                  <a:srgbClr val="282E2B"/>
                </a:solidFill>
              </a:rPr>
              <a:t>Counts </a:t>
            </a:r>
            <a:r>
              <a:rPr lang="en-GB" sz="1200" i="1" dirty="0">
                <a:solidFill>
                  <a:srgbClr val="282E2B"/>
                </a:solidFill>
              </a:rPr>
              <a:t>individuals</a:t>
            </a:r>
            <a:r>
              <a:rPr lang="en-GB" sz="1200" dirty="0">
                <a:solidFill>
                  <a:srgbClr val="282E2B"/>
                </a:solidFill>
              </a:rPr>
              <a:t> tested in each 7-day period, </a:t>
            </a:r>
            <a:r>
              <a:rPr lang="en-GB" sz="1200" dirty="0" smtClean="0">
                <a:solidFill>
                  <a:srgbClr val="282E2B"/>
                </a:solidFill>
              </a:rPr>
              <a:t>not the </a:t>
            </a:r>
            <a:r>
              <a:rPr lang="en-GB" sz="1200" dirty="0">
                <a:solidFill>
                  <a:srgbClr val="282E2B"/>
                </a:solidFill>
              </a:rPr>
              <a:t>number of </a:t>
            </a:r>
            <a:r>
              <a:rPr lang="en-GB" sz="1200" i="1" dirty="0">
                <a:solidFill>
                  <a:srgbClr val="282E2B"/>
                </a:solidFill>
              </a:rPr>
              <a:t>tests</a:t>
            </a:r>
            <a:r>
              <a:rPr lang="en-GB" sz="1200" dirty="0">
                <a:solidFill>
                  <a:srgbClr val="282E2B"/>
                </a:solidFill>
              </a:rPr>
              <a:t> carried </a:t>
            </a:r>
            <a:r>
              <a:rPr lang="en-GB" sz="1200" dirty="0" smtClean="0">
                <a:solidFill>
                  <a:srgbClr val="282E2B"/>
                </a:solidFill>
              </a:rPr>
              <a:t>out. A person is only counted once.</a:t>
            </a:r>
          </a:p>
          <a:p>
            <a:pPr marL="254250" indent="-171450">
              <a:spcBef>
                <a:spcPts val="300"/>
              </a:spcBef>
              <a:buFont typeface="Arial" panose="020B0604020202020204" pitchFamily="34" charset="0"/>
              <a:buChar char="•"/>
              <a:defRPr/>
            </a:pPr>
            <a:r>
              <a:rPr lang="en-US" sz="1200" dirty="0" smtClean="0">
                <a:solidFill>
                  <a:srgbClr val="282E2B"/>
                </a:solidFill>
              </a:rPr>
              <a:t>Wholly residence based, whereas previous data included a mixture of Herefordshire residents &amp; also people working in the county.</a:t>
            </a:r>
            <a:endParaRPr lang="en-GB" sz="1200" dirty="0">
              <a:solidFill>
                <a:srgbClr val="282E2B"/>
              </a:solidFill>
            </a:endParaRPr>
          </a:p>
        </p:txBody>
      </p:sp>
      <p:pic>
        <p:nvPicPr>
          <p:cNvPr id="5" name="Picture 4" descr="Chart showing number of people tested in last seven days and 7-day PCR positivity" title="PCR tests and positivity"/>
          <p:cNvPicPr>
            <a:picLocks noChangeAspect="1"/>
          </p:cNvPicPr>
          <p:nvPr/>
        </p:nvPicPr>
        <p:blipFill>
          <a:blip r:embed="rId7"/>
          <a:stretch>
            <a:fillRect/>
          </a:stretch>
        </p:blipFill>
        <p:spPr>
          <a:xfrm>
            <a:off x="2001112" y="2672916"/>
            <a:ext cx="10129066" cy="3250206"/>
          </a:xfrm>
          <a:prstGeom prst="rect">
            <a:avLst/>
          </a:prstGeom>
        </p:spPr>
      </p:pic>
    </p:spTree>
    <p:extLst>
      <p:ext uri="{BB962C8B-B14F-4D97-AF65-F5344CB8AC3E}">
        <p14:creationId xmlns:p14="http://schemas.microsoft.com/office/powerpoint/2010/main" val="344358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howing daily number of test and 7-day average nuber of tests conducted" title="Lateral flow device test conducted"/>
          <p:cNvPicPr>
            <a:picLocks noChangeAspect="1"/>
          </p:cNvPicPr>
          <p:nvPr/>
        </p:nvPicPr>
        <p:blipFill>
          <a:blip r:embed="rId3"/>
          <a:stretch>
            <a:fillRect/>
          </a:stretch>
        </p:blipFill>
        <p:spPr>
          <a:xfrm>
            <a:off x="1818804" y="3789039"/>
            <a:ext cx="8454552" cy="2536579"/>
          </a:xfrm>
          <a:prstGeom prst="rect">
            <a:avLst/>
          </a:prstGeom>
        </p:spPr>
      </p:pic>
      <p:sp>
        <p:nvSpPr>
          <p:cNvPr id="2" name="Title 1"/>
          <p:cNvSpPr>
            <a:spLocks noGrp="1"/>
          </p:cNvSpPr>
          <p:nvPr>
            <p:ph type="title"/>
          </p:nvPr>
        </p:nvSpPr>
        <p:spPr>
          <a:xfrm>
            <a:off x="48609" y="44624"/>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Lateral Flow Device (LFD) tests</a:t>
            </a:r>
            <a:endParaRPr lang="en-GB" sz="2400" b="1" dirty="0">
              <a:cs typeface="Arial" panose="020B0604020202020204" pitchFamily="34" charset="0"/>
            </a:endParaRPr>
          </a:p>
        </p:txBody>
      </p:sp>
      <p:sp>
        <p:nvSpPr>
          <p:cNvPr id="8" name="TextBox 7"/>
          <p:cNvSpPr txBox="1"/>
          <p:nvPr/>
        </p:nvSpPr>
        <p:spPr>
          <a:xfrm>
            <a:off x="264169" y="6325619"/>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4"/>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5"/>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1" name="Picture 10"/>
          <p:cNvPicPr>
            <a:picLocks noChangeAspect="1"/>
          </p:cNvPicPr>
          <p:nvPr/>
        </p:nvPicPr>
        <p:blipFill rotWithShape="1">
          <a:blip r:embed="rId6">
            <a:clrChange>
              <a:clrFrom>
                <a:srgbClr val="FFFFFF"/>
              </a:clrFrom>
              <a:clrTo>
                <a:srgbClr val="FFFFFF">
                  <a:alpha val="0"/>
                </a:srgbClr>
              </a:clrTo>
            </a:clrChange>
          </a:blip>
          <a:srcRect l="8548"/>
          <a:stretch/>
        </p:blipFill>
        <p:spPr>
          <a:xfrm>
            <a:off x="178146" y="6387842"/>
            <a:ext cx="258941" cy="263964"/>
          </a:xfrm>
          <a:prstGeom prst="rect">
            <a:avLst/>
          </a:prstGeom>
        </p:spPr>
      </p:pic>
      <p:sp>
        <p:nvSpPr>
          <p:cNvPr id="9" name="Subtitle 2"/>
          <p:cNvSpPr txBox="1">
            <a:spLocks/>
          </p:cNvSpPr>
          <p:nvPr/>
        </p:nvSpPr>
        <p:spPr>
          <a:xfrm>
            <a:off x="0" y="434694"/>
            <a:ext cx="10128448" cy="3426354"/>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300"/>
              </a:spcBef>
              <a:defRPr/>
            </a:pPr>
            <a:r>
              <a:rPr lang="en-GB" sz="1500" dirty="0" smtClean="0">
                <a:solidFill>
                  <a:srgbClr val="282E2B"/>
                </a:solidFill>
              </a:rPr>
              <a:t>Lateral flow device (LFD) tests are swab tests that give results in less than an hour, without needing to go to a lab. They are the national approach to rapid, frequent, community testing and have been rolled out at different times amongst a range of key groups in different areas (for example care homes, schools and colleges). </a:t>
            </a:r>
          </a:p>
          <a:p>
            <a:pPr>
              <a:lnSpc>
                <a:spcPct val="100000"/>
              </a:lnSpc>
              <a:spcBef>
                <a:spcPts val="300"/>
              </a:spcBef>
              <a:defRPr/>
            </a:pPr>
            <a:r>
              <a:rPr lang="en-GB" sz="1500" dirty="0"/>
              <a:t>LFD testing in Herefordshire has increased substantially since the new year</a:t>
            </a:r>
          </a:p>
          <a:p>
            <a:pPr marL="432000" lvl="1" indent="-180000">
              <a:lnSpc>
                <a:spcPct val="100000"/>
              </a:lnSpc>
              <a:spcBef>
                <a:spcPts val="300"/>
              </a:spcBef>
              <a:defRPr/>
            </a:pPr>
            <a:r>
              <a:rPr lang="en-GB" sz="1300" dirty="0"/>
              <a:t>Initial focus on health staff, before being rolled out to care home staff (see note that not all tests may be included for the whole period), and a pilot at the college in early Jan</a:t>
            </a:r>
          </a:p>
          <a:p>
            <a:pPr marL="432000" lvl="1" indent="-180000">
              <a:lnSpc>
                <a:spcPct val="100000"/>
              </a:lnSpc>
              <a:spcBef>
                <a:spcPts val="300"/>
              </a:spcBef>
              <a:defRPr/>
            </a:pPr>
            <a:r>
              <a:rPr lang="en-GB" sz="1300" dirty="0"/>
              <a:t>A total of 35,500 LFD tests had been carried out in Herefordshire by 9 Feb</a:t>
            </a:r>
          </a:p>
          <a:p>
            <a:pPr marL="432000" lvl="1" indent="-180000">
              <a:lnSpc>
                <a:spcPct val="100000"/>
              </a:lnSpc>
              <a:spcBef>
                <a:spcPts val="300"/>
              </a:spcBef>
              <a:defRPr/>
            </a:pPr>
            <a:r>
              <a:rPr lang="en-GB" sz="1300" dirty="0"/>
              <a:t>By 30 Jan there were almost 1,400 tests a day on average  – 50% up on the week before, continuing the rapid expansion of the programme, although the rate of increase has slowed over the last week</a:t>
            </a:r>
            <a:r>
              <a:rPr lang="en-GB" sz="1300" dirty="0" smtClean="0"/>
              <a:t>.</a:t>
            </a:r>
            <a:r>
              <a:rPr lang="en-GB" sz="1300" dirty="0"/>
              <a:t> </a:t>
            </a:r>
            <a:endParaRPr lang="en-GB" sz="1300" dirty="0" smtClean="0"/>
          </a:p>
          <a:p>
            <a:pPr marL="432000" lvl="1" indent="-180000">
              <a:lnSpc>
                <a:spcPct val="100000"/>
              </a:lnSpc>
              <a:spcBef>
                <a:spcPts val="300"/>
              </a:spcBef>
              <a:defRPr/>
            </a:pPr>
            <a:r>
              <a:rPr lang="en-GB" sz="1300" dirty="0" smtClean="0"/>
              <a:t>Further </a:t>
            </a:r>
            <a:r>
              <a:rPr lang="en-GB" sz="1300" dirty="0"/>
              <a:t>roll-out continues; including in schools and with the national policy change that all areas are now eligible for community LFD testing – to focus on key workers unable to work from home in the first </a:t>
            </a:r>
            <a:r>
              <a:rPr lang="en-GB" sz="1300" dirty="0" smtClean="0"/>
              <a:t>instance</a:t>
            </a:r>
          </a:p>
          <a:p>
            <a:pPr marL="432000" lvl="1" indent="-180000">
              <a:lnSpc>
                <a:spcPct val="100000"/>
              </a:lnSpc>
              <a:spcBef>
                <a:spcPts val="300"/>
              </a:spcBef>
              <a:defRPr/>
            </a:pPr>
            <a:r>
              <a:rPr lang="en-US" sz="1300" dirty="0" smtClean="0"/>
              <a:t>Community </a:t>
            </a:r>
            <a:r>
              <a:rPr lang="en-US" sz="1300" dirty="0"/>
              <a:t>LFD test </a:t>
            </a:r>
            <a:r>
              <a:rPr lang="en-US" sz="1300" dirty="0" err="1" smtClean="0"/>
              <a:t>centres</a:t>
            </a:r>
            <a:r>
              <a:rPr lang="en-US" sz="1300" dirty="0" smtClean="0"/>
              <a:t> are now open in </a:t>
            </a:r>
            <a:r>
              <a:rPr lang="en-US" sz="1300" dirty="0"/>
              <a:t>Hereford </a:t>
            </a:r>
            <a:r>
              <a:rPr lang="en-US" sz="1300" dirty="0" smtClean="0"/>
              <a:t>and Ross for </a:t>
            </a:r>
            <a:r>
              <a:rPr lang="en-GB" sz="1400" dirty="0">
                <a:latin typeface="Arial" panose="020B0604020202020204" pitchFamily="34" charset="0"/>
                <a:ea typeface="Times New Roman" panose="02020603050405020304" pitchFamily="18" charset="0"/>
              </a:rPr>
              <a:t>key workers who are required to leave their house to work during </a:t>
            </a:r>
            <a:r>
              <a:rPr lang="en-GB" sz="1400" dirty="0" smtClean="0">
                <a:latin typeface="Arial" panose="020B0604020202020204" pitchFamily="34" charset="0"/>
                <a:ea typeface="Times New Roman" panose="02020603050405020304" pitchFamily="18" charset="0"/>
              </a:rPr>
              <a:t>lockdown with twice weekly testing recommended.</a:t>
            </a:r>
            <a:r>
              <a:rPr lang="en-US" sz="1300" dirty="0" smtClean="0"/>
              <a:t> A similar service is due to be rolled out in Ledbury.</a:t>
            </a:r>
            <a:endParaRPr lang="en-GB" sz="1500" dirty="0" smtClean="0"/>
          </a:p>
          <a:p>
            <a:pPr lvl="0">
              <a:lnSpc>
                <a:spcPct val="100000"/>
              </a:lnSpc>
              <a:spcBef>
                <a:spcPts val="300"/>
              </a:spcBef>
              <a:defRPr/>
            </a:pPr>
            <a:endParaRPr lang="en-GB" sz="1500" dirty="0"/>
          </a:p>
        </p:txBody>
      </p:sp>
      <p:sp>
        <p:nvSpPr>
          <p:cNvPr id="10" name="Subtitle 2"/>
          <p:cNvSpPr txBox="1">
            <a:spLocks/>
          </p:cNvSpPr>
          <p:nvPr/>
        </p:nvSpPr>
        <p:spPr>
          <a:xfrm>
            <a:off x="48609" y="3606474"/>
            <a:ext cx="4643818" cy="3251526"/>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32000" lvl="1" indent="-180000">
              <a:lnSpc>
                <a:spcPct val="100000"/>
              </a:lnSpc>
              <a:spcBef>
                <a:spcPts val="300"/>
              </a:spcBef>
              <a:defRPr/>
            </a:pPr>
            <a:endParaRPr lang="en-GB" sz="1300" dirty="0" smtClean="0">
              <a:solidFill>
                <a:srgbClr val="FF0000"/>
              </a:solidFill>
            </a:endParaRPr>
          </a:p>
        </p:txBody>
      </p:sp>
      <p:sp>
        <p:nvSpPr>
          <p:cNvPr id="12" name="Rectangle 11"/>
          <p:cNvSpPr/>
          <p:nvPr/>
        </p:nvSpPr>
        <p:spPr>
          <a:xfrm>
            <a:off x="48609" y="3538970"/>
            <a:ext cx="1766203" cy="2631490"/>
          </a:xfrm>
          <a:prstGeom prst="rect">
            <a:avLst/>
          </a:prstGeom>
          <a:solidFill>
            <a:schemeClr val="bg1"/>
          </a:solidFill>
        </p:spPr>
        <p:txBody>
          <a:bodyPr wrap="square">
            <a:spAutoFit/>
          </a:bodyPr>
          <a:lstStyle/>
          <a:p>
            <a:r>
              <a:rPr lang="en-US" sz="1100" dirty="0" smtClean="0">
                <a:solidFill>
                  <a:srgbClr val="0B0C0C"/>
                </a:solidFill>
              </a:rPr>
              <a:t>Notes</a:t>
            </a:r>
          </a:p>
          <a:p>
            <a:pPr marL="342900" indent="-342900">
              <a:buAutoNum type="arabicPeriod"/>
            </a:pPr>
            <a:r>
              <a:rPr lang="en-US" sz="1100" dirty="0" smtClean="0">
                <a:solidFill>
                  <a:srgbClr val="0B0C0C"/>
                </a:solidFill>
              </a:rPr>
              <a:t>LFD </a:t>
            </a:r>
            <a:r>
              <a:rPr lang="en-US" sz="1100" dirty="0">
                <a:solidFill>
                  <a:srgbClr val="0B0C0C"/>
                </a:solidFill>
              </a:rPr>
              <a:t>tests for NHS staff using a self-reporting tool have been included from 17 December 2020. </a:t>
            </a:r>
            <a:r>
              <a:rPr lang="en-US" sz="1100" dirty="0" smtClean="0">
                <a:solidFill>
                  <a:srgbClr val="0B0C0C"/>
                </a:solidFill>
              </a:rPr>
              <a:t>Some negative care home tests may not be included for the first 2 weeks of January</a:t>
            </a:r>
          </a:p>
          <a:p>
            <a:pPr marL="342900" indent="-342900">
              <a:buAutoNum type="arabicPeriod"/>
            </a:pPr>
            <a:r>
              <a:rPr lang="en-US" sz="1100" dirty="0" smtClean="0">
                <a:solidFill>
                  <a:srgbClr val="0B0C0C"/>
                </a:solidFill>
              </a:rPr>
              <a:t>All LFD tests are counted under Pillar 2 flows (Gov’t testing </a:t>
            </a:r>
            <a:r>
              <a:rPr lang="en-US" sz="1100" dirty="0" err="1" smtClean="0">
                <a:solidFill>
                  <a:srgbClr val="0B0C0C"/>
                </a:solidFill>
              </a:rPr>
              <a:t>programme</a:t>
            </a:r>
            <a:r>
              <a:rPr lang="en-US" sz="1100" dirty="0" smtClean="0">
                <a:solidFill>
                  <a:srgbClr val="0B0C0C"/>
                </a:solidFill>
              </a:rPr>
              <a:t>)</a:t>
            </a:r>
            <a:endParaRPr lang="en-GB" sz="1100" dirty="0"/>
          </a:p>
        </p:txBody>
      </p:sp>
      <p:sp>
        <p:nvSpPr>
          <p:cNvPr id="14" name="TextBox 13"/>
          <p:cNvSpPr txBox="1"/>
          <p:nvPr/>
        </p:nvSpPr>
        <p:spPr>
          <a:xfrm>
            <a:off x="10273356" y="44624"/>
            <a:ext cx="1847528" cy="6263253"/>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lnSpc>
                <a:spcPct val="100000"/>
              </a:lnSpc>
              <a:spcBef>
                <a:spcPts val="300"/>
              </a:spcBef>
              <a:buFontTx/>
              <a:buChar char="-"/>
              <a:defRPr/>
            </a:pPr>
            <a:r>
              <a:rPr lang="en-GB" sz="1150" i="1" dirty="0" smtClean="0"/>
              <a:t>From </a:t>
            </a:r>
            <a:r>
              <a:rPr lang="en-GB" sz="1150" i="1" dirty="0"/>
              <a:t>27 Jan the requirement for confirmatory PCR testing following a positive LFD result was removed for most LFD testing. </a:t>
            </a:r>
            <a:endParaRPr lang="en-GB" sz="1150" i="1" dirty="0" smtClean="0"/>
          </a:p>
          <a:p>
            <a:pPr marL="180000" indent="-180000">
              <a:lnSpc>
                <a:spcPct val="100000"/>
              </a:lnSpc>
              <a:spcBef>
                <a:spcPts val="300"/>
              </a:spcBef>
              <a:buFontTx/>
              <a:buChar char="-"/>
              <a:defRPr/>
            </a:pPr>
            <a:r>
              <a:rPr lang="en-GB" sz="1150" i="1" dirty="0" smtClean="0"/>
              <a:t>This </a:t>
            </a:r>
            <a:r>
              <a:rPr lang="en-GB" sz="1150" i="1" dirty="0"/>
              <a:t>means that a positive LFD test is now considered a confirmed case and requires the person to self-isolate. </a:t>
            </a:r>
            <a:endParaRPr lang="en-GB" sz="1150" i="1" dirty="0" smtClean="0"/>
          </a:p>
          <a:p>
            <a:pPr marL="180000" indent="-180000">
              <a:lnSpc>
                <a:spcPct val="100000"/>
              </a:lnSpc>
              <a:spcBef>
                <a:spcPts val="300"/>
              </a:spcBef>
              <a:buFontTx/>
              <a:buChar char="-"/>
              <a:defRPr/>
            </a:pPr>
            <a:r>
              <a:rPr lang="en-GB" sz="1150" i="1" dirty="0" smtClean="0"/>
              <a:t>This </a:t>
            </a:r>
            <a:r>
              <a:rPr lang="en-GB" sz="1150" i="1" dirty="0"/>
              <a:t>change is due to the current prevalence of COVID. Self-conducted tests will still require confirmation. </a:t>
            </a:r>
          </a:p>
          <a:p>
            <a:pPr marL="180000" lvl="0" indent="-180000">
              <a:lnSpc>
                <a:spcPct val="100000"/>
              </a:lnSpc>
              <a:spcBef>
                <a:spcPts val="300"/>
              </a:spcBef>
              <a:buFontTx/>
              <a:buChar char="-"/>
              <a:defRPr/>
            </a:pPr>
            <a:r>
              <a:rPr lang="en-GB" sz="1150" i="1" dirty="0"/>
              <a:t>Unlike the published PCR test data on the previous slide, LFD tests are counted by the number of tests which returned either a positive, negative or void result – which can mean that a person is counted more than once.  Data is published as a daily count and 7-day average</a:t>
            </a:r>
            <a:r>
              <a:rPr lang="en-GB" sz="1150" i="1" dirty="0" smtClean="0"/>
              <a:t>.</a:t>
            </a:r>
            <a:endParaRPr lang="en-GB" sz="1150" i="1" dirty="0"/>
          </a:p>
        </p:txBody>
      </p:sp>
    </p:spTree>
    <p:extLst>
      <p:ext uri="{BB962C8B-B14F-4D97-AF65-F5344CB8AC3E}">
        <p14:creationId xmlns:p14="http://schemas.microsoft.com/office/powerpoint/2010/main" val="338008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6672"/>
            <a:ext cx="12191999" cy="3184644"/>
          </a:xfrm>
          <a:prstGeom prst="rect">
            <a:avLst/>
          </a:prstGeom>
        </p:spPr>
        <p:txBody>
          <a:bodyPr wrap="square" numCol="1" spcCol="360000">
            <a:noAutofit/>
          </a:bodyPr>
          <a:lstStyle/>
          <a:p>
            <a:pPr marL="180000" indent="-180000">
              <a:lnSpc>
                <a:spcPct val="105000"/>
              </a:lnSpc>
              <a:spcBef>
                <a:spcPts val="600"/>
              </a:spcBef>
              <a:spcAft>
                <a:spcPts val="300"/>
              </a:spcAft>
              <a:buFont typeface="Arial" panose="020B0604020202020204" pitchFamily="34" charset="0"/>
              <a:buChar char="•"/>
            </a:pPr>
            <a:r>
              <a:rPr lang="en-GB" sz="1400" dirty="0" smtClean="0">
                <a:ea typeface="Times New Roman" panose="02020603050405020304" pitchFamily="18" charset="0"/>
              </a:rPr>
              <a:t>Lab-confirmed cases are the official count of people who live in Herefordshire and have tested positive for COVID-19. In the first few months of the pandemic, numbers of confirmed cases were dependent on testing policy so are not comparable with later waves.</a:t>
            </a:r>
          </a:p>
          <a:p>
            <a:pPr marL="180000" indent="-180000">
              <a:lnSpc>
                <a:spcPct val="105000"/>
              </a:lnSpc>
              <a:spcBef>
                <a:spcPts val="600"/>
              </a:spcBef>
              <a:spcAft>
                <a:spcPts val="300"/>
              </a:spcAft>
              <a:buFont typeface="Arial" panose="020B0604020202020204" pitchFamily="34" charset="0"/>
              <a:buChar char="•"/>
            </a:pPr>
            <a:r>
              <a:rPr lang="en-GB" sz="1400" dirty="0" smtClean="0">
                <a:ea typeface="Times New Roman" panose="02020603050405020304" pitchFamily="18" charset="0"/>
              </a:rPr>
              <a:t>The total lab-confirmed cases over the course of the epidemic is now 6,210 (9 Feb).  This is 159 more than this time last week, all from swabs taken between 3 and 9 Feb (note that reporting lags mean daily numbers can change, and the grey bars for the last 5 days will increase).  Although still high, this increase is almost 50% lower than the previous week (283) and is one fifth of the increase recorded in the week ending 12 Jan.</a:t>
            </a:r>
            <a:endParaRPr lang="en-US" sz="1400" dirty="0" smtClean="0"/>
          </a:p>
          <a:p>
            <a:pPr marL="180000" indent="-180000">
              <a:lnSpc>
                <a:spcPct val="105000"/>
              </a:lnSpc>
              <a:spcBef>
                <a:spcPts val="600"/>
              </a:spcBef>
              <a:spcAft>
                <a:spcPts val="300"/>
              </a:spcAft>
              <a:buFont typeface="Arial" panose="020B0604020202020204" pitchFamily="34" charset="0"/>
              <a:buChar char="•"/>
            </a:pPr>
            <a:r>
              <a:rPr lang="en-US" sz="1400" dirty="0" smtClean="0"/>
              <a:t>The line on the chart shows the average daily number of new cases.  These have fallen from the peak of over 100 early in the new year, and as of 3 Feb was 26 – a third lower than seven days previously, and equal to the level in mid-December.  </a:t>
            </a:r>
          </a:p>
        </p:txBody>
      </p:sp>
      <p:sp>
        <p:nvSpPr>
          <p:cNvPr id="12" name="TextBox 11"/>
          <p:cNvSpPr txBox="1"/>
          <p:nvPr/>
        </p:nvSpPr>
        <p:spPr>
          <a:xfrm>
            <a:off x="18728" y="6453336"/>
            <a:ext cx="11928648" cy="338554"/>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200" dirty="0" smtClean="0"/>
              <a:t>Confirmed cases are updated </a:t>
            </a:r>
            <a:r>
              <a:rPr lang="en-GB" sz="1200" dirty="0"/>
              <a:t>daily </a:t>
            </a:r>
            <a:r>
              <a:rPr lang="en-GB" sz="1200" dirty="0" smtClean="0"/>
              <a:t>by PHE </a:t>
            </a:r>
            <a:r>
              <a:rPr lang="en-GB" sz="1200" dirty="0"/>
              <a:t>at </a:t>
            </a:r>
            <a:r>
              <a:rPr lang="en-GB" sz="1200" dirty="0" smtClean="0">
                <a:hlinkClick r:id="rId3"/>
              </a:rPr>
              <a:t>https</a:t>
            </a:r>
            <a:r>
              <a:rPr lang="en-GB" sz="1200" dirty="0">
                <a:hlinkClick r:id="rId3"/>
              </a:rPr>
              <a:t>://coronavirus.data.gov.uk</a:t>
            </a:r>
            <a:r>
              <a:rPr lang="en-GB" sz="1200" dirty="0" smtClean="0">
                <a:hlinkClick r:id="rId3"/>
              </a:rPr>
              <a:t>/</a:t>
            </a:r>
            <a:r>
              <a:rPr lang="en-GB" sz="1200" dirty="0" smtClean="0"/>
              <a:t>.</a:t>
            </a:r>
            <a:endParaRPr lang="en-GB" sz="1200" dirty="0"/>
          </a:p>
        </p:txBody>
      </p:sp>
      <p:sp>
        <p:nvSpPr>
          <p:cNvPr id="2" name="Title 1"/>
          <p:cNvSpPr>
            <a:spLocks noGrp="1"/>
          </p:cNvSpPr>
          <p:nvPr>
            <p:ph type="title"/>
          </p:nvPr>
        </p:nvSpPr>
        <p:spPr>
          <a:xfrm>
            <a:off x="18728" y="44624"/>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pic>
        <p:nvPicPr>
          <p:cNvPr id="4" name="Picture 3" descr="Chart showing daily number of cases (bars) and 7 day average (line)" title="Lab-confirmed COVID-19 cases in Herefordshire"/>
          <p:cNvPicPr>
            <a:picLocks noChangeAspect="1"/>
          </p:cNvPicPr>
          <p:nvPr/>
        </p:nvPicPr>
        <p:blipFill>
          <a:blip r:embed="rId4"/>
          <a:stretch>
            <a:fillRect/>
          </a:stretch>
        </p:blipFill>
        <p:spPr>
          <a:xfrm>
            <a:off x="18729" y="2342787"/>
            <a:ext cx="12173270" cy="4156089"/>
          </a:xfrm>
          <a:prstGeom prst="rect">
            <a:avLst/>
          </a:prstGeom>
        </p:spPr>
      </p:pic>
      <p:pic>
        <p:nvPicPr>
          <p:cNvPr id="11" name="Picture 10"/>
          <p:cNvPicPr>
            <a:picLocks noChangeAspect="1"/>
          </p:cNvPicPr>
          <p:nvPr/>
        </p:nvPicPr>
        <p:blipFill rotWithShape="1">
          <a:blip r:embed="rId5">
            <a:clrChange>
              <a:clrFrom>
                <a:srgbClr val="FFFFFF"/>
              </a:clrFrom>
              <a:clrTo>
                <a:srgbClr val="FFFFFF">
                  <a:alpha val="0"/>
                </a:srgbClr>
              </a:clrTo>
            </a:clrChange>
          </a:blip>
          <a:srcRect l="8548"/>
          <a:stretch/>
        </p:blipFill>
        <p:spPr>
          <a:xfrm>
            <a:off x="335360" y="6438918"/>
            <a:ext cx="377226" cy="384543"/>
          </a:xfrm>
          <a:prstGeom prst="rect">
            <a:avLst/>
          </a:prstGeom>
        </p:spPr>
      </p:pic>
    </p:spTree>
    <p:extLst>
      <p:ext uri="{BB962C8B-B14F-4D97-AF65-F5344CB8AC3E}">
        <p14:creationId xmlns:p14="http://schemas.microsoft.com/office/powerpoint/2010/main" val="389317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howing 7 day case rate in Herefordshire, England and the West Midlands since July. " title="Lab-confirmed cases: comparisons"/>
          <p:cNvPicPr>
            <a:picLocks noChangeAspect="1"/>
          </p:cNvPicPr>
          <p:nvPr/>
        </p:nvPicPr>
        <p:blipFill>
          <a:blip r:embed="rId2"/>
          <a:stretch>
            <a:fillRect/>
          </a:stretch>
        </p:blipFill>
        <p:spPr>
          <a:xfrm>
            <a:off x="121229" y="2348880"/>
            <a:ext cx="10066951" cy="3672408"/>
          </a:xfrm>
          <a:prstGeom prst="rect">
            <a:avLst/>
          </a:prstGeom>
        </p:spPr>
      </p:pic>
      <p:sp>
        <p:nvSpPr>
          <p:cNvPr id="2" name="Title 1"/>
          <p:cNvSpPr>
            <a:spLocks noGrp="1"/>
          </p:cNvSpPr>
          <p:nvPr>
            <p:ph type="title"/>
          </p:nvPr>
        </p:nvSpPr>
        <p:spPr>
          <a:xfrm>
            <a:off x="75571" y="78872"/>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121229" y="574622"/>
            <a:ext cx="10157614" cy="2206306"/>
          </a:xfrm>
        </p:spPr>
        <p:txBody>
          <a:bodyPr lIns="36000" tIns="36000" rIns="36000" bIns="36000">
            <a:noAutofit/>
          </a:bodyPr>
          <a:lstStyle/>
          <a:p>
            <a:pPr>
              <a:lnSpc>
                <a:spcPct val="100000"/>
              </a:lnSpc>
              <a:spcBef>
                <a:spcPts val="600"/>
              </a:spcBef>
            </a:pPr>
            <a:r>
              <a:rPr lang="en-GB" sz="1400" dirty="0" smtClean="0"/>
              <a:t>The chart shows the recent trend in cases per 100,000 resident population for 7-day periods (the latest one ending 5 days ago to allow for lags in the results of tests). This rate is commonly quoted in national reporting.</a:t>
            </a:r>
          </a:p>
          <a:p>
            <a:pPr>
              <a:lnSpc>
                <a:spcPct val="100000"/>
              </a:lnSpc>
              <a:spcBef>
                <a:spcPts val="600"/>
              </a:spcBef>
            </a:pPr>
            <a:r>
              <a:rPr lang="en-US" sz="1400" dirty="0" smtClean="0"/>
              <a:t>The local rate has continued to fall from the peak of 386 per 100,000 on 8 January, and was 101 per 100,000 by 5 Feb. This figure is the same as that seen in mid December and lower than the November peak. This falling trend indicates the continuing positive effect of the latest lockdown. </a:t>
            </a:r>
          </a:p>
          <a:p>
            <a:pPr>
              <a:lnSpc>
                <a:spcPct val="100000"/>
              </a:lnSpc>
              <a:spcBef>
                <a:spcPts val="600"/>
              </a:spcBef>
            </a:pPr>
            <a:r>
              <a:rPr lang="en-US" sz="1400" dirty="0" smtClean="0"/>
              <a:t>The Herefordshire pattern follows that seen across both England and the West Midlands. Although the fall has not been as rapid as nationally, the local rate is still half the national. The regional rate remains higher. </a:t>
            </a:r>
            <a:endParaRPr lang="en-GB" sz="1400" dirty="0" smtClean="0"/>
          </a:p>
        </p:txBody>
      </p:sp>
      <p:sp>
        <p:nvSpPr>
          <p:cNvPr id="11" name="TextBox 10"/>
          <p:cNvSpPr txBox="1"/>
          <p:nvPr/>
        </p:nvSpPr>
        <p:spPr>
          <a:xfrm>
            <a:off x="75572" y="6309320"/>
            <a:ext cx="12130488"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3"/>
              </a:rPr>
              <a:t>PHE data on lab-confirmed </a:t>
            </a:r>
            <a:r>
              <a:rPr lang="en-GB" sz="1200" dirty="0" smtClean="0">
                <a:hlinkClick r:id="rId3"/>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4"/>
              </a:rPr>
              <a:t>LG </a:t>
            </a:r>
            <a:r>
              <a:rPr lang="en-GB" sz="1200" dirty="0">
                <a:hlinkClick r:id="rId4"/>
              </a:rPr>
              <a:t>Inform</a:t>
            </a:r>
            <a:r>
              <a:rPr lang="en-GB" sz="1200" dirty="0"/>
              <a:t> </a:t>
            </a:r>
            <a:r>
              <a:rPr lang="en-GB" sz="1200" dirty="0" smtClean="0"/>
              <a:t>dashboard. You can also view the local 7-day case rates and numbers on the </a:t>
            </a:r>
            <a:r>
              <a:rPr lang="en-GB" sz="1200" dirty="0" smtClean="0">
                <a:hlinkClick r:id="rId5"/>
              </a:rPr>
              <a:t>Herefordshire Council website</a:t>
            </a:r>
            <a:r>
              <a:rPr lang="en-GB" sz="1200" dirty="0" smtClean="0"/>
              <a:t>.</a:t>
            </a:r>
            <a:endParaRPr lang="en-GB" sz="1200" dirty="0"/>
          </a:p>
        </p:txBody>
      </p:sp>
      <p:sp>
        <p:nvSpPr>
          <p:cNvPr id="5" name="TextBox 4"/>
          <p:cNvSpPr txBox="1"/>
          <p:nvPr/>
        </p:nvSpPr>
        <p:spPr>
          <a:xfrm>
            <a:off x="10273356" y="4462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pic>
        <p:nvPicPr>
          <p:cNvPr id="12" name="Picture 11"/>
          <p:cNvPicPr>
            <a:picLocks noChangeAspect="1"/>
          </p:cNvPicPr>
          <p:nvPr/>
        </p:nvPicPr>
        <p:blipFill rotWithShape="1">
          <a:blip r:embed="rId6">
            <a:clrChange>
              <a:clrFrom>
                <a:srgbClr val="FFFFFF"/>
              </a:clrFrom>
              <a:clrTo>
                <a:srgbClr val="FFFFFF">
                  <a:alpha val="0"/>
                </a:srgbClr>
              </a:clrTo>
            </a:clrChange>
          </a:blip>
          <a:srcRect l="8548"/>
          <a:stretch/>
        </p:blipFill>
        <p:spPr>
          <a:xfrm>
            <a:off x="0" y="6300147"/>
            <a:ext cx="312179" cy="285108"/>
          </a:xfrm>
          <a:prstGeom prst="rect">
            <a:avLst/>
          </a:prstGeom>
        </p:spPr>
      </p:pic>
    </p:spTree>
    <p:extLst>
      <p:ext uri="{BB962C8B-B14F-4D97-AF65-F5344CB8AC3E}">
        <p14:creationId xmlns:p14="http://schemas.microsoft.com/office/powerpoint/2010/main" val="263711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show cases and 7-day rate in Herefordshire and bordering authorities" title="Lab-confirmed cases: comparison with neighbouring authorities"/>
          <p:cNvPicPr>
            <a:picLocks noChangeAspect="1"/>
          </p:cNvPicPr>
          <p:nvPr/>
        </p:nvPicPr>
        <p:blipFill>
          <a:blip r:embed="rId3"/>
          <a:stretch>
            <a:fillRect/>
          </a:stretch>
        </p:blipFill>
        <p:spPr>
          <a:xfrm>
            <a:off x="5708599" y="0"/>
            <a:ext cx="5962075" cy="5892139"/>
          </a:xfrm>
          <a:prstGeom prst="rect">
            <a:avLst/>
          </a:prstGeom>
        </p:spPr>
      </p:pic>
      <p:sp>
        <p:nvSpPr>
          <p:cNvPr id="6" name="TextBox 5"/>
          <p:cNvSpPr txBox="1"/>
          <p:nvPr/>
        </p:nvSpPr>
        <p:spPr>
          <a:xfrm>
            <a:off x="9161923" y="5680994"/>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(30/1/21 to 5/2/21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 name="TextBox 1"/>
          <p:cNvSpPr txBox="1"/>
          <p:nvPr/>
        </p:nvSpPr>
        <p:spPr>
          <a:xfrm>
            <a:off x="297084" y="1387511"/>
            <a:ext cx="5411516" cy="4293483"/>
          </a:xfrm>
          <a:prstGeom prst="rect">
            <a:avLst/>
          </a:prstGeom>
          <a:noFill/>
        </p:spPr>
        <p:txBody>
          <a:bodyPr wrap="square" rtlCol="0">
            <a:spAutoFit/>
          </a:bodyPr>
          <a:lstStyle/>
          <a:p>
            <a:pPr>
              <a:spcBef>
                <a:spcPts val="600"/>
              </a:spcBef>
            </a:pPr>
            <a:r>
              <a:rPr lang="en-GB" sz="2000" dirty="0" smtClean="0">
                <a:solidFill>
                  <a:srgbClr val="282E2B"/>
                </a:solidFill>
              </a:rPr>
              <a:t>Latest published comparisons, for the week ending 5 Feb*, show:  </a:t>
            </a:r>
          </a:p>
          <a:p>
            <a:pPr marL="285750" indent="-285750">
              <a:spcBef>
                <a:spcPts val="600"/>
              </a:spcBef>
              <a:buFont typeface="Arial" panose="020B0604020202020204" pitchFamily="34" charset="0"/>
              <a:buChar char="•"/>
            </a:pPr>
            <a:r>
              <a:rPr lang="en-GB" dirty="0" smtClean="0">
                <a:solidFill>
                  <a:srgbClr val="282E2B"/>
                </a:solidFill>
              </a:rPr>
              <a:t>Herefordshire’s rate fell by a third over the seven days to 5 Feb</a:t>
            </a:r>
          </a:p>
          <a:p>
            <a:pPr marL="285750" indent="-285750">
              <a:spcBef>
                <a:spcPts val="600"/>
              </a:spcBef>
              <a:buFont typeface="Arial" panose="020B0604020202020204" pitchFamily="34" charset="0"/>
              <a:buChar char="•"/>
            </a:pPr>
            <a:r>
              <a:rPr lang="en-GB" dirty="0" smtClean="0">
                <a:solidFill>
                  <a:srgbClr val="282E2B"/>
                </a:solidFill>
              </a:rPr>
              <a:t>Over this week, 7-day case rates continued to fall in all bordering authorities (</a:t>
            </a:r>
            <a:r>
              <a:rPr lang="en-GB" dirty="0">
                <a:solidFill>
                  <a:srgbClr val="282E2B"/>
                </a:solidFill>
              </a:rPr>
              <a:t>as indicated by the </a:t>
            </a:r>
            <a:r>
              <a:rPr lang="en-GB" dirty="0" smtClean="0">
                <a:solidFill>
                  <a:srgbClr val="282E2B"/>
                </a:solidFill>
              </a:rPr>
              <a:t>arrows).</a:t>
            </a:r>
          </a:p>
          <a:p>
            <a:pPr marL="285750" indent="-285750">
              <a:spcBef>
                <a:spcPts val="600"/>
              </a:spcBef>
              <a:buFont typeface="Arial" panose="020B0604020202020204" pitchFamily="34" charset="0"/>
              <a:buChar char="•"/>
            </a:pPr>
            <a:r>
              <a:rPr lang="en-GB" dirty="0" smtClean="0">
                <a:solidFill>
                  <a:srgbClr val="282E2B"/>
                </a:solidFill>
              </a:rPr>
              <a:t>The Herefordshire rate is higher than both Welsh neighbours and similar to Gloucestershire’s, but remains lower than in authorities to the north and east of the county. </a:t>
            </a:r>
            <a:endParaRPr lang="en-GB" dirty="0">
              <a:solidFill>
                <a:srgbClr val="282E2B"/>
              </a:solidFill>
            </a:endParaRPr>
          </a:p>
          <a:p>
            <a:pPr>
              <a:spcBef>
                <a:spcPts val="600"/>
              </a:spcBef>
            </a:pPr>
            <a:endParaRPr lang="en-GB" dirty="0">
              <a:solidFill>
                <a:srgbClr val="282E2B"/>
              </a:solidFill>
            </a:endParaRPr>
          </a:p>
          <a:p>
            <a:pPr>
              <a:spcBef>
                <a:spcPts val="600"/>
              </a:spcBef>
            </a:pPr>
            <a:r>
              <a:rPr lang="en-GB" sz="1400" dirty="0" smtClean="0">
                <a:solidFill>
                  <a:srgbClr val="282E2B"/>
                </a:solidFill>
              </a:rPr>
              <a:t>* Note that he slight lag in this data reflects the latest date for which complete data is available from test results </a:t>
            </a:r>
          </a:p>
        </p:txBody>
      </p:sp>
      <p:sp>
        <p:nvSpPr>
          <p:cNvPr id="3" name="Title 2"/>
          <p:cNvSpPr>
            <a:spLocks noGrp="1"/>
          </p:cNvSpPr>
          <p:nvPr>
            <p:ph type="title"/>
          </p:nvPr>
        </p:nvSpPr>
        <p:spPr>
          <a:xfrm>
            <a:off x="108420" y="158742"/>
            <a:ext cx="7139708" cy="749978"/>
          </a:xfrm>
        </p:spPr>
        <p:txBody>
          <a:bodyPr>
            <a:noAutofit/>
          </a:bodyPr>
          <a:lstStyle/>
          <a:p>
            <a:r>
              <a:rPr lang="en-GB" sz="2400" b="1" dirty="0" smtClean="0"/>
              <a:t>Lab-confirmed cases: comparison</a:t>
            </a:r>
            <a:r>
              <a:rPr lang="en-GB" sz="2400" b="1" dirty="0"/>
              <a:t> </a:t>
            </a:r>
            <a:r>
              <a:rPr lang="en-GB" sz="2400" b="1" dirty="0" smtClean="0"/>
              <a:t>with neighbouring authorities</a:t>
            </a:r>
            <a:endParaRPr lang="en-GB" sz="2400" b="1" dirty="0"/>
          </a:p>
        </p:txBody>
      </p:sp>
      <p:pic>
        <p:nvPicPr>
          <p:cNvPr id="5" name="Picture 4"/>
          <p:cNvPicPr>
            <a:picLocks noChangeAspect="1"/>
          </p:cNvPicPr>
          <p:nvPr/>
        </p:nvPicPr>
        <p:blipFill>
          <a:blip r:embed="rId4"/>
          <a:stretch>
            <a:fillRect/>
          </a:stretch>
        </p:blipFill>
        <p:spPr>
          <a:xfrm>
            <a:off x="11225240" y="1354245"/>
            <a:ext cx="864096" cy="1510411"/>
          </a:xfrm>
          <a:prstGeom prst="rect">
            <a:avLst/>
          </a:prstGeom>
        </p:spPr>
      </p:pic>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a:r>
              <a:rPr lang="en-GB" sz="1400" b="1" dirty="0" smtClean="0"/>
              <a:t>      Where can I find out more? </a:t>
            </a:r>
            <a:r>
              <a:rPr lang="en-GB" sz="1400" dirty="0"/>
              <a:t>M</a:t>
            </a:r>
            <a:r>
              <a:rPr lang="en-GB" sz="1400" dirty="0" smtClean="0"/>
              <a:t>aps comparing 7 day numbers of cases and rates per 100,000 people are updated </a:t>
            </a:r>
            <a:r>
              <a:rPr lang="en-GB" sz="1400" dirty="0"/>
              <a:t>daily </a:t>
            </a:r>
            <a:r>
              <a:rPr lang="en-GB" sz="1400" dirty="0" smtClean="0"/>
              <a:t>by PHE </a:t>
            </a:r>
            <a:r>
              <a:rPr lang="en-GB" sz="1400" dirty="0"/>
              <a:t>at </a:t>
            </a:r>
            <a:r>
              <a:rPr lang="en-GB" sz="1400" dirty="0" smtClean="0">
                <a:hlinkClick r:id="rId5"/>
              </a:rPr>
              <a:t>https</a:t>
            </a:r>
            <a:r>
              <a:rPr lang="en-GB" sz="1400" dirty="0">
                <a:hlinkClick r:id="rId5"/>
              </a:rPr>
              <a:t>://coronavirus.data.gov.uk</a:t>
            </a:r>
            <a:r>
              <a:rPr lang="en-GB" sz="1400" dirty="0" smtClean="0">
                <a:hlinkClick r:id="rId5"/>
              </a:rPr>
              <a:t>/</a:t>
            </a:r>
            <a:r>
              <a:rPr lang="en-GB" sz="1400" dirty="0" smtClean="0"/>
              <a:t>.</a:t>
            </a:r>
            <a:endParaRPr lang="en-GB" sz="1400" dirty="0"/>
          </a:p>
        </p:txBody>
      </p:sp>
      <p:pic>
        <p:nvPicPr>
          <p:cNvPr id="18" name="Picture 17"/>
          <p:cNvPicPr>
            <a:picLocks noChangeAspect="1"/>
          </p:cNvPicPr>
          <p:nvPr/>
        </p:nvPicPr>
        <p:blipFill rotWithShape="1">
          <a:blip r:embed="rId6">
            <a:clrChange>
              <a:clrFrom>
                <a:srgbClr val="FFFFFF"/>
              </a:clrFrom>
              <a:clrTo>
                <a:srgbClr val="FFFFFF">
                  <a:alpha val="0"/>
                </a:srgbClr>
              </a:clrTo>
            </a:clrChange>
          </a:blip>
          <a:srcRect l="8548"/>
          <a:stretch/>
        </p:blipFill>
        <p:spPr>
          <a:xfrm>
            <a:off x="108420" y="6232101"/>
            <a:ext cx="377226" cy="384543"/>
          </a:xfrm>
          <a:prstGeom prst="rect">
            <a:avLst/>
          </a:prstGeom>
        </p:spPr>
      </p:pic>
    </p:spTree>
    <p:extLst>
      <p:ext uri="{BB962C8B-B14F-4D97-AF65-F5344CB8AC3E}">
        <p14:creationId xmlns:p14="http://schemas.microsoft.com/office/powerpoint/2010/main" val="342560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6009" y="412857"/>
            <a:ext cx="11774209" cy="2501086"/>
          </a:xfrm>
          <a:prstGeom prst="rect">
            <a:avLst/>
          </a:prstGeom>
          <a:solidFill>
            <a:schemeClr val="bg1"/>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indent="-180000">
              <a:lnSpc>
                <a:spcPct val="100000"/>
              </a:lnSpc>
              <a:spcBef>
                <a:spcPts val="600"/>
              </a:spcBef>
              <a:buFont typeface="Arial" panose="020B0604020202020204" pitchFamily="34" charset="0"/>
              <a:buChar char="•"/>
              <a:defRPr/>
            </a:pPr>
            <a:r>
              <a:rPr lang="en-US" sz="1500" dirty="0">
                <a:solidFill>
                  <a:srgbClr val="282E2B"/>
                </a:solidFill>
              </a:rPr>
              <a:t>The chart shows the weekly case rate for these two age groups: during the second half of December and the first week of January the rate amongst 18-30 year-olds grew rapidly - indicating that this group was driving the overall increase in cases.  However, in the last four weeks the rate for the 18-30 cohort has fallen sharply. While the rate for those aged 65+ have also fallen, this has only been apparent in the last three weeks. For both cohorts the rate of decrease has reduced in the last week.</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282E2B"/>
                </a:solidFill>
                <a:effectLst/>
                <a:uLnTx/>
                <a:uFillTx/>
                <a:latin typeface="+mn-lt"/>
              </a:rPr>
              <a:t>T</a:t>
            </a:r>
            <a:r>
              <a:rPr kumimoji="0" lang="en-US" sz="1500" b="0" i="0" u="none" strike="noStrike" kern="1200" cap="none" spc="0" normalizeH="0" noProof="0" dirty="0" smtClean="0">
                <a:ln>
                  <a:noFill/>
                </a:ln>
                <a:solidFill>
                  <a:srgbClr val="282E2B"/>
                </a:solidFill>
                <a:effectLst/>
                <a:uLnTx/>
                <a:uFillTx/>
                <a:latin typeface="+mn-lt"/>
              </a:rPr>
              <a:t>he table highlights how the age profile of cases has changed through the course of the pandemic:</a:t>
            </a:r>
          </a:p>
          <a:p>
            <a:pPr marL="637200" lvl="1" indent="-180000">
              <a:spcBef>
                <a:spcPts val="600"/>
              </a:spcBef>
              <a:buFont typeface="Arial" panose="020B0604020202020204" pitchFamily="34" charset="0"/>
              <a:buChar char="•"/>
              <a:defRPr/>
            </a:pPr>
            <a:r>
              <a:rPr lang="en-US" sz="1300" dirty="0">
                <a:solidFill>
                  <a:srgbClr val="282E2B"/>
                </a:solidFill>
              </a:rPr>
              <a:t>In the first wave those aged 65 and over accounted for more than a third of all confirmed cases (due to testing policy).</a:t>
            </a:r>
          </a:p>
          <a:p>
            <a:pPr marL="637200" lvl="1" indent="-180000">
              <a:spcBef>
                <a:spcPts val="600"/>
              </a:spcBef>
              <a:buFont typeface="Arial" panose="020B0604020202020204" pitchFamily="34" charset="0"/>
              <a:buChar char="•"/>
              <a:defRPr/>
            </a:pPr>
            <a:r>
              <a:rPr lang="en-US" sz="1300" dirty="0">
                <a:solidFill>
                  <a:srgbClr val="282E2B"/>
                </a:solidFill>
              </a:rPr>
              <a:t>September and October saw a much younger profile, with the proportion of all cases in those aged 18 to 30 reaching 28</a:t>
            </a:r>
            <a:r>
              <a:rPr lang="en-US" sz="1300" dirty="0" smtClean="0">
                <a:solidFill>
                  <a:srgbClr val="282E2B"/>
                </a:solidFill>
              </a:rPr>
              <a:t>% while the proportion in the older age group was less than half that reported in April and May.  </a:t>
            </a:r>
            <a:endParaRPr lang="en-US" sz="1300" dirty="0">
              <a:solidFill>
                <a:srgbClr val="282E2B"/>
              </a:solidFill>
            </a:endParaRPr>
          </a:p>
          <a:p>
            <a:pPr marL="637200" lvl="1" indent="-180000">
              <a:spcBef>
                <a:spcPts val="600"/>
              </a:spcBef>
              <a:buFont typeface="Arial" panose="020B0604020202020204" pitchFamily="34" charset="0"/>
              <a:buChar char="•"/>
              <a:defRPr/>
            </a:pPr>
            <a:r>
              <a:rPr lang="en-US" sz="1300" dirty="0" smtClean="0">
                <a:solidFill>
                  <a:srgbClr val="282E2B"/>
                </a:solidFill>
              </a:rPr>
              <a:t>Since November 18-30 year olds and over 65s have each accounted for about one fifth of all cases. </a:t>
            </a:r>
          </a:p>
        </p:txBody>
      </p:sp>
      <p:sp>
        <p:nvSpPr>
          <p:cNvPr id="2" name="Title 1"/>
          <p:cNvSpPr>
            <a:spLocks noGrp="1"/>
          </p:cNvSpPr>
          <p:nvPr>
            <p:ph type="title"/>
          </p:nvPr>
        </p:nvSpPr>
        <p:spPr>
          <a:xfrm>
            <a:off x="76009" y="4665"/>
            <a:ext cx="11519999" cy="543591"/>
          </a:xfrm>
        </p:spPr>
        <p:txBody>
          <a:bodyPr>
            <a:normAutofit/>
          </a:bodyPr>
          <a:lstStyle/>
          <a:p>
            <a:r>
              <a:rPr lang="en-GB" sz="2400" b="1" dirty="0">
                <a:solidFill>
                  <a:srgbClr val="282E2B"/>
                </a:solidFill>
                <a:cs typeface="Arial" panose="020B0604020202020204" pitchFamily="34" charset="0"/>
              </a:rPr>
              <a:t>Demographics of COVID-19 cases in Herefordshire: age </a:t>
            </a:r>
            <a:r>
              <a:rPr lang="en-GB" sz="2400" b="1" dirty="0" smtClean="0">
                <a:solidFill>
                  <a:srgbClr val="282E2B"/>
                </a:solidFill>
                <a:cs typeface="Arial" panose="020B0604020202020204" pitchFamily="34" charset="0"/>
              </a:rPr>
              <a:t>profile</a:t>
            </a:r>
            <a:endParaRPr lang="en-GB" sz="2400" dirty="0"/>
          </a:p>
        </p:txBody>
      </p:sp>
      <p:pic>
        <p:nvPicPr>
          <p:cNvPr id="3" name="Picture 2" descr="cases rate per 100,000 throughout the pandemic for  those aged between 18 and 30 and those age 65 and over" title="Covid-19 cases rate per 100,000"/>
          <p:cNvPicPr>
            <a:picLocks noChangeAspect="1"/>
          </p:cNvPicPr>
          <p:nvPr/>
        </p:nvPicPr>
        <p:blipFill>
          <a:blip r:embed="rId3"/>
          <a:stretch>
            <a:fillRect/>
          </a:stretch>
        </p:blipFill>
        <p:spPr>
          <a:xfrm>
            <a:off x="89870" y="2913943"/>
            <a:ext cx="5987570" cy="3802917"/>
          </a:xfrm>
          <a:prstGeom prst="rect">
            <a:avLst/>
          </a:prstGeom>
        </p:spPr>
      </p:pic>
      <p:pic>
        <p:nvPicPr>
          <p:cNvPr id="7" name="Picture 6" descr="Table giving the proportion of cases accounted for by those aged between 18 and 30 and those age 65 and over" title="COVID-19 cases age profile"/>
          <p:cNvPicPr>
            <a:picLocks noChangeAspect="1"/>
          </p:cNvPicPr>
          <p:nvPr/>
        </p:nvPicPr>
        <p:blipFill>
          <a:blip r:embed="rId4"/>
          <a:stretch>
            <a:fillRect/>
          </a:stretch>
        </p:blipFill>
        <p:spPr>
          <a:xfrm>
            <a:off x="6323310" y="2889496"/>
            <a:ext cx="5542189" cy="3813368"/>
          </a:xfrm>
          <a:prstGeom prst="rect">
            <a:avLst/>
          </a:prstGeom>
        </p:spPr>
      </p:pic>
    </p:spTree>
    <p:extLst>
      <p:ext uri="{BB962C8B-B14F-4D97-AF65-F5344CB8AC3E}">
        <p14:creationId xmlns:p14="http://schemas.microsoft.com/office/powerpoint/2010/main" val="2652899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50277</TotalTime>
  <Words>4830</Words>
  <Application>Microsoft Office PowerPoint</Application>
  <PresentationFormat>Widescreen</PresentationFormat>
  <Paragraphs>206</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inherit</vt:lpstr>
      <vt:lpstr>Lato</vt:lpstr>
      <vt:lpstr>open sans</vt:lpstr>
      <vt:lpstr>Times New Roman</vt:lpstr>
      <vt:lpstr>Wingdings</vt:lpstr>
      <vt:lpstr>2_Office Theme</vt:lpstr>
      <vt:lpstr>PowerPoint Presentation</vt:lpstr>
      <vt:lpstr>Contents </vt:lpstr>
      <vt:lpstr>Key messages</vt:lpstr>
      <vt:lpstr>COVID-19 testing: PCR tests and positivity</vt:lpstr>
      <vt:lpstr>COVID-19 testing: Lateral Flow Device (LFD) tests</vt:lpstr>
      <vt:lpstr>Lab-confirmed COVID-19 cases in Herefordshire</vt:lpstr>
      <vt:lpstr>Lab-confirmed cases: comparisons</vt:lpstr>
      <vt:lpstr>Lab-confirmed cases: comparison with neighbouring authorities</vt:lpstr>
      <vt:lpstr>Demographics of COVID-19 cases in Herefordshire: age profile</vt:lpstr>
      <vt:lpstr>Demographics of COVID-19: rates per 100,000 by age over time</vt:lpstr>
      <vt:lpstr>Lab-confirmed cases around the county: this week</vt:lpstr>
      <vt:lpstr>Lab-confirmed cases around the county: trends in rates over time</vt:lpstr>
      <vt:lpstr>Patients in Herefordshire hospitals with Covid-19</vt:lpstr>
      <vt:lpstr>Profile of deaths: published data</vt:lpstr>
      <vt:lpstr>PowerPoint Presentation</vt:lpstr>
      <vt:lpstr>Wider impacts: clinically vulnerable people</vt:lpstr>
      <vt:lpstr>Effects of lockdown on population movement</vt:lpstr>
      <vt:lpstr>Other resources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Helm, Dave</cp:lastModifiedBy>
  <cp:revision>2393</cp:revision>
  <dcterms:created xsi:type="dcterms:W3CDTF">2020-04-22T15:49:00Z</dcterms:created>
  <dcterms:modified xsi:type="dcterms:W3CDTF">2021-02-12T12:54:39Z</dcterms:modified>
</cp:coreProperties>
</file>